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29"/>
  </p:notesMasterIdLst>
  <p:sldIdLst>
    <p:sldId id="269" r:id="rId3"/>
    <p:sldId id="257" r:id="rId4"/>
    <p:sldId id="273" r:id="rId5"/>
    <p:sldId id="264"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70" r:id="rId28"/>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2227"/>
    <a:srgbClr val="2432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56" d="100"/>
          <a:sy n="56" d="100"/>
        </p:scale>
        <p:origin x="614" y="4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26D8E9-B6D5-48B9-9DFB-FB10548DFDC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B702A52E-833F-4334-B297-B92B7C1F3471}">
      <dgm:prSet custT="1"/>
      <dgm:spPr>
        <a:solidFill>
          <a:schemeClr val="tx2"/>
        </a:solidFill>
      </dgm:spPr>
      <dgm:t>
        <a:bodyPr/>
        <a:lstStyle/>
        <a:p>
          <a:pPr marL="536575" indent="-536575"/>
          <a:r>
            <a:rPr lang="en-GB" sz="2400" dirty="0"/>
            <a:t>•	</a:t>
          </a:r>
          <a:r>
            <a:rPr lang="pl-PL" sz="2400" dirty="0"/>
            <a:t>Aktywne słuchanie i zachęcanie do uczestnictwa w komunikacji dwukierunkowej</a:t>
          </a:r>
          <a:r>
            <a:rPr lang="en-GB" sz="2400" dirty="0"/>
            <a:t>. </a:t>
          </a:r>
          <a:endParaRPr lang="es-ES" sz="2400" dirty="0"/>
        </a:p>
      </dgm:t>
    </dgm:pt>
    <dgm:pt modelId="{0D8FBD61-8BD7-49A8-965B-259A4A3F8A37}" type="parTrans" cxnId="{B1D4EC8F-7EFD-4449-B88D-597B715109F6}">
      <dgm:prSet/>
      <dgm:spPr/>
      <dgm:t>
        <a:bodyPr/>
        <a:lstStyle/>
        <a:p>
          <a:endParaRPr lang="es-ES" sz="2400"/>
        </a:p>
      </dgm:t>
    </dgm:pt>
    <dgm:pt modelId="{C5E187B9-DC5E-47F1-A29A-8CE2C99868C2}" type="sibTrans" cxnId="{B1D4EC8F-7EFD-4449-B88D-597B715109F6}">
      <dgm:prSet/>
      <dgm:spPr/>
      <dgm:t>
        <a:bodyPr/>
        <a:lstStyle/>
        <a:p>
          <a:endParaRPr lang="es-ES" sz="2400"/>
        </a:p>
      </dgm:t>
    </dgm:pt>
    <dgm:pt modelId="{BE213737-2D93-4204-83E7-F9E6AB38385D}">
      <dgm:prSet custT="1"/>
      <dgm:spPr>
        <a:solidFill>
          <a:schemeClr val="tx2"/>
        </a:solidFill>
      </dgm:spPr>
      <dgm:t>
        <a:bodyPr/>
        <a:lstStyle/>
        <a:p>
          <a:pPr marL="449263" indent="-449263"/>
          <a:r>
            <a:rPr lang="en-GB" sz="2400" dirty="0"/>
            <a:t>•	</a:t>
          </a:r>
          <a:r>
            <a:rPr lang="pl-PL" sz="2400" dirty="0"/>
            <a:t>Zidentyfikowanie barier utrudniających komunikację zarówno indywidualnie, jak iw zespole</a:t>
          </a:r>
          <a:r>
            <a:rPr lang="en-GB" sz="2400" dirty="0"/>
            <a:t>.</a:t>
          </a:r>
          <a:endParaRPr lang="es-ES" sz="2400" dirty="0"/>
        </a:p>
      </dgm:t>
    </dgm:pt>
    <dgm:pt modelId="{290FD70C-4985-425B-95AF-4507DC47AD20}" type="parTrans" cxnId="{DB9B8B71-3332-4C5E-AD6A-C7A66978F43F}">
      <dgm:prSet/>
      <dgm:spPr/>
      <dgm:t>
        <a:bodyPr/>
        <a:lstStyle/>
        <a:p>
          <a:endParaRPr lang="es-ES" sz="2400"/>
        </a:p>
      </dgm:t>
    </dgm:pt>
    <dgm:pt modelId="{F03DF944-D6C8-4132-96D0-22081A1EA678}" type="sibTrans" cxnId="{DB9B8B71-3332-4C5E-AD6A-C7A66978F43F}">
      <dgm:prSet/>
      <dgm:spPr/>
      <dgm:t>
        <a:bodyPr/>
        <a:lstStyle/>
        <a:p>
          <a:endParaRPr lang="es-ES" sz="2400"/>
        </a:p>
      </dgm:t>
    </dgm:pt>
    <dgm:pt modelId="{67BC2869-857A-491F-AA1E-DCCF1A04181C}" type="pres">
      <dgm:prSet presAssocID="{3426D8E9-B6D5-48B9-9DFB-FB10548DFDC3}" presName="linear" presStyleCnt="0">
        <dgm:presLayoutVars>
          <dgm:dir/>
          <dgm:animLvl val="lvl"/>
          <dgm:resizeHandles val="exact"/>
        </dgm:presLayoutVars>
      </dgm:prSet>
      <dgm:spPr/>
    </dgm:pt>
    <dgm:pt modelId="{4DAED387-93E0-42C9-A859-6D90EB7B5BC1}" type="pres">
      <dgm:prSet presAssocID="{B702A52E-833F-4334-B297-B92B7C1F3471}" presName="parentLin" presStyleCnt="0"/>
      <dgm:spPr/>
    </dgm:pt>
    <dgm:pt modelId="{FB7AB800-8BE7-4981-B847-FDB65FD83792}" type="pres">
      <dgm:prSet presAssocID="{B702A52E-833F-4334-B297-B92B7C1F3471}" presName="parentLeftMargin" presStyleLbl="node1" presStyleIdx="0" presStyleCnt="2"/>
      <dgm:spPr/>
    </dgm:pt>
    <dgm:pt modelId="{BC9CC3AD-029C-4071-8F9B-63F400834DBE}" type="pres">
      <dgm:prSet presAssocID="{B702A52E-833F-4334-B297-B92B7C1F3471}" presName="parentText" presStyleLbl="node1" presStyleIdx="0" presStyleCnt="2" custScaleY="269116">
        <dgm:presLayoutVars>
          <dgm:chMax val="0"/>
          <dgm:bulletEnabled val="1"/>
        </dgm:presLayoutVars>
      </dgm:prSet>
      <dgm:spPr/>
    </dgm:pt>
    <dgm:pt modelId="{54B41E27-333A-4363-9DF5-D0BD7F726504}" type="pres">
      <dgm:prSet presAssocID="{B702A52E-833F-4334-B297-B92B7C1F3471}" presName="negativeSpace" presStyleCnt="0"/>
      <dgm:spPr/>
    </dgm:pt>
    <dgm:pt modelId="{99A8C107-E8CB-4023-818E-FA722D7426E2}" type="pres">
      <dgm:prSet presAssocID="{B702A52E-833F-4334-B297-B92B7C1F3471}" presName="childText" presStyleLbl="conFgAcc1" presStyleIdx="0" presStyleCnt="2" custScaleX="72078" custScaleY="67297">
        <dgm:presLayoutVars>
          <dgm:bulletEnabled val="1"/>
        </dgm:presLayoutVars>
      </dgm:prSet>
      <dgm:spPr/>
    </dgm:pt>
    <dgm:pt modelId="{674C4431-39C6-4A59-AE1E-4D4CDCC58D79}" type="pres">
      <dgm:prSet presAssocID="{C5E187B9-DC5E-47F1-A29A-8CE2C99868C2}" presName="spaceBetweenRectangles" presStyleCnt="0"/>
      <dgm:spPr/>
    </dgm:pt>
    <dgm:pt modelId="{35759391-2F25-49AA-B5B0-27634FFB5E4D}" type="pres">
      <dgm:prSet presAssocID="{BE213737-2D93-4204-83E7-F9E6AB38385D}" presName="parentLin" presStyleCnt="0"/>
      <dgm:spPr/>
    </dgm:pt>
    <dgm:pt modelId="{2A064FDA-1A15-40E4-B416-76AE86A6C504}" type="pres">
      <dgm:prSet presAssocID="{BE213737-2D93-4204-83E7-F9E6AB38385D}" presName="parentLeftMargin" presStyleLbl="node1" presStyleIdx="0" presStyleCnt="2"/>
      <dgm:spPr/>
    </dgm:pt>
    <dgm:pt modelId="{14F557BF-B191-4472-B312-F217AF56AFD8}" type="pres">
      <dgm:prSet presAssocID="{BE213737-2D93-4204-83E7-F9E6AB38385D}" presName="parentText" presStyleLbl="node1" presStyleIdx="1" presStyleCnt="2" custScaleY="269116">
        <dgm:presLayoutVars>
          <dgm:chMax val="0"/>
          <dgm:bulletEnabled val="1"/>
        </dgm:presLayoutVars>
      </dgm:prSet>
      <dgm:spPr/>
    </dgm:pt>
    <dgm:pt modelId="{313D84FF-9DF1-47DA-85A9-F7BB143EEB85}" type="pres">
      <dgm:prSet presAssocID="{BE213737-2D93-4204-83E7-F9E6AB38385D}" presName="negativeSpace" presStyleCnt="0"/>
      <dgm:spPr/>
    </dgm:pt>
    <dgm:pt modelId="{9E219CD8-8E91-49AF-B7A7-626449466CDD}" type="pres">
      <dgm:prSet presAssocID="{BE213737-2D93-4204-83E7-F9E6AB38385D}" presName="childText" presStyleLbl="conFgAcc1" presStyleIdx="1" presStyleCnt="2" custScaleX="72078" custScaleY="67297">
        <dgm:presLayoutVars>
          <dgm:bulletEnabled val="1"/>
        </dgm:presLayoutVars>
      </dgm:prSet>
      <dgm:spPr/>
    </dgm:pt>
  </dgm:ptLst>
  <dgm:cxnLst>
    <dgm:cxn modelId="{0D473B1B-0EC4-4659-8426-CF3835238085}" type="presOf" srcId="{BE213737-2D93-4204-83E7-F9E6AB38385D}" destId="{14F557BF-B191-4472-B312-F217AF56AFD8}" srcOrd="1" destOrd="0" presId="urn:microsoft.com/office/officeart/2005/8/layout/list1"/>
    <dgm:cxn modelId="{27DF8F1E-10F6-4274-A417-D42A9DD672DE}" type="presOf" srcId="{B702A52E-833F-4334-B297-B92B7C1F3471}" destId="{FB7AB800-8BE7-4981-B847-FDB65FD83792}" srcOrd="0" destOrd="0" presId="urn:microsoft.com/office/officeart/2005/8/layout/list1"/>
    <dgm:cxn modelId="{F3007625-65ED-490A-9297-FD91B8B88124}" type="presOf" srcId="{3426D8E9-B6D5-48B9-9DFB-FB10548DFDC3}" destId="{67BC2869-857A-491F-AA1E-DCCF1A04181C}" srcOrd="0" destOrd="0" presId="urn:microsoft.com/office/officeart/2005/8/layout/list1"/>
    <dgm:cxn modelId="{0E051B2A-30B2-429D-8B94-EBDEFCA167D7}" type="presOf" srcId="{B702A52E-833F-4334-B297-B92B7C1F3471}" destId="{BC9CC3AD-029C-4071-8F9B-63F400834DBE}" srcOrd="1" destOrd="0" presId="urn:microsoft.com/office/officeart/2005/8/layout/list1"/>
    <dgm:cxn modelId="{DB9B8B71-3332-4C5E-AD6A-C7A66978F43F}" srcId="{3426D8E9-B6D5-48B9-9DFB-FB10548DFDC3}" destId="{BE213737-2D93-4204-83E7-F9E6AB38385D}" srcOrd="1" destOrd="0" parTransId="{290FD70C-4985-425B-95AF-4507DC47AD20}" sibTransId="{F03DF944-D6C8-4132-96D0-22081A1EA678}"/>
    <dgm:cxn modelId="{B1D4EC8F-7EFD-4449-B88D-597B715109F6}" srcId="{3426D8E9-B6D5-48B9-9DFB-FB10548DFDC3}" destId="{B702A52E-833F-4334-B297-B92B7C1F3471}" srcOrd="0" destOrd="0" parTransId="{0D8FBD61-8BD7-49A8-965B-259A4A3F8A37}" sibTransId="{C5E187B9-DC5E-47F1-A29A-8CE2C99868C2}"/>
    <dgm:cxn modelId="{161473D5-2A74-49D9-B371-C207E0D64A54}" type="presOf" srcId="{BE213737-2D93-4204-83E7-F9E6AB38385D}" destId="{2A064FDA-1A15-40E4-B416-76AE86A6C504}" srcOrd="0" destOrd="0" presId="urn:microsoft.com/office/officeart/2005/8/layout/list1"/>
    <dgm:cxn modelId="{81E49931-B0EF-4A90-8A52-7B433191CFB2}" type="presParOf" srcId="{67BC2869-857A-491F-AA1E-DCCF1A04181C}" destId="{4DAED387-93E0-42C9-A859-6D90EB7B5BC1}" srcOrd="0" destOrd="0" presId="urn:microsoft.com/office/officeart/2005/8/layout/list1"/>
    <dgm:cxn modelId="{F6A327DD-731C-49F8-890C-B265FA55AD85}" type="presParOf" srcId="{4DAED387-93E0-42C9-A859-6D90EB7B5BC1}" destId="{FB7AB800-8BE7-4981-B847-FDB65FD83792}" srcOrd="0" destOrd="0" presId="urn:microsoft.com/office/officeart/2005/8/layout/list1"/>
    <dgm:cxn modelId="{D7841723-9786-49AB-BC51-4CCD2B869177}" type="presParOf" srcId="{4DAED387-93E0-42C9-A859-6D90EB7B5BC1}" destId="{BC9CC3AD-029C-4071-8F9B-63F400834DBE}" srcOrd="1" destOrd="0" presId="urn:microsoft.com/office/officeart/2005/8/layout/list1"/>
    <dgm:cxn modelId="{DA155D77-4462-47FD-9EFF-56110840E289}" type="presParOf" srcId="{67BC2869-857A-491F-AA1E-DCCF1A04181C}" destId="{54B41E27-333A-4363-9DF5-D0BD7F726504}" srcOrd="1" destOrd="0" presId="urn:microsoft.com/office/officeart/2005/8/layout/list1"/>
    <dgm:cxn modelId="{FF4DFBB5-7C04-4184-8F99-71C982482B6C}" type="presParOf" srcId="{67BC2869-857A-491F-AA1E-DCCF1A04181C}" destId="{99A8C107-E8CB-4023-818E-FA722D7426E2}" srcOrd="2" destOrd="0" presId="urn:microsoft.com/office/officeart/2005/8/layout/list1"/>
    <dgm:cxn modelId="{EDC79DBC-5834-4380-96D2-ADD5DCE00464}" type="presParOf" srcId="{67BC2869-857A-491F-AA1E-DCCF1A04181C}" destId="{674C4431-39C6-4A59-AE1E-4D4CDCC58D79}" srcOrd="3" destOrd="0" presId="urn:microsoft.com/office/officeart/2005/8/layout/list1"/>
    <dgm:cxn modelId="{045144CE-F8A5-425C-8DA8-49966003FC6A}" type="presParOf" srcId="{67BC2869-857A-491F-AA1E-DCCF1A04181C}" destId="{35759391-2F25-49AA-B5B0-27634FFB5E4D}" srcOrd="4" destOrd="0" presId="urn:microsoft.com/office/officeart/2005/8/layout/list1"/>
    <dgm:cxn modelId="{B443839A-B564-4789-9033-743C9D67000C}" type="presParOf" srcId="{35759391-2F25-49AA-B5B0-27634FFB5E4D}" destId="{2A064FDA-1A15-40E4-B416-76AE86A6C504}" srcOrd="0" destOrd="0" presId="urn:microsoft.com/office/officeart/2005/8/layout/list1"/>
    <dgm:cxn modelId="{A553557C-1512-4657-972E-E0FA6DC67D13}" type="presParOf" srcId="{35759391-2F25-49AA-B5B0-27634FFB5E4D}" destId="{14F557BF-B191-4472-B312-F217AF56AFD8}" srcOrd="1" destOrd="0" presId="urn:microsoft.com/office/officeart/2005/8/layout/list1"/>
    <dgm:cxn modelId="{5A6FF404-F363-4CB5-95C3-34E2A7D15DB8}" type="presParOf" srcId="{67BC2869-857A-491F-AA1E-DCCF1A04181C}" destId="{313D84FF-9DF1-47DA-85A9-F7BB143EEB85}" srcOrd="5" destOrd="0" presId="urn:microsoft.com/office/officeart/2005/8/layout/list1"/>
    <dgm:cxn modelId="{9FF323A9-5EE3-40DB-9BDB-47E51C447E19}" type="presParOf" srcId="{67BC2869-857A-491F-AA1E-DCCF1A04181C}" destId="{9E219CD8-8E91-49AF-B7A7-626449466CDD}" srcOrd="6"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26D8E9-B6D5-48B9-9DFB-FB10548DFDC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C570373A-6BF3-45F1-94BA-C74919C6BEFA}">
      <dgm:prSet custT="1"/>
      <dgm:spPr>
        <a:solidFill>
          <a:schemeClr val="tx2"/>
        </a:solidFill>
      </dgm:spPr>
      <dgm:t>
        <a:bodyPr/>
        <a:lstStyle/>
        <a:p>
          <a:pPr marL="449263" indent="-449263"/>
          <a:r>
            <a:rPr lang="en-GB" sz="2400" dirty="0"/>
            <a:t>•	</a:t>
          </a:r>
          <a:r>
            <a:rPr lang="pl-PL" sz="2400" dirty="0"/>
            <a:t>Przełamywanie zidentyfikowanych uprzednio barier w celu poprawy komunikacji</a:t>
          </a:r>
          <a:r>
            <a:rPr lang="en-GB" sz="2400" dirty="0"/>
            <a:t>.</a:t>
          </a:r>
          <a:endParaRPr lang="es-ES" sz="2400" dirty="0"/>
        </a:p>
      </dgm:t>
    </dgm:pt>
    <dgm:pt modelId="{1D1A347A-7EE9-47A9-9CD2-8AAF4C11D3ED}" type="parTrans" cxnId="{3E05FA4B-D478-46FF-827C-C3CF847A6366}">
      <dgm:prSet/>
      <dgm:spPr/>
      <dgm:t>
        <a:bodyPr/>
        <a:lstStyle/>
        <a:p>
          <a:endParaRPr lang="es-ES" sz="2400"/>
        </a:p>
      </dgm:t>
    </dgm:pt>
    <dgm:pt modelId="{0FD511DF-A2F6-445C-96A3-9DDCA58C8E80}" type="sibTrans" cxnId="{3E05FA4B-D478-46FF-827C-C3CF847A6366}">
      <dgm:prSet/>
      <dgm:spPr/>
      <dgm:t>
        <a:bodyPr/>
        <a:lstStyle/>
        <a:p>
          <a:endParaRPr lang="es-ES" sz="2400"/>
        </a:p>
      </dgm:t>
    </dgm:pt>
    <dgm:pt modelId="{44B52977-C28D-4CCB-9B84-21D0E4031A59}">
      <dgm:prSet custT="1"/>
      <dgm:spPr>
        <a:solidFill>
          <a:schemeClr val="tx2"/>
        </a:solidFill>
      </dgm:spPr>
      <dgm:t>
        <a:bodyPr/>
        <a:lstStyle/>
        <a:p>
          <a:pPr marL="449263" indent="-449263"/>
          <a:r>
            <a:rPr lang="en-GB" sz="2400" dirty="0"/>
            <a:t>•	</a:t>
          </a:r>
          <a:r>
            <a:rPr lang="pl-PL" sz="2400" dirty="0"/>
            <a:t>Tworzenie strategii indywidualnych i grupowych, aby zapobiec zidentyfikowanym problemom komunikacyjnym w przyszłości</a:t>
          </a:r>
          <a:r>
            <a:rPr lang="en-GB" sz="2400" dirty="0"/>
            <a:t>.</a:t>
          </a:r>
          <a:endParaRPr lang="es-ES" sz="2400" dirty="0"/>
        </a:p>
      </dgm:t>
    </dgm:pt>
    <dgm:pt modelId="{68113EED-4EA3-43C1-BDD8-DD60C0101300}" type="parTrans" cxnId="{3A010A81-A7FF-4FDA-961E-0DB6F19D9AC4}">
      <dgm:prSet/>
      <dgm:spPr/>
      <dgm:t>
        <a:bodyPr/>
        <a:lstStyle/>
        <a:p>
          <a:endParaRPr lang="es-ES" sz="2400"/>
        </a:p>
      </dgm:t>
    </dgm:pt>
    <dgm:pt modelId="{4A1FDEC1-852C-4E97-8C06-AAD7C5C7F605}" type="sibTrans" cxnId="{3A010A81-A7FF-4FDA-961E-0DB6F19D9AC4}">
      <dgm:prSet/>
      <dgm:spPr/>
      <dgm:t>
        <a:bodyPr/>
        <a:lstStyle/>
        <a:p>
          <a:endParaRPr lang="es-ES" sz="2400"/>
        </a:p>
      </dgm:t>
    </dgm:pt>
    <dgm:pt modelId="{67BC2869-857A-491F-AA1E-DCCF1A04181C}" type="pres">
      <dgm:prSet presAssocID="{3426D8E9-B6D5-48B9-9DFB-FB10548DFDC3}" presName="linear" presStyleCnt="0">
        <dgm:presLayoutVars>
          <dgm:dir/>
          <dgm:animLvl val="lvl"/>
          <dgm:resizeHandles val="exact"/>
        </dgm:presLayoutVars>
      </dgm:prSet>
      <dgm:spPr/>
    </dgm:pt>
    <dgm:pt modelId="{06984106-7EDE-4FE5-AF6A-E198CCCF5235}" type="pres">
      <dgm:prSet presAssocID="{C570373A-6BF3-45F1-94BA-C74919C6BEFA}" presName="parentLin" presStyleCnt="0"/>
      <dgm:spPr/>
    </dgm:pt>
    <dgm:pt modelId="{767DC0CF-8B0F-4498-A51C-2644C863C195}" type="pres">
      <dgm:prSet presAssocID="{C570373A-6BF3-45F1-94BA-C74919C6BEFA}" presName="parentLeftMargin" presStyleLbl="node1" presStyleIdx="0" presStyleCnt="2"/>
      <dgm:spPr/>
    </dgm:pt>
    <dgm:pt modelId="{885300D4-8F6D-4E6C-AEC1-3070C9DB2825}" type="pres">
      <dgm:prSet presAssocID="{C570373A-6BF3-45F1-94BA-C74919C6BEFA}" presName="parentText" presStyleLbl="node1" presStyleIdx="0" presStyleCnt="2" custScaleY="269116">
        <dgm:presLayoutVars>
          <dgm:chMax val="0"/>
          <dgm:bulletEnabled val="1"/>
        </dgm:presLayoutVars>
      </dgm:prSet>
      <dgm:spPr/>
    </dgm:pt>
    <dgm:pt modelId="{F97D53F7-2970-4E34-9DFB-51ED28C1C61F}" type="pres">
      <dgm:prSet presAssocID="{C570373A-6BF3-45F1-94BA-C74919C6BEFA}" presName="negativeSpace" presStyleCnt="0"/>
      <dgm:spPr/>
    </dgm:pt>
    <dgm:pt modelId="{B6063C51-9284-44BF-B75F-8BCCDDD2DE63}" type="pres">
      <dgm:prSet presAssocID="{C570373A-6BF3-45F1-94BA-C74919C6BEFA}" presName="childText" presStyleLbl="conFgAcc1" presStyleIdx="0" presStyleCnt="2" custScaleX="72078" custScaleY="67297">
        <dgm:presLayoutVars>
          <dgm:bulletEnabled val="1"/>
        </dgm:presLayoutVars>
      </dgm:prSet>
      <dgm:spPr/>
    </dgm:pt>
    <dgm:pt modelId="{6A1A275E-1665-4AC0-84EA-E22A2AEC3FC3}" type="pres">
      <dgm:prSet presAssocID="{0FD511DF-A2F6-445C-96A3-9DDCA58C8E80}" presName="spaceBetweenRectangles" presStyleCnt="0"/>
      <dgm:spPr/>
    </dgm:pt>
    <dgm:pt modelId="{C220C551-D4BA-43D6-8C2C-1CA63F459772}" type="pres">
      <dgm:prSet presAssocID="{44B52977-C28D-4CCB-9B84-21D0E4031A59}" presName="parentLin" presStyleCnt="0"/>
      <dgm:spPr/>
    </dgm:pt>
    <dgm:pt modelId="{FE0CD673-9F44-4B1E-A718-B094495427F9}" type="pres">
      <dgm:prSet presAssocID="{44B52977-C28D-4CCB-9B84-21D0E4031A59}" presName="parentLeftMargin" presStyleLbl="node1" presStyleIdx="0" presStyleCnt="2"/>
      <dgm:spPr/>
    </dgm:pt>
    <dgm:pt modelId="{3A8048BC-A50F-4EF1-B41B-25611D23F1D4}" type="pres">
      <dgm:prSet presAssocID="{44B52977-C28D-4CCB-9B84-21D0E4031A59}" presName="parentText" presStyleLbl="node1" presStyleIdx="1" presStyleCnt="2" custScaleY="269116">
        <dgm:presLayoutVars>
          <dgm:chMax val="0"/>
          <dgm:bulletEnabled val="1"/>
        </dgm:presLayoutVars>
      </dgm:prSet>
      <dgm:spPr/>
    </dgm:pt>
    <dgm:pt modelId="{C763417D-79C0-4546-8C1F-7355B0B4CB56}" type="pres">
      <dgm:prSet presAssocID="{44B52977-C28D-4CCB-9B84-21D0E4031A59}" presName="negativeSpace" presStyleCnt="0"/>
      <dgm:spPr/>
    </dgm:pt>
    <dgm:pt modelId="{B5EFBC64-E654-4C7B-9100-43B6C33BC419}" type="pres">
      <dgm:prSet presAssocID="{44B52977-C28D-4CCB-9B84-21D0E4031A59}" presName="childText" presStyleLbl="conFgAcc1" presStyleIdx="1" presStyleCnt="2" custScaleX="72078" custScaleY="67297">
        <dgm:presLayoutVars>
          <dgm:bulletEnabled val="1"/>
        </dgm:presLayoutVars>
      </dgm:prSet>
      <dgm:spPr/>
    </dgm:pt>
  </dgm:ptLst>
  <dgm:cxnLst>
    <dgm:cxn modelId="{F3007625-65ED-490A-9297-FD91B8B88124}" type="presOf" srcId="{3426D8E9-B6D5-48B9-9DFB-FB10548DFDC3}" destId="{67BC2869-857A-491F-AA1E-DCCF1A04181C}" srcOrd="0" destOrd="0" presId="urn:microsoft.com/office/officeart/2005/8/layout/list1"/>
    <dgm:cxn modelId="{9613273B-FC32-4895-85AC-C0B29431D5DA}" type="presOf" srcId="{C570373A-6BF3-45F1-94BA-C74919C6BEFA}" destId="{885300D4-8F6D-4E6C-AEC1-3070C9DB2825}" srcOrd="1" destOrd="0" presId="urn:microsoft.com/office/officeart/2005/8/layout/list1"/>
    <dgm:cxn modelId="{3E05FA4B-D478-46FF-827C-C3CF847A6366}" srcId="{3426D8E9-B6D5-48B9-9DFB-FB10548DFDC3}" destId="{C570373A-6BF3-45F1-94BA-C74919C6BEFA}" srcOrd="0" destOrd="0" parTransId="{1D1A347A-7EE9-47A9-9CD2-8AAF4C11D3ED}" sibTransId="{0FD511DF-A2F6-445C-96A3-9DDCA58C8E80}"/>
    <dgm:cxn modelId="{3D156757-028D-404F-A0A6-C35CF494C134}" type="presOf" srcId="{44B52977-C28D-4CCB-9B84-21D0E4031A59}" destId="{3A8048BC-A50F-4EF1-B41B-25611D23F1D4}" srcOrd="1" destOrd="0" presId="urn:microsoft.com/office/officeart/2005/8/layout/list1"/>
    <dgm:cxn modelId="{3A010A81-A7FF-4FDA-961E-0DB6F19D9AC4}" srcId="{3426D8E9-B6D5-48B9-9DFB-FB10548DFDC3}" destId="{44B52977-C28D-4CCB-9B84-21D0E4031A59}" srcOrd="1" destOrd="0" parTransId="{68113EED-4EA3-43C1-BDD8-DD60C0101300}" sibTransId="{4A1FDEC1-852C-4E97-8C06-AAD7C5C7F605}"/>
    <dgm:cxn modelId="{E206F4D3-E89A-45C0-B15E-6C70DCFE5B51}" type="presOf" srcId="{C570373A-6BF3-45F1-94BA-C74919C6BEFA}" destId="{767DC0CF-8B0F-4498-A51C-2644C863C195}" srcOrd="0" destOrd="0" presId="urn:microsoft.com/office/officeart/2005/8/layout/list1"/>
    <dgm:cxn modelId="{DC6BAAFB-225A-479D-A2F1-5B81F92718A8}" type="presOf" srcId="{44B52977-C28D-4CCB-9B84-21D0E4031A59}" destId="{FE0CD673-9F44-4B1E-A718-B094495427F9}" srcOrd="0" destOrd="0" presId="urn:microsoft.com/office/officeart/2005/8/layout/list1"/>
    <dgm:cxn modelId="{C0CC2F63-522F-45F7-A076-C8446FBDE86C}" type="presParOf" srcId="{67BC2869-857A-491F-AA1E-DCCF1A04181C}" destId="{06984106-7EDE-4FE5-AF6A-E198CCCF5235}" srcOrd="0" destOrd="0" presId="urn:microsoft.com/office/officeart/2005/8/layout/list1"/>
    <dgm:cxn modelId="{A2F0738F-87A8-4104-8769-66568A549B8D}" type="presParOf" srcId="{06984106-7EDE-4FE5-AF6A-E198CCCF5235}" destId="{767DC0CF-8B0F-4498-A51C-2644C863C195}" srcOrd="0" destOrd="0" presId="urn:microsoft.com/office/officeart/2005/8/layout/list1"/>
    <dgm:cxn modelId="{4AA748AA-9C96-4A30-8507-40ECC39D64F7}" type="presParOf" srcId="{06984106-7EDE-4FE5-AF6A-E198CCCF5235}" destId="{885300D4-8F6D-4E6C-AEC1-3070C9DB2825}" srcOrd="1" destOrd="0" presId="urn:microsoft.com/office/officeart/2005/8/layout/list1"/>
    <dgm:cxn modelId="{D2A3F3E6-645E-4380-BF12-827C083AF1D3}" type="presParOf" srcId="{67BC2869-857A-491F-AA1E-DCCF1A04181C}" destId="{F97D53F7-2970-4E34-9DFB-51ED28C1C61F}" srcOrd="1" destOrd="0" presId="urn:microsoft.com/office/officeart/2005/8/layout/list1"/>
    <dgm:cxn modelId="{6DF5A564-02D4-448D-9F34-07F517778969}" type="presParOf" srcId="{67BC2869-857A-491F-AA1E-DCCF1A04181C}" destId="{B6063C51-9284-44BF-B75F-8BCCDDD2DE63}" srcOrd="2" destOrd="0" presId="urn:microsoft.com/office/officeart/2005/8/layout/list1"/>
    <dgm:cxn modelId="{711404AB-3109-4808-A9BC-8224C09568EE}" type="presParOf" srcId="{67BC2869-857A-491F-AA1E-DCCF1A04181C}" destId="{6A1A275E-1665-4AC0-84EA-E22A2AEC3FC3}" srcOrd="3" destOrd="0" presId="urn:microsoft.com/office/officeart/2005/8/layout/list1"/>
    <dgm:cxn modelId="{FD08968B-0F97-49AE-B413-FB8482A9C6FD}" type="presParOf" srcId="{67BC2869-857A-491F-AA1E-DCCF1A04181C}" destId="{C220C551-D4BA-43D6-8C2C-1CA63F459772}" srcOrd="4" destOrd="0" presId="urn:microsoft.com/office/officeart/2005/8/layout/list1"/>
    <dgm:cxn modelId="{5F866F5F-B275-4548-BF22-A5623A03197B}" type="presParOf" srcId="{C220C551-D4BA-43D6-8C2C-1CA63F459772}" destId="{FE0CD673-9F44-4B1E-A718-B094495427F9}" srcOrd="0" destOrd="0" presId="urn:microsoft.com/office/officeart/2005/8/layout/list1"/>
    <dgm:cxn modelId="{1DDF54EF-3291-4CB8-BA9D-FCC17A35EF2B}" type="presParOf" srcId="{C220C551-D4BA-43D6-8C2C-1CA63F459772}" destId="{3A8048BC-A50F-4EF1-B41B-25611D23F1D4}" srcOrd="1" destOrd="0" presId="urn:microsoft.com/office/officeart/2005/8/layout/list1"/>
    <dgm:cxn modelId="{C8F61ABA-056E-4511-8449-4D8F0D7FFD0E}" type="presParOf" srcId="{67BC2869-857A-491F-AA1E-DCCF1A04181C}" destId="{C763417D-79C0-4546-8C1F-7355B0B4CB56}" srcOrd="5" destOrd="0" presId="urn:microsoft.com/office/officeart/2005/8/layout/list1"/>
    <dgm:cxn modelId="{EA648846-E294-43E9-B25B-0D4C59DCEFB2}" type="presParOf" srcId="{67BC2869-857A-491F-AA1E-DCCF1A04181C}" destId="{B5EFBC64-E654-4C7B-9100-43B6C33BC419}" srcOrd="6" destOrd="0" presId="urn:microsoft.com/office/officeart/2005/8/layout/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F98842-E26A-4AF5-A4BD-D79736C28F3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C437BDAF-D9AF-4D78-8F52-2ADC2B5EC7DF}">
      <dgm:prSet custT="1"/>
      <dgm:spPr>
        <a:solidFill>
          <a:schemeClr val="tx2"/>
        </a:solidFill>
      </dgm:spPr>
      <dgm:t>
        <a:bodyPr/>
        <a:lstStyle/>
        <a:p>
          <a:pPr marL="261938" indent="-261938">
            <a:tabLst>
              <a:tab pos="623888" algn="l"/>
            </a:tabLst>
          </a:pPr>
          <a:r>
            <a:rPr lang="en-GB" sz="2400" dirty="0"/>
            <a:t>• </a:t>
          </a:r>
          <a:r>
            <a:rPr lang="pl-PL" sz="2400" dirty="0"/>
            <a:t>Polegaj na najskuteczniejszych i najbardziej odpowiednich narzędziach cyfrowych do komunikacji w swoim środowisku pracy</a:t>
          </a:r>
          <a:r>
            <a:rPr lang="en-GB" sz="2400" dirty="0"/>
            <a:t>.</a:t>
          </a:r>
          <a:endParaRPr lang="es-ES" sz="2400" dirty="0"/>
        </a:p>
      </dgm:t>
    </dgm:pt>
    <dgm:pt modelId="{F93F214A-8DD6-4244-9621-BE20084B39F8}" type="parTrans" cxnId="{65ED0B74-53FC-4B8C-9059-EFDEDDA6184B}">
      <dgm:prSet/>
      <dgm:spPr/>
      <dgm:t>
        <a:bodyPr/>
        <a:lstStyle/>
        <a:p>
          <a:endParaRPr lang="es-ES"/>
        </a:p>
      </dgm:t>
    </dgm:pt>
    <dgm:pt modelId="{3DFE0D7C-E185-4051-AC48-58D87FD41473}" type="sibTrans" cxnId="{65ED0B74-53FC-4B8C-9059-EFDEDDA6184B}">
      <dgm:prSet/>
      <dgm:spPr/>
      <dgm:t>
        <a:bodyPr/>
        <a:lstStyle/>
        <a:p>
          <a:endParaRPr lang="es-ES"/>
        </a:p>
      </dgm:t>
    </dgm:pt>
    <dgm:pt modelId="{4BD03DFE-E598-4D00-B0B1-38A9F6D3A243}">
      <dgm:prSet/>
      <dgm:spPr/>
      <dgm:t>
        <a:bodyPr/>
        <a:lstStyle/>
        <a:p>
          <a:pPr marL="449263" indent="-449263">
            <a:buFont typeface="Courier New" panose="02070309020205020404" pitchFamily="49" charset="0"/>
            <a:buChar char="o"/>
          </a:pPr>
          <a:r>
            <a:rPr lang="pl-PL" dirty="0">
              <a:solidFill>
                <a:srgbClr val="243255"/>
              </a:solidFill>
            </a:rPr>
            <a:t>Bądź ciekawy, dowiedz się więcej i szkol się w narzędziach, których nie znasz, bądź też nie wiesz, jak ich używać</a:t>
          </a:r>
          <a:r>
            <a:rPr lang="en-GB" dirty="0">
              <a:solidFill>
                <a:srgbClr val="243255"/>
              </a:solidFill>
            </a:rPr>
            <a:t>.</a:t>
          </a:r>
          <a:endParaRPr lang="es-ES" dirty="0">
            <a:solidFill>
              <a:srgbClr val="243255"/>
            </a:solidFill>
          </a:endParaRPr>
        </a:p>
      </dgm:t>
    </dgm:pt>
    <dgm:pt modelId="{99B72D33-E289-46FF-952E-890B3A689359}" type="parTrans" cxnId="{F290ED89-A32A-41C0-A42E-A379FE59FCF1}">
      <dgm:prSet/>
      <dgm:spPr/>
      <dgm:t>
        <a:bodyPr/>
        <a:lstStyle/>
        <a:p>
          <a:endParaRPr lang="es-ES"/>
        </a:p>
      </dgm:t>
    </dgm:pt>
    <dgm:pt modelId="{914A7F32-836E-43E5-9DB7-B2A7C66A695A}" type="sibTrans" cxnId="{F290ED89-A32A-41C0-A42E-A379FE59FCF1}">
      <dgm:prSet/>
      <dgm:spPr/>
      <dgm:t>
        <a:bodyPr/>
        <a:lstStyle/>
        <a:p>
          <a:endParaRPr lang="es-ES"/>
        </a:p>
      </dgm:t>
    </dgm:pt>
    <dgm:pt modelId="{CB2FC95F-F37D-4EF0-8BD8-4460C8E4D44D}" type="pres">
      <dgm:prSet presAssocID="{62F98842-E26A-4AF5-A4BD-D79736C28F36}" presName="linear" presStyleCnt="0">
        <dgm:presLayoutVars>
          <dgm:animLvl val="lvl"/>
          <dgm:resizeHandles val="exact"/>
        </dgm:presLayoutVars>
      </dgm:prSet>
      <dgm:spPr/>
    </dgm:pt>
    <dgm:pt modelId="{1C4212DD-168D-432B-B930-3F63861EB592}" type="pres">
      <dgm:prSet presAssocID="{C437BDAF-D9AF-4D78-8F52-2ADC2B5EC7DF}" presName="parentText" presStyleLbl="node1" presStyleIdx="0" presStyleCnt="1">
        <dgm:presLayoutVars>
          <dgm:chMax val="0"/>
          <dgm:bulletEnabled val="1"/>
        </dgm:presLayoutVars>
      </dgm:prSet>
      <dgm:spPr/>
    </dgm:pt>
    <dgm:pt modelId="{33A0D15F-D82B-43C8-83C3-495E3E159104}" type="pres">
      <dgm:prSet presAssocID="{C437BDAF-D9AF-4D78-8F52-2ADC2B5EC7DF}" presName="childText" presStyleLbl="revTx" presStyleIdx="0" presStyleCnt="1" custLinFactNeighborY="10078">
        <dgm:presLayoutVars>
          <dgm:bulletEnabled val="1"/>
        </dgm:presLayoutVars>
      </dgm:prSet>
      <dgm:spPr/>
    </dgm:pt>
  </dgm:ptLst>
  <dgm:cxnLst>
    <dgm:cxn modelId="{65ED0B74-53FC-4B8C-9059-EFDEDDA6184B}" srcId="{62F98842-E26A-4AF5-A4BD-D79736C28F36}" destId="{C437BDAF-D9AF-4D78-8F52-2ADC2B5EC7DF}" srcOrd="0" destOrd="0" parTransId="{F93F214A-8DD6-4244-9621-BE20084B39F8}" sibTransId="{3DFE0D7C-E185-4051-AC48-58D87FD41473}"/>
    <dgm:cxn modelId="{942BE474-9033-44D4-8DDF-60D2D8B36CC2}" type="presOf" srcId="{4BD03DFE-E598-4D00-B0B1-38A9F6D3A243}" destId="{33A0D15F-D82B-43C8-83C3-495E3E159104}" srcOrd="0" destOrd="0" presId="urn:microsoft.com/office/officeart/2005/8/layout/vList2"/>
    <dgm:cxn modelId="{F290ED89-A32A-41C0-A42E-A379FE59FCF1}" srcId="{C437BDAF-D9AF-4D78-8F52-2ADC2B5EC7DF}" destId="{4BD03DFE-E598-4D00-B0B1-38A9F6D3A243}" srcOrd="0" destOrd="0" parTransId="{99B72D33-E289-46FF-952E-890B3A689359}" sibTransId="{914A7F32-836E-43E5-9DB7-B2A7C66A695A}"/>
    <dgm:cxn modelId="{89C3E5C0-04F9-4731-8B08-FB3D7AC20978}" type="presOf" srcId="{62F98842-E26A-4AF5-A4BD-D79736C28F36}" destId="{CB2FC95F-F37D-4EF0-8BD8-4460C8E4D44D}" srcOrd="0" destOrd="0" presId="urn:microsoft.com/office/officeart/2005/8/layout/vList2"/>
    <dgm:cxn modelId="{3BBFADF2-F369-4534-91B6-B105609EC603}" type="presOf" srcId="{C437BDAF-D9AF-4D78-8F52-2ADC2B5EC7DF}" destId="{1C4212DD-168D-432B-B930-3F63861EB592}" srcOrd="0" destOrd="0" presId="urn:microsoft.com/office/officeart/2005/8/layout/vList2"/>
    <dgm:cxn modelId="{383760F1-C892-42D1-B048-E8E95537243F}" type="presParOf" srcId="{CB2FC95F-F37D-4EF0-8BD8-4460C8E4D44D}" destId="{1C4212DD-168D-432B-B930-3F63861EB592}" srcOrd="0" destOrd="0" presId="urn:microsoft.com/office/officeart/2005/8/layout/vList2"/>
    <dgm:cxn modelId="{3C4342E9-6AC2-45B9-A372-32CD9EFC7301}" type="presParOf" srcId="{CB2FC95F-F37D-4EF0-8BD8-4460C8E4D44D}" destId="{33A0D15F-D82B-43C8-83C3-495E3E159104}" srcOrd="1"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307D7F-0BE2-4960-BD22-145C3E13A0A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F36710B5-177D-4992-A865-B783F9484A32}">
      <dgm:prSet custT="1"/>
      <dgm:spPr>
        <a:solidFill>
          <a:schemeClr val="tx2"/>
        </a:solidFill>
      </dgm:spPr>
      <dgm:t>
        <a:bodyPr/>
        <a:lstStyle/>
        <a:p>
          <a:pPr marL="363538" indent="-363538"/>
          <a:r>
            <a:rPr lang="en-GB" sz="2400" dirty="0"/>
            <a:t>• </a:t>
          </a:r>
          <a:r>
            <a:rPr lang="pl-PL" sz="2400" dirty="0"/>
            <a:t>	Wybierz odpowiedni kanał komunikacji na każdą okazję. Poprawi to Twoje interakcje cyfrowe</a:t>
          </a:r>
          <a:r>
            <a:rPr lang="en-GB" sz="2400" dirty="0"/>
            <a:t>. </a:t>
          </a:r>
          <a:endParaRPr lang="es-ES" sz="2400" dirty="0"/>
        </a:p>
      </dgm:t>
    </dgm:pt>
    <dgm:pt modelId="{A60EE7CE-ED51-4EFC-80FB-AACD62277D9A}" type="parTrans" cxnId="{FE953D4E-95BE-4CFC-851F-A6FD58470EAB}">
      <dgm:prSet/>
      <dgm:spPr/>
      <dgm:t>
        <a:bodyPr/>
        <a:lstStyle/>
        <a:p>
          <a:endParaRPr lang="es-ES"/>
        </a:p>
      </dgm:t>
    </dgm:pt>
    <dgm:pt modelId="{F9E67F19-DAC3-44CA-9768-C7A6CD6206D1}" type="sibTrans" cxnId="{FE953D4E-95BE-4CFC-851F-A6FD58470EAB}">
      <dgm:prSet/>
      <dgm:spPr/>
      <dgm:t>
        <a:bodyPr/>
        <a:lstStyle/>
        <a:p>
          <a:endParaRPr lang="es-ES"/>
        </a:p>
      </dgm:t>
    </dgm:pt>
    <dgm:pt modelId="{C80DA441-9E69-401B-9AB2-B70E8F2BCA82}" type="pres">
      <dgm:prSet presAssocID="{F4307D7F-0BE2-4960-BD22-145C3E13A0A7}" presName="linear" presStyleCnt="0">
        <dgm:presLayoutVars>
          <dgm:animLvl val="lvl"/>
          <dgm:resizeHandles val="exact"/>
        </dgm:presLayoutVars>
      </dgm:prSet>
      <dgm:spPr/>
    </dgm:pt>
    <dgm:pt modelId="{2BF97F96-DD72-4F55-821F-4657993E036F}" type="pres">
      <dgm:prSet presAssocID="{F36710B5-177D-4992-A865-B783F9484A32}" presName="parentText" presStyleLbl="node1" presStyleIdx="0" presStyleCnt="1" custLinFactY="-100000" custLinFactNeighborX="-27132" custLinFactNeighborY="-141948">
        <dgm:presLayoutVars>
          <dgm:chMax val="0"/>
          <dgm:bulletEnabled val="1"/>
        </dgm:presLayoutVars>
      </dgm:prSet>
      <dgm:spPr/>
    </dgm:pt>
  </dgm:ptLst>
  <dgm:cxnLst>
    <dgm:cxn modelId="{FE953D4E-95BE-4CFC-851F-A6FD58470EAB}" srcId="{F4307D7F-0BE2-4960-BD22-145C3E13A0A7}" destId="{F36710B5-177D-4992-A865-B783F9484A32}" srcOrd="0" destOrd="0" parTransId="{A60EE7CE-ED51-4EFC-80FB-AACD62277D9A}" sibTransId="{F9E67F19-DAC3-44CA-9768-C7A6CD6206D1}"/>
    <dgm:cxn modelId="{73C4094F-32E6-471F-B631-E796E2C5CF2F}" type="presOf" srcId="{F4307D7F-0BE2-4960-BD22-145C3E13A0A7}" destId="{C80DA441-9E69-401B-9AB2-B70E8F2BCA82}" srcOrd="0" destOrd="0" presId="urn:microsoft.com/office/officeart/2005/8/layout/vList2"/>
    <dgm:cxn modelId="{01EA31C6-B030-4CB7-8350-2DF7F483D36C}" type="presOf" srcId="{F36710B5-177D-4992-A865-B783F9484A32}" destId="{2BF97F96-DD72-4F55-821F-4657993E036F}" srcOrd="0" destOrd="0" presId="urn:microsoft.com/office/officeart/2005/8/layout/vList2"/>
    <dgm:cxn modelId="{8001B4B8-7F4E-44E8-B1AA-049CE22A549D}" type="presParOf" srcId="{C80DA441-9E69-401B-9AB2-B70E8F2BCA82}" destId="{2BF97F96-DD72-4F55-821F-4657993E036F}"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584576-1D4D-4B4F-A356-464B495E6BE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9256D40E-8799-4B7E-B0AC-78FCB017E737}">
      <dgm:prSet custT="1"/>
      <dgm:spPr>
        <a:solidFill>
          <a:schemeClr val="tx2"/>
        </a:solidFill>
      </dgm:spPr>
      <dgm:t>
        <a:bodyPr/>
        <a:lstStyle/>
        <a:p>
          <a:r>
            <a:rPr lang="en-GB" sz="2400" dirty="0"/>
            <a:t>• </a:t>
          </a:r>
          <a:r>
            <a:rPr lang="pl-PL" sz="2400" dirty="0"/>
            <a:t>Konstruuj swój przekaz w sposób jasny oraz zwięzły, nie bierz niczego za pewnik</a:t>
          </a:r>
          <a:r>
            <a:rPr lang="en-GB" sz="2400" dirty="0"/>
            <a:t>. </a:t>
          </a:r>
          <a:endParaRPr lang="es-ES" sz="2400" dirty="0"/>
        </a:p>
      </dgm:t>
    </dgm:pt>
    <dgm:pt modelId="{0ED9C50F-95C4-4A41-8473-8711FBD75D70}" type="parTrans" cxnId="{1FAC3ECC-FA04-447B-A957-1EAF5BD84ED3}">
      <dgm:prSet/>
      <dgm:spPr/>
      <dgm:t>
        <a:bodyPr/>
        <a:lstStyle/>
        <a:p>
          <a:endParaRPr lang="es-ES" sz="2400"/>
        </a:p>
      </dgm:t>
    </dgm:pt>
    <dgm:pt modelId="{7073E3A0-733E-4E0F-90F2-CD988460F5D4}" type="sibTrans" cxnId="{1FAC3ECC-FA04-447B-A957-1EAF5BD84ED3}">
      <dgm:prSet/>
      <dgm:spPr/>
      <dgm:t>
        <a:bodyPr/>
        <a:lstStyle/>
        <a:p>
          <a:endParaRPr lang="es-ES" sz="2400"/>
        </a:p>
      </dgm:t>
    </dgm:pt>
    <dgm:pt modelId="{28D4B019-5419-4A99-8E45-61784C3BFEBE}" type="pres">
      <dgm:prSet presAssocID="{2C584576-1D4D-4B4F-A356-464B495E6BE6}" presName="linear" presStyleCnt="0">
        <dgm:presLayoutVars>
          <dgm:animLvl val="lvl"/>
          <dgm:resizeHandles val="exact"/>
        </dgm:presLayoutVars>
      </dgm:prSet>
      <dgm:spPr/>
    </dgm:pt>
    <dgm:pt modelId="{E8998910-F0F5-41B8-B941-BDE9461CA623}" type="pres">
      <dgm:prSet presAssocID="{9256D40E-8799-4B7E-B0AC-78FCB017E737}" presName="parentText" presStyleLbl="node1" presStyleIdx="0" presStyleCnt="1" custLinFactNeighborX="25287" custLinFactNeighborY="-54642">
        <dgm:presLayoutVars>
          <dgm:chMax val="0"/>
          <dgm:bulletEnabled val="1"/>
        </dgm:presLayoutVars>
      </dgm:prSet>
      <dgm:spPr/>
    </dgm:pt>
  </dgm:ptLst>
  <dgm:cxnLst>
    <dgm:cxn modelId="{37101B10-152E-4FCD-9BF6-5DD49A1B30D6}" type="presOf" srcId="{2C584576-1D4D-4B4F-A356-464B495E6BE6}" destId="{28D4B019-5419-4A99-8E45-61784C3BFEBE}" srcOrd="0" destOrd="0" presId="urn:microsoft.com/office/officeart/2005/8/layout/vList2"/>
    <dgm:cxn modelId="{B760A14E-92B8-4501-9581-2423A0DF2D6C}" type="presOf" srcId="{9256D40E-8799-4B7E-B0AC-78FCB017E737}" destId="{E8998910-F0F5-41B8-B941-BDE9461CA623}" srcOrd="0" destOrd="0" presId="urn:microsoft.com/office/officeart/2005/8/layout/vList2"/>
    <dgm:cxn modelId="{1FAC3ECC-FA04-447B-A957-1EAF5BD84ED3}" srcId="{2C584576-1D4D-4B4F-A356-464B495E6BE6}" destId="{9256D40E-8799-4B7E-B0AC-78FCB017E737}" srcOrd="0" destOrd="0" parTransId="{0ED9C50F-95C4-4A41-8473-8711FBD75D70}" sibTransId="{7073E3A0-733E-4E0F-90F2-CD988460F5D4}"/>
    <dgm:cxn modelId="{DCF9ABD5-1826-4C51-A8BA-71EC265BEBBD}" type="presParOf" srcId="{28D4B019-5419-4A99-8E45-61784C3BFEBE}" destId="{E8998910-F0F5-41B8-B941-BDE9461CA623}"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E4AFAEC-0D4A-46CC-BB91-78231B8A0C9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8ACB18B5-EEA4-4338-9159-5BF2248D4DA5}">
      <dgm:prSet custT="1"/>
      <dgm:spPr>
        <a:solidFill>
          <a:schemeClr val="tx2"/>
        </a:solidFill>
      </dgm:spPr>
      <dgm:t>
        <a:bodyPr/>
        <a:lstStyle/>
        <a:p>
          <a:pPr marL="261938" indent="-261938"/>
          <a:r>
            <a:rPr lang="en-GB" sz="2400" dirty="0"/>
            <a:t>• “</a:t>
          </a:r>
          <a:r>
            <a:rPr lang="pl-PL" sz="2400" dirty="0"/>
            <a:t>Osoby, które potrafią się najlepiej komunikować to prawie zawsze także najlepsi słuchacze”. Dlatego bardzo ważne jest ćwiczenie aktywnego słuchania, jeśli chcemy przekazać wiadomości w sposób najbardziej właściwy</a:t>
          </a:r>
          <a:r>
            <a:rPr lang="en-GB" sz="2400" dirty="0"/>
            <a:t>. </a:t>
          </a:r>
          <a:endParaRPr lang="es-ES" sz="2400" dirty="0"/>
        </a:p>
      </dgm:t>
    </dgm:pt>
    <dgm:pt modelId="{A9C86B38-0D16-412A-A3C1-F13BF41D118A}" type="parTrans" cxnId="{791F639F-E98F-4CF0-92C2-7DE84EEC9EE6}">
      <dgm:prSet/>
      <dgm:spPr/>
      <dgm:t>
        <a:bodyPr/>
        <a:lstStyle/>
        <a:p>
          <a:endParaRPr lang="es-ES"/>
        </a:p>
      </dgm:t>
    </dgm:pt>
    <dgm:pt modelId="{E5CCDB7D-1FE6-4277-9549-FCDDD3D9949C}" type="sibTrans" cxnId="{791F639F-E98F-4CF0-92C2-7DE84EEC9EE6}">
      <dgm:prSet/>
      <dgm:spPr/>
      <dgm:t>
        <a:bodyPr/>
        <a:lstStyle/>
        <a:p>
          <a:endParaRPr lang="es-ES"/>
        </a:p>
      </dgm:t>
    </dgm:pt>
    <dgm:pt modelId="{F00B2B20-974B-4025-AB29-7CCBBA12BA23}" type="pres">
      <dgm:prSet presAssocID="{4E4AFAEC-0D4A-46CC-BB91-78231B8A0C9A}" presName="linear" presStyleCnt="0">
        <dgm:presLayoutVars>
          <dgm:animLvl val="lvl"/>
          <dgm:resizeHandles val="exact"/>
        </dgm:presLayoutVars>
      </dgm:prSet>
      <dgm:spPr/>
    </dgm:pt>
    <dgm:pt modelId="{1F04F417-9FF7-4F1E-A0F4-215EF87CD2DA}" type="pres">
      <dgm:prSet presAssocID="{8ACB18B5-EEA4-4338-9159-5BF2248D4DA5}" presName="parentText" presStyleLbl="node1" presStyleIdx="0" presStyleCnt="1" custLinFactNeighborY="8678">
        <dgm:presLayoutVars>
          <dgm:chMax val="0"/>
          <dgm:bulletEnabled val="1"/>
        </dgm:presLayoutVars>
      </dgm:prSet>
      <dgm:spPr/>
    </dgm:pt>
  </dgm:ptLst>
  <dgm:cxnLst>
    <dgm:cxn modelId="{8481112A-EE0D-47DA-ADF4-3F496D80ADE9}" type="presOf" srcId="{4E4AFAEC-0D4A-46CC-BB91-78231B8A0C9A}" destId="{F00B2B20-974B-4025-AB29-7CCBBA12BA23}" srcOrd="0" destOrd="0" presId="urn:microsoft.com/office/officeart/2005/8/layout/vList2"/>
    <dgm:cxn modelId="{791F639F-E98F-4CF0-92C2-7DE84EEC9EE6}" srcId="{4E4AFAEC-0D4A-46CC-BB91-78231B8A0C9A}" destId="{8ACB18B5-EEA4-4338-9159-5BF2248D4DA5}" srcOrd="0" destOrd="0" parTransId="{A9C86B38-0D16-412A-A3C1-F13BF41D118A}" sibTransId="{E5CCDB7D-1FE6-4277-9549-FCDDD3D9949C}"/>
    <dgm:cxn modelId="{12B22AC0-350E-41BB-B0E0-666E8FB89B17}" type="presOf" srcId="{8ACB18B5-EEA4-4338-9159-5BF2248D4DA5}" destId="{1F04F417-9FF7-4F1E-A0F4-215EF87CD2DA}" srcOrd="0" destOrd="0" presId="urn:microsoft.com/office/officeart/2005/8/layout/vList2"/>
    <dgm:cxn modelId="{A5B0A862-EFBE-4619-B777-C01B86F41F62}" type="presParOf" srcId="{F00B2B20-974B-4025-AB29-7CCBBA12BA23}" destId="{1F04F417-9FF7-4F1E-A0F4-215EF87CD2DA}" srcOrd="0" destOrd="0" presId="urn:microsoft.com/office/officeart/2005/8/layout/vList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8C107-E8CB-4023-818E-FA722D7426E2}">
      <dsp:nvSpPr>
        <dsp:cNvPr id="0" name=""/>
        <dsp:cNvSpPr/>
      </dsp:nvSpPr>
      <dsp:spPr>
        <a:xfrm>
          <a:off x="0" y="992607"/>
          <a:ext cx="10388443" cy="25438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9CC3AD-029C-4071-8F9B-63F400834DBE}">
      <dsp:nvSpPr>
        <dsp:cNvPr id="0" name=""/>
        <dsp:cNvSpPr/>
      </dsp:nvSpPr>
      <dsp:spPr>
        <a:xfrm>
          <a:off x="719935" y="22362"/>
          <a:ext cx="10079093" cy="119164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338" tIns="0" rIns="381338" bIns="0" numCol="1" spcCol="1270" anchor="ctr" anchorCtr="0">
          <a:noAutofit/>
        </a:bodyPr>
        <a:lstStyle/>
        <a:p>
          <a:pPr marL="536575" lvl="0" indent="-536575" algn="l" defTabSz="1066800">
            <a:lnSpc>
              <a:spcPct val="90000"/>
            </a:lnSpc>
            <a:spcBef>
              <a:spcPct val="0"/>
            </a:spcBef>
            <a:spcAft>
              <a:spcPct val="35000"/>
            </a:spcAft>
            <a:buNone/>
          </a:pPr>
          <a:r>
            <a:rPr lang="en-GB" sz="2400" kern="1200" dirty="0"/>
            <a:t>•	</a:t>
          </a:r>
          <a:r>
            <a:rPr lang="pl-PL" sz="2400" kern="1200" dirty="0"/>
            <a:t>Aktywne słuchanie i zachęcanie do uczestnictwa w komunikacji dwukierunkowej</a:t>
          </a:r>
          <a:r>
            <a:rPr lang="en-GB" sz="2400" kern="1200" dirty="0"/>
            <a:t>. </a:t>
          </a:r>
          <a:endParaRPr lang="es-ES" sz="2400" kern="1200" dirty="0"/>
        </a:p>
      </dsp:txBody>
      <dsp:txXfrm>
        <a:off x="778106" y="80533"/>
        <a:ext cx="9962751" cy="1075303"/>
      </dsp:txXfrm>
    </dsp:sp>
    <dsp:sp modelId="{9E219CD8-8E91-49AF-B7A7-626449466CDD}">
      <dsp:nvSpPr>
        <dsp:cNvPr id="0" name=""/>
        <dsp:cNvSpPr/>
      </dsp:nvSpPr>
      <dsp:spPr>
        <a:xfrm>
          <a:off x="0" y="2298236"/>
          <a:ext cx="10388443" cy="25438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F557BF-B191-4472-B312-F217AF56AFD8}">
      <dsp:nvSpPr>
        <dsp:cNvPr id="0" name=""/>
        <dsp:cNvSpPr/>
      </dsp:nvSpPr>
      <dsp:spPr>
        <a:xfrm>
          <a:off x="719935" y="1327990"/>
          <a:ext cx="10079093" cy="119164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338" tIns="0" rIns="381338" bIns="0" numCol="1" spcCol="1270" anchor="ctr" anchorCtr="0">
          <a:noAutofit/>
        </a:bodyPr>
        <a:lstStyle/>
        <a:p>
          <a:pPr marL="449263" lvl="0" indent="-449263" algn="l" defTabSz="1066800">
            <a:lnSpc>
              <a:spcPct val="90000"/>
            </a:lnSpc>
            <a:spcBef>
              <a:spcPct val="0"/>
            </a:spcBef>
            <a:spcAft>
              <a:spcPct val="35000"/>
            </a:spcAft>
            <a:buNone/>
          </a:pPr>
          <a:r>
            <a:rPr lang="en-GB" sz="2400" kern="1200" dirty="0"/>
            <a:t>•	</a:t>
          </a:r>
          <a:r>
            <a:rPr lang="pl-PL" sz="2400" kern="1200" dirty="0"/>
            <a:t>Zidentyfikowanie barier utrudniających komunikację zarówno indywidualnie, jak iw zespole</a:t>
          </a:r>
          <a:r>
            <a:rPr lang="en-GB" sz="2400" kern="1200" dirty="0"/>
            <a:t>.</a:t>
          </a:r>
          <a:endParaRPr lang="es-ES" sz="2400" kern="1200" dirty="0"/>
        </a:p>
      </dsp:txBody>
      <dsp:txXfrm>
        <a:off x="778106" y="1386161"/>
        <a:ext cx="9962751" cy="10753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063C51-9284-44BF-B75F-8BCCDDD2DE63}">
      <dsp:nvSpPr>
        <dsp:cNvPr id="0" name=""/>
        <dsp:cNvSpPr/>
      </dsp:nvSpPr>
      <dsp:spPr>
        <a:xfrm>
          <a:off x="0" y="857772"/>
          <a:ext cx="10388443" cy="22046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5300D4-8F6D-4E6C-AEC1-3070C9DB2825}">
      <dsp:nvSpPr>
        <dsp:cNvPr id="0" name=""/>
        <dsp:cNvSpPr/>
      </dsp:nvSpPr>
      <dsp:spPr>
        <a:xfrm>
          <a:off x="719935" y="16892"/>
          <a:ext cx="10079093" cy="1032759"/>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338" tIns="0" rIns="381338" bIns="0" numCol="1" spcCol="1270" anchor="ctr" anchorCtr="0">
          <a:noAutofit/>
        </a:bodyPr>
        <a:lstStyle/>
        <a:p>
          <a:pPr marL="449263" lvl="0" indent="-449263" algn="l" defTabSz="1066800">
            <a:lnSpc>
              <a:spcPct val="90000"/>
            </a:lnSpc>
            <a:spcBef>
              <a:spcPct val="0"/>
            </a:spcBef>
            <a:spcAft>
              <a:spcPct val="35000"/>
            </a:spcAft>
            <a:buNone/>
          </a:pPr>
          <a:r>
            <a:rPr lang="en-GB" sz="2400" kern="1200" dirty="0"/>
            <a:t>•	</a:t>
          </a:r>
          <a:r>
            <a:rPr lang="pl-PL" sz="2400" kern="1200" dirty="0"/>
            <a:t>Przełamywanie zidentyfikowanych uprzednio barier w celu poprawy komunikacji</a:t>
          </a:r>
          <a:r>
            <a:rPr lang="en-GB" sz="2400" kern="1200" dirty="0"/>
            <a:t>.</a:t>
          </a:r>
          <a:endParaRPr lang="es-ES" sz="2400" kern="1200" dirty="0"/>
        </a:p>
      </dsp:txBody>
      <dsp:txXfrm>
        <a:off x="770350" y="67307"/>
        <a:ext cx="9978263" cy="931929"/>
      </dsp:txXfrm>
    </dsp:sp>
    <dsp:sp modelId="{B5EFBC64-E654-4C7B-9100-43B6C33BC419}">
      <dsp:nvSpPr>
        <dsp:cNvPr id="0" name=""/>
        <dsp:cNvSpPr/>
      </dsp:nvSpPr>
      <dsp:spPr>
        <a:xfrm>
          <a:off x="0" y="1989317"/>
          <a:ext cx="10388443" cy="22046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8048BC-A50F-4EF1-B41B-25611D23F1D4}">
      <dsp:nvSpPr>
        <dsp:cNvPr id="0" name=""/>
        <dsp:cNvSpPr/>
      </dsp:nvSpPr>
      <dsp:spPr>
        <a:xfrm>
          <a:off x="719935" y="1148437"/>
          <a:ext cx="10079093" cy="1032759"/>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338" tIns="0" rIns="381338" bIns="0" numCol="1" spcCol="1270" anchor="ctr" anchorCtr="0">
          <a:noAutofit/>
        </a:bodyPr>
        <a:lstStyle/>
        <a:p>
          <a:pPr marL="449263" lvl="0" indent="-449263" algn="l" defTabSz="1066800">
            <a:lnSpc>
              <a:spcPct val="90000"/>
            </a:lnSpc>
            <a:spcBef>
              <a:spcPct val="0"/>
            </a:spcBef>
            <a:spcAft>
              <a:spcPct val="35000"/>
            </a:spcAft>
            <a:buNone/>
          </a:pPr>
          <a:r>
            <a:rPr lang="en-GB" sz="2400" kern="1200" dirty="0"/>
            <a:t>•	</a:t>
          </a:r>
          <a:r>
            <a:rPr lang="pl-PL" sz="2400" kern="1200" dirty="0"/>
            <a:t>Tworzenie strategii indywidualnych i grupowych, aby zapobiec zidentyfikowanym problemom komunikacyjnym w przyszłości</a:t>
          </a:r>
          <a:r>
            <a:rPr lang="en-GB" sz="2400" kern="1200" dirty="0"/>
            <a:t>.</a:t>
          </a:r>
          <a:endParaRPr lang="es-ES" sz="2400" kern="1200" dirty="0"/>
        </a:p>
      </dsp:txBody>
      <dsp:txXfrm>
        <a:off x="770350" y="1198852"/>
        <a:ext cx="9978263" cy="9319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212DD-168D-432B-B930-3F63861EB592}">
      <dsp:nvSpPr>
        <dsp:cNvPr id="0" name=""/>
        <dsp:cNvSpPr/>
      </dsp:nvSpPr>
      <dsp:spPr>
        <a:xfrm>
          <a:off x="0" y="9846"/>
          <a:ext cx="11049000" cy="94770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61938" lvl="0" indent="-261938" algn="l" defTabSz="1066800">
            <a:lnSpc>
              <a:spcPct val="90000"/>
            </a:lnSpc>
            <a:spcBef>
              <a:spcPct val="0"/>
            </a:spcBef>
            <a:spcAft>
              <a:spcPct val="35000"/>
            </a:spcAft>
            <a:buNone/>
            <a:tabLst>
              <a:tab pos="623888" algn="l"/>
            </a:tabLst>
          </a:pPr>
          <a:r>
            <a:rPr lang="en-GB" sz="2400" kern="1200" dirty="0"/>
            <a:t>• </a:t>
          </a:r>
          <a:r>
            <a:rPr lang="pl-PL" sz="2400" kern="1200" dirty="0"/>
            <a:t>Polegaj na najskuteczniejszych i najbardziej odpowiednich narzędziach cyfrowych do komunikacji w swoim środowisku pracy</a:t>
          </a:r>
          <a:r>
            <a:rPr lang="en-GB" sz="2400" kern="1200" dirty="0"/>
            <a:t>.</a:t>
          </a:r>
          <a:endParaRPr lang="es-ES" sz="2400" kern="1200" dirty="0"/>
        </a:p>
      </dsp:txBody>
      <dsp:txXfrm>
        <a:off x="46263" y="56109"/>
        <a:ext cx="10956474" cy="855174"/>
      </dsp:txXfrm>
    </dsp:sp>
    <dsp:sp modelId="{33A0D15F-D82B-43C8-83C3-495E3E159104}">
      <dsp:nvSpPr>
        <dsp:cNvPr id="0" name=""/>
        <dsp:cNvSpPr/>
      </dsp:nvSpPr>
      <dsp:spPr>
        <a:xfrm>
          <a:off x="0" y="967392"/>
          <a:ext cx="11049000" cy="729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806" tIns="38100" rIns="213360" bIns="38100" numCol="1" spcCol="1270" anchor="t" anchorCtr="0">
          <a:noAutofit/>
        </a:bodyPr>
        <a:lstStyle/>
        <a:p>
          <a:pPr marL="449263" lvl="1" indent="-449263" algn="l" defTabSz="1022350">
            <a:lnSpc>
              <a:spcPct val="90000"/>
            </a:lnSpc>
            <a:spcBef>
              <a:spcPct val="0"/>
            </a:spcBef>
            <a:spcAft>
              <a:spcPct val="20000"/>
            </a:spcAft>
            <a:buFont typeface="Courier New" panose="02070309020205020404" pitchFamily="49" charset="0"/>
            <a:buChar char="o"/>
          </a:pPr>
          <a:r>
            <a:rPr lang="pl-PL" sz="2300" kern="1200" dirty="0">
              <a:solidFill>
                <a:srgbClr val="243255"/>
              </a:solidFill>
            </a:rPr>
            <a:t>Bądź ciekawy, dowiedz się więcej i szkol się w narzędziach, których nie znasz, bądź też nie wiesz, jak ich używać</a:t>
          </a:r>
          <a:r>
            <a:rPr lang="en-GB" sz="2300" kern="1200" dirty="0">
              <a:solidFill>
                <a:srgbClr val="243255"/>
              </a:solidFill>
            </a:rPr>
            <a:t>.</a:t>
          </a:r>
          <a:endParaRPr lang="es-ES" sz="2300" kern="1200" dirty="0">
            <a:solidFill>
              <a:srgbClr val="243255"/>
            </a:solidFill>
          </a:endParaRPr>
        </a:p>
      </dsp:txBody>
      <dsp:txXfrm>
        <a:off x="0" y="967392"/>
        <a:ext cx="11049000" cy="7296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97F96-DD72-4F55-821F-4657993E036F}">
      <dsp:nvSpPr>
        <dsp:cNvPr id="0" name=""/>
        <dsp:cNvSpPr/>
      </dsp:nvSpPr>
      <dsp:spPr>
        <a:xfrm>
          <a:off x="0" y="0"/>
          <a:ext cx="11330144" cy="793566"/>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363538" lvl="0" indent="-363538" algn="l" defTabSz="1066800">
            <a:lnSpc>
              <a:spcPct val="90000"/>
            </a:lnSpc>
            <a:spcBef>
              <a:spcPct val="0"/>
            </a:spcBef>
            <a:spcAft>
              <a:spcPct val="35000"/>
            </a:spcAft>
            <a:buNone/>
          </a:pPr>
          <a:r>
            <a:rPr lang="en-GB" sz="2400" kern="1200" dirty="0"/>
            <a:t>• </a:t>
          </a:r>
          <a:r>
            <a:rPr lang="pl-PL" sz="2400" kern="1200" dirty="0"/>
            <a:t>	Wybierz odpowiedni kanał komunikacji na każdą okazję. Poprawi to Twoje interakcje cyfrowe</a:t>
          </a:r>
          <a:r>
            <a:rPr lang="en-GB" sz="2400" kern="1200" dirty="0"/>
            <a:t>. </a:t>
          </a:r>
          <a:endParaRPr lang="es-ES" sz="2400" kern="1200" dirty="0"/>
        </a:p>
      </dsp:txBody>
      <dsp:txXfrm>
        <a:off x="38739" y="38739"/>
        <a:ext cx="11252666" cy="7160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98910-F0F5-41B8-B941-BDE9461CA623}">
      <dsp:nvSpPr>
        <dsp:cNvPr id="0" name=""/>
        <dsp:cNvSpPr/>
      </dsp:nvSpPr>
      <dsp:spPr>
        <a:xfrm>
          <a:off x="0" y="0"/>
          <a:ext cx="10972800" cy="99216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 </a:t>
          </a:r>
          <a:r>
            <a:rPr lang="pl-PL" sz="2400" kern="1200" dirty="0"/>
            <a:t>Konstruuj swój przekaz w sposób jasny oraz zwięzły, nie bierz niczego za pewnik</a:t>
          </a:r>
          <a:r>
            <a:rPr lang="en-GB" sz="2400" kern="1200" dirty="0"/>
            <a:t>. </a:t>
          </a:r>
          <a:endParaRPr lang="es-ES" sz="2400" kern="1200" dirty="0"/>
        </a:p>
      </dsp:txBody>
      <dsp:txXfrm>
        <a:off x="48433" y="48433"/>
        <a:ext cx="10875934" cy="8952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4F417-9FF7-4F1E-A0F4-215EF87CD2DA}">
      <dsp:nvSpPr>
        <dsp:cNvPr id="0" name=""/>
        <dsp:cNvSpPr/>
      </dsp:nvSpPr>
      <dsp:spPr>
        <a:xfrm>
          <a:off x="0" y="113890"/>
          <a:ext cx="11136179" cy="133087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61938" lvl="0" indent="-261938" algn="l" defTabSz="1066800">
            <a:lnSpc>
              <a:spcPct val="90000"/>
            </a:lnSpc>
            <a:spcBef>
              <a:spcPct val="0"/>
            </a:spcBef>
            <a:spcAft>
              <a:spcPct val="35000"/>
            </a:spcAft>
            <a:buNone/>
          </a:pPr>
          <a:r>
            <a:rPr lang="en-GB" sz="2400" kern="1200" dirty="0"/>
            <a:t>• “</a:t>
          </a:r>
          <a:r>
            <a:rPr lang="pl-PL" sz="2400" kern="1200" dirty="0"/>
            <a:t>Osoby, które potrafią się najlepiej komunikować to prawie zawsze także najlepsi słuchacze”. Dlatego bardzo ważne jest ćwiczenie aktywnego słuchania, jeśli chcemy przekazać wiadomości w sposób najbardziej właściwy</a:t>
          </a:r>
          <a:r>
            <a:rPr lang="en-GB" sz="2400" kern="1200" dirty="0"/>
            <a:t>. </a:t>
          </a:r>
          <a:endParaRPr lang="es-ES" sz="2400" kern="1200" dirty="0"/>
        </a:p>
      </dsp:txBody>
      <dsp:txXfrm>
        <a:off x="64968" y="178858"/>
        <a:ext cx="11006243" cy="120093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EC313640-A9D7-4474-A8EE-605C28A1E708}" type="datetimeFigureOut">
              <a:rPr lang="es-ES" smtClean="0"/>
              <a:t>01/03/2022</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12FB2E4B-9468-4FDF-9F87-37DCA28F108B}" type="slidenum">
              <a:rPr lang="es-ES" smtClean="0"/>
              <a:t>‹Nº›</a:t>
            </a:fld>
            <a:endParaRPr lang="es-ES"/>
          </a:p>
        </p:txBody>
      </p:sp>
    </p:spTree>
    <p:extLst>
      <p:ext uri="{BB962C8B-B14F-4D97-AF65-F5344CB8AC3E}">
        <p14:creationId xmlns:p14="http://schemas.microsoft.com/office/powerpoint/2010/main" val="2952647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4403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3721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2190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1741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08518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9386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48562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12423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7320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5129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9426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13456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43101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767A38-6BE8-48B4-8B8F-3257C75110C3}"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6379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9622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089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5225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1676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9139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3281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152D54"/>
          </a:solidFill>
        </p:spPr>
        <p:txBody>
          <a:bodyPr wrap="square" lIns="0" tIns="0" rIns="0" bIns="0" rtlCol="0"/>
          <a:lstStyle/>
          <a:p>
            <a:endParaRPr/>
          </a:p>
        </p:txBody>
      </p:sp>
      <p:pic>
        <p:nvPicPr>
          <p:cNvPr id="17" name="bg object 17"/>
          <p:cNvPicPr/>
          <p:nvPr/>
        </p:nvPicPr>
        <p:blipFill>
          <a:blip r:embed="rId2" cstate="email">
            <a:extLst>
              <a:ext uri="{28A0092B-C50C-407E-A947-70E740481C1C}">
                <a14:useLocalDpi xmlns:a14="http://schemas.microsoft.com/office/drawing/2010/main"/>
              </a:ext>
            </a:extLst>
          </a:blip>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152D54"/>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38061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ppt_x"/>
                                          </p:val>
                                        </p:tav>
                                        <p:tav tm="100000">
                                          <p:val>
                                            <p:strVal val="#ppt_x"/>
                                          </p:val>
                                        </p:tav>
                                      </p:tavLst>
                                    </p:anim>
                                    <p:anim calcmode="lin" valueType="num">
                                      <p:cBhvr additive="base">
                                        <p:cTn id="17" dur="500" fill="hold"/>
                                        <p:tgtEl>
                                          <p:spTgt spid="16"/>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6" presetClass="entr" presetSubtype="0"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down)">
                                      <p:cBhvr>
                                        <p:cTn id="21" dur="580">
                                          <p:stCondLst>
                                            <p:cond delay="0"/>
                                          </p:stCondLst>
                                        </p:cTn>
                                        <p:tgtEl>
                                          <p:spTgt spid="17"/>
                                        </p:tgtEl>
                                      </p:cBhvr>
                                    </p:animEffect>
                                    <p:anim calcmode="lin" valueType="num">
                                      <p:cBhvr>
                                        <p:cTn id="2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27" dur="26">
                                          <p:stCondLst>
                                            <p:cond delay="650"/>
                                          </p:stCondLst>
                                        </p:cTn>
                                        <p:tgtEl>
                                          <p:spTgt spid="17"/>
                                        </p:tgtEl>
                                      </p:cBhvr>
                                      <p:to x="100000" y="60000"/>
                                    </p:animScale>
                                    <p:animScale>
                                      <p:cBhvr>
                                        <p:cTn id="28" dur="166" decel="50000">
                                          <p:stCondLst>
                                            <p:cond delay="676"/>
                                          </p:stCondLst>
                                        </p:cTn>
                                        <p:tgtEl>
                                          <p:spTgt spid="17"/>
                                        </p:tgtEl>
                                      </p:cBhvr>
                                      <p:to x="100000" y="100000"/>
                                    </p:animScale>
                                    <p:animScale>
                                      <p:cBhvr>
                                        <p:cTn id="29" dur="26">
                                          <p:stCondLst>
                                            <p:cond delay="1312"/>
                                          </p:stCondLst>
                                        </p:cTn>
                                        <p:tgtEl>
                                          <p:spTgt spid="17"/>
                                        </p:tgtEl>
                                      </p:cBhvr>
                                      <p:to x="100000" y="80000"/>
                                    </p:animScale>
                                    <p:animScale>
                                      <p:cBhvr>
                                        <p:cTn id="30" dur="166" decel="50000">
                                          <p:stCondLst>
                                            <p:cond delay="1338"/>
                                          </p:stCondLst>
                                        </p:cTn>
                                        <p:tgtEl>
                                          <p:spTgt spid="17"/>
                                        </p:tgtEl>
                                      </p:cBhvr>
                                      <p:to x="100000" y="100000"/>
                                    </p:animScale>
                                    <p:animScale>
                                      <p:cBhvr>
                                        <p:cTn id="31" dur="26">
                                          <p:stCondLst>
                                            <p:cond delay="1642"/>
                                          </p:stCondLst>
                                        </p:cTn>
                                        <p:tgtEl>
                                          <p:spTgt spid="17"/>
                                        </p:tgtEl>
                                      </p:cBhvr>
                                      <p:to x="100000" y="90000"/>
                                    </p:animScale>
                                    <p:animScale>
                                      <p:cBhvr>
                                        <p:cTn id="32" dur="166" decel="50000">
                                          <p:stCondLst>
                                            <p:cond delay="1668"/>
                                          </p:stCondLst>
                                        </p:cTn>
                                        <p:tgtEl>
                                          <p:spTgt spid="17"/>
                                        </p:tgtEl>
                                      </p:cBhvr>
                                      <p:to x="100000" y="100000"/>
                                    </p:animScale>
                                    <p:animScale>
                                      <p:cBhvr>
                                        <p:cTn id="33" dur="26">
                                          <p:stCondLst>
                                            <p:cond delay="1808"/>
                                          </p:stCondLst>
                                        </p:cTn>
                                        <p:tgtEl>
                                          <p:spTgt spid="17"/>
                                        </p:tgtEl>
                                      </p:cBhvr>
                                      <p:to x="100000" y="95000"/>
                                    </p:animScale>
                                    <p:animScale>
                                      <p:cBhvr>
                                        <p:cTn id="34"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FF1B20"/>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FF1B20"/>
          </a:solidFill>
        </p:spPr>
        <p:txBody>
          <a:bodyPr wrap="square" lIns="0" tIns="0" rIns="0" bIns="0" rtlCol="0"/>
          <a:lstStyle/>
          <a:p>
            <a:endParaRPr/>
          </a:p>
        </p:txBody>
      </p:sp>
      <p:pic>
        <p:nvPicPr>
          <p:cNvPr id="17" name="bg object 17"/>
          <p:cNvPicPr/>
          <p:nvPr/>
        </p:nvPicPr>
        <p:blipFill>
          <a:blip r:embed="rId2" cstate="email">
            <a:extLst>
              <a:ext uri="{28A0092B-C50C-407E-A947-70E740481C1C}">
                <a14:useLocalDpi xmlns:a14="http://schemas.microsoft.com/office/drawing/2010/main"/>
              </a:ext>
            </a:extLst>
          </a:blip>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82569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93152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51422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152D54"/>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152D54"/>
          </a:solidFill>
        </p:spPr>
        <p:txBody>
          <a:bodyPr wrap="square" lIns="0" tIns="0" rIns="0" bIns="0" rtlCol="0"/>
          <a:lstStyle/>
          <a:p>
            <a:endParaRPr/>
          </a:p>
        </p:txBody>
      </p:sp>
      <p:pic>
        <p:nvPicPr>
          <p:cNvPr id="19" name="bg object 19"/>
          <p:cNvPicPr/>
          <p:nvPr/>
        </p:nvPicPr>
        <p:blipFill>
          <a:blip r:embed="rId2" cstate="print"/>
          <a:stretch>
            <a:fillRect/>
          </a:stretch>
        </p:blipFill>
        <p:spPr>
          <a:xfrm>
            <a:off x="6370720" y="9572870"/>
            <a:ext cx="11740249" cy="529936"/>
          </a:xfrm>
          <a:prstGeom prst="rect">
            <a:avLst/>
          </a:prstGeom>
        </p:spPr>
      </p:pic>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88511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ppt_x"/>
                                          </p:val>
                                        </p:tav>
                                        <p:tav tm="100000">
                                          <p:val>
                                            <p:strVal val="#ppt_x"/>
                                          </p:val>
                                        </p:tav>
                                      </p:tavLst>
                                    </p:anim>
                                    <p:anim calcmode="lin" valueType="num">
                                      <p:cBhvr additive="base">
                                        <p:cTn id="1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152D54"/>
          </a:solidFill>
        </p:spPr>
        <p:txBody>
          <a:bodyPr wrap="square" lIns="0" tIns="0" rIns="0" bIns="0" rtlCol="0"/>
          <a:lstStyle/>
          <a:p>
            <a:endParaRPr/>
          </a:p>
        </p:txBody>
      </p:sp>
      <p:sp>
        <p:nvSpPr>
          <p:cNvPr id="17" name="bg object 17"/>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18" name="bg object 18"/>
          <p:cNvSpPr/>
          <p:nvPr/>
        </p:nvSpPr>
        <p:spPr>
          <a:xfrm>
            <a:off x="2322659" y="8517270"/>
            <a:ext cx="6817359" cy="1769745"/>
          </a:xfrm>
          <a:custGeom>
            <a:avLst/>
            <a:gdLst/>
            <a:ahLst/>
            <a:cxnLst/>
            <a:rect l="l" t="t" r="r" b="b"/>
            <a:pathLst>
              <a:path w="6817359" h="1769745">
                <a:moveTo>
                  <a:pt x="6817229" y="0"/>
                </a:moveTo>
                <a:lnTo>
                  <a:pt x="5048259" y="1769728"/>
                </a:lnTo>
                <a:lnTo>
                  <a:pt x="0" y="1769728"/>
                </a:lnTo>
                <a:lnTo>
                  <a:pt x="1768979" y="0"/>
                </a:lnTo>
                <a:lnTo>
                  <a:pt x="6817229" y="0"/>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FF1B20"/>
          </a:solidFill>
        </p:spPr>
        <p:txBody>
          <a:bodyPr wrap="square" lIns="0" tIns="0" rIns="0" bIns="0" rtlCol="0"/>
          <a:lstStyle/>
          <a:p>
            <a:endParaRPr/>
          </a:p>
        </p:txBody>
      </p:sp>
      <p:sp>
        <p:nvSpPr>
          <p:cNvPr id="17" name="bg object 17"/>
          <p:cNvSpPr/>
          <p:nvPr/>
        </p:nvSpPr>
        <p:spPr>
          <a:xfrm>
            <a:off x="1209657" y="8521585"/>
            <a:ext cx="7934325" cy="1765935"/>
          </a:xfrm>
          <a:custGeom>
            <a:avLst/>
            <a:gdLst/>
            <a:ahLst/>
            <a:cxnLst/>
            <a:rect l="l" t="t" r="r" b="b"/>
            <a:pathLst>
              <a:path w="7934325" h="1765934">
                <a:moveTo>
                  <a:pt x="0" y="0"/>
                </a:moveTo>
                <a:lnTo>
                  <a:pt x="7934323" y="0"/>
                </a:lnTo>
                <a:lnTo>
                  <a:pt x="7910915" y="41690"/>
                </a:lnTo>
                <a:lnTo>
                  <a:pt x="7887081" y="83107"/>
                </a:lnTo>
                <a:lnTo>
                  <a:pt x="7862825" y="124248"/>
                </a:lnTo>
                <a:lnTo>
                  <a:pt x="7838151" y="165111"/>
                </a:lnTo>
                <a:lnTo>
                  <a:pt x="7813060" y="205691"/>
                </a:lnTo>
                <a:lnTo>
                  <a:pt x="7787556" y="245987"/>
                </a:lnTo>
                <a:lnTo>
                  <a:pt x="7761642" y="285994"/>
                </a:lnTo>
                <a:lnTo>
                  <a:pt x="7735320" y="325711"/>
                </a:lnTo>
                <a:lnTo>
                  <a:pt x="7708595" y="365134"/>
                </a:lnTo>
                <a:lnTo>
                  <a:pt x="7681468" y="404260"/>
                </a:lnTo>
                <a:lnTo>
                  <a:pt x="7653942" y="443086"/>
                </a:lnTo>
                <a:lnTo>
                  <a:pt x="7626021" y="481610"/>
                </a:lnTo>
                <a:lnTo>
                  <a:pt x="7597708" y="519828"/>
                </a:lnTo>
                <a:lnTo>
                  <a:pt x="7569005" y="557737"/>
                </a:lnTo>
                <a:lnTo>
                  <a:pt x="7539915" y="595335"/>
                </a:lnTo>
                <a:lnTo>
                  <a:pt x="7510442" y="632618"/>
                </a:lnTo>
                <a:lnTo>
                  <a:pt x="7480588" y="669584"/>
                </a:lnTo>
                <a:lnTo>
                  <a:pt x="7450357" y="706229"/>
                </a:lnTo>
                <a:lnTo>
                  <a:pt x="7419751" y="742551"/>
                </a:lnTo>
                <a:lnTo>
                  <a:pt x="7388772" y="778546"/>
                </a:lnTo>
                <a:lnTo>
                  <a:pt x="7357425" y="814212"/>
                </a:lnTo>
                <a:lnTo>
                  <a:pt x="7325712" y="849546"/>
                </a:lnTo>
                <a:lnTo>
                  <a:pt x="7293636" y="884545"/>
                </a:lnTo>
                <a:lnTo>
                  <a:pt x="7261200" y="919205"/>
                </a:lnTo>
                <a:lnTo>
                  <a:pt x="7228407" y="953524"/>
                </a:lnTo>
                <a:lnTo>
                  <a:pt x="7195260" y="987498"/>
                </a:lnTo>
                <a:lnTo>
                  <a:pt x="7161762" y="1021126"/>
                </a:lnTo>
                <a:lnTo>
                  <a:pt x="7127915" y="1054404"/>
                </a:lnTo>
                <a:lnTo>
                  <a:pt x="7093724" y="1087328"/>
                </a:lnTo>
                <a:lnTo>
                  <a:pt x="7059189" y="1119896"/>
                </a:lnTo>
                <a:lnTo>
                  <a:pt x="7024316" y="1152106"/>
                </a:lnTo>
                <a:lnTo>
                  <a:pt x="6989106" y="1183953"/>
                </a:lnTo>
                <a:lnTo>
                  <a:pt x="6953563" y="1215436"/>
                </a:lnTo>
                <a:lnTo>
                  <a:pt x="6917689" y="1246550"/>
                </a:lnTo>
                <a:lnTo>
                  <a:pt x="6881488" y="1277294"/>
                </a:lnTo>
                <a:lnTo>
                  <a:pt x="6844962" y="1307664"/>
                </a:lnTo>
                <a:lnTo>
                  <a:pt x="6808114" y="1337657"/>
                </a:lnTo>
                <a:lnTo>
                  <a:pt x="6770948" y="1367271"/>
                </a:lnTo>
                <a:lnTo>
                  <a:pt x="6733466" y="1396501"/>
                </a:lnTo>
                <a:lnTo>
                  <a:pt x="6695671" y="1425347"/>
                </a:lnTo>
                <a:lnTo>
                  <a:pt x="6657566" y="1453803"/>
                </a:lnTo>
                <a:lnTo>
                  <a:pt x="6619155" y="1481868"/>
                </a:lnTo>
                <a:lnTo>
                  <a:pt x="6580439" y="1509538"/>
                </a:lnTo>
                <a:lnTo>
                  <a:pt x="6541423" y="1536811"/>
                </a:lnTo>
                <a:lnTo>
                  <a:pt x="6502108" y="1563683"/>
                </a:lnTo>
                <a:lnTo>
                  <a:pt x="6462499" y="1590152"/>
                </a:lnTo>
                <a:lnTo>
                  <a:pt x="6422597" y="1616215"/>
                </a:lnTo>
                <a:lnTo>
                  <a:pt x="6382406" y="1641868"/>
                </a:lnTo>
                <a:lnTo>
                  <a:pt x="6341929" y="1667108"/>
                </a:lnTo>
                <a:lnTo>
                  <a:pt x="6301168" y="1691934"/>
                </a:lnTo>
                <a:lnTo>
                  <a:pt x="6260128" y="1716341"/>
                </a:lnTo>
                <a:lnTo>
                  <a:pt x="6218810" y="1740327"/>
                </a:lnTo>
                <a:lnTo>
                  <a:pt x="6177217" y="1763889"/>
                </a:lnTo>
                <a:lnTo>
                  <a:pt x="6174459" y="1765413"/>
                </a:lnTo>
                <a:lnTo>
                  <a:pt x="1759920" y="1765413"/>
                </a:lnTo>
                <a:lnTo>
                  <a:pt x="1715568" y="1740327"/>
                </a:lnTo>
                <a:lnTo>
                  <a:pt x="1674249" y="1716341"/>
                </a:lnTo>
                <a:lnTo>
                  <a:pt x="1633207" y="1691934"/>
                </a:lnTo>
                <a:lnTo>
                  <a:pt x="1592446" y="1667108"/>
                </a:lnTo>
                <a:lnTo>
                  <a:pt x="1551968" y="1641868"/>
                </a:lnTo>
                <a:lnTo>
                  <a:pt x="1511776" y="1616215"/>
                </a:lnTo>
                <a:lnTo>
                  <a:pt x="1471874" y="1590152"/>
                </a:lnTo>
                <a:lnTo>
                  <a:pt x="1432264" y="1563683"/>
                </a:lnTo>
                <a:lnTo>
                  <a:pt x="1392948" y="1536811"/>
                </a:lnTo>
                <a:lnTo>
                  <a:pt x="1353931" y="1509538"/>
                </a:lnTo>
                <a:lnTo>
                  <a:pt x="1315215" y="1481868"/>
                </a:lnTo>
                <a:lnTo>
                  <a:pt x="1276802" y="1453803"/>
                </a:lnTo>
                <a:lnTo>
                  <a:pt x="1238697" y="1425347"/>
                </a:lnTo>
                <a:lnTo>
                  <a:pt x="1200901" y="1396501"/>
                </a:lnTo>
                <a:lnTo>
                  <a:pt x="1163418" y="1367271"/>
                </a:lnTo>
                <a:lnTo>
                  <a:pt x="1126251" y="1337657"/>
                </a:lnTo>
                <a:lnTo>
                  <a:pt x="1089403" y="1307664"/>
                </a:lnTo>
                <a:lnTo>
                  <a:pt x="1052876" y="1277294"/>
                </a:lnTo>
                <a:lnTo>
                  <a:pt x="1016673" y="1246550"/>
                </a:lnTo>
                <a:lnTo>
                  <a:pt x="980799" y="1215436"/>
                </a:lnTo>
                <a:lnTo>
                  <a:pt x="945255" y="1183953"/>
                </a:lnTo>
                <a:lnTo>
                  <a:pt x="910044" y="1152106"/>
                </a:lnTo>
                <a:lnTo>
                  <a:pt x="875169" y="1119896"/>
                </a:lnTo>
                <a:lnTo>
                  <a:pt x="840634" y="1087328"/>
                </a:lnTo>
                <a:lnTo>
                  <a:pt x="806442" y="1054404"/>
                </a:lnTo>
                <a:lnTo>
                  <a:pt x="772594" y="1021126"/>
                </a:lnTo>
                <a:lnTo>
                  <a:pt x="739095" y="987498"/>
                </a:lnTo>
                <a:lnTo>
                  <a:pt x="705947" y="953524"/>
                </a:lnTo>
                <a:lnTo>
                  <a:pt x="673153" y="919205"/>
                </a:lnTo>
                <a:lnTo>
                  <a:pt x="640716" y="884545"/>
                </a:lnTo>
                <a:lnTo>
                  <a:pt x="608639" y="849546"/>
                </a:lnTo>
                <a:lnTo>
                  <a:pt x="576925" y="814212"/>
                </a:lnTo>
                <a:lnTo>
                  <a:pt x="545577" y="778546"/>
                </a:lnTo>
                <a:lnTo>
                  <a:pt x="514597" y="742551"/>
                </a:lnTo>
                <a:lnTo>
                  <a:pt x="483990" y="706229"/>
                </a:lnTo>
                <a:lnTo>
                  <a:pt x="453757" y="669584"/>
                </a:lnTo>
                <a:lnTo>
                  <a:pt x="423902" y="632618"/>
                </a:lnTo>
                <a:lnTo>
                  <a:pt x="394428" y="595335"/>
                </a:lnTo>
                <a:lnTo>
                  <a:pt x="365337" y="557737"/>
                </a:lnTo>
                <a:lnTo>
                  <a:pt x="336633" y="519828"/>
                </a:lnTo>
                <a:lnTo>
                  <a:pt x="308318" y="481610"/>
                </a:lnTo>
                <a:lnTo>
                  <a:pt x="280396" y="443086"/>
                </a:lnTo>
                <a:lnTo>
                  <a:pt x="252870" y="404260"/>
                </a:lnTo>
                <a:lnTo>
                  <a:pt x="225741" y="365134"/>
                </a:lnTo>
                <a:lnTo>
                  <a:pt x="199014" y="325711"/>
                </a:lnTo>
                <a:lnTo>
                  <a:pt x="172691" y="285994"/>
                </a:lnTo>
                <a:lnTo>
                  <a:pt x="146776" y="245987"/>
                </a:lnTo>
                <a:lnTo>
                  <a:pt x="121270" y="205691"/>
                </a:lnTo>
                <a:lnTo>
                  <a:pt x="96178" y="165111"/>
                </a:lnTo>
                <a:lnTo>
                  <a:pt x="71502" y="124248"/>
                </a:lnTo>
                <a:lnTo>
                  <a:pt x="47245" y="83107"/>
                </a:lnTo>
                <a:lnTo>
                  <a:pt x="23410" y="41690"/>
                </a:lnTo>
                <a:lnTo>
                  <a:pt x="0" y="0"/>
                </a:lnTo>
                <a:close/>
              </a:path>
            </a:pathLst>
          </a:custGeom>
          <a:solidFill>
            <a:srgbClr val="152D54"/>
          </a:solidFill>
        </p:spPr>
        <p:txBody>
          <a:bodyPr wrap="square" lIns="0" tIns="0" rIns="0" bIns="0" rtlCol="0"/>
          <a:lstStyle/>
          <a:p>
            <a:endParaRPr/>
          </a:p>
        </p:txBody>
      </p:sp>
      <p:sp>
        <p:nvSpPr>
          <p:cNvPr id="18" name="bg object 18"/>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58967279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3" Type="http://schemas.openxmlformats.org/officeDocument/2006/relationships/image" Target="../media/image8.jpeg"/><Relationship Id="rId7" Type="http://schemas.openxmlformats.org/officeDocument/2006/relationships/diagramQuickStyle" Target="../diagrams/quickStyle1.xml"/><Relationship Id="rId12" Type="http://schemas.openxmlformats.org/officeDocument/2006/relationships/diagramQuickStyle" Target="../diagrams/quickStyle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0" Type="http://schemas.openxmlformats.org/officeDocument/2006/relationships/diagramData" Target="../diagrams/data2.xml"/><Relationship Id="rId4" Type="http://schemas.openxmlformats.org/officeDocument/2006/relationships/image" Target="../media/image9.png"/><Relationship Id="rId9" Type="http://schemas.microsoft.com/office/2007/relationships/diagramDrawing" Target="../diagrams/drawing1.xml"/><Relationship Id="rId14" Type="http://schemas.microsoft.com/office/2007/relationships/diagramDrawing" Target="../diagrams/drawing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8.jpeg"/><Relationship Id="rId7" Type="http://schemas.openxmlformats.org/officeDocument/2006/relationships/diagramQuickStyle" Target="../diagrams/quickStyle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9.png"/><Relationship Id="rId9" Type="http://schemas.microsoft.com/office/2007/relationships/diagramDrawing" Target="../diagrams/drawing3.xm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8.jpeg"/><Relationship Id="rId7" Type="http://schemas.openxmlformats.org/officeDocument/2006/relationships/diagramQuickStyle" Target="../diagrams/quickStyle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9.png"/><Relationship Id="rId9" Type="http://schemas.microsoft.com/office/2007/relationships/diagramDrawing" Target="../diagrams/drawing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5.xml"/><Relationship Id="rId13" Type="http://schemas.openxmlformats.org/officeDocument/2006/relationships/diagramColors" Target="../diagrams/colors6.xml"/><Relationship Id="rId3" Type="http://schemas.openxmlformats.org/officeDocument/2006/relationships/image" Target="../media/image8.jpeg"/><Relationship Id="rId7" Type="http://schemas.openxmlformats.org/officeDocument/2006/relationships/diagramQuickStyle" Target="../diagrams/quickStyle5.xml"/><Relationship Id="rId12" Type="http://schemas.openxmlformats.org/officeDocument/2006/relationships/diagramQuickStyle" Target="../diagrams/quickStyle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Layout" Target="../diagrams/layout5.xml"/><Relationship Id="rId11" Type="http://schemas.openxmlformats.org/officeDocument/2006/relationships/diagramLayout" Target="../diagrams/layout6.xml"/><Relationship Id="rId5" Type="http://schemas.openxmlformats.org/officeDocument/2006/relationships/diagramData" Target="../diagrams/data5.xml"/><Relationship Id="rId10" Type="http://schemas.openxmlformats.org/officeDocument/2006/relationships/diagramData" Target="../diagrams/data6.xml"/><Relationship Id="rId4" Type="http://schemas.openxmlformats.org/officeDocument/2006/relationships/image" Target="../media/image9.png"/><Relationship Id="rId9" Type="http://schemas.microsoft.com/office/2007/relationships/diagramDrawing" Target="../diagrams/drawing5.xml"/><Relationship Id="rId14" Type="http://schemas.microsoft.com/office/2007/relationships/diagramDrawing" Target="../diagrams/drawing6.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9.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63100" y="6057900"/>
            <a:ext cx="6019800" cy="889346"/>
          </a:xfrm>
          <a:prstGeom prst="rect">
            <a:avLst/>
          </a:prstGeom>
        </p:spPr>
        <p:txBody>
          <a:bodyPr vert="horz" wrap="square" lIns="0" tIns="67945" rIns="0" bIns="0" rtlCol="0">
            <a:spAutoFit/>
          </a:bodyPr>
          <a:lstStyle/>
          <a:p>
            <a:pPr marL="572770" marR="0" lvl="0" indent="0" algn="l" defTabSz="914400" rtl="0" eaLnBrk="1" fontAlgn="auto" latinLnBrk="0" hangingPunct="1">
              <a:lnSpc>
                <a:spcPct val="100000"/>
              </a:lnSpc>
              <a:spcBef>
                <a:spcPts val="535"/>
              </a:spcBef>
              <a:spcAft>
                <a:spcPts val="0"/>
              </a:spcAft>
              <a:buClrTx/>
              <a:buSzTx/>
              <a:buFontTx/>
              <a:buNone/>
              <a:tabLst>
                <a:tab pos="2402205" algn="l"/>
                <a:tab pos="3403600" algn="l"/>
                <a:tab pos="4709160" algn="l"/>
                <a:tab pos="5283200" algn="l"/>
              </a:tabLst>
              <a:defRPr/>
            </a:pP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nh</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f</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k</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ll</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 t</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 </a:t>
            </a:r>
            <a:r>
              <a:rPr kumimoji="0" lang="en-US" sz="2500" b="1" i="0" u="none" strike="noStrike" kern="1200" cap="none" spc="1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434"/>
              </a:spcBef>
              <a:spcAft>
                <a:spcPts val="0"/>
              </a:spcAft>
              <a:buClrTx/>
              <a:buSzTx/>
              <a:buFontTx/>
              <a:buNone/>
              <a:tabLst>
                <a:tab pos="3549015" algn="l"/>
                <a:tab pos="4462145" algn="l"/>
              </a:tabLst>
              <a:defRPr/>
            </a:pP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v</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ss </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d </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b</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uadroTexto 4">
            <a:extLst>
              <a:ext uri="{FF2B5EF4-FFF2-40B4-BE49-F238E27FC236}">
                <a16:creationId xmlns:a16="http://schemas.microsoft.com/office/drawing/2014/main" id="{C7FEDA95-0A56-4050-BF37-D149971C5E0B}"/>
              </a:ext>
            </a:extLst>
          </p:cNvPr>
          <p:cNvSpPr txBox="1"/>
          <p:nvPr/>
        </p:nvSpPr>
        <p:spPr>
          <a:xfrm>
            <a:off x="7734300" y="7200900"/>
            <a:ext cx="9677400" cy="477054"/>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pl-PL" sz="2500" b="1" dirty="0">
                <a:solidFill>
                  <a:srgbClr val="E12227"/>
                </a:solidFill>
                <a:latin typeface="Tahoma" panose="020B0604030504040204" pitchFamily="34" charset="0"/>
                <a:ea typeface="Tahoma" panose="020B0604030504040204" pitchFamily="34" charset="0"/>
                <a:cs typeface="Tahoma" panose="020B0604030504040204" pitchFamily="34" charset="0"/>
              </a:rPr>
              <a:t>Efektywna komunikacja w środowisku cyfrowym</a:t>
            </a:r>
            <a:endParaRPr kumimoji="0" lang="pt-BR" sz="2500" b="0" i="0" u="none" strike="noStrike" kern="1200" cap="none" spc="0" normalizeH="0" baseline="0" noProof="0" dirty="0">
              <a:ln>
                <a:noFill/>
              </a:ln>
              <a:solidFill>
                <a:srgbClr val="E12227"/>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8" name="Picture 9">
            <a:extLst>
              <a:ext uri="{FF2B5EF4-FFF2-40B4-BE49-F238E27FC236}">
                <a16:creationId xmlns:a16="http://schemas.microsoft.com/office/drawing/2014/main" id="{2BDD780B-BA5B-4AEE-B637-7A9940B2B8EC}"/>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8289503" y="9661769"/>
            <a:ext cx="10058400" cy="556688"/>
          </a:xfrm>
          <a:prstGeom prst="rect">
            <a:avLst/>
          </a:prstGeom>
          <a:noFill/>
          <a:ln cap="flat">
            <a:noFill/>
          </a:ln>
        </p:spPr>
      </p:pic>
      <p:pic>
        <p:nvPicPr>
          <p:cNvPr id="9" name="Picture 3">
            <a:extLst>
              <a:ext uri="{FF2B5EF4-FFF2-40B4-BE49-F238E27FC236}">
                <a16:creationId xmlns:a16="http://schemas.microsoft.com/office/drawing/2014/main" id="{8020D37D-7110-4D40-ACA1-FA70F807005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24600" y="9705175"/>
            <a:ext cx="1985322" cy="432844"/>
          </a:xfrm>
          <a:prstGeom prst="rect">
            <a:avLst/>
          </a:prstGeom>
          <a:noFill/>
          <a:ln cap="flat">
            <a:noFill/>
          </a:ln>
        </p:spPr>
      </p:pic>
      <p:pic>
        <p:nvPicPr>
          <p:cNvPr id="10" name="Imagen 9">
            <a:extLst>
              <a:ext uri="{FF2B5EF4-FFF2-40B4-BE49-F238E27FC236}">
                <a16:creationId xmlns:a16="http://schemas.microsoft.com/office/drawing/2014/main" id="{9EBA414C-4770-4267-896F-E9209710F16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57800" y="9715392"/>
            <a:ext cx="936335" cy="449441"/>
          </a:xfrm>
          <a:prstGeom prst="rect">
            <a:avLst/>
          </a:prstGeom>
        </p:spPr>
      </p:pic>
      <p:sp>
        <p:nvSpPr>
          <p:cNvPr id="11" name="CuadroTexto 10">
            <a:extLst>
              <a:ext uri="{FF2B5EF4-FFF2-40B4-BE49-F238E27FC236}">
                <a16:creationId xmlns:a16="http://schemas.microsoft.com/office/drawing/2014/main" id="{8D6FD40E-974E-4899-B2AE-AFC9BA64F374}"/>
              </a:ext>
            </a:extLst>
          </p:cNvPr>
          <p:cNvSpPr txBox="1"/>
          <p:nvPr/>
        </p:nvSpPr>
        <p:spPr>
          <a:xfrm>
            <a:off x="10248900" y="7931608"/>
            <a:ext cx="4648200" cy="400110"/>
          </a:xfrm>
          <a:prstGeom prst="rect">
            <a:avLst/>
          </a:prstGeom>
          <a:noFill/>
        </p:spPr>
        <p:txBody>
          <a:bodyPr wrap="square">
            <a:spAutoFit/>
          </a:bodyPr>
          <a:lstStyle/>
          <a:p>
            <a:pPr algn="ctr"/>
            <a:r>
              <a:rPr lang="en-US" altLang="es-ES" sz="2000" b="1" dirty="0">
                <a:solidFill>
                  <a:srgbClr val="243255"/>
                </a:solidFill>
                <a:latin typeface="Tahoma" panose="020B0604030504040204" pitchFamily="34" charset="0"/>
                <a:ea typeface="Tahoma" panose="020B0604030504040204" pitchFamily="34" charset="0"/>
                <a:cs typeface="Tahoma" panose="020B0604030504040204" pitchFamily="34" charset="0"/>
              </a:rPr>
              <a:t>Internet Web Solutions</a:t>
            </a:r>
            <a:endParaRPr lang="es-ES" sz="2000" b="1" dirty="0">
              <a:solidFill>
                <a:srgbClr val="243255"/>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370F055F-C75D-42C4-BF42-E6136C71766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72887" y="0"/>
            <a:ext cx="9708573" cy="6036200"/>
          </a:xfrm>
          <a:prstGeom prst="rect">
            <a:avLst/>
          </a:prstGeom>
        </p:spPr>
      </p:pic>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2819399" y="3162300"/>
            <a:ext cx="13545457" cy="1200329"/>
          </a:xfrm>
          <a:prstGeom prst="rect">
            <a:avLst/>
          </a:prstGeom>
          <a:noFill/>
        </p:spPr>
        <p:txBody>
          <a:bodyPr wrap="square" rtlCol="0">
            <a:spAutoFit/>
          </a:bodyPr>
          <a:lstStyle/>
          <a:p>
            <a:pPr marL="342900" indent="-342900" algn="just" fontAlgn="base">
              <a:buFont typeface="Arial" panose="020B0604020202020204" pitchFamily="34" charset="0"/>
              <a:buChar char="•"/>
            </a:pPr>
            <a:r>
              <a:rPr lang="pl-PL" sz="2400" b="1" dirty="0">
                <a:solidFill>
                  <a:srgbClr val="E12227"/>
                </a:solidFill>
                <a:latin typeface="Calibri" panose="020F0502020204030204" pitchFamily="34" charset="0"/>
                <a:ea typeface="Times New Roman" panose="02020603050405020304" pitchFamily="18" charset="0"/>
              </a:rPr>
              <a:t>Brak przejrzystości instrukcji i celów: </a:t>
            </a:r>
            <a:r>
              <a:rPr lang="pl-PL" sz="2400" dirty="0">
                <a:solidFill>
                  <a:srgbClr val="002060"/>
                </a:solidFill>
                <a:latin typeface="Calibri" panose="020F0502020204030204" pitchFamily="34" charset="0"/>
                <a:ea typeface="Times New Roman" panose="02020603050405020304" pitchFamily="18" charset="0"/>
              </a:rPr>
              <a:t>Jasność informacji oraz wytycznych w środowisku cyfrowym ma ogromne znaczenie. Pozwalają one zespołowi w sposób prawidłowy stosować instrukcje oraz osiągać założone uprzednio cele.</a:t>
            </a:r>
            <a:endParaRPr lang="es-ES" sz="2400" dirty="0">
              <a:solidFill>
                <a:srgbClr val="002060"/>
              </a:solidFill>
              <a:effectLst/>
              <a:latin typeface="Times New Roman" panose="02020603050405020304" pitchFamily="18" charset="0"/>
              <a:ea typeface="Times New Roman" panose="02020603050405020304" pitchFamily="18" charset="0"/>
            </a:endParaRPr>
          </a:p>
        </p:txBody>
      </p:sp>
      <p:sp>
        <p:nvSpPr>
          <p:cNvPr id="11" name="CuadroTexto 10">
            <a:extLst>
              <a:ext uri="{FF2B5EF4-FFF2-40B4-BE49-F238E27FC236}">
                <a16:creationId xmlns:a16="http://schemas.microsoft.com/office/drawing/2014/main" id="{72A6646E-2551-4BFE-9358-C6959E94D999}"/>
              </a:ext>
            </a:extLst>
          </p:cNvPr>
          <p:cNvSpPr txBox="1"/>
          <p:nvPr/>
        </p:nvSpPr>
        <p:spPr>
          <a:xfrm>
            <a:off x="2837542" y="4552771"/>
            <a:ext cx="13545457" cy="1938992"/>
          </a:xfrm>
          <a:prstGeom prst="rect">
            <a:avLst/>
          </a:prstGeom>
          <a:noFill/>
        </p:spPr>
        <p:txBody>
          <a:bodyPr wrap="square">
            <a:spAutoFit/>
          </a:bodyPr>
          <a:lstStyle/>
          <a:p>
            <a:pPr marL="342900" indent="-342900" algn="just" fontAlgn="base">
              <a:buFont typeface="Arial" panose="020B0604020202020204" pitchFamily="34" charset="0"/>
              <a:buChar char="•"/>
            </a:pPr>
            <a:r>
              <a:rPr lang="pl-PL" sz="2400" b="1" dirty="0">
                <a:solidFill>
                  <a:srgbClr val="E12227"/>
                </a:solidFill>
                <a:latin typeface="Calibri" panose="020F0502020204030204" pitchFamily="34" charset="0"/>
                <a:ea typeface="Times New Roman" panose="02020603050405020304" pitchFamily="18" charset="0"/>
              </a:rPr>
              <a:t>Brak wiedzy o pracy wykonywanej przez innych: </a:t>
            </a:r>
            <a:r>
              <a:rPr lang="pl-PL" sz="2400" dirty="0">
                <a:solidFill>
                  <a:srgbClr val="002060"/>
                </a:solidFill>
                <a:latin typeface="Calibri" panose="020F0502020204030204" pitchFamily="34" charset="0"/>
                <a:ea typeface="Times New Roman" panose="02020603050405020304" pitchFamily="18" charset="0"/>
              </a:rPr>
              <a:t>Często nie mamy odpowiednich narzędzi pozwalających na ustalenie tego czym zajmują się inne osoby w zespole, w którym pracujemy. Takie odczucie może być również spowodowane brakiem fizycznego kontaktu, do którego jesteśmy tak przyzwyczajeni, oraz funkcjonowaniem w całkowicie nowym środowisku, w którym obecność ma charakter wirtualny a nie fizyczny</a:t>
            </a:r>
            <a:endParaRPr lang="en-GB" sz="2400" dirty="0">
              <a:solidFill>
                <a:srgbClr val="002060"/>
              </a:solidFill>
              <a:effectLst/>
              <a:latin typeface="Calibri" panose="020F0502020204030204" pitchFamily="34" charset="0"/>
              <a:ea typeface="Times New Roman" panose="02020603050405020304" pitchFamily="18" charset="0"/>
            </a:endParaRPr>
          </a:p>
        </p:txBody>
      </p:sp>
      <p:sp>
        <p:nvSpPr>
          <p:cNvPr id="12" name="CuadroTexto 11">
            <a:extLst>
              <a:ext uri="{FF2B5EF4-FFF2-40B4-BE49-F238E27FC236}">
                <a16:creationId xmlns:a16="http://schemas.microsoft.com/office/drawing/2014/main" id="{DF74A892-9B4C-4BBA-B20D-53FE9BF59CE0}"/>
              </a:ext>
            </a:extLst>
          </p:cNvPr>
          <p:cNvSpPr txBox="1"/>
          <p:nvPr/>
        </p:nvSpPr>
        <p:spPr>
          <a:xfrm>
            <a:off x="2837542" y="6610171"/>
            <a:ext cx="13545457" cy="1569660"/>
          </a:xfrm>
          <a:prstGeom prst="rect">
            <a:avLst/>
          </a:prstGeom>
          <a:noFill/>
        </p:spPr>
        <p:txBody>
          <a:bodyPr wrap="square">
            <a:spAutoFit/>
          </a:bodyPr>
          <a:lstStyle/>
          <a:p>
            <a:pPr marL="342900" indent="-342900" algn="just" fontAlgn="base">
              <a:buFont typeface="Arial" panose="020B0604020202020204" pitchFamily="34" charset="0"/>
              <a:buChar char="•"/>
            </a:pPr>
            <a:r>
              <a:rPr lang="pl-PL" sz="2400" b="1" dirty="0">
                <a:solidFill>
                  <a:srgbClr val="E12227"/>
                </a:solidFill>
                <a:latin typeface="Calibri" panose="020F0502020204030204" pitchFamily="34" charset="0"/>
                <a:ea typeface="Times New Roman" panose="02020603050405020304" pitchFamily="18" charset="0"/>
              </a:rPr>
              <a:t>Brak odpowiedzialności i autonomii: </a:t>
            </a:r>
            <a:r>
              <a:rPr lang="pl-PL" sz="2400" dirty="0">
                <a:solidFill>
                  <a:srgbClr val="002060"/>
                </a:solidFill>
                <a:latin typeface="Calibri" panose="020F0502020204030204" pitchFamily="34" charset="0"/>
                <a:ea typeface="Times New Roman" panose="02020603050405020304" pitchFamily="18" charset="0"/>
              </a:rPr>
              <a:t>W pełni autonomiczne zarządzanie czasem oraz samowystarczalność są niezbędne dla wydajności w dzisiejszych cyfrowych środowiskach pracy. Brak odpowiedzialności w połączeniu z autonomią działania wpływają, jednakże na koordynację prac reszty zespołu</a:t>
            </a:r>
            <a:r>
              <a:rPr lang="en-GB" sz="2400" dirty="0">
                <a:solidFill>
                  <a:srgbClr val="002060"/>
                </a:solidFill>
                <a:effectLst/>
                <a:latin typeface="Calibri" panose="020F0502020204030204" pitchFamily="34" charset="0"/>
                <a:ea typeface="Times New Roman" panose="02020603050405020304" pitchFamily="18" charset="0"/>
              </a:rPr>
              <a:t>.  </a:t>
            </a:r>
          </a:p>
        </p:txBody>
      </p:sp>
      <p:sp>
        <p:nvSpPr>
          <p:cNvPr id="13" name="object 3">
            <a:extLst>
              <a:ext uri="{FF2B5EF4-FFF2-40B4-BE49-F238E27FC236}">
                <a16:creationId xmlns:a16="http://schemas.microsoft.com/office/drawing/2014/main" id="{2B101D69-B89A-4302-8CAD-84FDB7CC0B37}"/>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14" name="object 2">
            <a:extLst>
              <a:ext uri="{FF2B5EF4-FFF2-40B4-BE49-F238E27FC236}">
                <a16:creationId xmlns:a16="http://schemas.microsoft.com/office/drawing/2014/main" id="{DC5EEA39-4CB9-4AE6-8623-6BFBBAF45837}"/>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omunicación digitalizada: formas de generar presencia - Entercomm">
            <a:extLst>
              <a:ext uri="{FF2B5EF4-FFF2-40B4-BE49-F238E27FC236}">
                <a16:creationId xmlns:a16="http://schemas.microsoft.com/office/drawing/2014/main" id="{95ACEAC8-B240-498B-B079-FB7C1DBC693A}"/>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2039600" y="2500369"/>
            <a:ext cx="6248400" cy="459867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03420" y="1714500"/>
            <a:ext cx="11430000" cy="2308324"/>
          </a:xfrm>
          <a:prstGeom prst="rect">
            <a:avLst/>
          </a:prstGeom>
          <a:noFill/>
        </p:spPr>
        <p:txBody>
          <a:bodyPr wrap="square" rtlCol="0">
            <a:spAutoFit/>
          </a:bodyPr>
          <a:lstStyle/>
          <a:p>
            <a:pPr marL="342900" indent="-342900" algn="just" fontAlgn="base">
              <a:buFont typeface="Arial" panose="020B0604020202020204" pitchFamily="34" charset="0"/>
              <a:buChar char="•"/>
            </a:pPr>
            <a:r>
              <a:rPr lang="pl-PL" sz="2400" b="1" dirty="0">
                <a:solidFill>
                  <a:srgbClr val="E12227"/>
                </a:solidFill>
                <a:ea typeface="Times New Roman" panose="02020603050405020304" pitchFamily="18" charset="0"/>
              </a:rPr>
              <a:t>Nieporozumienia w zespołach wielokulturowych: </a:t>
            </a:r>
            <a:r>
              <a:rPr lang="pl-PL" sz="2400" dirty="0">
                <a:solidFill>
                  <a:srgbClr val="002060"/>
                </a:solidFill>
                <a:ea typeface="Times New Roman" panose="02020603050405020304" pitchFamily="18" charset="0"/>
              </a:rPr>
              <a:t>Jednym z czynników, który należy wziąć pod uwagę, jest przekaz w wielokulturowym środowisku cyfrowym, w którym nie każdy interpretuje przekazywane treści w ten sam sposób lub w ten sam sposób odczytuje zachowania komunikacyjne. Stąd konieczność pracy nad przekazem cyfrowym tak, aby był on skuteczny, asertywny, a przy tym dostosowany do medium oraz jego otoczenia</a:t>
            </a:r>
            <a:r>
              <a:rPr lang="en-GB" sz="2400" dirty="0">
                <a:solidFill>
                  <a:srgbClr val="002060"/>
                </a:solidFill>
                <a:effectLst/>
                <a:ea typeface="Times New Roman" panose="02020603050405020304" pitchFamily="18" charset="0"/>
              </a:rPr>
              <a:t>.   </a:t>
            </a:r>
            <a:endParaRPr lang="es-ES" sz="2400" dirty="0">
              <a:solidFill>
                <a:srgbClr val="002060"/>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9E045F18-8F05-48C2-B4BF-3B87B6C95FD7}"/>
              </a:ext>
            </a:extLst>
          </p:cNvPr>
          <p:cNvSpPr txBox="1"/>
          <p:nvPr/>
        </p:nvSpPr>
        <p:spPr>
          <a:xfrm>
            <a:off x="903420" y="4044311"/>
            <a:ext cx="11430000" cy="1569660"/>
          </a:xfrm>
          <a:prstGeom prst="rect">
            <a:avLst/>
          </a:prstGeom>
          <a:noFill/>
        </p:spPr>
        <p:txBody>
          <a:bodyPr wrap="square">
            <a:spAutoFit/>
          </a:bodyPr>
          <a:lstStyle/>
          <a:p>
            <a:pPr marL="342900" indent="-342900" algn="just" fontAlgn="base">
              <a:buFont typeface="Arial" panose="020B0604020202020204" pitchFamily="34" charset="0"/>
              <a:buChar char="•"/>
            </a:pPr>
            <a:r>
              <a:rPr lang="pl-PL" sz="2400" b="1" dirty="0">
                <a:solidFill>
                  <a:srgbClr val="E12227"/>
                </a:solidFill>
                <a:ea typeface="Times New Roman" panose="02020603050405020304" pitchFamily="18" charset="0"/>
              </a:rPr>
              <a:t>Brak informacji zwrotnej: </a:t>
            </a:r>
            <a:r>
              <a:rPr lang="pl-PL" sz="2400" dirty="0">
                <a:solidFill>
                  <a:srgbClr val="002060"/>
                </a:solidFill>
                <a:ea typeface="Times New Roman" panose="02020603050405020304" pitchFamily="18" charset="0"/>
              </a:rPr>
              <a:t>Informacja zwrotna w cyfrowym środowisku pracy pomaga w płynności i synergii komunikacji. W tym medium niezbędna jest wymiana informacji, dzięki którym jesteśmy zawsze na bieżąco oraz w mamy pewność, że nasze informacje są odbierane, przeczytane a przy tym w pełni rozumiane</a:t>
            </a:r>
            <a:r>
              <a:rPr lang="en-GB" sz="2400" dirty="0">
                <a:solidFill>
                  <a:srgbClr val="002060"/>
                </a:solidFill>
                <a:effectLst/>
                <a:ea typeface="Times New Roman" panose="02020603050405020304" pitchFamily="18" charset="0"/>
              </a:rPr>
              <a:t>. </a:t>
            </a:r>
            <a:endParaRPr lang="es-ES" sz="2400" dirty="0">
              <a:solidFill>
                <a:srgbClr val="002060"/>
              </a:solidFill>
              <a:effectLst/>
              <a:ea typeface="Times New Roman" panose="02020603050405020304" pitchFamily="18" charset="0"/>
            </a:endParaRPr>
          </a:p>
        </p:txBody>
      </p:sp>
      <p:sp>
        <p:nvSpPr>
          <p:cNvPr id="12" name="CuadroTexto 11">
            <a:extLst>
              <a:ext uri="{FF2B5EF4-FFF2-40B4-BE49-F238E27FC236}">
                <a16:creationId xmlns:a16="http://schemas.microsoft.com/office/drawing/2014/main" id="{658F60D1-F461-436C-90CF-BE644A25A13D}"/>
              </a:ext>
            </a:extLst>
          </p:cNvPr>
          <p:cNvSpPr txBox="1"/>
          <p:nvPr/>
        </p:nvSpPr>
        <p:spPr>
          <a:xfrm>
            <a:off x="903420" y="5795308"/>
            <a:ext cx="11430000" cy="2308324"/>
          </a:xfrm>
          <a:prstGeom prst="rect">
            <a:avLst/>
          </a:prstGeom>
          <a:noFill/>
        </p:spPr>
        <p:txBody>
          <a:bodyPr wrap="square">
            <a:spAutoFit/>
          </a:bodyPr>
          <a:lstStyle/>
          <a:p>
            <a:pPr marL="342900" indent="-342900" algn="just" fontAlgn="base">
              <a:buFont typeface="Arial" panose="020B0604020202020204" pitchFamily="34" charset="0"/>
              <a:buChar char="•"/>
            </a:pPr>
            <a:r>
              <a:rPr lang="pl-PL" sz="2400" b="1" dirty="0">
                <a:solidFill>
                  <a:srgbClr val="E12227"/>
                </a:solidFill>
                <a:ea typeface="Times New Roman" panose="02020603050405020304" pitchFamily="18" charset="0"/>
              </a:rPr>
              <a:t>Brak ustalonego uogólnionego języka cyfrowego: </a:t>
            </a:r>
            <a:r>
              <a:rPr lang="pl-PL" sz="2400" dirty="0">
                <a:solidFill>
                  <a:srgbClr val="002060"/>
                </a:solidFill>
                <a:ea typeface="Times New Roman" panose="02020603050405020304" pitchFamily="18" charset="0"/>
              </a:rPr>
              <a:t>Język cyfrowy jest niewątpliwie nowy w porównaniu z historią języka tradycyjnego, który wszyscy znamy i którego się nauczyliśmy. W przypadku tego nowego języka cyfrowego nadal nie ma ustalonej wspólnej podstawy formalnej, którą wszyscy możemy przestrzegać i interpretować zgodnie ze wspólnym standardem, co w konsekwencji może prowadzić do różnych interpretacji przekazywanych komunikatów</a:t>
            </a:r>
            <a:r>
              <a:rPr lang="en-GB" sz="2400" dirty="0">
                <a:solidFill>
                  <a:srgbClr val="002060"/>
                </a:solidFill>
                <a:effectLst/>
                <a:ea typeface="Times New Roman" panose="02020603050405020304" pitchFamily="18" charset="0"/>
              </a:rPr>
              <a:t>.</a:t>
            </a:r>
            <a:endParaRPr lang="es-ES" sz="2400" dirty="0">
              <a:solidFill>
                <a:srgbClr val="002060"/>
              </a:solidFill>
              <a:effectLst/>
              <a:ea typeface="Times New Roman" panose="02020603050405020304" pitchFamily="18" charset="0"/>
            </a:endParaRPr>
          </a:p>
        </p:txBody>
      </p:sp>
      <p:sp>
        <p:nvSpPr>
          <p:cNvPr id="13" name="object 3">
            <a:extLst>
              <a:ext uri="{FF2B5EF4-FFF2-40B4-BE49-F238E27FC236}">
                <a16:creationId xmlns:a16="http://schemas.microsoft.com/office/drawing/2014/main" id="{F0A06BF7-8D85-4FDA-AD4D-F90D31277B61}"/>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14" name="object 2">
            <a:extLst>
              <a:ext uri="{FF2B5EF4-FFF2-40B4-BE49-F238E27FC236}">
                <a16:creationId xmlns:a16="http://schemas.microsoft.com/office/drawing/2014/main" id="{CE234A2F-B626-4715-8E2C-252C3A2CAA63}"/>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2093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par>
                          <p:cTn id="18" fill="hold">
                            <p:stCondLst>
                              <p:cond delay="500"/>
                            </p:stCondLst>
                            <p:childTnLst>
                              <p:par>
                                <p:cTn id="19" presetID="53" presetClass="entr" presetSubtype="16" fill="hold" nodeType="afterEffect">
                                  <p:stCondLst>
                                    <p:cond delay="0"/>
                                  </p:stCondLst>
                                  <p:childTnLst>
                                    <p:set>
                                      <p:cBhvr>
                                        <p:cTn id="20" dur="1" fill="hold">
                                          <p:stCondLst>
                                            <p:cond delay="0"/>
                                          </p:stCondLst>
                                        </p:cTn>
                                        <p:tgtEl>
                                          <p:spTgt spid="4098"/>
                                        </p:tgtEl>
                                        <p:attrNameLst>
                                          <p:attrName>style.visibility</p:attrName>
                                        </p:attrNameLst>
                                      </p:cBhvr>
                                      <p:to>
                                        <p:strVal val="visible"/>
                                      </p:to>
                                    </p:set>
                                    <p:anim calcmode="lin" valueType="num">
                                      <p:cBhvr>
                                        <p:cTn id="21" dur="500" fill="hold"/>
                                        <p:tgtEl>
                                          <p:spTgt spid="4098"/>
                                        </p:tgtEl>
                                        <p:attrNameLst>
                                          <p:attrName>ppt_w</p:attrName>
                                        </p:attrNameLst>
                                      </p:cBhvr>
                                      <p:tavLst>
                                        <p:tav tm="0">
                                          <p:val>
                                            <p:fltVal val="0"/>
                                          </p:val>
                                        </p:tav>
                                        <p:tav tm="100000">
                                          <p:val>
                                            <p:strVal val="#ppt_w"/>
                                          </p:val>
                                        </p:tav>
                                      </p:tavLst>
                                    </p:anim>
                                    <p:anim calcmode="lin" valueType="num">
                                      <p:cBhvr>
                                        <p:cTn id="22" dur="500" fill="hold"/>
                                        <p:tgtEl>
                                          <p:spTgt spid="4098"/>
                                        </p:tgtEl>
                                        <p:attrNameLst>
                                          <p:attrName>ppt_h</p:attrName>
                                        </p:attrNameLst>
                                      </p:cBhvr>
                                      <p:tavLst>
                                        <p:tav tm="0">
                                          <p:val>
                                            <p:fltVal val="0"/>
                                          </p:val>
                                        </p:tav>
                                        <p:tav tm="100000">
                                          <p:val>
                                            <p:strVal val="#ppt_h"/>
                                          </p:val>
                                        </p:tav>
                                      </p:tavLst>
                                    </p:anim>
                                    <p:animEffect transition="in" filter="fade">
                                      <p:cBhvr>
                                        <p:cTn id="23" dur="500"/>
                                        <p:tgtEl>
                                          <p:spTgt spid="4098"/>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a:extLst>
              <a:ext uri="{FF2B5EF4-FFF2-40B4-BE49-F238E27FC236}">
                <a16:creationId xmlns:a16="http://schemas.microsoft.com/office/drawing/2014/main" id="{94AB2880-5ADF-4BBC-912D-8A0F0AEDF30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2836684" y="2658419"/>
            <a:ext cx="5094647" cy="4970161"/>
          </a:xfrm>
          <a:prstGeom prst="rect">
            <a:avLst/>
          </a:prstGeom>
        </p:spPr>
      </p:pic>
      <p:sp>
        <p:nvSpPr>
          <p:cNvPr id="5" name="object 3">
            <a:extLst>
              <a:ext uri="{FF2B5EF4-FFF2-40B4-BE49-F238E27FC236}">
                <a16:creationId xmlns:a16="http://schemas.microsoft.com/office/drawing/2014/main" id="{0409B19A-6693-43E7-B35B-C85E49857B17}"/>
              </a:ext>
            </a:extLst>
          </p:cNvPr>
          <p:cNvSpPr txBox="1"/>
          <p:nvPr/>
        </p:nvSpPr>
        <p:spPr>
          <a:xfrm>
            <a:off x="633256" y="1728776"/>
            <a:ext cx="14454344" cy="1245213"/>
          </a:xfrm>
          <a:prstGeom prst="rect">
            <a:avLst/>
          </a:prstGeom>
        </p:spPr>
        <p:txBody>
          <a:bodyPr vert="horz" wrap="square" lIns="0" tIns="13970" rIns="0" bIns="0" rtlCol="0">
            <a:spAutoFit/>
          </a:bodyPr>
          <a:lstStyle/>
          <a:p>
            <a:pPr marL="228600" fontAlgn="base"/>
            <a:r>
              <a:rPr lang="pl-PL" sz="4000" b="1" dirty="0">
                <a:solidFill>
                  <a:srgbClr val="243255"/>
                </a:solidFill>
                <a:latin typeface="Calibri" panose="020F0502020204030204" pitchFamily="34" charset="0"/>
                <a:ea typeface="Times New Roman" panose="02020603050405020304" pitchFamily="18" charset="0"/>
              </a:rPr>
              <a:t>Podnoszenie umiejętności komunikacyjnych w środowisku cyfrowym. Praktyczny przewodnik</a:t>
            </a:r>
            <a:r>
              <a:rPr lang="en-GB" sz="4000" b="1" dirty="0">
                <a:solidFill>
                  <a:srgbClr val="243255"/>
                </a:solidFill>
                <a:effectLst/>
                <a:latin typeface="Calibri" panose="020F0502020204030204" pitchFamily="34" charset="0"/>
                <a:ea typeface="Times New Roman" panose="02020603050405020304" pitchFamily="18" charset="0"/>
              </a:rPr>
              <a:t>. </a:t>
            </a:r>
            <a:endParaRPr lang="es-ES" sz="4000" dirty="0">
              <a:effectLst/>
              <a:latin typeface="Times New Roman" panose="02020603050405020304" pitchFamily="18" charset="0"/>
              <a:ea typeface="Times New Roman" panose="02020603050405020304" pitchFamily="18" charset="0"/>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3334750"/>
            <a:ext cx="11811000" cy="3416320"/>
          </a:xfrm>
          <a:prstGeom prst="rect">
            <a:avLst/>
          </a:prstGeom>
          <a:noFill/>
        </p:spPr>
        <p:txBody>
          <a:bodyPr wrap="square" rtlCol="0">
            <a:spAutoFit/>
          </a:bodyPr>
          <a:lstStyle/>
          <a:p>
            <a:pPr algn="just" fontAlgn="base"/>
            <a:r>
              <a:rPr lang="pl-PL" sz="2400" dirty="0">
                <a:solidFill>
                  <a:srgbClr val="243255"/>
                </a:solidFill>
                <a:ea typeface="Times New Roman" panose="02020603050405020304" pitchFamily="18" charset="0"/>
              </a:rPr>
              <a:t>Jak widzieliśmy powyżej, wirtualne zespoły robocze są narażone na szereg trudności, które często spowalniają pracę oraz uniemożliwiają jej prawidłowy postęp. Aby te niedogodności nie wpływały na zespół roboczy, jego projekty oraz cele, ważne jest zaprojektowanie strategii, która pozwoli je przezwyciężyć</a:t>
            </a:r>
            <a:r>
              <a:rPr lang="en-GB" sz="2400" dirty="0">
                <a:solidFill>
                  <a:srgbClr val="243255"/>
                </a:solidFill>
                <a:effectLst/>
                <a:ea typeface="Times New Roman" panose="02020603050405020304" pitchFamily="18" charset="0"/>
              </a:rPr>
              <a:t>.</a:t>
            </a:r>
          </a:p>
          <a:p>
            <a:pPr algn="just" fontAlgn="base"/>
            <a:endParaRPr lang="en-GB" sz="2400" dirty="0">
              <a:solidFill>
                <a:srgbClr val="243255"/>
              </a:solidFill>
              <a:ea typeface="Times New Roman" panose="02020603050405020304" pitchFamily="18" charset="0"/>
            </a:endParaRPr>
          </a:p>
          <a:p>
            <a:pPr algn="just" fontAlgn="base"/>
            <a:r>
              <a:rPr lang="pl-PL" sz="2400" dirty="0">
                <a:solidFill>
                  <a:srgbClr val="243255"/>
                </a:solidFill>
                <a:ea typeface="Times New Roman" panose="02020603050405020304" pitchFamily="18" charset="0"/>
              </a:rPr>
              <a:t>Asertywna komunikacja w cyfrowym miejscu pracy ma kluczowe znaczenie dla realizacji celów zawodowych zarówno indywidualnie, jak i w zespole oraz we wszystkich obszarach komunikacji biznesowej, od zarządzania po komunikację między pracownikami czy z klientami</a:t>
            </a:r>
            <a:r>
              <a:rPr lang="en-GB" sz="2400" dirty="0">
                <a:solidFill>
                  <a:srgbClr val="243255"/>
                </a:solidFill>
                <a:effectLst/>
                <a:ea typeface="Times New Roman" panose="02020603050405020304" pitchFamily="18" charset="0"/>
              </a:rPr>
              <a:t>.</a:t>
            </a:r>
            <a:endParaRPr lang="es-ES" sz="2400" dirty="0">
              <a:effectLst/>
              <a:ea typeface="Times New Roman" panose="02020603050405020304" pitchFamily="18" charset="0"/>
            </a:endParaRPr>
          </a:p>
          <a:p>
            <a:pPr algn="just" fontAlgn="base"/>
            <a:endParaRPr lang="es-ES" sz="2400" dirty="0">
              <a:effectLst/>
              <a:latin typeface="Times New Roman" panose="02020603050405020304" pitchFamily="18" charset="0"/>
              <a:ea typeface="Times New Roman" panose="02020603050405020304" pitchFamily="18" charset="0"/>
            </a:endParaRPr>
          </a:p>
        </p:txBody>
      </p:sp>
      <p:sp>
        <p:nvSpPr>
          <p:cNvPr id="11" name="object 3">
            <a:extLst>
              <a:ext uri="{FF2B5EF4-FFF2-40B4-BE49-F238E27FC236}">
                <a16:creationId xmlns:a16="http://schemas.microsoft.com/office/drawing/2014/main" id="{29CCD3D8-B7AC-4954-9347-9F2DEAE12911}"/>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13" name="object 2">
            <a:extLst>
              <a:ext uri="{FF2B5EF4-FFF2-40B4-BE49-F238E27FC236}">
                <a16:creationId xmlns:a16="http://schemas.microsoft.com/office/drawing/2014/main" id="{746FBDFC-7F5D-40BD-B2BF-A40745326C77}"/>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67574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42" presetClass="entr" presetSubtype="0"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0"/>
                                        <p:tgtEl>
                                          <p:spTgt spid="12"/>
                                        </p:tgtEl>
                                      </p:cBhvr>
                                    </p:animEffect>
                                    <p:anim calcmode="lin" valueType="num">
                                      <p:cBhvr>
                                        <p:cTn id="17" dur="1000" fill="hold"/>
                                        <p:tgtEl>
                                          <p:spTgt spid="12"/>
                                        </p:tgtEl>
                                        <p:attrNameLst>
                                          <p:attrName>ppt_x</p:attrName>
                                        </p:attrNameLst>
                                      </p:cBhvr>
                                      <p:tavLst>
                                        <p:tav tm="0">
                                          <p:val>
                                            <p:strVal val="#ppt_x"/>
                                          </p:val>
                                        </p:tav>
                                        <p:tav tm="100000">
                                          <p:val>
                                            <p:strVal val="#ppt_x"/>
                                          </p:val>
                                        </p:tav>
                                      </p:tavLst>
                                    </p:anim>
                                    <p:anim calcmode="lin" valueType="num">
                                      <p:cBhvr>
                                        <p:cTn id="18" dur="1000" fill="hold"/>
                                        <p:tgtEl>
                                          <p:spTgt spid="12"/>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03420" y="1866900"/>
            <a:ext cx="8763000" cy="2308324"/>
          </a:xfrm>
          <a:prstGeom prst="rect">
            <a:avLst/>
          </a:prstGeom>
          <a:noFill/>
        </p:spPr>
        <p:txBody>
          <a:bodyPr wrap="square" rtlCol="0">
            <a:spAutoFit/>
          </a:bodyPr>
          <a:lstStyle/>
          <a:p>
            <a:pPr algn="just" fontAlgn="base"/>
            <a:r>
              <a:rPr lang="pl-PL" sz="2400" dirty="0">
                <a:solidFill>
                  <a:srgbClr val="243255"/>
                </a:solidFill>
                <a:latin typeface="Calibri" panose="020F0502020204030204" pitchFamily="34" charset="0"/>
                <a:ea typeface="Times New Roman" panose="02020603050405020304" pitchFamily="18" charset="0"/>
              </a:rPr>
              <a:t>Asertywna komunikacja to skuteczna komunikacja, która poprzez spójność, szacunek dla siebie oraz innych, zrozumienie, aktywne słuchanie, uczciwość i jasność przekazuje wszelkie informacje w najbardziej efektywny a przy tym praktyczny sposób. Ten rodzaj umiejętności, niezbędny w cyfrowym środowisku pracy, ma wpływ na poprawę wyników zawodowych, a także samopoczucie jednostki.</a:t>
            </a:r>
            <a:endParaRPr lang="es-ES" sz="2400" dirty="0">
              <a:effectLst/>
              <a:latin typeface="Times New Roman" panose="02020603050405020304" pitchFamily="18" charset="0"/>
              <a:ea typeface="Times New Roman" panose="02020603050405020304" pitchFamily="18" charset="0"/>
            </a:endParaRPr>
          </a:p>
        </p:txBody>
      </p:sp>
      <p:pic>
        <p:nvPicPr>
          <p:cNvPr id="3" name="Imagen 2">
            <a:extLst>
              <a:ext uri="{FF2B5EF4-FFF2-40B4-BE49-F238E27FC236}">
                <a16:creationId xmlns:a16="http://schemas.microsoft.com/office/drawing/2014/main" id="{00D9B6F9-4690-4F9B-BBE3-8580006BE27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62582" y="2482323"/>
            <a:ext cx="10770764" cy="6058555"/>
          </a:xfrm>
          <a:prstGeom prst="rect">
            <a:avLst/>
          </a:prstGeom>
        </p:spPr>
      </p:pic>
      <p:sp>
        <p:nvSpPr>
          <p:cNvPr id="11" name="object 3">
            <a:extLst>
              <a:ext uri="{FF2B5EF4-FFF2-40B4-BE49-F238E27FC236}">
                <a16:creationId xmlns:a16="http://schemas.microsoft.com/office/drawing/2014/main" id="{FC5AFD2B-F06D-442E-87A3-4C835799C6DF}"/>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12" name="object 2">
            <a:extLst>
              <a:ext uri="{FF2B5EF4-FFF2-40B4-BE49-F238E27FC236}">
                <a16:creationId xmlns:a16="http://schemas.microsoft.com/office/drawing/2014/main" id="{E37F8075-34ED-4A77-A9DE-59C2A9BE7CA9}"/>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3564638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6"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80">
                                          <p:stCondLst>
                                            <p:cond delay="0"/>
                                          </p:stCondLst>
                                        </p:cTn>
                                        <p:tgtEl>
                                          <p:spTgt spid="3"/>
                                        </p:tgtEl>
                                      </p:cBhvr>
                                    </p:animEffect>
                                    <p:anim calcmode="lin" valueType="num">
                                      <p:cBhvr>
                                        <p:cTn id="1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gtEl>
                                      </p:cBhvr>
                                      <p:to x="100000" y="60000"/>
                                    </p:animScale>
                                    <p:animScale>
                                      <p:cBhvr>
                                        <p:cTn id="18" dur="166" decel="50000">
                                          <p:stCondLst>
                                            <p:cond delay="676"/>
                                          </p:stCondLst>
                                        </p:cTn>
                                        <p:tgtEl>
                                          <p:spTgt spid="3"/>
                                        </p:tgtEl>
                                      </p:cBhvr>
                                      <p:to x="100000" y="100000"/>
                                    </p:animScale>
                                    <p:animScale>
                                      <p:cBhvr>
                                        <p:cTn id="19" dur="26">
                                          <p:stCondLst>
                                            <p:cond delay="1312"/>
                                          </p:stCondLst>
                                        </p:cTn>
                                        <p:tgtEl>
                                          <p:spTgt spid="3"/>
                                        </p:tgtEl>
                                      </p:cBhvr>
                                      <p:to x="100000" y="80000"/>
                                    </p:animScale>
                                    <p:animScale>
                                      <p:cBhvr>
                                        <p:cTn id="20" dur="166" decel="50000">
                                          <p:stCondLst>
                                            <p:cond delay="1338"/>
                                          </p:stCondLst>
                                        </p:cTn>
                                        <p:tgtEl>
                                          <p:spTgt spid="3"/>
                                        </p:tgtEl>
                                      </p:cBhvr>
                                      <p:to x="100000" y="100000"/>
                                    </p:animScale>
                                    <p:animScale>
                                      <p:cBhvr>
                                        <p:cTn id="21" dur="26">
                                          <p:stCondLst>
                                            <p:cond delay="1642"/>
                                          </p:stCondLst>
                                        </p:cTn>
                                        <p:tgtEl>
                                          <p:spTgt spid="3"/>
                                        </p:tgtEl>
                                      </p:cBhvr>
                                      <p:to x="100000" y="90000"/>
                                    </p:animScale>
                                    <p:animScale>
                                      <p:cBhvr>
                                        <p:cTn id="22" dur="166" decel="50000">
                                          <p:stCondLst>
                                            <p:cond delay="1668"/>
                                          </p:stCondLst>
                                        </p:cTn>
                                        <p:tgtEl>
                                          <p:spTgt spid="3"/>
                                        </p:tgtEl>
                                      </p:cBhvr>
                                      <p:to x="100000" y="100000"/>
                                    </p:animScale>
                                    <p:animScale>
                                      <p:cBhvr>
                                        <p:cTn id="23" dur="26">
                                          <p:stCondLst>
                                            <p:cond delay="1808"/>
                                          </p:stCondLst>
                                        </p:cTn>
                                        <p:tgtEl>
                                          <p:spTgt spid="3"/>
                                        </p:tgtEl>
                                      </p:cBhvr>
                                      <p:to x="100000" y="95000"/>
                                    </p:animScale>
                                    <p:animScale>
                                      <p:cBhvr>
                                        <p:cTn id="24" dur="166" decel="50000">
                                          <p:stCondLst>
                                            <p:cond delay="1834"/>
                                          </p:stCondLst>
                                        </p:cTn>
                                        <p:tgtEl>
                                          <p:spTgt spid="3"/>
                                        </p:tgtEl>
                                      </p:cBhvr>
                                      <p:to x="100000" y="100000"/>
                                    </p:animScale>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aphicFrame>
        <p:nvGraphicFramePr>
          <p:cNvPr id="2" name="Diagrama 1">
            <a:extLst>
              <a:ext uri="{FF2B5EF4-FFF2-40B4-BE49-F238E27FC236}">
                <a16:creationId xmlns:a16="http://schemas.microsoft.com/office/drawing/2014/main" id="{DE4295D2-6F9D-4361-B885-F4746A6A0A7C}"/>
              </a:ext>
            </a:extLst>
          </p:cNvPr>
          <p:cNvGraphicFramePr/>
          <p:nvPr>
            <p:extLst>
              <p:ext uri="{D42A27DB-BD31-4B8C-83A1-F6EECF244321}">
                <p14:modId xmlns:p14="http://schemas.microsoft.com/office/powerpoint/2010/main" val="1912811811"/>
              </p:ext>
            </p:extLst>
          </p:nvPr>
        </p:nvGraphicFramePr>
        <p:xfrm>
          <a:off x="903420" y="2946125"/>
          <a:ext cx="14412780" cy="257498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CuadroTexto 2">
            <a:extLst>
              <a:ext uri="{FF2B5EF4-FFF2-40B4-BE49-F238E27FC236}">
                <a16:creationId xmlns:a16="http://schemas.microsoft.com/office/drawing/2014/main" id="{037858B4-DBBB-4F72-B332-253FF7AD1EF0}"/>
              </a:ext>
            </a:extLst>
          </p:cNvPr>
          <p:cNvSpPr txBox="1"/>
          <p:nvPr/>
        </p:nvSpPr>
        <p:spPr>
          <a:xfrm>
            <a:off x="903420" y="1943100"/>
            <a:ext cx="11136180" cy="461665"/>
          </a:xfrm>
          <a:prstGeom prst="rect">
            <a:avLst/>
          </a:prstGeom>
          <a:noFill/>
        </p:spPr>
        <p:txBody>
          <a:bodyPr wrap="square" rtlCol="0">
            <a:spAutoFit/>
          </a:bodyPr>
          <a:lstStyle/>
          <a:p>
            <a:r>
              <a:rPr lang="pl-PL" sz="2400" b="1" dirty="0">
                <a:solidFill>
                  <a:srgbClr val="243255"/>
                </a:solidFill>
              </a:rPr>
              <a:t>Zobaczmy, jak wyglądają podstawowe kroki składające się na asertywną komunikację:</a:t>
            </a:r>
            <a:endParaRPr lang="es-ES" dirty="0"/>
          </a:p>
        </p:txBody>
      </p:sp>
      <p:graphicFrame>
        <p:nvGraphicFramePr>
          <p:cNvPr id="10" name="Diagrama 9">
            <a:extLst>
              <a:ext uri="{FF2B5EF4-FFF2-40B4-BE49-F238E27FC236}">
                <a16:creationId xmlns:a16="http://schemas.microsoft.com/office/drawing/2014/main" id="{EF325EA8-72C0-4DBA-B986-43B4C2F03FF2}"/>
              </a:ext>
            </a:extLst>
          </p:cNvPr>
          <p:cNvGraphicFramePr/>
          <p:nvPr>
            <p:extLst>
              <p:ext uri="{D42A27DB-BD31-4B8C-83A1-F6EECF244321}">
                <p14:modId xmlns:p14="http://schemas.microsoft.com/office/powerpoint/2010/main" val="3691390473"/>
              </p:ext>
            </p:extLst>
          </p:nvPr>
        </p:nvGraphicFramePr>
        <p:xfrm>
          <a:off x="903420" y="5660025"/>
          <a:ext cx="14412780" cy="222667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11" name="object 3">
            <a:extLst>
              <a:ext uri="{FF2B5EF4-FFF2-40B4-BE49-F238E27FC236}">
                <a16:creationId xmlns:a16="http://schemas.microsoft.com/office/drawing/2014/main" id="{C601167B-627A-4871-9EF2-85615C0EA55B}"/>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12" name="object 2">
            <a:extLst>
              <a:ext uri="{FF2B5EF4-FFF2-40B4-BE49-F238E27FC236}">
                <a16:creationId xmlns:a16="http://schemas.microsoft.com/office/drawing/2014/main" id="{A4A34057-A26E-4747-8B6D-693E1D9D2CFE}"/>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2874365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p:bldGraphic spid="10" grpId="0">
        <p:bldAsOne/>
      </p:bldGraphic>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1588680"/>
            <a:ext cx="13716000" cy="2308324"/>
          </a:xfrm>
          <a:prstGeom prst="rect">
            <a:avLst/>
          </a:prstGeom>
          <a:noFill/>
        </p:spPr>
        <p:txBody>
          <a:bodyPr wrap="square" rtlCol="0">
            <a:spAutoFit/>
          </a:bodyPr>
          <a:lstStyle/>
          <a:p>
            <a:pPr algn="just" fontAlgn="base"/>
            <a:r>
              <a:rPr lang="pl-PL" sz="2400" dirty="0">
                <a:solidFill>
                  <a:srgbClr val="243255"/>
                </a:solidFill>
                <a:latin typeface="Calibri" panose="020F0502020204030204" pitchFamily="34" charset="0"/>
                <a:ea typeface="Times New Roman" panose="02020603050405020304" pitchFamily="18" charset="0"/>
              </a:rPr>
              <a:t>Znając podstawy asertywnej komunikacji, przyjrzyjmy się teraz kilku wskazówkom, które pomogą poprawić nasze umiejętności komunikacyjne, w oparciu o zamieszczony poniżej </a:t>
            </a:r>
            <a:r>
              <a:rPr lang="pl-PL" sz="2400" b="1" dirty="0">
                <a:solidFill>
                  <a:srgbClr val="243255"/>
                </a:solidFill>
                <a:latin typeface="Calibri" panose="020F0502020204030204" pitchFamily="34" charset="0"/>
                <a:ea typeface="Times New Roman" panose="02020603050405020304" pitchFamily="18" charset="0"/>
              </a:rPr>
              <a:t>Praktyczny przewodnik poprawy komunikacji w środowisku cyfrowym</a:t>
            </a:r>
            <a:r>
              <a:rPr lang="en-GB" sz="2400" b="1" dirty="0">
                <a:solidFill>
                  <a:srgbClr val="243255"/>
                </a:solidFill>
                <a:effectLst/>
                <a:latin typeface="Calibri" panose="020F0502020204030204" pitchFamily="34" charset="0"/>
                <a:ea typeface="Times New Roman" panose="02020603050405020304" pitchFamily="18" charset="0"/>
              </a:rPr>
              <a:t>:</a:t>
            </a:r>
          </a:p>
          <a:p>
            <a:pPr algn="just" fontAlgn="base"/>
            <a:endParaRPr lang="en-GB" sz="2400" b="1" dirty="0">
              <a:solidFill>
                <a:srgbClr val="243255"/>
              </a:solidFill>
              <a:ea typeface="Times New Roman" panose="02020603050405020304" pitchFamily="18" charset="0"/>
            </a:endParaRPr>
          </a:p>
          <a:p>
            <a:pPr fontAlgn="base"/>
            <a:r>
              <a:rPr lang="en-GB" sz="2400" b="1" dirty="0">
                <a:solidFill>
                  <a:srgbClr val="243255"/>
                </a:solidFill>
                <a:effectLst/>
                <a:ea typeface="Times New Roman" panose="02020603050405020304" pitchFamily="18" charset="0"/>
              </a:rPr>
              <a:t>- </a:t>
            </a:r>
            <a:r>
              <a:rPr lang="pl-PL" sz="2400" b="1" dirty="0">
                <a:solidFill>
                  <a:srgbClr val="E12227"/>
                </a:solidFill>
                <a:effectLst/>
                <a:ea typeface="Times New Roman" panose="02020603050405020304" pitchFamily="18" charset="0"/>
              </a:rPr>
              <a:t>Perspektywa zarządcza</a:t>
            </a:r>
            <a:r>
              <a:rPr lang="en-GB" sz="2400" b="1" dirty="0">
                <a:solidFill>
                  <a:srgbClr val="E12227"/>
                </a:solidFill>
                <a:effectLst/>
                <a:ea typeface="Times New Roman" panose="02020603050405020304" pitchFamily="18" charset="0"/>
              </a:rPr>
              <a:t>: </a:t>
            </a:r>
            <a:endParaRPr lang="es-ES" sz="2400" dirty="0">
              <a:solidFill>
                <a:srgbClr val="E12227"/>
              </a:solidFill>
              <a:effectLst/>
              <a:ea typeface="Times New Roman" panose="02020603050405020304" pitchFamily="18" charset="0"/>
            </a:endParaRPr>
          </a:p>
          <a:p>
            <a:pPr fontAlgn="base"/>
            <a:r>
              <a:rPr lang="en-GB" sz="2400" dirty="0">
                <a:solidFill>
                  <a:srgbClr val="243255"/>
                </a:solidFill>
                <a:effectLst/>
                <a:latin typeface="Calibri" panose="020F0502020204030204" pitchFamily="34" charset="0"/>
                <a:ea typeface="Times New Roman" panose="02020603050405020304" pitchFamily="18" charset="0"/>
              </a:rPr>
              <a:t> </a:t>
            </a:r>
            <a:endParaRPr lang="es-ES" sz="2400" dirty="0">
              <a:effectLst/>
              <a:latin typeface="Times New Roman" panose="02020603050405020304" pitchFamily="18" charset="0"/>
              <a:ea typeface="Times New Roman" panose="02020603050405020304" pitchFamily="18" charset="0"/>
            </a:endParaRPr>
          </a:p>
        </p:txBody>
      </p:sp>
      <p:grpSp>
        <p:nvGrpSpPr>
          <p:cNvPr id="34" name="Grupo 33">
            <a:extLst>
              <a:ext uri="{FF2B5EF4-FFF2-40B4-BE49-F238E27FC236}">
                <a16:creationId xmlns:a16="http://schemas.microsoft.com/office/drawing/2014/main" id="{ECF6FA4F-F88B-4637-B630-BF910901E50F}"/>
              </a:ext>
            </a:extLst>
          </p:cNvPr>
          <p:cNvGrpSpPr/>
          <p:nvPr/>
        </p:nvGrpSpPr>
        <p:grpSpPr>
          <a:xfrm>
            <a:off x="903420" y="3624097"/>
            <a:ext cx="12964980" cy="2751759"/>
            <a:chOff x="4225636" y="2788094"/>
            <a:chExt cx="10852599" cy="3068708"/>
          </a:xfrm>
        </p:grpSpPr>
        <p:sp>
          <p:nvSpPr>
            <p:cNvPr id="25" name="Rectángulo 24">
              <a:extLst>
                <a:ext uri="{FF2B5EF4-FFF2-40B4-BE49-F238E27FC236}">
                  <a16:creationId xmlns:a16="http://schemas.microsoft.com/office/drawing/2014/main" id="{2F73AE60-66F9-4CD8-9E5D-98B61A588EAE}"/>
                </a:ext>
              </a:extLst>
            </p:cNvPr>
            <p:cNvSpPr/>
            <p:nvPr/>
          </p:nvSpPr>
          <p:spPr>
            <a:xfrm>
              <a:off x="4225636" y="3564290"/>
              <a:ext cx="10439976" cy="20350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Forma libre: forma 25">
              <a:extLst>
                <a:ext uri="{FF2B5EF4-FFF2-40B4-BE49-F238E27FC236}">
                  <a16:creationId xmlns:a16="http://schemas.microsoft.com/office/drawing/2014/main" id="{F2BC02FE-CF17-4B40-B50C-5E2BC10EC5C5}"/>
                </a:ext>
              </a:extLst>
            </p:cNvPr>
            <p:cNvSpPr/>
            <p:nvPr/>
          </p:nvSpPr>
          <p:spPr>
            <a:xfrm>
              <a:off x="4949143" y="2788094"/>
              <a:ext cx="10129092" cy="953316"/>
            </a:xfrm>
            <a:custGeom>
              <a:avLst/>
              <a:gdLst>
                <a:gd name="connsiteX0" fmla="*/ 0 w 9071468"/>
                <a:gd name="connsiteY0" fmla="*/ 158889 h 953316"/>
                <a:gd name="connsiteX1" fmla="*/ 158889 w 9071468"/>
                <a:gd name="connsiteY1" fmla="*/ 0 h 953316"/>
                <a:gd name="connsiteX2" fmla="*/ 8912579 w 9071468"/>
                <a:gd name="connsiteY2" fmla="*/ 0 h 953316"/>
                <a:gd name="connsiteX3" fmla="*/ 9071468 w 9071468"/>
                <a:gd name="connsiteY3" fmla="*/ 158889 h 953316"/>
                <a:gd name="connsiteX4" fmla="*/ 9071468 w 9071468"/>
                <a:gd name="connsiteY4" fmla="*/ 794427 h 953316"/>
                <a:gd name="connsiteX5" fmla="*/ 8912579 w 9071468"/>
                <a:gd name="connsiteY5" fmla="*/ 953316 h 953316"/>
                <a:gd name="connsiteX6" fmla="*/ 158889 w 9071468"/>
                <a:gd name="connsiteY6" fmla="*/ 953316 h 953316"/>
                <a:gd name="connsiteX7" fmla="*/ 0 w 9071468"/>
                <a:gd name="connsiteY7" fmla="*/ 794427 h 953316"/>
                <a:gd name="connsiteX8" fmla="*/ 0 w 9071468"/>
                <a:gd name="connsiteY8" fmla="*/ 158889 h 953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1468" h="953316">
                  <a:moveTo>
                    <a:pt x="0" y="158889"/>
                  </a:moveTo>
                  <a:cubicBezTo>
                    <a:pt x="0" y="71137"/>
                    <a:pt x="71137" y="0"/>
                    <a:pt x="158889" y="0"/>
                  </a:cubicBezTo>
                  <a:lnTo>
                    <a:pt x="8912579" y="0"/>
                  </a:lnTo>
                  <a:cubicBezTo>
                    <a:pt x="9000331" y="0"/>
                    <a:pt x="9071468" y="71137"/>
                    <a:pt x="9071468" y="158889"/>
                  </a:cubicBezTo>
                  <a:lnTo>
                    <a:pt x="9071468" y="794427"/>
                  </a:lnTo>
                  <a:cubicBezTo>
                    <a:pt x="9071468" y="882179"/>
                    <a:pt x="9000331" y="953316"/>
                    <a:pt x="8912579" y="953316"/>
                  </a:cubicBezTo>
                  <a:lnTo>
                    <a:pt x="158889" y="953316"/>
                  </a:lnTo>
                  <a:cubicBezTo>
                    <a:pt x="71137" y="953316"/>
                    <a:pt x="0" y="882179"/>
                    <a:pt x="0" y="794427"/>
                  </a:cubicBezTo>
                  <a:lnTo>
                    <a:pt x="0" y="158889"/>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9752" tIns="46537" rIns="389752" bIns="46537" numCol="1" spcCol="1270" anchor="ctr" anchorCtr="0">
              <a:noAutofit/>
            </a:bodyPr>
            <a:lstStyle/>
            <a:p>
              <a:pPr marL="449263" lvl="0" indent="-449263" defTabSz="1066800">
                <a:lnSpc>
                  <a:spcPct val="90000"/>
                </a:lnSpc>
                <a:spcBef>
                  <a:spcPct val="0"/>
                </a:spcBef>
                <a:spcAft>
                  <a:spcPct val="35000"/>
                </a:spcAft>
              </a:pPr>
              <a:r>
                <a:rPr lang="en-GB" sz="2400" kern="1200" dirty="0"/>
                <a:t>•	</a:t>
              </a:r>
              <a:r>
                <a:rPr lang="en-GB" sz="2400" dirty="0" err="1"/>
                <a:t>Humanizuj</a:t>
              </a:r>
              <a:r>
                <a:rPr lang="en-GB" sz="2400" dirty="0"/>
                <a:t> </a:t>
              </a:r>
              <a:r>
                <a:rPr lang="en-GB" sz="2400" dirty="0" err="1"/>
                <a:t>środowisko</a:t>
              </a:r>
              <a:r>
                <a:rPr lang="en-GB" sz="2400" dirty="0"/>
                <a:t> </a:t>
              </a:r>
              <a:r>
                <a:rPr lang="en-GB" sz="2400" dirty="0" err="1"/>
                <a:t>wirtualne</a:t>
              </a:r>
              <a:r>
                <a:rPr lang="en-GB" sz="2400" dirty="0"/>
                <a:t>.</a:t>
              </a:r>
              <a:endParaRPr lang="es-ES" sz="2400" kern="1200" dirty="0"/>
            </a:p>
          </p:txBody>
        </p:sp>
        <p:sp>
          <p:nvSpPr>
            <p:cNvPr id="27" name="Rectángulo 26">
              <a:extLst>
                <a:ext uri="{FF2B5EF4-FFF2-40B4-BE49-F238E27FC236}">
                  <a16:creationId xmlns:a16="http://schemas.microsoft.com/office/drawing/2014/main" id="{1DADA73E-A970-4662-BB12-80D3858485F7}"/>
                </a:ext>
              </a:extLst>
            </p:cNvPr>
            <p:cNvSpPr/>
            <p:nvPr/>
          </p:nvSpPr>
          <p:spPr>
            <a:xfrm>
              <a:off x="4225636" y="4608793"/>
              <a:ext cx="10439976" cy="20350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Forma libre: forma 27">
              <a:extLst>
                <a:ext uri="{FF2B5EF4-FFF2-40B4-BE49-F238E27FC236}">
                  <a16:creationId xmlns:a16="http://schemas.microsoft.com/office/drawing/2014/main" id="{4B66F63C-7165-4C35-9F61-8AC73F74553F}"/>
                </a:ext>
              </a:extLst>
            </p:cNvPr>
            <p:cNvSpPr/>
            <p:nvPr/>
          </p:nvSpPr>
          <p:spPr>
            <a:xfrm>
              <a:off x="4949143" y="3832596"/>
              <a:ext cx="10129092" cy="953316"/>
            </a:xfrm>
            <a:custGeom>
              <a:avLst/>
              <a:gdLst>
                <a:gd name="connsiteX0" fmla="*/ 0 w 9071468"/>
                <a:gd name="connsiteY0" fmla="*/ 158889 h 953316"/>
                <a:gd name="connsiteX1" fmla="*/ 158889 w 9071468"/>
                <a:gd name="connsiteY1" fmla="*/ 0 h 953316"/>
                <a:gd name="connsiteX2" fmla="*/ 8912579 w 9071468"/>
                <a:gd name="connsiteY2" fmla="*/ 0 h 953316"/>
                <a:gd name="connsiteX3" fmla="*/ 9071468 w 9071468"/>
                <a:gd name="connsiteY3" fmla="*/ 158889 h 953316"/>
                <a:gd name="connsiteX4" fmla="*/ 9071468 w 9071468"/>
                <a:gd name="connsiteY4" fmla="*/ 794427 h 953316"/>
                <a:gd name="connsiteX5" fmla="*/ 8912579 w 9071468"/>
                <a:gd name="connsiteY5" fmla="*/ 953316 h 953316"/>
                <a:gd name="connsiteX6" fmla="*/ 158889 w 9071468"/>
                <a:gd name="connsiteY6" fmla="*/ 953316 h 953316"/>
                <a:gd name="connsiteX7" fmla="*/ 0 w 9071468"/>
                <a:gd name="connsiteY7" fmla="*/ 794427 h 953316"/>
                <a:gd name="connsiteX8" fmla="*/ 0 w 9071468"/>
                <a:gd name="connsiteY8" fmla="*/ 158889 h 953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1468" h="953316">
                  <a:moveTo>
                    <a:pt x="0" y="158889"/>
                  </a:moveTo>
                  <a:cubicBezTo>
                    <a:pt x="0" y="71137"/>
                    <a:pt x="71137" y="0"/>
                    <a:pt x="158889" y="0"/>
                  </a:cubicBezTo>
                  <a:lnTo>
                    <a:pt x="8912579" y="0"/>
                  </a:lnTo>
                  <a:cubicBezTo>
                    <a:pt x="9000331" y="0"/>
                    <a:pt x="9071468" y="71137"/>
                    <a:pt x="9071468" y="158889"/>
                  </a:cubicBezTo>
                  <a:lnTo>
                    <a:pt x="9071468" y="794427"/>
                  </a:lnTo>
                  <a:cubicBezTo>
                    <a:pt x="9071468" y="882179"/>
                    <a:pt x="9000331" y="953316"/>
                    <a:pt x="8912579" y="953316"/>
                  </a:cubicBezTo>
                  <a:lnTo>
                    <a:pt x="158889" y="953316"/>
                  </a:lnTo>
                  <a:cubicBezTo>
                    <a:pt x="71137" y="953316"/>
                    <a:pt x="0" y="882179"/>
                    <a:pt x="0" y="794427"/>
                  </a:cubicBezTo>
                  <a:lnTo>
                    <a:pt x="0" y="158889"/>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9752" tIns="46537" rIns="389752" bIns="46537" numCol="1" spcCol="1270" anchor="ctr" anchorCtr="0">
              <a:noAutofit/>
            </a:bodyPr>
            <a:lstStyle/>
            <a:p>
              <a:pPr marL="449263" lvl="0" indent="-449263" algn="just" defTabSz="1066800">
                <a:lnSpc>
                  <a:spcPct val="90000"/>
                </a:lnSpc>
                <a:spcBef>
                  <a:spcPct val="0"/>
                </a:spcBef>
                <a:spcAft>
                  <a:spcPct val="35000"/>
                </a:spcAft>
              </a:pPr>
              <a:r>
                <a:rPr lang="en-GB" sz="2400" kern="1200" dirty="0"/>
                <a:t>•	</a:t>
              </a:r>
              <a:r>
                <a:rPr lang="pl-PL" sz="2400" dirty="0"/>
                <a:t>Otwórz kanały niezawodnej komunikacji w środowisku wirtualnym i naucz swój zespół, jak z nich korzystać dla ich własnych korzyści</a:t>
              </a:r>
              <a:r>
                <a:rPr lang="en-GB" sz="2400" kern="1200" dirty="0"/>
                <a:t>.</a:t>
              </a:r>
              <a:endParaRPr lang="es-ES" sz="2400" kern="1200" dirty="0"/>
            </a:p>
          </p:txBody>
        </p:sp>
        <p:sp>
          <p:nvSpPr>
            <p:cNvPr id="29" name="Rectángulo 28">
              <a:extLst>
                <a:ext uri="{FF2B5EF4-FFF2-40B4-BE49-F238E27FC236}">
                  <a16:creationId xmlns:a16="http://schemas.microsoft.com/office/drawing/2014/main" id="{ADC8308B-8206-4190-8529-5C74187D32CC}"/>
                </a:ext>
              </a:extLst>
            </p:cNvPr>
            <p:cNvSpPr/>
            <p:nvPr/>
          </p:nvSpPr>
          <p:spPr>
            <a:xfrm>
              <a:off x="4225636" y="5653296"/>
              <a:ext cx="10439976" cy="20350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Forma libre: forma 29">
              <a:extLst>
                <a:ext uri="{FF2B5EF4-FFF2-40B4-BE49-F238E27FC236}">
                  <a16:creationId xmlns:a16="http://schemas.microsoft.com/office/drawing/2014/main" id="{B3C91BEB-4C47-4A98-A417-D2A3942A1D60}"/>
                </a:ext>
              </a:extLst>
            </p:cNvPr>
            <p:cNvSpPr/>
            <p:nvPr/>
          </p:nvSpPr>
          <p:spPr>
            <a:xfrm>
              <a:off x="4949143" y="4877099"/>
              <a:ext cx="10129092" cy="953316"/>
            </a:xfrm>
            <a:custGeom>
              <a:avLst/>
              <a:gdLst>
                <a:gd name="connsiteX0" fmla="*/ 0 w 9071468"/>
                <a:gd name="connsiteY0" fmla="*/ 158889 h 953316"/>
                <a:gd name="connsiteX1" fmla="*/ 158889 w 9071468"/>
                <a:gd name="connsiteY1" fmla="*/ 0 h 953316"/>
                <a:gd name="connsiteX2" fmla="*/ 8912579 w 9071468"/>
                <a:gd name="connsiteY2" fmla="*/ 0 h 953316"/>
                <a:gd name="connsiteX3" fmla="*/ 9071468 w 9071468"/>
                <a:gd name="connsiteY3" fmla="*/ 158889 h 953316"/>
                <a:gd name="connsiteX4" fmla="*/ 9071468 w 9071468"/>
                <a:gd name="connsiteY4" fmla="*/ 794427 h 953316"/>
                <a:gd name="connsiteX5" fmla="*/ 8912579 w 9071468"/>
                <a:gd name="connsiteY5" fmla="*/ 953316 h 953316"/>
                <a:gd name="connsiteX6" fmla="*/ 158889 w 9071468"/>
                <a:gd name="connsiteY6" fmla="*/ 953316 h 953316"/>
                <a:gd name="connsiteX7" fmla="*/ 0 w 9071468"/>
                <a:gd name="connsiteY7" fmla="*/ 794427 h 953316"/>
                <a:gd name="connsiteX8" fmla="*/ 0 w 9071468"/>
                <a:gd name="connsiteY8" fmla="*/ 158889 h 953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1468" h="953316">
                  <a:moveTo>
                    <a:pt x="0" y="158889"/>
                  </a:moveTo>
                  <a:cubicBezTo>
                    <a:pt x="0" y="71137"/>
                    <a:pt x="71137" y="0"/>
                    <a:pt x="158889" y="0"/>
                  </a:cubicBezTo>
                  <a:lnTo>
                    <a:pt x="8912579" y="0"/>
                  </a:lnTo>
                  <a:cubicBezTo>
                    <a:pt x="9000331" y="0"/>
                    <a:pt x="9071468" y="71137"/>
                    <a:pt x="9071468" y="158889"/>
                  </a:cubicBezTo>
                  <a:lnTo>
                    <a:pt x="9071468" y="794427"/>
                  </a:lnTo>
                  <a:cubicBezTo>
                    <a:pt x="9071468" y="882179"/>
                    <a:pt x="9000331" y="953316"/>
                    <a:pt x="8912579" y="953316"/>
                  </a:cubicBezTo>
                  <a:lnTo>
                    <a:pt x="158889" y="953316"/>
                  </a:lnTo>
                  <a:cubicBezTo>
                    <a:pt x="71137" y="953316"/>
                    <a:pt x="0" y="882179"/>
                    <a:pt x="0" y="794427"/>
                  </a:cubicBezTo>
                  <a:lnTo>
                    <a:pt x="0" y="158889"/>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9752" tIns="46537" rIns="389752" bIns="46537" numCol="1" spcCol="1270" anchor="ctr" anchorCtr="0">
              <a:noAutofit/>
            </a:bodyPr>
            <a:lstStyle/>
            <a:p>
              <a:pPr marL="363538" lvl="0" indent="-363538" defTabSz="1066800">
                <a:lnSpc>
                  <a:spcPct val="90000"/>
                </a:lnSpc>
                <a:spcBef>
                  <a:spcPct val="0"/>
                </a:spcBef>
                <a:spcAft>
                  <a:spcPct val="35000"/>
                </a:spcAft>
              </a:pPr>
              <a:r>
                <a:rPr lang="en-GB" sz="2400" kern="1200" dirty="0"/>
                <a:t>•	</a:t>
              </a:r>
              <a:r>
                <a:rPr lang="pl-PL" sz="2400" dirty="0"/>
                <a:t>Wzmocnij motywację i zaufanie do zespołu pracowniczego</a:t>
              </a:r>
              <a:r>
                <a:rPr lang="en-GB" sz="2400" kern="1200" dirty="0"/>
                <a:t>.</a:t>
              </a:r>
              <a:endParaRPr lang="es-ES" sz="2400" kern="1200" dirty="0"/>
            </a:p>
          </p:txBody>
        </p:sp>
      </p:grpSp>
      <p:grpSp>
        <p:nvGrpSpPr>
          <p:cNvPr id="22" name="Grupo 21">
            <a:extLst>
              <a:ext uri="{FF2B5EF4-FFF2-40B4-BE49-F238E27FC236}">
                <a16:creationId xmlns:a16="http://schemas.microsoft.com/office/drawing/2014/main" id="{749978B0-7332-4713-A479-8056B5DE75F1}"/>
              </a:ext>
            </a:extLst>
          </p:cNvPr>
          <p:cNvGrpSpPr/>
          <p:nvPr/>
        </p:nvGrpSpPr>
        <p:grpSpPr>
          <a:xfrm>
            <a:off x="903419" y="6595984"/>
            <a:ext cx="13017545" cy="1671716"/>
            <a:chOff x="4225636" y="6022434"/>
            <a:chExt cx="10896600" cy="1864266"/>
          </a:xfrm>
        </p:grpSpPr>
        <p:sp>
          <p:nvSpPr>
            <p:cNvPr id="23" name="Rectángulo 22">
              <a:extLst>
                <a:ext uri="{FF2B5EF4-FFF2-40B4-BE49-F238E27FC236}">
                  <a16:creationId xmlns:a16="http://schemas.microsoft.com/office/drawing/2014/main" id="{785C6D77-AC5D-4F87-9694-56BD87C2B303}"/>
                </a:ext>
              </a:extLst>
            </p:cNvPr>
            <p:cNvSpPr/>
            <p:nvPr/>
          </p:nvSpPr>
          <p:spPr>
            <a:xfrm>
              <a:off x="4225636" y="7643503"/>
              <a:ext cx="10471179" cy="243197"/>
            </a:xfrm>
            <a:prstGeom prst="rect">
              <a:avLst/>
            </a:prstGeom>
            <a:no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Forma libre: forma 23">
              <a:extLst>
                <a:ext uri="{FF2B5EF4-FFF2-40B4-BE49-F238E27FC236}">
                  <a16:creationId xmlns:a16="http://schemas.microsoft.com/office/drawing/2014/main" id="{56EDA747-9574-473F-975D-5F8D77D496EA}"/>
                </a:ext>
              </a:extLst>
            </p:cNvPr>
            <p:cNvSpPr/>
            <p:nvPr/>
          </p:nvSpPr>
          <p:spPr>
            <a:xfrm>
              <a:off x="4912154" y="7040697"/>
              <a:ext cx="10210082" cy="797467"/>
            </a:xfrm>
            <a:custGeom>
              <a:avLst/>
              <a:gdLst>
                <a:gd name="connsiteX0" fmla="*/ 0 w 5339679"/>
                <a:gd name="connsiteY0" fmla="*/ 29521 h 177120"/>
                <a:gd name="connsiteX1" fmla="*/ 29521 w 5339679"/>
                <a:gd name="connsiteY1" fmla="*/ 0 h 177120"/>
                <a:gd name="connsiteX2" fmla="*/ 5310158 w 5339679"/>
                <a:gd name="connsiteY2" fmla="*/ 0 h 177120"/>
                <a:gd name="connsiteX3" fmla="*/ 5339679 w 5339679"/>
                <a:gd name="connsiteY3" fmla="*/ 29521 h 177120"/>
                <a:gd name="connsiteX4" fmla="*/ 5339679 w 5339679"/>
                <a:gd name="connsiteY4" fmla="*/ 147599 h 177120"/>
                <a:gd name="connsiteX5" fmla="*/ 5310158 w 5339679"/>
                <a:gd name="connsiteY5" fmla="*/ 177120 h 177120"/>
                <a:gd name="connsiteX6" fmla="*/ 29521 w 5339679"/>
                <a:gd name="connsiteY6" fmla="*/ 177120 h 177120"/>
                <a:gd name="connsiteX7" fmla="*/ 0 w 5339679"/>
                <a:gd name="connsiteY7" fmla="*/ 147599 h 177120"/>
                <a:gd name="connsiteX8" fmla="*/ 0 w 5339679"/>
                <a:gd name="connsiteY8" fmla="*/ 29521 h 17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39679" h="177120">
                  <a:moveTo>
                    <a:pt x="0" y="29521"/>
                  </a:moveTo>
                  <a:cubicBezTo>
                    <a:pt x="0" y="13217"/>
                    <a:pt x="13217" y="0"/>
                    <a:pt x="29521" y="0"/>
                  </a:cubicBezTo>
                  <a:lnTo>
                    <a:pt x="5310158" y="0"/>
                  </a:lnTo>
                  <a:cubicBezTo>
                    <a:pt x="5326462" y="0"/>
                    <a:pt x="5339679" y="13217"/>
                    <a:pt x="5339679" y="29521"/>
                  </a:cubicBezTo>
                  <a:lnTo>
                    <a:pt x="5339679" y="147599"/>
                  </a:lnTo>
                  <a:cubicBezTo>
                    <a:pt x="5339679" y="163903"/>
                    <a:pt x="5326462" y="177120"/>
                    <a:pt x="5310158" y="177120"/>
                  </a:cubicBezTo>
                  <a:lnTo>
                    <a:pt x="29521" y="177120"/>
                  </a:lnTo>
                  <a:cubicBezTo>
                    <a:pt x="13217" y="177120"/>
                    <a:pt x="0" y="163903"/>
                    <a:pt x="0" y="147599"/>
                  </a:cubicBezTo>
                  <a:lnTo>
                    <a:pt x="0" y="2952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473" tIns="8646" rIns="210473" bIns="8646" numCol="1" spcCol="1270" anchor="ctr" anchorCtr="0">
              <a:noAutofit/>
            </a:bodyPr>
            <a:lstStyle/>
            <a:p>
              <a:pPr marL="536575" lvl="0" indent="-361950" defTabSz="266700">
                <a:lnSpc>
                  <a:spcPct val="90000"/>
                </a:lnSpc>
                <a:spcBef>
                  <a:spcPct val="0"/>
                </a:spcBef>
                <a:spcAft>
                  <a:spcPct val="35000"/>
                </a:spcAft>
              </a:pPr>
              <a:r>
                <a:rPr lang="en-GB" sz="2400" kern="1200" dirty="0"/>
                <a:t>•	</a:t>
              </a:r>
              <a:r>
                <a:rPr lang="pl-PL" sz="2400" dirty="0"/>
                <a:t>Wzmacniaj autonomię i upodmiotowienie w zespole</a:t>
              </a:r>
              <a:r>
                <a:rPr lang="en-GB" sz="2400" kern="1200" dirty="0"/>
                <a:t>.</a:t>
              </a:r>
              <a:endParaRPr lang="es-ES" sz="2400" kern="1200" dirty="0"/>
            </a:p>
          </p:txBody>
        </p:sp>
        <p:sp>
          <p:nvSpPr>
            <p:cNvPr id="40" name="Rectángulo 39">
              <a:extLst>
                <a:ext uri="{FF2B5EF4-FFF2-40B4-BE49-F238E27FC236}">
                  <a16:creationId xmlns:a16="http://schemas.microsoft.com/office/drawing/2014/main" id="{13218002-303C-4C17-AA17-E73EA86A2146}"/>
                </a:ext>
              </a:extLst>
            </p:cNvPr>
            <p:cNvSpPr/>
            <p:nvPr/>
          </p:nvSpPr>
          <p:spPr>
            <a:xfrm>
              <a:off x="4225636" y="6697798"/>
              <a:ext cx="10439976" cy="20350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1" name="Forma libre: forma 40">
              <a:extLst>
                <a:ext uri="{FF2B5EF4-FFF2-40B4-BE49-F238E27FC236}">
                  <a16:creationId xmlns:a16="http://schemas.microsoft.com/office/drawing/2014/main" id="{7FE68C88-D71B-4120-911E-ADFCF72CC4E5}"/>
                </a:ext>
              </a:extLst>
            </p:cNvPr>
            <p:cNvSpPr/>
            <p:nvPr/>
          </p:nvSpPr>
          <p:spPr>
            <a:xfrm>
              <a:off x="4949143" y="6022434"/>
              <a:ext cx="10129092" cy="797466"/>
            </a:xfrm>
            <a:custGeom>
              <a:avLst/>
              <a:gdLst>
                <a:gd name="connsiteX0" fmla="*/ 0 w 9071468"/>
                <a:gd name="connsiteY0" fmla="*/ 158889 h 953316"/>
                <a:gd name="connsiteX1" fmla="*/ 158889 w 9071468"/>
                <a:gd name="connsiteY1" fmla="*/ 0 h 953316"/>
                <a:gd name="connsiteX2" fmla="*/ 8912579 w 9071468"/>
                <a:gd name="connsiteY2" fmla="*/ 0 h 953316"/>
                <a:gd name="connsiteX3" fmla="*/ 9071468 w 9071468"/>
                <a:gd name="connsiteY3" fmla="*/ 158889 h 953316"/>
                <a:gd name="connsiteX4" fmla="*/ 9071468 w 9071468"/>
                <a:gd name="connsiteY4" fmla="*/ 794427 h 953316"/>
                <a:gd name="connsiteX5" fmla="*/ 8912579 w 9071468"/>
                <a:gd name="connsiteY5" fmla="*/ 953316 h 953316"/>
                <a:gd name="connsiteX6" fmla="*/ 158889 w 9071468"/>
                <a:gd name="connsiteY6" fmla="*/ 953316 h 953316"/>
                <a:gd name="connsiteX7" fmla="*/ 0 w 9071468"/>
                <a:gd name="connsiteY7" fmla="*/ 794427 h 953316"/>
                <a:gd name="connsiteX8" fmla="*/ 0 w 9071468"/>
                <a:gd name="connsiteY8" fmla="*/ 158889 h 953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1468" h="953316">
                  <a:moveTo>
                    <a:pt x="0" y="158889"/>
                  </a:moveTo>
                  <a:cubicBezTo>
                    <a:pt x="0" y="71137"/>
                    <a:pt x="71137" y="0"/>
                    <a:pt x="158889" y="0"/>
                  </a:cubicBezTo>
                  <a:lnTo>
                    <a:pt x="8912579" y="0"/>
                  </a:lnTo>
                  <a:cubicBezTo>
                    <a:pt x="9000331" y="0"/>
                    <a:pt x="9071468" y="71137"/>
                    <a:pt x="9071468" y="158889"/>
                  </a:cubicBezTo>
                  <a:lnTo>
                    <a:pt x="9071468" y="794427"/>
                  </a:lnTo>
                  <a:cubicBezTo>
                    <a:pt x="9071468" y="882179"/>
                    <a:pt x="9000331" y="953316"/>
                    <a:pt x="8912579" y="953316"/>
                  </a:cubicBezTo>
                  <a:lnTo>
                    <a:pt x="158889" y="953316"/>
                  </a:lnTo>
                  <a:cubicBezTo>
                    <a:pt x="71137" y="953316"/>
                    <a:pt x="0" y="882179"/>
                    <a:pt x="0" y="794427"/>
                  </a:cubicBezTo>
                  <a:lnTo>
                    <a:pt x="0" y="158889"/>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9752" tIns="46537" rIns="389752" bIns="46537" numCol="1" spcCol="1270" anchor="ctr" anchorCtr="0">
              <a:noAutofit/>
            </a:bodyPr>
            <a:lstStyle/>
            <a:p>
              <a:pPr marL="363538" lvl="0" indent="-363538" defTabSz="1066800">
                <a:lnSpc>
                  <a:spcPct val="90000"/>
                </a:lnSpc>
                <a:spcBef>
                  <a:spcPct val="0"/>
                </a:spcBef>
                <a:spcAft>
                  <a:spcPct val="35000"/>
                </a:spcAft>
              </a:pPr>
              <a:r>
                <a:rPr lang="en-GB" sz="2400" kern="1200" dirty="0"/>
                <a:t>•	</a:t>
              </a:r>
              <a:r>
                <a:rPr lang="pl-PL" sz="2400" dirty="0"/>
                <a:t>Aktywuj synergię pomiędzy członkami zespołu</a:t>
              </a:r>
              <a:r>
                <a:rPr lang="en-GB" sz="2400" kern="1200" dirty="0"/>
                <a:t>.</a:t>
              </a:r>
              <a:endParaRPr lang="es-ES" sz="2400" kern="1200" dirty="0"/>
            </a:p>
          </p:txBody>
        </p:sp>
      </p:grpSp>
      <p:sp>
        <p:nvSpPr>
          <p:cNvPr id="20" name="object 3">
            <a:extLst>
              <a:ext uri="{FF2B5EF4-FFF2-40B4-BE49-F238E27FC236}">
                <a16:creationId xmlns:a16="http://schemas.microsoft.com/office/drawing/2014/main" id="{218DF856-7770-4A0A-B550-E639E678D9D0}"/>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21" name="object 2">
            <a:extLst>
              <a:ext uri="{FF2B5EF4-FFF2-40B4-BE49-F238E27FC236}">
                <a16:creationId xmlns:a16="http://schemas.microsoft.com/office/drawing/2014/main" id="{6BB46BD7-D828-46AC-A4D7-C54961340974}"/>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79746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barn(inVertical)">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arn(inVertical)">
                                      <p:cBhvr>
                                        <p:cTn id="17" dur="500"/>
                                        <p:tgtEl>
                                          <p:spTgt spid="22"/>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0"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pSp>
        <p:nvGrpSpPr>
          <p:cNvPr id="3" name="Grupo 2">
            <a:extLst>
              <a:ext uri="{FF2B5EF4-FFF2-40B4-BE49-F238E27FC236}">
                <a16:creationId xmlns:a16="http://schemas.microsoft.com/office/drawing/2014/main" id="{7CA12E3E-977C-46D4-B374-D3F8440DB720}"/>
              </a:ext>
            </a:extLst>
          </p:cNvPr>
          <p:cNvGrpSpPr/>
          <p:nvPr/>
        </p:nvGrpSpPr>
        <p:grpSpPr>
          <a:xfrm>
            <a:off x="762000" y="2208758"/>
            <a:ext cx="13106400" cy="2160363"/>
            <a:chOff x="762001" y="4359920"/>
            <a:chExt cx="10820399" cy="610260"/>
          </a:xfrm>
        </p:grpSpPr>
        <p:sp>
          <p:nvSpPr>
            <p:cNvPr id="5" name="Rectángulo 4">
              <a:extLst>
                <a:ext uri="{FF2B5EF4-FFF2-40B4-BE49-F238E27FC236}">
                  <a16:creationId xmlns:a16="http://schemas.microsoft.com/office/drawing/2014/main" id="{1148870E-CC46-4EA5-8CC1-67D599337ED8}"/>
                </a:ext>
              </a:extLst>
            </p:cNvPr>
            <p:cNvSpPr/>
            <p:nvPr/>
          </p:nvSpPr>
          <p:spPr>
            <a:xfrm>
              <a:off x="762001" y="4575170"/>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Forma libre: forma 5">
              <a:extLst>
                <a:ext uri="{FF2B5EF4-FFF2-40B4-BE49-F238E27FC236}">
                  <a16:creationId xmlns:a16="http://schemas.microsoft.com/office/drawing/2014/main" id="{A40AD922-A06B-4C70-A577-256D6CE23E06}"/>
                </a:ext>
              </a:extLst>
            </p:cNvPr>
            <p:cNvSpPr/>
            <p:nvPr/>
          </p:nvSpPr>
          <p:spPr>
            <a:xfrm>
              <a:off x="1343544" y="435992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363538" lvl="0" indent="-363538" defTabSz="311150">
                <a:lnSpc>
                  <a:spcPct val="90000"/>
                </a:lnSpc>
                <a:spcBef>
                  <a:spcPct val="0"/>
                </a:spcBef>
                <a:spcAft>
                  <a:spcPct val="35000"/>
                </a:spcAft>
              </a:pPr>
              <a:r>
                <a:rPr lang="en-GB" sz="2400" kern="1200" dirty="0"/>
                <a:t>•	</a:t>
              </a:r>
              <a:r>
                <a:rPr lang="pl-PL" sz="2400" dirty="0"/>
                <a:t>Edukuj i szkol swój wirtualny zespół tak, aby każdy znał swoje obowiązki i odpowiedzialność, co umożliwi im podnoszenie jakości wykonywanej przez nich pracy</a:t>
              </a:r>
              <a:r>
                <a:rPr lang="en-GB" sz="2400" kern="1200" dirty="0"/>
                <a:t>.</a:t>
              </a:r>
              <a:endParaRPr lang="es-ES" sz="2400" kern="1200" dirty="0"/>
            </a:p>
          </p:txBody>
        </p:sp>
        <p:sp>
          <p:nvSpPr>
            <p:cNvPr id="11" name="Rectángulo 10">
              <a:extLst>
                <a:ext uri="{FF2B5EF4-FFF2-40B4-BE49-F238E27FC236}">
                  <a16:creationId xmlns:a16="http://schemas.microsoft.com/office/drawing/2014/main" id="{451ACDC3-0EB9-4567-AE92-43A90D1EEE15}"/>
                </a:ext>
              </a:extLst>
            </p:cNvPr>
            <p:cNvSpPr/>
            <p:nvPr/>
          </p:nvSpPr>
          <p:spPr>
            <a:xfrm>
              <a:off x="762001" y="4892689"/>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C094E04A-4712-4065-898B-12984662A01A}"/>
                </a:ext>
              </a:extLst>
            </p:cNvPr>
            <p:cNvSpPr/>
            <p:nvPr/>
          </p:nvSpPr>
          <p:spPr>
            <a:xfrm>
              <a:off x="1343544" y="467744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363538" lvl="0" indent="-363538" defTabSz="311150">
                <a:lnSpc>
                  <a:spcPct val="90000"/>
                </a:lnSpc>
                <a:spcBef>
                  <a:spcPct val="0"/>
                </a:spcBef>
                <a:spcAft>
                  <a:spcPct val="35000"/>
                </a:spcAft>
              </a:pPr>
              <a:r>
                <a:rPr lang="en-GB" sz="2400" kern="1200" dirty="0"/>
                <a:t>•	</a:t>
              </a:r>
              <a:r>
                <a:rPr lang="pl-PL" sz="2400" dirty="0"/>
                <a:t>Używaj niezawodnych i odpowiednich narzędzi dla swojego środowiska pracy oraz zespołu. Pomoże to zachować większe poczucie wspólnoty i przeprowadzać coraz bardziej efektywne procesy wewnątrz organizacji</a:t>
              </a:r>
              <a:r>
                <a:rPr lang="en-GB" sz="2400" kern="1200" dirty="0"/>
                <a:t>. </a:t>
              </a:r>
              <a:endParaRPr lang="es-ES" sz="2400" kern="1200" dirty="0"/>
            </a:p>
          </p:txBody>
        </p:sp>
      </p:grpSp>
      <p:grpSp>
        <p:nvGrpSpPr>
          <p:cNvPr id="20" name="Grupo 19">
            <a:extLst>
              <a:ext uri="{FF2B5EF4-FFF2-40B4-BE49-F238E27FC236}">
                <a16:creationId xmlns:a16="http://schemas.microsoft.com/office/drawing/2014/main" id="{D84381BF-9ED8-4486-B926-4B0F44DED9F8}"/>
              </a:ext>
            </a:extLst>
          </p:cNvPr>
          <p:cNvGrpSpPr/>
          <p:nvPr/>
        </p:nvGrpSpPr>
        <p:grpSpPr>
          <a:xfrm>
            <a:off x="762000" y="4534565"/>
            <a:ext cx="13106400" cy="3284406"/>
            <a:chOff x="762001" y="4994960"/>
            <a:chExt cx="10820399" cy="927780"/>
          </a:xfrm>
        </p:grpSpPr>
        <p:sp>
          <p:nvSpPr>
            <p:cNvPr id="25" name="Rectángulo 24">
              <a:extLst>
                <a:ext uri="{FF2B5EF4-FFF2-40B4-BE49-F238E27FC236}">
                  <a16:creationId xmlns:a16="http://schemas.microsoft.com/office/drawing/2014/main" id="{A6E692D2-1A35-4BF2-98D9-DE864D32CD90}"/>
                </a:ext>
              </a:extLst>
            </p:cNvPr>
            <p:cNvSpPr/>
            <p:nvPr/>
          </p:nvSpPr>
          <p:spPr>
            <a:xfrm>
              <a:off x="762001" y="5210209"/>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Forma libre: forma 25">
              <a:extLst>
                <a:ext uri="{FF2B5EF4-FFF2-40B4-BE49-F238E27FC236}">
                  <a16:creationId xmlns:a16="http://schemas.microsoft.com/office/drawing/2014/main" id="{F1B5DE9D-E994-4CA5-8F93-4EBE874E3333}"/>
                </a:ext>
              </a:extLst>
            </p:cNvPr>
            <p:cNvSpPr/>
            <p:nvPr/>
          </p:nvSpPr>
          <p:spPr>
            <a:xfrm>
              <a:off x="1343544" y="499496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363538" lvl="0" indent="-363538" defTabSz="311150">
                <a:lnSpc>
                  <a:spcPct val="90000"/>
                </a:lnSpc>
                <a:spcBef>
                  <a:spcPct val="0"/>
                </a:spcBef>
                <a:spcAft>
                  <a:spcPct val="35000"/>
                </a:spcAft>
              </a:pPr>
              <a:r>
                <a:rPr lang="en-GB" sz="2400" kern="1200" dirty="0"/>
                <a:t>•	</a:t>
              </a:r>
              <a:r>
                <a:rPr lang="pl-PL" sz="2400" dirty="0"/>
                <a:t>Przeprowadź proces zbierania informacji zwrotnej po to, aby uwzględniać pozyskane informacje w zarządzaniu zespołem, a przy tym wzbogacać pracę wszystkich jego członków</a:t>
              </a:r>
              <a:r>
                <a:rPr lang="en-GB" sz="2400" kern="1200" dirty="0"/>
                <a:t>. </a:t>
              </a:r>
              <a:endParaRPr lang="es-ES" sz="2400" kern="1200" dirty="0"/>
            </a:p>
          </p:txBody>
        </p:sp>
        <p:sp>
          <p:nvSpPr>
            <p:cNvPr id="27" name="Rectángulo 26">
              <a:extLst>
                <a:ext uri="{FF2B5EF4-FFF2-40B4-BE49-F238E27FC236}">
                  <a16:creationId xmlns:a16="http://schemas.microsoft.com/office/drawing/2014/main" id="{81CE3D49-EE2A-4895-A414-3B76641FDCF3}"/>
                </a:ext>
              </a:extLst>
            </p:cNvPr>
            <p:cNvSpPr/>
            <p:nvPr/>
          </p:nvSpPr>
          <p:spPr>
            <a:xfrm>
              <a:off x="762001" y="5527729"/>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Forma libre: forma 27">
              <a:extLst>
                <a:ext uri="{FF2B5EF4-FFF2-40B4-BE49-F238E27FC236}">
                  <a16:creationId xmlns:a16="http://schemas.microsoft.com/office/drawing/2014/main" id="{B05943AD-3626-4B2B-8041-A19A95B8BAE5}"/>
                </a:ext>
              </a:extLst>
            </p:cNvPr>
            <p:cNvSpPr/>
            <p:nvPr/>
          </p:nvSpPr>
          <p:spPr>
            <a:xfrm>
              <a:off x="1343544" y="531248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363538" lvl="0" indent="-363538" defTabSz="311150">
                <a:lnSpc>
                  <a:spcPct val="90000"/>
                </a:lnSpc>
                <a:spcBef>
                  <a:spcPct val="0"/>
                </a:spcBef>
                <a:spcAft>
                  <a:spcPct val="35000"/>
                </a:spcAft>
              </a:pPr>
              <a:r>
                <a:rPr lang="en-GB" sz="2400" kern="1200" dirty="0"/>
                <a:t>•	</a:t>
              </a:r>
              <a:r>
                <a:rPr lang="pl-PL" sz="2400" dirty="0"/>
                <a:t>Opracuj i ustal z wyprzedzeniem harmonogramy spotkań i czas ich trwania, tak aby nie było komplikacji komunikacyjnych w zespole i aby wszyscy byli przygotowani i dostępni w terminie, w którym zaplanowano spotkanie</a:t>
              </a:r>
              <a:r>
                <a:rPr lang="en-GB" sz="2400" kern="1200" dirty="0"/>
                <a:t>.</a:t>
              </a:r>
              <a:endParaRPr lang="es-ES" sz="2400" kern="1200" dirty="0"/>
            </a:p>
          </p:txBody>
        </p:sp>
        <p:sp>
          <p:nvSpPr>
            <p:cNvPr id="29" name="Rectángulo 28">
              <a:extLst>
                <a:ext uri="{FF2B5EF4-FFF2-40B4-BE49-F238E27FC236}">
                  <a16:creationId xmlns:a16="http://schemas.microsoft.com/office/drawing/2014/main" id="{9002997A-109B-474F-AD3E-5D9381A80965}"/>
                </a:ext>
              </a:extLst>
            </p:cNvPr>
            <p:cNvSpPr/>
            <p:nvPr/>
          </p:nvSpPr>
          <p:spPr>
            <a:xfrm>
              <a:off x="762001" y="5845249"/>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Forma libre: forma 29">
              <a:extLst>
                <a:ext uri="{FF2B5EF4-FFF2-40B4-BE49-F238E27FC236}">
                  <a16:creationId xmlns:a16="http://schemas.microsoft.com/office/drawing/2014/main" id="{DF007F0D-5410-4B1A-BC08-E9292E7B6212}"/>
                </a:ext>
              </a:extLst>
            </p:cNvPr>
            <p:cNvSpPr/>
            <p:nvPr/>
          </p:nvSpPr>
          <p:spPr>
            <a:xfrm>
              <a:off x="1343544" y="563000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363538" lvl="0" indent="-363538" defTabSz="311150">
                <a:lnSpc>
                  <a:spcPct val="90000"/>
                </a:lnSpc>
                <a:spcBef>
                  <a:spcPct val="0"/>
                </a:spcBef>
                <a:spcAft>
                  <a:spcPct val="35000"/>
                </a:spcAft>
              </a:pPr>
              <a:r>
                <a:rPr lang="en-GB" sz="2400" kern="1200" dirty="0"/>
                <a:t>•	</a:t>
              </a:r>
              <a:r>
                <a:rPr lang="pl-PL" sz="2400" dirty="0"/>
                <a:t>Wdrażaj przejrzyste warunki pracy oraz przeprowadzaj zmiany tak, aby były one dedykowane stricte twojemu wirtualnemu zespołowi</a:t>
              </a:r>
              <a:r>
                <a:rPr lang="en-GB" sz="2400" kern="1200" dirty="0"/>
                <a:t>.</a:t>
              </a:r>
              <a:endParaRPr lang="es-ES" sz="2400" kern="1200" dirty="0"/>
            </a:p>
          </p:txBody>
        </p:sp>
      </p:grpSp>
      <p:sp>
        <p:nvSpPr>
          <p:cNvPr id="21" name="object 3">
            <a:extLst>
              <a:ext uri="{FF2B5EF4-FFF2-40B4-BE49-F238E27FC236}">
                <a16:creationId xmlns:a16="http://schemas.microsoft.com/office/drawing/2014/main" id="{586F95B9-0457-4874-9908-4531B5E2D6A5}"/>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22" name="object 2">
            <a:extLst>
              <a:ext uri="{FF2B5EF4-FFF2-40B4-BE49-F238E27FC236}">
                <a16:creationId xmlns:a16="http://schemas.microsoft.com/office/drawing/2014/main" id="{AEB63347-4ABA-4783-8DB3-0DCAEEF575BE}"/>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9493740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arn(inVertical)">
                                      <p:cBhvr>
                                        <p:cTn id="12" dur="500"/>
                                        <p:tgtEl>
                                          <p:spTgt spid="20"/>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pSp>
        <p:nvGrpSpPr>
          <p:cNvPr id="3" name="Grupo 2">
            <a:extLst>
              <a:ext uri="{FF2B5EF4-FFF2-40B4-BE49-F238E27FC236}">
                <a16:creationId xmlns:a16="http://schemas.microsoft.com/office/drawing/2014/main" id="{ADA4BD4A-368C-43DC-BC36-26D832CE5321}"/>
              </a:ext>
            </a:extLst>
          </p:cNvPr>
          <p:cNvGrpSpPr/>
          <p:nvPr/>
        </p:nvGrpSpPr>
        <p:grpSpPr>
          <a:xfrm>
            <a:off x="914400" y="2000466"/>
            <a:ext cx="13030200" cy="3752634"/>
            <a:chOff x="772250" y="3392843"/>
            <a:chExt cx="10740773" cy="905300"/>
          </a:xfrm>
        </p:grpSpPr>
        <p:sp>
          <p:nvSpPr>
            <p:cNvPr id="5" name="Rectángulo 4">
              <a:extLst>
                <a:ext uri="{FF2B5EF4-FFF2-40B4-BE49-F238E27FC236}">
                  <a16:creationId xmlns:a16="http://schemas.microsoft.com/office/drawing/2014/main" id="{9C9F367B-2DDE-4A9B-9B4A-406B2DB0D49E}"/>
                </a:ext>
              </a:extLst>
            </p:cNvPr>
            <p:cNvSpPr/>
            <p:nvPr/>
          </p:nvSpPr>
          <p:spPr>
            <a:xfrm>
              <a:off x="772250" y="3582677"/>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Forma libre: forma 5">
              <a:extLst>
                <a:ext uri="{FF2B5EF4-FFF2-40B4-BE49-F238E27FC236}">
                  <a16:creationId xmlns:a16="http://schemas.microsoft.com/office/drawing/2014/main" id="{98E24D01-3F0D-4971-93AE-C11ED4AC35A3}"/>
                </a:ext>
              </a:extLst>
            </p:cNvPr>
            <p:cNvSpPr/>
            <p:nvPr/>
          </p:nvSpPr>
          <p:spPr>
            <a:xfrm>
              <a:off x="1333500" y="3392843"/>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lvl="0" defTabSz="311150">
                <a:lnSpc>
                  <a:spcPct val="90000"/>
                </a:lnSpc>
                <a:spcBef>
                  <a:spcPct val="0"/>
                </a:spcBef>
                <a:spcAft>
                  <a:spcPct val="35000"/>
                </a:spcAft>
              </a:pPr>
              <a:r>
                <a:rPr lang="en-GB" sz="2400" kern="1200" dirty="0"/>
                <a:t>•	</a:t>
              </a:r>
              <a:r>
                <a:rPr lang="pl-PL" sz="2400" dirty="0"/>
                <a:t>Zachęcaj do pracy poprzez wirtualne wydarzenia i spotkania</a:t>
              </a:r>
              <a:r>
                <a:rPr lang="en-GB" sz="2400" kern="1200" dirty="0"/>
                <a:t>.</a:t>
              </a:r>
              <a:endParaRPr lang="es-ES" sz="2400" kern="1200" dirty="0"/>
            </a:p>
          </p:txBody>
        </p:sp>
        <p:sp>
          <p:nvSpPr>
            <p:cNvPr id="11" name="Rectángulo 10">
              <a:extLst>
                <a:ext uri="{FF2B5EF4-FFF2-40B4-BE49-F238E27FC236}">
                  <a16:creationId xmlns:a16="http://schemas.microsoft.com/office/drawing/2014/main" id="{1B2542F0-5D8D-4F88-9C4C-A0D04DD9578A}"/>
                </a:ext>
              </a:extLst>
            </p:cNvPr>
            <p:cNvSpPr/>
            <p:nvPr/>
          </p:nvSpPr>
          <p:spPr>
            <a:xfrm>
              <a:off x="772250" y="3900198"/>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48AECECE-5A45-40A6-AC86-476AFA868DD3}"/>
                </a:ext>
              </a:extLst>
            </p:cNvPr>
            <p:cNvSpPr/>
            <p:nvPr/>
          </p:nvSpPr>
          <p:spPr>
            <a:xfrm>
              <a:off x="1333500" y="3710364"/>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261938" lvl="0" indent="-261938" defTabSz="311150">
                <a:lnSpc>
                  <a:spcPct val="90000"/>
                </a:lnSpc>
                <a:spcBef>
                  <a:spcPct val="0"/>
                </a:spcBef>
                <a:spcAft>
                  <a:spcPct val="35000"/>
                </a:spcAft>
              </a:pPr>
              <a:r>
                <a:rPr lang="en-GB" sz="2400" kern="1200" dirty="0"/>
                <a:t>•	</a:t>
              </a:r>
              <a:r>
                <a:rPr lang="pl-PL" sz="2400" dirty="0"/>
                <a:t>Organizuj zajęcia oparte na wspólnych zainteresowaniach, aby zwiększyć motywację i komunikację w zespole</a:t>
              </a:r>
              <a:r>
                <a:rPr lang="en-GB" sz="2400" kern="1200" dirty="0"/>
                <a:t>. </a:t>
              </a:r>
              <a:endParaRPr lang="es-ES" sz="2400" kern="1200" dirty="0"/>
            </a:p>
          </p:txBody>
        </p:sp>
        <p:sp>
          <p:nvSpPr>
            <p:cNvPr id="13" name="Rectángulo 12">
              <a:extLst>
                <a:ext uri="{FF2B5EF4-FFF2-40B4-BE49-F238E27FC236}">
                  <a16:creationId xmlns:a16="http://schemas.microsoft.com/office/drawing/2014/main" id="{BC3CF48F-A220-4F74-B162-F68D321832F0}"/>
                </a:ext>
              </a:extLst>
            </p:cNvPr>
            <p:cNvSpPr/>
            <p:nvPr/>
          </p:nvSpPr>
          <p:spPr>
            <a:xfrm>
              <a:off x="772250" y="4217719"/>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Forma libre: forma 13">
              <a:extLst>
                <a:ext uri="{FF2B5EF4-FFF2-40B4-BE49-F238E27FC236}">
                  <a16:creationId xmlns:a16="http://schemas.microsoft.com/office/drawing/2014/main" id="{FD02E68C-EE93-4D05-B51A-9298BD68415A}"/>
                </a:ext>
              </a:extLst>
            </p:cNvPr>
            <p:cNvSpPr/>
            <p:nvPr/>
          </p:nvSpPr>
          <p:spPr>
            <a:xfrm>
              <a:off x="1333500" y="4027884"/>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363538" lvl="0" indent="-363538" defTabSz="311150">
                <a:lnSpc>
                  <a:spcPct val="90000"/>
                </a:lnSpc>
                <a:spcBef>
                  <a:spcPct val="0"/>
                </a:spcBef>
                <a:spcAft>
                  <a:spcPct val="35000"/>
                </a:spcAft>
              </a:pPr>
              <a:r>
                <a:rPr lang="en-GB" sz="2400" kern="1200" dirty="0"/>
                <a:t>•	</a:t>
              </a:r>
              <a:r>
                <a:rPr lang="pl-PL" sz="2400" dirty="0"/>
                <a:t>Miej na uwadze ograniczenia dotyczące możliwości skupienia uwagi w środowisku cyfrowym. Zakres podzielności uwagi w komunikacji cyfrowej jest znaczenie bardziej ograniczony niż w środowisku fizycznym. Dlatego kluczowa jest tutaj zwięzłość komunikacji</a:t>
              </a:r>
              <a:r>
                <a:rPr lang="en-GB" sz="2400" kern="1200" dirty="0"/>
                <a:t>.</a:t>
              </a:r>
              <a:endParaRPr lang="es-ES" sz="2400" kern="1200" dirty="0"/>
            </a:p>
          </p:txBody>
        </p:sp>
      </p:grpSp>
      <p:grpSp>
        <p:nvGrpSpPr>
          <p:cNvPr id="20" name="Grupo 19">
            <a:extLst>
              <a:ext uri="{FF2B5EF4-FFF2-40B4-BE49-F238E27FC236}">
                <a16:creationId xmlns:a16="http://schemas.microsoft.com/office/drawing/2014/main" id="{409C1FA7-708C-49CE-A428-73649AE9921A}"/>
              </a:ext>
            </a:extLst>
          </p:cNvPr>
          <p:cNvGrpSpPr/>
          <p:nvPr/>
        </p:nvGrpSpPr>
        <p:grpSpPr>
          <a:xfrm>
            <a:off x="903420" y="6057900"/>
            <a:ext cx="13030200" cy="2042591"/>
            <a:chOff x="772250" y="4345404"/>
            <a:chExt cx="10740773" cy="587779"/>
          </a:xfrm>
        </p:grpSpPr>
        <p:sp>
          <p:nvSpPr>
            <p:cNvPr id="27" name="Rectángulo 26">
              <a:extLst>
                <a:ext uri="{FF2B5EF4-FFF2-40B4-BE49-F238E27FC236}">
                  <a16:creationId xmlns:a16="http://schemas.microsoft.com/office/drawing/2014/main" id="{96B8CC50-D742-4791-9876-B715B952254F}"/>
                </a:ext>
              </a:extLst>
            </p:cNvPr>
            <p:cNvSpPr/>
            <p:nvPr/>
          </p:nvSpPr>
          <p:spPr>
            <a:xfrm>
              <a:off x="772250" y="4535238"/>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Forma libre: forma 27">
              <a:extLst>
                <a:ext uri="{FF2B5EF4-FFF2-40B4-BE49-F238E27FC236}">
                  <a16:creationId xmlns:a16="http://schemas.microsoft.com/office/drawing/2014/main" id="{B9BCF23B-7E41-40C8-BD09-43EF45BBC0AB}"/>
                </a:ext>
              </a:extLst>
            </p:cNvPr>
            <p:cNvSpPr/>
            <p:nvPr/>
          </p:nvSpPr>
          <p:spPr>
            <a:xfrm>
              <a:off x="1333500" y="4345404"/>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261938" lvl="0" indent="-261938" defTabSz="311150">
                <a:lnSpc>
                  <a:spcPct val="90000"/>
                </a:lnSpc>
                <a:spcBef>
                  <a:spcPct val="0"/>
                </a:spcBef>
                <a:spcAft>
                  <a:spcPct val="35000"/>
                </a:spcAft>
              </a:pPr>
              <a:r>
                <a:rPr lang="en-GB" sz="2400" kern="1200" dirty="0"/>
                <a:t>•	</a:t>
              </a:r>
              <a:r>
                <a:rPr lang="pl-PL" sz="2400" dirty="0"/>
                <a:t>Spotkania wirtualne, podobnie jak spotkania fizyczne, muszą być szybkie, skuteczne, zwięzłe i operacyjne</a:t>
              </a:r>
              <a:r>
                <a:rPr lang="en-GB" sz="2400" kern="1200" dirty="0"/>
                <a:t>.</a:t>
              </a:r>
              <a:endParaRPr lang="es-ES" sz="2400" kern="1200" dirty="0"/>
            </a:p>
          </p:txBody>
        </p:sp>
        <p:sp>
          <p:nvSpPr>
            <p:cNvPr id="29" name="Rectángulo 28">
              <a:extLst>
                <a:ext uri="{FF2B5EF4-FFF2-40B4-BE49-F238E27FC236}">
                  <a16:creationId xmlns:a16="http://schemas.microsoft.com/office/drawing/2014/main" id="{162B75B3-6966-40AF-999D-DFD4857CECE4}"/>
                </a:ext>
              </a:extLst>
            </p:cNvPr>
            <p:cNvSpPr/>
            <p:nvPr/>
          </p:nvSpPr>
          <p:spPr>
            <a:xfrm>
              <a:off x="772250" y="4852759"/>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Forma libre: forma 29">
              <a:extLst>
                <a:ext uri="{FF2B5EF4-FFF2-40B4-BE49-F238E27FC236}">
                  <a16:creationId xmlns:a16="http://schemas.microsoft.com/office/drawing/2014/main" id="{9107263E-922B-41A2-9A78-ADC53ACE6EEB}"/>
                </a:ext>
              </a:extLst>
            </p:cNvPr>
            <p:cNvSpPr/>
            <p:nvPr/>
          </p:nvSpPr>
          <p:spPr>
            <a:xfrm>
              <a:off x="1333500" y="4662924"/>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363538" lvl="0" indent="-363538" defTabSz="311150">
                <a:lnSpc>
                  <a:spcPct val="90000"/>
                </a:lnSpc>
                <a:spcBef>
                  <a:spcPct val="0"/>
                </a:spcBef>
                <a:spcAft>
                  <a:spcPct val="35000"/>
                </a:spcAft>
              </a:pPr>
              <a:r>
                <a:rPr lang="en-GB" sz="2400" kern="1200" dirty="0"/>
                <a:t>•	</a:t>
              </a:r>
              <a:r>
                <a:rPr lang="pl-PL" sz="2400" dirty="0"/>
                <a:t>Jeśli jesteś liderem spotkania, musisz upewnić się, że jesteś dobrym hostem i udzielasz głosu wszystkim członkom zespołu, aby nikt nie czuł się wykluczony</a:t>
              </a:r>
              <a:r>
                <a:rPr lang="en-GB" sz="2400" kern="1200" dirty="0"/>
                <a:t>.</a:t>
              </a:r>
              <a:endParaRPr lang="es-ES" sz="2400" kern="1200" dirty="0"/>
            </a:p>
          </p:txBody>
        </p:sp>
      </p:grpSp>
      <p:sp>
        <p:nvSpPr>
          <p:cNvPr id="21" name="object 3">
            <a:extLst>
              <a:ext uri="{FF2B5EF4-FFF2-40B4-BE49-F238E27FC236}">
                <a16:creationId xmlns:a16="http://schemas.microsoft.com/office/drawing/2014/main" id="{EF87F54C-5060-45A6-80D3-2F17813D0800}"/>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22" name="object 2">
            <a:extLst>
              <a:ext uri="{FF2B5EF4-FFF2-40B4-BE49-F238E27FC236}">
                <a16:creationId xmlns:a16="http://schemas.microsoft.com/office/drawing/2014/main" id="{1558DF17-66A6-494A-91A4-E3437B62FC01}"/>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159048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arn(inVertical)">
                                      <p:cBhvr>
                                        <p:cTn id="12" dur="500"/>
                                        <p:tgtEl>
                                          <p:spTgt spid="20"/>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14400" y="1714500"/>
            <a:ext cx="11430000" cy="830997"/>
          </a:xfrm>
          <a:prstGeom prst="rect">
            <a:avLst/>
          </a:prstGeom>
          <a:noFill/>
        </p:spPr>
        <p:txBody>
          <a:bodyPr wrap="square" rtlCol="0">
            <a:spAutoFit/>
          </a:bodyPr>
          <a:lstStyle/>
          <a:p>
            <a:pPr algn="just" fontAlgn="base"/>
            <a:r>
              <a:rPr lang="en-GB" sz="2400" b="1" dirty="0">
                <a:solidFill>
                  <a:srgbClr val="E12227"/>
                </a:solidFill>
                <a:effectLst/>
                <a:ea typeface="Times New Roman" panose="02020603050405020304" pitchFamily="18" charset="0"/>
              </a:rPr>
              <a:t>- </a:t>
            </a:r>
            <a:r>
              <a:rPr lang="en-GB" sz="2400" b="1" dirty="0" err="1">
                <a:solidFill>
                  <a:srgbClr val="E12227"/>
                </a:solidFill>
                <a:ea typeface="Times New Roman" panose="02020603050405020304" pitchFamily="18" charset="0"/>
              </a:rPr>
              <a:t>Perspektywa</a:t>
            </a:r>
            <a:r>
              <a:rPr lang="en-GB" sz="2400" b="1" dirty="0">
                <a:solidFill>
                  <a:srgbClr val="E12227"/>
                </a:solidFill>
                <a:ea typeface="Times New Roman" panose="02020603050405020304" pitchFamily="18" charset="0"/>
              </a:rPr>
              <a:t> </a:t>
            </a:r>
            <a:r>
              <a:rPr lang="en-GB" sz="2400" b="1" dirty="0" err="1">
                <a:solidFill>
                  <a:srgbClr val="E12227"/>
                </a:solidFill>
                <a:ea typeface="Times New Roman" panose="02020603050405020304" pitchFamily="18" charset="0"/>
              </a:rPr>
              <a:t>pracownika</a:t>
            </a:r>
            <a:r>
              <a:rPr lang="en-GB" sz="2400" b="1" dirty="0">
                <a:solidFill>
                  <a:srgbClr val="E12227"/>
                </a:solidFill>
                <a:ea typeface="Times New Roman" panose="02020603050405020304" pitchFamily="18" charset="0"/>
              </a:rPr>
              <a:t> /</a:t>
            </a:r>
            <a:r>
              <a:rPr lang="en-GB" sz="2400" b="1" dirty="0" err="1">
                <a:solidFill>
                  <a:srgbClr val="E12227"/>
                </a:solidFill>
                <a:ea typeface="Times New Roman" panose="02020603050405020304" pitchFamily="18" charset="0"/>
              </a:rPr>
              <a:t>zespołu</a:t>
            </a:r>
            <a:r>
              <a:rPr lang="en-GB" sz="2400" b="1" dirty="0">
                <a:solidFill>
                  <a:srgbClr val="E12227"/>
                </a:solidFill>
                <a:ea typeface="Times New Roman" panose="02020603050405020304" pitchFamily="18" charset="0"/>
              </a:rPr>
              <a:t> </a:t>
            </a:r>
            <a:r>
              <a:rPr lang="en-GB" sz="2400" b="1" dirty="0" err="1">
                <a:solidFill>
                  <a:srgbClr val="E12227"/>
                </a:solidFill>
                <a:ea typeface="Times New Roman" panose="02020603050405020304" pitchFamily="18" charset="0"/>
              </a:rPr>
              <a:t>pracowników</a:t>
            </a:r>
            <a:r>
              <a:rPr lang="en-GB" sz="2400" b="1" dirty="0">
                <a:solidFill>
                  <a:srgbClr val="E12227"/>
                </a:solidFill>
                <a:ea typeface="Times New Roman" panose="02020603050405020304" pitchFamily="18" charset="0"/>
              </a:rPr>
              <a:t>:</a:t>
            </a:r>
            <a:endParaRPr lang="es-ES" sz="2400" dirty="0">
              <a:solidFill>
                <a:srgbClr val="E12227"/>
              </a:solidFill>
              <a:effectLst/>
              <a:ea typeface="Times New Roman" panose="02020603050405020304" pitchFamily="18" charset="0"/>
            </a:endParaRPr>
          </a:p>
          <a:p>
            <a:pPr algn="just" fontAlgn="base"/>
            <a:endParaRPr lang="es-ES" sz="2400" dirty="0">
              <a:effectLst/>
              <a:ea typeface="Times New Roman" panose="02020603050405020304" pitchFamily="18" charset="0"/>
            </a:endParaRPr>
          </a:p>
        </p:txBody>
      </p:sp>
      <p:grpSp>
        <p:nvGrpSpPr>
          <p:cNvPr id="2" name="Grupo 1">
            <a:extLst>
              <a:ext uri="{FF2B5EF4-FFF2-40B4-BE49-F238E27FC236}">
                <a16:creationId xmlns:a16="http://schemas.microsoft.com/office/drawing/2014/main" id="{C5BA8CA7-FBD2-4C05-AFFF-E88AF93A9C9B}"/>
              </a:ext>
            </a:extLst>
          </p:cNvPr>
          <p:cNvGrpSpPr/>
          <p:nvPr/>
        </p:nvGrpSpPr>
        <p:grpSpPr>
          <a:xfrm>
            <a:off x="533400" y="2542033"/>
            <a:ext cx="11582400" cy="1697068"/>
            <a:chOff x="533400" y="2542033"/>
            <a:chExt cx="11582400" cy="1697068"/>
          </a:xfrm>
        </p:grpSpPr>
        <p:sp>
          <p:nvSpPr>
            <p:cNvPr id="12" name="Rectángulo 11">
              <a:extLst>
                <a:ext uri="{FF2B5EF4-FFF2-40B4-BE49-F238E27FC236}">
                  <a16:creationId xmlns:a16="http://schemas.microsoft.com/office/drawing/2014/main" id="{581EDCD9-0052-4836-8D3F-E7461BE93445}"/>
                </a:ext>
              </a:extLst>
            </p:cNvPr>
            <p:cNvSpPr/>
            <p:nvPr/>
          </p:nvSpPr>
          <p:spPr>
            <a:xfrm>
              <a:off x="533400" y="3218251"/>
              <a:ext cx="11430000" cy="24885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aphicFrame>
          <p:nvGraphicFramePr>
            <p:cNvPr id="5" name="Diagrama 4">
              <a:extLst>
                <a:ext uri="{FF2B5EF4-FFF2-40B4-BE49-F238E27FC236}">
                  <a16:creationId xmlns:a16="http://schemas.microsoft.com/office/drawing/2014/main" id="{58FA6A8C-1D2A-4934-8347-82EAE11F82F1}"/>
                </a:ext>
              </a:extLst>
            </p:cNvPr>
            <p:cNvGraphicFramePr/>
            <p:nvPr>
              <p:extLst>
                <p:ext uri="{D42A27DB-BD31-4B8C-83A1-F6EECF244321}">
                  <p14:modId xmlns:p14="http://schemas.microsoft.com/office/powerpoint/2010/main" val="270448802"/>
                </p:ext>
              </p:extLst>
            </p:nvPr>
          </p:nvGraphicFramePr>
          <p:xfrm>
            <a:off x="1066800" y="2542033"/>
            <a:ext cx="11049000" cy="16970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sp>
        <p:nvSpPr>
          <p:cNvPr id="11" name="object 3">
            <a:extLst>
              <a:ext uri="{FF2B5EF4-FFF2-40B4-BE49-F238E27FC236}">
                <a16:creationId xmlns:a16="http://schemas.microsoft.com/office/drawing/2014/main" id="{F89E999F-EBC2-421D-8574-456EFBEF601F}"/>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13" name="object 2">
            <a:extLst>
              <a:ext uri="{FF2B5EF4-FFF2-40B4-BE49-F238E27FC236}">
                <a16:creationId xmlns:a16="http://schemas.microsoft.com/office/drawing/2014/main" id="{6E7F868B-1E4D-4BEA-9C89-4A7AFEEC8940}"/>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551983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2723206"/>
            <a:ext cx="11330144" cy="4134658"/>
          </a:xfrm>
          <a:prstGeom prst="rect">
            <a:avLst/>
          </a:prstGeom>
          <a:noFill/>
        </p:spPr>
        <p:txBody>
          <a:bodyPr wrap="square" rtlCol="0">
            <a:spAutoFit/>
          </a:bodyPr>
          <a:lstStyle/>
          <a:p>
            <a:pPr marL="800100" lvl="1" indent="-342900" algn="just" fontAlgn="base">
              <a:lnSpc>
                <a:spcPct val="110000"/>
              </a:lnSpc>
              <a:buFont typeface="Courier New" panose="02070309020205020404" pitchFamily="49" charset="0"/>
              <a:buChar char="o"/>
            </a:pPr>
            <a:r>
              <a:rPr lang="pl-PL" sz="2400" dirty="0">
                <a:solidFill>
                  <a:srgbClr val="243255"/>
                </a:solidFill>
                <a:ea typeface="Times New Roman" panose="02020603050405020304" pitchFamily="18" charset="0"/>
              </a:rPr>
              <a:t>Czasami możesz rozważyć użycie kanału komunikacji takiego jak czat, aby szybko wymieniać dużą liczbę wiadomości. Innymi razy możesz wykorzystać e-mail do bardziej formalnej komunikacji. Czasem pomocne okazuje się wsparcie za pośrednictwem video on-line dla bardziej precyzyjnej komunikacji (rozmowy) zapewnianej przez obraz a wspieranej za sprawą mimiki i języka ciała. </a:t>
            </a:r>
          </a:p>
          <a:p>
            <a:pPr marL="800100" lvl="1" indent="-342900" algn="just" fontAlgn="base">
              <a:lnSpc>
                <a:spcPct val="110000"/>
              </a:lnSpc>
              <a:buFont typeface="Courier New" panose="02070309020205020404" pitchFamily="49" charset="0"/>
              <a:buChar char="o"/>
            </a:pPr>
            <a:endParaRPr lang="pl-PL" sz="2400" dirty="0">
              <a:solidFill>
                <a:srgbClr val="243255"/>
              </a:solidFill>
              <a:ea typeface="Times New Roman" panose="02020603050405020304" pitchFamily="18" charset="0"/>
            </a:endParaRPr>
          </a:p>
          <a:p>
            <a:pPr marL="800100" lvl="1" indent="-342900" algn="just" fontAlgn="base">
              <a:lnSpc>
                <a:spcPct val="110000"/>
              </a:lnSpc>
              <a:buFont typeface="Courier New" panose="02070309020205020404" pitchFamily="49" charset="0"/>
              <a:buChar char="o"/>
            </a:pPr>
            <a:r>
              <a:rPr lang="pl-PL" sz="2400" dirty="0">
                <a:solidFill>
                  <a:srgbClr val="243255"/>
                </a:solidFill>
                <a:ea typeface="Times New Roman" panose="02020603050405020304" pitchFamily="18" charset="0"/>
              </a:rPr>
              <a:t>Unikaj korzystania z poczty e-mail lub czatu w sytuacjach konfliktowych i wybieraj środki, takie jak telefon lub wideokonferencja, które zapewniają bliskość. Staraj się także nie kopiować wiadomości do ludzi bez potrzeby, lub używać wielkich liter, jeśli nie ma to nadawać pozytywnej konotacji wiadomości</a:t>
            </a:r>
            <a:r>
              <a:rPr lang="pl-PL" sz="2400" dirty="0">
                <a:ea typeface="Times New Roman" panose="02020603050405020304" pitchFamily="18" charset="0"/>
              </a:rPr>
              <a:t>.</a:t>
            </a:r>
            <a:endParaRPr lang="pl-PL" sz="2400" dirty="0">
              <a:solidFill>
                <a:srgbClr val="243255"/>
              </a:solidFill>
              <a:ea typeface="Times New Roman" panose="02020603050405020304" pitchFamily="18" charset="0"/>
            </a:endParaRPr>
          </a:p>
        </p:txBody>
      </p:sp>
      <p:grpSp>
        <p:nvGrpSpPr>
          <p:cNvPr id="2" name="Grupo 1">
            <a:extLst>
              <a:ext uri="{FF2B5EF4-FFF2-40B4-BE49-F238E27FC236}">
                <a16:creationId xmlns:a16="http://schemas.microsoft.com/office/drawing/2014/main" id="{51EF3EF8-58C6-41E5-9CF5-5524DF87D7DD}"/>
              </a:ext>
            </a:extLst>
          </p:cNvPr>
          <p:cNvGrpSpPr/>
          <p:nvPr/>
        </p:nvGrpSpPr>
        <p:grpSpPr>
          <a:xfrm>
            <a:off x="498764" y="1790700"/>
            <a:ext cx="11769436" cy="793587"/>
            <a:chOff x="498764" y="1790700"/>
            <a:chExt cx="11769436" cy="793587"/>
          </a:xfrm>
        </p:grpSpPr>
        <p:sp>
          <p:nvSpPr>
            <p:cNvPr id="12" name="Rectángulo 11">
              <a:extLst>
                <a:ext uri="{FF2B5EF4-FFF2-40B4-BE49-F238E27FC236}">
                  <a16:creationId xmlns:a16="http://schemas.microsoft.com/office/drawing/2014/main" id="{855B9DB6-9E20-43D8-B39B-A64EC7E551CD}"/>
                </a:ext>
              </a:extLst>
            </p:cNvPr>
            <p:cNvSpPr/>
            <p:nvPr/>
          </p:nvSpPr>
          <p:spPr>
            <a:xfrm>
              <a:off x="498764" y="2278541"/>
              <a:ext cx="11430000" cy="197959"/>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aphicFrame>
          <p:nvGraphicFramePr>
            <p:cNvPr id="3" name="Diagrama 2">
              <a:extLst>
                <a:ext uri="{FF2B5EF4-FFF2-40B4-BE49-F238E27FC236}">
                  <a16:creationId xmlns:a16="http://schemas.microsoft.com/office/drawing/2014/main" id="{AF926B88-10DA-4FBF-996C-F0697AA422C3}"/>
                </a:ext>
              </a:extLst>
            </p:cNvPr>
            <p:cNvGraphicFramePr/>
            <p:nvPr>
              <p:extLst>
                <p:ext uri="{D42A27DB-BD31-4B8C-83A1-F6EECF244321}">
                  <p14:modId xmlns:p14="http://schemas.microsoft.com/office/powerpoint/2010/main" val="3984402166"/>
                </p:ext>
              </p:extLst>
            </p:nvPr>
          </p:nvGraphicFramePr>
          <p:xfrm>
            <a:off x="938056" y="1790700"/>
            <a:ext cx="11330144" cy="79358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sp>
        <p:nvSpPr>
          <p:cNvPr id="11" name="object 3">
            <a:extLst>
              <a:ext uri="{FF2B5EF4-FFF2-40B4-BE49-F238E27FC236}">
                <a16:creationId xmlns:a16="http://schemas.microsoft.com/office/drawing/2014/main" id="{E2AD9445-23AB-44D9-B989-F6D141906227}"/>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13" name="object 2">
            <a:extLst>
              <a:ext uri="{FF2B5EF4-FFF2-40B4-BE49-F238E27FC236}">
                <a16:creationId xmlns:a16="http://schemas.microsoft.com/office/drawing/2014/main" id="{CA62BF05-1406-431A-B913-9D7237017B20}"/>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65005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2" descr="Goals and objectives concept Royalty Free Vector Image">
            <a:extLst>
              <a:ext uri="{FF2B5EF4-FFF2-40B4-BE49-F238E27FC236}">
                <a16:creationId xmlns:a16="http://schemas.microsoft.com/office/drawing/2014/main" id="{6C391508-C447-4BDC-81CD-4244DD6751CB}"/>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1592894" y="354313"/>
            <a:ext cx="6681250" cy="4636787"/>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4"/>
          <p:cNvSpPr/>
          <p:nvPr/>
        </p:nvSpPr>
        <p:spPr>
          <a:xfrm rot="16200000">
            <a:off x="1078978" y="3759722"/>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ea typeface="+mn-ea"/>
              <a:cs typeface="+mn-cs"/>
            </a:endParaRPr>
          </a:p>
        </p:txBody>
      </p:sp>
      <p:sp>
        <p:nvSpPr>
          <p:cNvPr id="16" name="object 16"/>
          <p:cNvSpPr txBox="1">
            <a:spLocks noGrp="1"/>
          </p:cNvSpPr>
          <p:nvPr>
            <p:ph type="title"/>
          </p:nvPr>
        </p:nvSpPr>
        <p:spPr>
          <a:xfrm>
            <a:off x="1050168" y="751064"/>
            <a:ext cx="12852400" cy="1490152"/>
          </a:xfrm>
          <a:prstGeom prst="rect">
            <a:avLst/>
          </a:prstGeom>
        </p:spPr>
        <p:txBody>
          <a:bodyPr vert="horz" wrap="square" lIns="0" tIns="12700" rIns="0" bIns="0" rtlCol="0">
            <a:spAutoFit/>
          </a:bodyPr>
          <a:lstStyle/>
          <a:p>
            <a:pPr marL="12700">
              <a:spcBef>
                <a:spcPts val="100"/>
              </a:spcBef>
            </a:pPr>
            <a:r>
              <a:rPr lang="pl-PL" sz="4800" b="1" dirty="0">
                <a:solidFill>
                  <a:srgbClr val="E12227"/>
                </a:solidFill>
              </a:rPr>
              <a:t>Cele kursu</a:t>
            </a:r>
            <a:br>
              <a:rPr lang="es-ES" sz="4800" b="1" dirty="0">
                <a:solidFill>
                  <a:srgbClr val="E12227"/>
                </a:solidFill>
              </a:rPr>
            </a:br>
            <a:endParaRPr sz="4800" dirty="0">
              <a:solidFill>
                <a:srgbClr val="E12227"/>
              </a:solidFill>
            </a:endParaRPr>
          </a:p>
        </p:txBody>
      </p:sp>
      <p:sp>
        <p:nvSpPr>
          <p:cNvPr id="17" name="object 17"/>
          <p:cNvSpPr txBox="1"/>
          <p:nvPr/>
        </p:nvSpPr>
        <p:spPr>
          <a:xfrm>
            <a:off x="1105032" y="2628900"/>
            <a:ext cx="13081000" cy="444994"/>
          </a:xfrm>
          <a:prstGeom prst="rect">
            <a:avLst/>
          </a:prstGeom>
        </p:spPr>
        <p:txBody>
          <a:bodyPr vert="horz" wrap="square" lIns="0" tIns="13970" rIns="0" bIns="0" rtlCol="0">
            <a:spAutoFit/>
          </a:bodyPr>
          <a:lstStyle/>
          <a:p>
            <a:pPr algn="just"/>
            <a:r>
              <a:rPr lang="pl-PL" sz="2800" b="1" dirty="0">
                <a:solidFill>
                  <a:srgbClr val="243255"/>
                </a:solidFill>
                <a:latin typeface="Calibri" panose="020F0502020204030204" pitchFamily="34" charset="0"/>
                <a:ea typeface="Tahoma" panose="020B0604030504040204" pitchFamily="34" charset="0"/>
                <a:cs typeface="Times New Roman" panose="02020603050405020304" pitchFamily="18" charset="0"/>
              </a:rPr>
              <a:t>Po zakończeniu tego modułu:</a:t>
            </a:r>
            <a:endParaRPr lang="en-GB" sz="2800" b="1" dirty="0">
              <a:solidFill>
                <a:srgbClr val="243255"/>
              </a:solidFill>
              <a:latin typeface="Calibri" panose="020F0502020204030204" pitchFamily="34" charset="0"/>
              <a:ea typeface="Tahoma" panose="020B0604030504040204" pitchFamily="34" charset="0"/>
              <a:cs typeface="Times New Roman" panose="02020603050405020304" pitchFamily="18" charset="0"/>
            </a:endParaRP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id="{FD901C1C-8A41-4B4A-8EAC-7471FBAB150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id="{3CA7F902-F9B5-42B6-AEC2-6AD2E90BEC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id="{829BE287-3BD8-4249-A9B5-F0DE0CB3DBB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8697" y="9745835"/>
            <a:ext cx="936335" cy="449441"/>
          </a:xfrm>
          <a:prstGeom prst="rect">
            <a:avLst/>
          </a:prstGeom>
        </p:spPr>
      </p:pic>
      <p:sp>
        <p:nvSpPr>
          <p:cNvPr id="28" name="object 4">
            <a:extLst>
              <a:ext uri="{FF2B5EF4-FFF2-40B4-BE49-F238E27FC236}">
                <a16:creationId xmlns:a16="http://schemas.microsoft.com/office/drawing/2014/main" id="{8F9E0F54-1F8C-46EB-9848-8D716F9E695C}"/>
              </a:ext>
            </a:extLst>
          </p:cNvPr>
          <p:cNvSpPr/>
          <p:nvPr/>
        </p:nvSpPr>
        <p:spPr>
          <a:xfrm rot="16200000">
            <a:off x="1078978" y="4841093"/>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ea typeface="+mn-ea"/>
              <a:cs typeface="+mn-cs"/>
            </a:endParaRPr>
          </a:p>
        </p:txBody>
      </p:sp>
      <p:sp>
        <p:nvSpPr>
          <p:cNvPr id="29" name="object 4">
            <a:extLst>
              <a:ext uri="{FF2B5EF4-FFF2-40B4-BE49-F238E27FC236}">
                <a16:creationId xmlns:a16="http://schemas.microsoft.com/office/drawing/2014/main" id="{EB7856EA-3BCB-4284-8307-A02405ECB9AA}"/>
              </a:ext>
            </a:extLst>
          </p:cNvPr>
          <p:cNvSpPr/>
          <p:nvPr/>
        </p:nvSpPr>
        <p:spPr>
          <a:xfrm rot="16200000">
            <a:off x="1078978" y="5922464"/>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ea typeface="+mn-ea"/>
              <a:cs typeface="+mn-cs"/>
            </a:endParaRPr>
          </a:p>
        </p:txBody>
      </p:sp>
      <p:sp>
        <p:nvSpPr>
          <p:cNvPr id="35" name="TextBox 8">
            <a:extLst>
              <a:ext uri="{FF2B5EF4-FFF2-40B4-BE49-F238E27FC236}">
                <a16:creationId xmlns:a16="http://schemas.microsoft.com/office/drawing/2014/main" id="{494C9F60-B899-4229-BE66-52A19C9BF537}"/>
              </a:ext>
            </a:extLst>
          </p:cNvPr>
          <p:cNvSpPr txBox="1"/>
          <p:nvPr/>
        </p:nvSpPr>
        <p:spPr>
          <a:xfrm>
            <a:off x="1637071" y="3614817"/>
            <a:ext cx="11621729" cy="589072"/>
          </a:xfrm>
          <a:prstGeom prst="rect">
            <a:avLst/>
          </a:prstGeom>
          <a:noFill/>
        </p:spPr>
        <p:txBody>
          <a:bodyPr wrap="square" lIns="108000" rIns="108000" rtlCol="0">
            <a:spAutoFit/>
          </a:bodyPr>
          <a:lstStyle/>
          <a:p>
            <a:pPr lvl="0">
              <a:lnSpc>
                <a:spcPct val="150000"/>
              </a:lnSpc>
            </a:pPr>
            <a:r>
              <a:rPr lang="pl-PL" sz="2400" b="1" dirty="0">
                <a:solidFill>
                  <a:srgbClr val="244061"/>
                </a:solidFill>
                <a:ea typeface="Times New Roman" panose="02020603050405020304" pitchFamily="18" charset="0"/>
              </a:rPr>
              <a:t>Zdobędziesz podstawową wiedzę o komunikacji cyfrowej i jej aktualnym kontekście.</a:t>
            </a:r>
            <a:endParaRPr lang="es-ES" sz="2400" dirty="0">
              <a:effectLst/>
              <a:ea typeface="Times New Roman" panose="02020603050405020304" pitchFamily="18" charset="0"/>
            </a:endParaRPr>
          </a:p>
        </p:txBody>
      </p:sp>
      <p:sp>
        <p:nvSpPr>
          <p:cNvPr id="37" name="TextBox 8">
            <a:extLst>
              <a:ext uri="{FF2B5EF4-FFF2-40B4-BE49-F238E27FC236}">
                <a16:creationId xmlns:a16="http://schemas.microsoft.com/office/drawing/2014/main" id="{CAAA617F-02D8-4BEB-B5A9-29F73C53E850}"/>
              </a:ext>
            </a:extLst>
          </p:cNvPr>
          <p:cNvSpPr txBox="1"/>
          <p:nvPr/>
        </p:nvSpPr>
        <p:spPr>
          <a:xfrm>
            <a:off x="1639528" y="4731318"/>
            <a:ext cx="11238271" cy="589072"/>
          </a:xfrm>
          <a:prstGeom prst="rect">
            <a:avLst/>
          </a:prstGeom>
          <a:noFill/>
        </p:spPr>
        <p:txBody>
          <a:bodyPr wrap="square" lIns="108000" rIns="108000" rtlCol="0">
            <a:spAutoFit/>
          </a:bodyPr>
          <a:lstStyle/>
          <a:p>
            <a:pPr lvl="0">
              <a:lnSpc>
                <a:spcPct val="150000"/>
              </a:lnSpc>
            </a:pPr>
            <a:r>
              <a:rPr lang="pl-PL" sz="2400" b="1" dirty="0">
                <a:solidFill>
                  <a:srgbClr val="243255"/>
                </a:solidFill>
                <a:ea typeface="Times New Roman" panose="02020603050405020304" pitchFamily="18" charset="0"/>
              </a:rPr>
              <a:t>Będziesz potrafił</a:t>
            </a:r>
            <a:r>
              <a:rPr lang="pl-PL" sz="2400" b="1">
                <a:solidFill>
                  <a:srgbClr val="243255"/>
                </a:solidFill>
                <a:ea typeface="Times New Roman" panose="02020603050405020304" pitchFamily="18" charset="0"/>
              </a:rPr>
              <a:t>(a) identyfikować </a:t>
            </a:r>
            <a:r>
              <a:rPr lang="pl-PL" sz="2400" b="1" dirty="0">
                <a:solidFill>
                  <a:srgbClr val="243255"/>
                </a:solidFill>
                <a:ea typeface="Times New Roman" panose="02020603050405020304" pitchFamily="18" charset="0"/>
              </a:rPr>
              <a:t>główne problemy komunikacyjne w erze cyfrowej.</a:t>
            </a:r>
            <a:endParaRPr lang="es-ES" sz="2400" dirty="0">
              <a:effectLst/>
              <a:ea typeface="Times New Roman" panose="02020603050405020304" pitchFamily="18" charset="0"/>
            </a:endParaRPr>
          </a:p>
        </p:txBody>
      </p:sp>
      <p:sp>
        <p:nvSpPr>
          <p:cNvPr id="43" name="TextBox 8">
            <a:extLst>
              <a:ext uri="{FF2B5EF4-FFF2-40B4-BE49-F238E27FC236}">
                <a16:creationId xmlns:a16="http://schemas.microsoft.com/office/drawing/2014/main" id="{296E3461-3EE8-4F02-A473-DBC09AFF5FAF}"/>
              </a:ext>
            </a:extLst>
          </p:cNvPr>
          <p:cNvSpPr txBox="1"/>
          <p:nvPr/>
        </p:nvSpPr>
        <p:spPr>
          <a:xfrm>
            <a:off x="1637072" y="5775167"/>
            <a:ext cx="14364928" cy="1697068"/>
          </a:xfrm>
          <a:prstGeom prst="rect">
            <a:avLst/>
          </a:prstGeom>
          <a:noFill/>
        </p:spPr>
        <p:txBody>
          <a:bodyPr wrap="square" lIns="108000" rIns="108000" rtlCol="0">
            <a:spAutoFit/>
          </a:bodyPr>
          <a:lstStyle/>
          <a:p>
            <a:pPr lvl="0">
              <a:lnSpc>
                <a:spcPct val="150000"/>
              </a:lnSpc>
            </a:pPr>
            <a:r>
              <a:rPr lang="pl-PL" sz="2400" b="1" dirty="0">
                <a:solidFill>
                  <a:srgbClr val="243255"/>
                </a:solidFill>
                <a:ea typeface="Times New Roman" panose="02020603050405020304" pitchFamily="18" charset="0"/>
              </a:rPr>
              <a:t>Poprawisz swoje umiejętności komunikacyjne w środowisku cyfrowym z perspektywy zarządczej, </a:t>
            </a:r>
            <a:br>
              <a:rPr lang="pl-PL" sz="2400" b="1" dirty="0">
                <a:solidFill>
                  <a:srgbClr val="243255"/>
                </a:solidFill>
                <a:ea typeface="Times New Roman" panose="02020603050405020304" pitchFamily="18" charset="0"/>
              </a:rPr>
            </a:br>
            <a:r>
              <a:rPr lang="pl-PL" sz="2400" b="1" dirty="0">
                <a:solidFill>
                  <a:srgbClr val="243255"/>
                </a:solidFill>
                <a:ea typeface="Times New Roman" panose="02020603050405020304" pitchFamily="18" charset="0"/>
              </a:rPr>
              <a:t>w kierunku pracownika / zespołu pracowniczego. Zapoznasz się z praktycznym przewodnikiem usprawniającym skuteczną komunikację w środowisku pracy.</a:t>
            </a:r>
            <a:endParaRPr lang="es-ES" sz="2400" dirty="0">
              <a:effectLst/>
              <a:ea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500"/>
                                        <p:tgtEl>
                                          <p:spTgt spid="3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fade">
                                      <p:cBhvr>
                                        <p:cTn id="39" dur="500"/>
                                        <p:tgtEl>
                                          <p:spTgt spid="43"/>
                                        </p:tgtEl>
                                      </p:cBhvr>
                                    </p:animEffect>
                                  </p:childTnLst>
                                </p:cTn>
                              </p:par>
                            </p:childTnLst>
                          </p:cTn>
                        </p:par>
                        <p:par>
                          <p:cTn id="40" fill="hold">
                            <p:stCondLst>
                              <p:cond delay="500"/>
                            </p:stCondLst>
                            <p:childTnLst>
                              <p:par>
                                <p:cTn id="41" presetID="42" presetClass="entr" presetSubtype="0" fill="hold" nodeType="afterEffect">
                                  <p:stCondLst>
                                    <p:cond delay="0"/>
                                  </p:stCondLst>
                                  <p:childTnLst>
                                    <p:set>
                                      <p:cBhvr>
                                        <p:cTn id="42" dur="1" fill="hold">
                                          <p:stCondLst>
                                            <p:cond delay="0"/>
                                          </p:stCondLst>
                                        </p:cTn>
                                        <p:tgtEl>
                                          <p:spTgt spid="5122"/>
                                        </p:tgtEl>
                                        <p:attrNameLst>
                                          <p:attrName>style.visibility</p:attrName>
                                        </p:attrNameLst>
                                      </p:cBhvr>
                                      <p:to>
                                        <p:strVal val="visible"/>
                                      </p:to>
                                    </p:set>
                                    <p:animEffect transition="in" filter="fade">
                                      <p:cBhvr>
                                        <p:cTn id="43" dur="1000"/>
                                        <p:tgtEl>
                                          <p:spTgt spid="5122"/>
                                        </p:tgtEl>
                                      </p:cBhvr>
                                    </p:animEffect>
                                    <p:anim calcmode="lin" valueType="num">
                                      <p:cBhvr>
                                        <p:cTn id="44" dur="1000" fill="hold"/>
                                        <p:tgtEl>
                                          <p:spTgt spid="5122"/>
                                        </p:tgtEl>
                                        <p:attrNameLst>
                                          <p:attrName>ppt_x</p:attrName>
                                        </p:attrNameLst>
                                      </p:cBhvr>
                                      <p:tavLst>
                                        <p:tav tm="0">
                                          <p:val>
                                            <p:strVal val="#ppt_x"/>
                                          </p:val>
                                        </p:tav>
                                        <p:tav tm="100000">
                                          <p:val>
                                            <p:strVal val="#ppt_x"/>
                                          </p:val>
                                        </p:tav>
                                      </p:tavLst>
                                    </p:anim>
                                    <p:anim calcmode="lin" valueType="num">
                                      <p:cBhvr>
                                        <p:cTn id="45"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p:bldP spid="17" grpId="0"/>
      <p:bldP spid="18" grpId="0" animBg="1"/>
      <p:bldP spid="28" grpId="0" animBg="1"/>
      <p:bldP spid="29" grpId="0" animBg="1"/>
      <p:bldP spid="35" grpId="0"/>
      <p:bldP spid="37" grpId="0"/>
      <p:bldP spid="4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696191" y="2983233"/>
            <a:ext cx="11315700" cy="1752403"/>
          </a:xfrm>
          <a:prstGeom prst="rect">
            <a:avLst/>
          </a:prstGeom>
          <a:noFill/>
        </p:spPr>
        <p:txBody>
          <a:bodyPr wrap="square" rtlCol="0">
            <a:spAutoFit/>
          </a:bodyPr>
          <a:lstStyle/>
          <a:p>
            <a:pPr marL="800100" lvl="1" indent="-342900" algn="just" fontAlgn="base">
              <a:lnSpc>
                <a:spcPct val="114000"/>
              </a:lnSpc>
              <a:buFont typeface="Courier New" panose="02070309020205020404" pitchFamily="49" charset="0"/>
              <a:buChar char="o"/>
            </a:pPr>
            <a:r>
              <a:rPr lang="pl-PL" sz="2400" dirty="0">
                <a:solidFill>
                  <a:srgbClr val="243255"/>
                </a:solidFill>
                <a:ea typeface="Times New Roman" panose="02020603050405020304" pitchFamily="18" charset="0"/>
              </a:rPr>
              <a:t>Unikaj dwuznacznych wyrażeń oraz postaw się w sytuacji odbiorcy, wybierając kanał komunikacji z którego chcesz skorzystać</a:t>
            </a:r>
            <a:r>
              <a:rPr lang="en-GB" sz="2400" dirty="0">
                <a:solidFill>
                  <a:srgbClr val="243255"/>
                </a:solidFill>
                <a:effectLst/>
                <a:ea typeface="Times New Roman" panose="02020603050405020304" pitchFamily="18" charset="0"/>
              </a:rPr>
              <a:t>.</a:t>
            </a:r>
          </a:p>
          <a:p>
            <a:pPr marL="800100" lvl="1" indent="-342900" algn="just" fontAlgn="base">
              <a:lnSpc>
                <a:spcPct val="114000"/>
              </a:lnSpc>
              <a:buFont typeface="Courier New" panose="02070309020205020404" pitchFamily="49" charset="0"/>
              <a:buChar char="o"/>
            </a:pPr>
            <a:endParaRPr lang="en-GB" sz="2400" dirty="0">
              <a:solidFill>
                <a:srgbClr val="243255"/>
              </a:solidFill>
              <a:ea typeface="Times New Roman" panose="02020603050405020304" pitchFamily="18" charset="0"/>
            </a:endParaRPr>
          </a:p>
          <a:p>
            <a:pPr lvl="1" algn="just" fontAlgn="base">
              <a:lnSpc>
                <a:spcPct val="114000"/>
              </a:lnSpc>
            </a:pPr>
            <a:endParaRPr lang="es-ES" sz="2400" dirty="0">
              <a:effectLst/>
              <a:ea typeface="Times New Roman" panose="02020603050405020304" pitchFamily="18" charset="0"/>
            </a:endParaRPr>
          </a:p>
        </p:txBody>
      </p:sp>
      <p:grpSp>
        <p:nvGrpSpPr>
          <p:cNvPr id="2" name="Grupo 1">
            <a:extLst>
              <a:ext uri="{FF2B5EF4-FFF2-40B4-BE49-F238E27FC236}">
                <a16:creationId xmlns:a16="http://schemas.microsoft.com/office/drawing/2014/main" id="{6D33B229-4EC4-4107-8D47-196BD1A145F9}"/>
              </a:ext>
            </a:extLst>
          </p:cNvPr>
          <p:cNvGrpSpPr/>
          <p:nvPr/>
        </p:nvGrpSpPr>
        <p:grpSpPr>
          <a:xfrm>
            <a:off x="533400" y="1977341"/>
            <a:ext cx="11506200" cy="1008924"/>
            <a:chOff x="533400" y="1977341"/>
            <a:chExt cx="11506200" cy="1008924"/>
          </a:xfrm>
        </p:grpSpPr>
        <p:sp>
          <p:nvSpPr>
            <p:cNvPr id="16" name="Rectángulo 15">
              <a:extLst>
                <a:ext uri="{FF2B5EF4-FFF2-40B4-BE49-F238E27FC236}">
                  <a16:creationId xmlns:a16="http://schemas.microsoft.com/office/drawing/2014/main" id="{751DEEF2-2FAB-40C4-B195-515BA8BA06EA}"/>
                </a:ext>
              </a:extLst>
            </p:cNvPr>
            <p:cNvSpPr/>
            <p:nvPr/>
          </p:nvSpPr>
          <p:spPr>
            <a:xfrm>
              <a:off x="533400" y="2561839"/>
              <a:ext cx="11430000" cy="257893"/>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aphicFrame>
          <p:nvGraphicFramePr>
            <p:cNvPr id="3" name="Diagrama 2">
              <a:extLst>
                <a:ext uri="{FF2B5EF4-FFF2-40B4-BE49-F238E27FC236}">
                  <a16:creationId xmlns:a16="http://schemas.microsoft.com/office/drawing/2014/main" id="{617715B1-4A57-40FF-B4BD-85A76F98163F}"/>
                </a:ext>
              </a:extLst>
            </p:cNvPr>
            <p:cNvGraphicFramePr/>
            <p:nvPr>
              <p:extLst>
                <p:ext uri="{D42A27DB-BD31-4B8C-83A1-F6EECF244321}">
                  <p14:modId xmlns:p14="http://schemas.microsoft.com/office/powerpoint/2010/main" val="1875486753"/>
                </p:ext>
              </p:extLst>
            </p:nvPr>
          </p:nvGraphicFramePr>
          <p:xfrm>
            <a:off x="1066800" y="1977341"/>
            <a:ext cx="10972800" cy="100892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grpSp>
        <p:nvGrpSpPr>
          <p:cNvPr id="5" name="Grupo 4">
            <a:extLst>
              <a:ext uri="{FF2B5EF4-FFF2-40B4-BE49-F238E27FC236}">
                <a16:creationId xmlns:a16="http://schemas.microsoft.com/office/drawing/2014/main" id="{077F6B3C-438B-414F-B967-F9C580F8D506}"/>
              </a:ext>
            </a:extLst>
          </p:cNvPr>
          <p:cNvGrpSpPr/>
          <p:nvPr/>
        </p:nvGrpSpPr>
        <p:grpSpPr>
          <a:xfrm>
            <a:off x="616525" y="4209831"/>
            <a:ext cx="11586455" cy="1444766"/>
            <a:chOff x="616525" y="4209831"/>
            <a:chExt cx="11586455" cy="1444766"/>
          </a:xfrm>
        </p:grpSpPr>
        <p:sp>
          <p:nvSpPr>
            <p:cNvPr id="17" name="Rectángulo 16">
              <a:extLst>
                <a:ext uri="{FF2B5EF4-FFF2-40B4-BE49-F238E27FC236}">
                  <a16:creationId xmlns:a16="http://schemas.microsoft.com/office/drawing/2014/main" id="{3951DFD1-F693-420F-A268-D59FBDB6F2DB}"/>
                </a:ext>
              </a:extLst>
            </p:cNvPr>
            <p:cNvSpPr/>
            <p:nvPr/>
          </p:nvSpPr>
          <p:spPr>
            <a:xfrm>
              <a:off x="616525" y="5266607"/>
              <a:ext cx="11430000" cy="257893"/>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aphicFrame>
          <p:nvGraphicFramePr>
            <p:cNvPr id="6" name="Diagrama 5">
              <a:extLst>
                <a:ext uri="{FF2B5EF4-FFF2-40B4-BE49-F238E27FC236}">
                  <a16:creationId xmlns:a16="http://schemas.microsoft.com/office/drawing/2014/main" id="{02702760-6DDA-40C1-A68F-CA6E641ECDD0}"/>
                </a:ext>
              </a:extLst>
            </p:cNvPr>
            <p:cNvGraphicFramePr/>
            <p:nvPr>
              <p:extLst>
                <p:ext uri="{D42A27DB-BD31-4B8C-83A1-F6EECF244321}">
                  <p14:modId xmlns:p14="http://schemas.microsoft.com/office/powerpoint/2010/main" val="1367698824"/>
                </p:ext>
              </p:extLst>
            </p:nvPr>
          </p:nvGraphicFramePr>
          <p:xfrm>
            <a:off x="1066800" y="4209831"/>
            <a:ext cx="11136180" cy="144476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pSp>
      <p:sp>
        <p:nvSpPr>
          <p:cNvPr id="15" name="CuadroTexto 14">
            <a:extLst>
              <a:ext uri="{FF2B5EF4-FFF2-40B4-BE49-F238E27FC236}">
                <a16:creationId xmlns:a16="http://schemas.microsoft.com/office/drawing/2014/main" id="{E086665E-4FAD-4CCC-A337-FE871995CEB1}"/>
              </a:ext>
            </a:extLst>
          </p:cNvPr>
          <p:cNvSpPr txBox="1"/>
          <p:nvPr/>
        </p:nvSpPr>
        <p:spPr>
          <a:xfrm>
            <a:off x="696190" y="5793515"/>
            <a:ext cx="11315699" cy="908454"/>
          </a:xfrm>
          <a:prstGeom prst="rect">
            <a:avLst/>
          </a:prstGeom>
          <a:noFill/>
        </p:spPr>
        <p:txBody>
          <a:bodyPr wrap="square">
            <a:spAutoFit/>
          </a:bodyPr>
          <a:lstStyle/>
          <a:p>
            <a:pPr marL="800100" lvl="1" indent="-342900" algn="just" fontAlgn="base">
              <a:lnSpc>
                <a:spcPct val="114000"/>
              </a:lnSpc>
              <a:buFont typeface="Courier New" panose="02070309020205020404" pitchFamily="49" charset="0"/>
              <a:buChar char="o"/>
            </a:pPr>
            <a:r>
              <a:rPr lang="pl-PL" sz="2400" dirty="0">
                <a:solidFill>
                  <a:srgbClr val="243255"/>
                </a:solidFill>
                <a:latin typeface="Calibri" panose="020F0502020204030204" pitchFamily="34" charset="0"/>
                <a:ea typeface="Times New Roman" panose="02020603050405020304" pitchFamily="18" charset="0"/>
              </a:rPr>
              <a:t>Jeśli wiadomość nie zostanie poprawnie zrozumiana, odpowiedzialność powinna spaść na nadawcę, a nie na jej odbiorcę</a:t>
            </a:r>
            <a:r>
              <a:rPr lang="en-GB" sz="2400" dirty="0">
                <a:solidFill>
                  <a:srgbClr val="243255"/>
                </a:solidFill>
                <a:effectLst/>
                <a:latin typeface="Calibri" panose="020F0502020204030204" pitchFamily="34" charset="0"/>
                <a:ea typeface="Times New Roman" panose="02020603050405020304" pitchFamily="18" charset="0"/>
              </a:rPr>
              <a:t>.</a:t>
            </a:r>
            <a:endParaRPr lang="es-ES" sz="2400" dirty="0">
              <a:effectLst/>
              <a:latin typeface="Times New Roman" panose="02020603050405020304" pitchFamily="18" charset="0"/>
              <a:ea typeface="Times New Roman" panose="02020603050405020304" pitchFamily="18" charset="0"/>
            </a:endParaRPr>
          </a:p>
        </p:txBody>
      </p:sp>
      <p:sp>
        <p:nvSpPr>
          <p:cNvPr id="18" name="object 3">
            <a:extLst>
              <a:ext uri="{FF2B5EF4-FFF2-40B4-BE49-F238E27FC236}">
                <a16:creationId xmlns:a16="http://schemas.microsoft.com/office/drawing/2014/main" id="{CC325864-43AD-4D34-844E-5E0473A39FD5}"/>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20" name="object 2">
            <a:extLst>
              <a:ext uri="{FF2B5EF4-FFF2-40B4-BE49-F238E27FC236}">
                <a16:creationId xmlns:a16="http://schemas.microsoft.com/office/drawing/2014/main" id="{A56A685C-4112-4E72-8FDB-F531A37E6A7F}"/>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7484365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18" grpId="0"/>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pSp>
        <p:nvGrpSpPr>
          <p:cNvPr id="3" name="Grupo 2">
            <a:extLst>
              <a:ext uri="{FF2B5EF4-FFF2-40B4-BE49-F238E27FC236}">
                <a16:creationId xmlns:a16="http://schemas.microsoft.com/office/drawing/2014/main" id="{46E04124-2296-4744-9812-45692B884E67}"/>
              </a:ext>
            </a:extLst>
          </p:cNvPr>
          <p:cNvGrpSpPr/>
          <p:nvPr/>
        </p:nvGrpSpPr>
        <p:grpSpPr>
          <a:xfrm>
            <a:off x="903420" y="2095500"/>
            <a:ext cx="11430000" cy="2154786"/>
            <a:chOff x="914400" y="3006024"/>
            <a:chExt cx="12430125" cy="1337229"/>
          </a:xfrm>
        </p:grpSpPr>
        <p:sp>
          <p:nvSpPr>
            <p:cNvPr id="5" name="Rectángulo 4">
              <a:extLst>
                <a:ext uri="{FF2B5EF4-FFF2-40B4-BE49-F238E27FC236}">
                  <a16:creationId xmlns:a16="http://schemas.microsoft.com/office/drawing/2014/main" id="{2E7BC3E1-3541-431B-88A1-A5AAA510695B}"/>
                </a:ext>
              </a:extLst>
            </p:cNvPr>
            <p:cNvSpPr/>
            <p:nvPr/>
          </p:nvSpPr>
          <p:spPr>
            <a:xfrm>
              <a:off x="914400" y="3367902"/>
              <a:ext cx="12430125" cy="14354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Forma libre: forma 5">
              <a:extLst>
                <a:ext uri="{FF2B5EF4-FFF2-40B4-BE49-F238E27FC236}">
                  <a16:creationId xmlns:a16="http://schemas.microsoft.com/office/drawing/2014/main" id="{94A72DB3-8A06-46D7-B5B2-8658A261F1B1}"/>
                </a:ext>
              </a:extLst>
            </p:cNvPr>
            <p:cNvSpPr/>
            <p:nvPr/>
          </p:nvSpPr>
          <p:spPr>
            <a:xfrm>
              <a:off x="1577340" y="3006024"/>
              <a:ext cx="11767185" cy="615557"/>
            </a:xfrm>
            <a:custGeom>
              <a:avLst/>
              <a:gdLst>
                <a:gd name="connsiteX0" fmla="*/ 0 w 9281160"/>
                <a:gd name="connsiteY0" fmla="*/ 39361 h 236160"/>
                <a:gd name="connsiteX1" fmla="*/ 39361 w 9281160"/>
                <a:gd name="connsiteY1" fmla="*/ 0 h 236160"/>
                <a:gd name="connsiteX2" fmla="*/ 9241799 w 9281160"/>
                <a:gd name="connsiteY2" fmla="*/ 0 h 236160"/>
                <a:gd name="connsiteX3" fmla="*/ 9281160 w 9281160"/>
                <a:gd name="connsiteY3" fmla="*/ 39361 h 236160"/>
                <a:gd name="connsiteX4" fmla="*/ 9281160 w 9281160"/>
                <a:gd name="connsiteY4" fmla="*/ 196799 h 236160"/>
                <a:gd name="connsiteX5" fmla="*/ 9241799 w 9281160"/>
                <a:gd name="connsiteY5" fmla="*/ 236160 h 236160"/>
                <a:gd name="connsiteX6" fmla="*/ 39361 w 9281160"/>
                <a:gd name="connsiteY6" fmla="*/ 236160 h 236160"/>
                <a:gd name="connsiteX7" fmla="*/ 0 w 9281160"/>
                <a:gd name="connsiteY7" fmla="*/ 196799 h 236160"/>
                <a:gd name="connsiteX8" fmla="*/ 0 w 9281160"/>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81160" h="236160">
                  <a:moveTo>
                    <a:pt x="0" y="39361"/>
                  </a:moveTo>
                  <a:cubicBezTo>
                    <a:pt x="0" y="17623"/>
                    <a:pt x="17623" y="0"/>
                    <a:pt x="39361" y="0"/>
                  </a:cubicBezTo>
                  <a:lnTo>
                    <a:pt x="9241799" y="0"/>
                  </a:lnTo>
                  <a:cubicBezTo>
                    <a:pt x="9263537" y="0"/>
                    <a:pt x="9281160" y="17623"/>
                    <a:pt x="9281160" y="39361"/>
                  </a:cubicBezTo>
                  <a:lnTo>
                    <a:pt x="9281160" y="196799"/>
                  </a:lnTo>
                  <a:cubicBezTo>
                    <a:pt x="9281160" y="218537"/>
                    <a:pt x="9263537" y="236160"/>
                    <a:pt x="9241799"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2334" tIns="11528" rIns="362334" bIns="11528" numCol="1" spcCol="1270" anchor="ctr" anchorCtr="0">
              <a:noAutofit/>
            </a:bodyPr>
            <a:lstStyle/>
            <a:p>
              <a:pPr lvl="0" defTabSz="355600">
                <a:lnSpc>
                  <a:spcPct val="90000"/>
                </a:lnSpc>
                <a:spcBef>
                  <a:spcPct val="0"/>
                </a:spcBef>
                <a:spcAft>
                  <a:spcPct val="35000"/>
                </a:spcAft>
              </a:pPr>
              <a:r>
                <a:rPr lang="en-GB" sz="2400" kern="1200" dirty="0"/>
                <a:t>• </a:t>
              </a:r>
              <a:r>
                <a:rPr lang="pl-PL" sz="2400" dirty="0"/>
                <a:t>Zawsze interpretuj komunikaty/informacje z profesjonalnego punktu widzenia</a:t>
              </a:r>
              <a:r>
                <a:rPr lang="en-GB" sz="2400" kern="1200" dirty="0"/>
                <a:t>.</a:t>
              </a:r>
              <a:endParaRPr lang="es-ES" sz="2400" kern="1200" dirty="0"/>
            </a:p>
          </p:txBody>
        </p:sp>
        <p:sp>
          <p:nvSpPr>
            <p:cNvPr id="13" name="Rectángulo 12">
              <a:extLst>
                <a:ext uri="{FF2B5EF4-FFF2-40B4-BE49-F238E27FC236}">
                  <a16:creationId xmlns:a16="http://schemas.microsoft.com/office/drawing/2014/main" id="{16FE5E90-41FA-418E-B0E2-735ABF167F21}"/>
                </a:ext>
              </a:extLst>
            </p:cNvPr>
            <p:cNvSpPr/>
            <p:nvPr/>
          </p:nvSpPr>
          <p:spPr>
            <a:xfrm>
              <a:off x="914400" y="4093661"/>
              <a:ext cx="12430125" cy="14354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Forma libre: forma 13">
              <a:extLst>
                <a:ext uri="{FF2B5EF4-FFF2-40B4-BE49-F238E27FC236}">
                  <a16:creationId xmlns:a16="http://schemas.microsoft.com/office/drawing/2014/main" id="{17CD0410-9093-48A3-8B07-81E5E6D9E066}"/>
                </a:ext>
              </a:extLst>
            </p:cNvPr>
            <p:cNvSpPr/>
            <p:nvPr/>
          </p:nvSpPr>
          <p:spPr>
            <a:xfrm>
              <a:off x="1577340" y="3727696"/>
              <a:ext cx="11767185" cy="615557"/>
            </a:xfrm>
            <a:custGeom>
              <a:avLst/>
              <a:gdLst>
                <a:gd name="connsiteX0" fmla="*/ 0 w 9281160"/>
                <a:gd name="connsiteY0" fmla="*/ 39361 h 236160"/>
                <a:gd name="connsiteX1" fmla="*/ 39361 w 9281160"/>
                <a:gd name="connsiteY1" fmla="*/ 0 h 236160"/>
                <a:gd name="connsiteX2" fmla="*/ 9241799 w 9281160"/>
                <a:gd name="connsiteY2" fmla="*/ 0 h 236160"/>
                <a:gd name="connsiteX3" fmla="*/ 9281160 w 9281160"/>
                <a:gd name="connsiteY3" fmla="*/ 39361 h 236160"/>
                <a:gd name="connsiteX4" fmla="*/ 9281160 w 9281160"/>
                <a:gd name="connsiteY4" fmla="*/ 196799 h 236160"/>
                <a:gd name="connsiteX5" fmla="*/ 9241799 w 9281160"/>
                <a:gd name="connsiteY5" fmla="*/ 236160 h 236160"/>
                <a:gd name="connsiteX6" fmla="*/ 39361 w 9281160"/>
                <a:gd name="connsiteY6" fmla="*/ 236160 h 236160"/>
                <a:gd name="connsiteX7" fmla="*/ 0 w 9281160"/>
                <a:gd name="connsiteY7" fmla="*/ 196799 h 236160"/>
                <a:gd name="connsiteX8" fmla="*/ 0 w 9281160"/>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81160" h="236160">
                  <a:moveTo>
                    <a:pt x="0" y="39361"/>
                  </a:moveTo>
                  <a:cubicBezTo>
                    <a:pt x="0" y="17623"/>
                    <a:pt x="17623" y="0"/>
                    <a:pt x="39361" y="0"/>
                  </a:cubicBezTo>
                  <a:lnTo>
                    <a:pt x="9241799" y="0"/>
                  </a:lnTo>
                  <a:cubicBezTo>
                    <a:pt x="9263537" y="0"/>
                    <a:pt x="9281160" y="17623"/>
                    <a:pt x="9281160" y="39361"/>
                  </a:cubicBezTo>
                  <a:lnTo>
                    <a:pt x="9281160" y="196799"/>
                  </a:lnTo>
                  <a:cubicBezTo>
                    <a:pt x="9281160" y="218537"/>
                    <a:pt x="9263537" y="236160"/>
                    <a:pt x="9241799"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2334" tIns="11528" rIns="362334" bIns="11528" numCol="1" spcCol="1270" anchor="ctr" anchorCtr="0">
              <a:noAutofit/>
            </a:bodyPr>
            <a:lstStyle/>
            <a:p>
              <a:pPr marL="261938" lvl="0" indent="-261938" defTabSz="355600">
                <a:lnSpc>
                  <a:spcPct val="90000"/>
                </a:lnSpc>
                <a:spcBef>
                  <a:spcPct val="0"/>
                </a:spcBef>
                <a:spcAft>
                  <a:spcPct val="35000"/>
                </a:spcAft>
              </a:pPr>
              <a:r>
                <a:rPr lang="en-GB" sz="2400" kern="1200" dirty="0"/>
                <a:t>• </a:t>
              </a:r>
              <a:r>
                <a:rPr lang="pl-PL" sz="2400" dirty="0"/>
                <a:t>Zadbaj o swoją reputację on-line, tj. Twoje zachowanie w sieciach społecznościowych i na platformach internetowych</a:t>
              </a:r>
              <a:r>
                <a:rPr lang="en-GB" sz="2400" kern="1200" dirty="0"/>
                <a:t>.</a:t>
              </a:r>
              <a:endParaRPr lang="es-ES" sz="2400" kern="1200" dirty="0"/>
            </a:p>
          </p:txBody>
        </p:sp>
      </p:grpSp>
      <p:grpSp>
        <p:nvGrpSpPr>
          <p:cNvPr id="16" name="Grupo 15">
            <a:extLst>
              <a:ext uri="{FF2B5EF4-FFF2-40B4-BE49-F238E27FC236}">
                <a16:creationId xmlns:a16="http://schemas.microsoft.com/office/drawing/2014/main" id="{5F59BCE8-1EDC-412C-AD54-06D45CC12F58}"/>
              </a:ext>
            </a:extLst>
          </p:cNvPr>
          <p:cNvGrpSpPr/>
          <p:nvPr/>
        </p:nvGrpSpPr>
        <p:grpSpPr>
          <a:xfrm>
            <a:off x="899367" y="4534008"/>
            <a:ext cx="11430000" cy="3279969"/>
            <a:chOff x="914400" y="4471970"/>
            <a:chExt cx="12430125" cy="1453603"/>
          </a:xfrm>
        </p:grpSpPr>
        <p:sp>
          <p:nvSpPr>
            <p:cNvPr id="26" name="Rectángulo 25">
              <a:extLst>
                <a:ext uri="{FF2B5EF4-FFF2-40B4-BE49-F238E27FC236}">
                  <a16:creationId xmlns:a16="http://schemas.microsoft.com/office/drawing/2014/main" id="{A137BEF8-C474-4053-8D84-2B911BABE669}"/>
                </a:ext>
              </a:extLst>
            </p:cNvPr>
            <p:cNvSpPr/>
            <p:nvPr/>
          </p:nvSpPr>
          <p:spPr>
            <a:xfrm>
              <a:off x="914400" y="4819422"/>
              <a:ext cx="12430125" cy="14354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7" name="Forma libre: forma 26">
              <a:extLst>
                <a:ext uri="{FF2B5EF4-FFF2-40B4-BE49-F238E27FC236}">
                  <a16:creationId xmlns:a16="http://schemas.microsoft.com/office/drawing/2014/main" id="{1C50DE44-061F-4FF8-AF8D-77E2AE777FF9}"/>
                </a:ext>
              </a:extLst>
            </p:cNvPr>
            <p:cNvSpPr/>
            <p:nvPr/>
          </p:nvSpPr>
          <p:spPr>
            <a:xfrm>
              <a:off x="1577340" y="4471970"/>
              <a:ext cx="11767185" cy="696986"/>
            </a:xfrm>
            <a:custGeom>
              <a:avLst/>
              <a:gdLst>
                <a:gd name="connsiteX0" fmla="*/ 0 w 9281160"/>
                <a:gd name="connsiteY0" fmla="*/ 39361 h 236160"/>
                <a:gd name="connsiteX1" fmla="*/ 39361 w 9281160"/>
                <a:gd name="connsiteY1" fmla="*/ 0 h 236160"/>
                <a:gd name="connsiteX2" fmla="*/ 9241799 w 9281160"/>
                <a:gd name="connsiteY2" fmla="*/ 0 h 236160"/>
                <a:gd name="connsiteX3" fmla="*/ 9281160 w 9281160"/>
                <a:gd name="connsiteY3" fmla="*/ 39361 h 236160"/>
                <a:gd name="connsiteX4" fmla="*/ 9281160 w 9281160"/>
                <a:gd name="connsiteY4" fmla="*/ 196799 h 236160"/>
                <a:gd name="connsiteX5" fmla="*/ 9241799 w 9281160"/>
                <a:gd name="connsiteY5" fmla="*/ 236160 h 236160"/>
                <a:gd name="connsiteX6" fmla="*/ 39361 w 9281160"/>
                <a:gd name="connsiteY6" fmla="*/ 236160 h 236160"/>
                <a:gd name="connsiteX7" fmla="*/ 0 w 9281160"/>
                <a:gd name="connsiteY7" fmla="*/ 196799 h 236160"/>
                <a:gd name="connsiteX8" fmla="*/ 0 w 9281160"/>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81160" h="236160">
                  <a:moveTo>
                    <a:pt x="0" y="39361"/>
                  </a:moveTo>
                  <a:cubicBezTo>
                    <a:pt x="0" y="17623"/>
                    <a:pt x="17623" y="0"/>
                    <a:pt x="39361" y="0"/>
                  </a:cubicBezTo>
                  <a:lnTo>
                    <a:pt x="9241799" y="0"/>
                  </a:lnTo>
                  <a:cubicBezTo>
                    <a:pt x="9263537" y="0"/>
                    <a:pt x="9281160" y="17623"/>
                    <a:pt x="9281160" y="39361"/>
                  </a:cubicBezTo>
                  <a:lnTo>
                    <a:pt x="9281160" y="196799"/>
                  </a:lnTo>
                  <a:cubicBezTo>
                    <a:pt x="9281160" y="218537"/>
                    <a:pt x="9263537" y="236160"/>
                    <a:pt x="9241799"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2334" tIns="11528" rIns="362334" bIns="11528" numCol="1" spcCol="1270" anchor="ctr" anchorCtr="0">
              <a:noAutofit/>
            </a:bodyPr>
            <a:lstStyle/>
            <a:p>
              <a:pPr marL="261938" lvl="0" indent="-261938" defTabSz="355600">
                <a:lnSpc>
                  <a:spcPct val="90000"/>
                </a:lnSpc>
                <a:spcBef>
                  <a:spcPct val="0"/>
                </a:spcBef>
                <a:spcAft>
                  <a:spcPct val="35000"/>
                </a:spcAft>
              </a:pPr>
              <a:r>
                <a:rPr lang="en-GB" sz="2400" kern="1200" dirty="0"/>
                <a:t>• </a:t>
              </a:r>
              <a:r>
                <a:rPr lang="pl-PL" sz="2400" dirty="0"/>
                <a:t>Zawsze przekazuj informację zwrotną i bądź otwarty na jej przyjęcie. Pomoże to w płynnej, skutecznej oraz bezpiecznej komunikacji w zespole, w którym wszyscy jego członkowie pracują z uwzględnieniem swoich mocnych i słabych stron</a:t>
              </a:r>
              <a:r>
                <a:rPr lang="en-GB" sz="2400" kern="1200" dirty="0"/>
                <a:t>.</a:t>
              </a:r>
              <a:endParaRPr lang="es-ES" sz="2400" kern="1200" dirty="0"/>
            </a:p>
          </p:txBody>
        </p:sp>
        <p:sp>
          <p:nvSpPr>
            <p:cNvPr id="28" name="Rectángulo 27">
              <a:extLst>
                <a:ext uri="{FF2B5EF4-FFF2-40B4-BE49-F238E27FC236}">
                  <a16:creationId xmlns:a16="http://schemas.microsoft.com/office/drawing/2014/main" id="{F297F020-1221-477C-9ACD-E019B0CC9FF8}"/>
                </a:ext>
              </a:extLst>
            </p:cNvPr>
            <p:cNvSpPr/>
            <p:nvPr/>
          </p:nvSpPr>
          <p:spPr>
            <a:xfrm>
              <a:off x="914400" y="5545181"/>
              <a:ext cx="12430125" cy="14354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Forma libre: forma 28">
              <a:extLst>
                <a:ext uri="{FF2B5EF4-FFF2-40B4-BE49-F238E27FC236}">
                  <a16:creationId xmlns:a16="http://schemas.microsoft.com/office/drawing/2014/main" id="{5B810359-807E-49A0-8DEC-1E7164B8093D}"/>
                </a:ext>
              </a:extLst>
            </p:cNvPr>
            <p:cNvSpPr/>
            <p:nvPr/>
          </p:nvSpPr>
          <p:spPr>
            <a:xfrm>
              <a:off x="1577340" y="5228587"/>
              <a:ext cx="11767185" cy="696986"/>
            </a:xfrm>
            <a:custGeom>
              <a:avLst/>
              <a:gdLst>
                <a:gd name="connsiteX0" fmla="*/ 0 w 9281160"/>
                <a:gd name="connsiteY0" fmla="*/ 39361 h 236160"/>
                <a:gd name="connsiteX1" fmla="*/ 39361 w 9281160"/>
                <a:gd name="connsiteY1" fmla="*/ 0 h 236160"/>
                <a:gd name="connsiteX2" fmla="*/ 9241799 w 9281160"/>
                <a:gd name="connsiteY2" fmla="*/ 0 h 236160"/>
                <a:gd name="connsiteX3" fmla="*/ 9281160 w 9281160"/>
                <a:gd name="connsiteY3" fmla="*/ 39361 h 236160"/>
                <a:gd name="connsiteX4" fmla="*/ 9281160 w 9281160"/>
                <a:gd name="connsiteY4" fmla="*/ 196799 h 236160"/>
                <a:gd name="connsiteX5" fmla="*/ 9241799 w 9281160"/>
                <a:gd name="connsiteY5" fmla="*/ 236160 h 236160"/>
                <a:gd name="connsiteX6" fmla="*/ 39361 w 9281160"/>
                <a:gd name="connsiteY6" fmla="*/ 236160 h 236160"/>
                <a:gd name="connsiteX7" fmla="*/ 0 w 9281160"/>
                <a:gd name="connsiteY7" fmla="*/ 196799 h 236160"/>
                <a:gd name="connsiteX8" fmla="*/ 0 w 9281160"/>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81160" h="236160">
                  <a:moveTo>
                    <a:pt x="0" y="39361"/>
                  </a:moveTo>
                  <a:cubicBezTo>
                    <a:pt x="0" y="17623"/>
                    <a:pt x="17623" y="0"/>
                    <a:pt x="39361" y="0"/>
                  </a:cubicBezTo>
                  <a:lnTo>
                    <a:pt x="9241799" y="0"/>
                  </a:lnTo>
                  <a:cubicBezTo>
                    <a:pt x="9263537" y="0"/>
                    <a:pt x="9281160" y="17623"/>
                    <a:pt x="9281160" y="39361"/>
                  </a:cubicBezTo>
                  <a:lnTo>
                    <a:pt x="9281160" y="196799"/>
                  </a:lnTo>
                  <a:cubicBezTo>
                    <a:pt x="9281160" y="218537"/>
                    <a:pt x="9263537" y="236160"/>
                    <a:pt x="9241799"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2334" tIns="11528" rIns="362334" bIns="11528" numCol="1" spcCol="1270" anchor="ctr" anchorCtr="0">
              <a:noAutofit/>
            </a:bodyPr>
            <a:lstStyle/>
            <a:p>
              <a:pPr marL="261938" lvl="0" indent="-261938" defTabSz="355600">
                <a:lnSpc>
                  <a:spcPct val="90000"/>
                </a:lnSpc>
                <a:spcBef>
                  <a:spcPct val="0"/>
                </a:spcBef>
                <a:spcAft>
                  <a:spcPct val="35000"/>
                </a:spcAft>
              </a:pPr>
              <a:r>
                <a:rPr lang="en-GB" sz="2400" kern="1200" dirty="0"/>
                <a:t>• </a:t>
              </a:r>
              <a:r>
                <a:rPr lang="pl-PL" sz="2400" dirty="0"/>
                <a:t>W wielokulturowych środowiskach pracy pamiętaj, że nie każdy funkcjonuje w oparciu o te same kody </a:t>
              </a:r>
              <a:r>
                <a:rPr lang="pl-PL" sz="2400" dirty="0" err="1"/>
                <a:t>zachowań</a:t>
              </a:r>
              <a:r>
                <a:rPr lang="pl-PL" sz="2400" dirty="0"/>
                <a:t>. Dostosuj swój przekaz tak, aby był on w pełni profesjonalny i dopasowany do otoczenia oraz grupy docelowej</a:t>
              </a:r>
              <a:r>
                <a:rPr lang="en-GB" sz="2400" kern="1200" dirty="0"/>
                <a:t>. </a:t>
              </a:r>
              <a:endParaRPr lang="es-ES" sz="2400" kern="1200" dirty="0"/>
            </a:p>
          </p:txBody>
        </p:sp>
      </p:grpSp>
      <p:sp>
        <p:nvSpPr>
          <p:cNvPr id="17" name="object 3">
            <a:extLst>
              <a:ext uri="{FF2B5EF4-FFF2-40B4-BE49-F238E27FC236}">
                <a16:creationId xmlns:a16="http://schemas.microsoft.com/office/drawing/2014/main" id="{66F0A9B0-1D22-4551-A1E7-AD26B8B926F4}"/>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18" name="object 2">
            <a:extLst>
              <a:ext uri="{FF2B5EF4-FFF2-40B4-BE49-F238E27FC236}">
                <a16:creationId xmlns:a16="http://schemas.microsoft.com/office/drawing/2014/main" id="{A02975F1-515C-44EC-A7D7-56E4DF424C4E}"/>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0189224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pSp>
        <p:nvGrpSpPr>
          <p:cNvPr id="3" name="Grupo 2">
            <a:extLst>
              <a:ext uri="{FF2B5EF4-FFF2-40B4-BE49-F238E27FC236}">
                <a16:creationId xmlns:a16="http://schemas.microsoft.com/office/drawing/2014/main" id="{32FB096A-C5F0-49EE-BF9D-BE73EFD7327F}"/>
              </a:ext>
            </a:extLst>
          </p:cNvPr>
          <p:cNvGrpSpPr/>
          <p:nvPr/>
        </p:nvGrpSpPr>
        <p:grpSpPr>
          <a:xfrm>
            <a:off x="1066800" y="1866900"/>
            <a:ext cx="11734800" cy="3276600"/>
            <a:chOff x="1143000" y="3673364"/>
            <a:chExt cx="10638135" cy="563330"/>
          </a:xfrm>
        </p:grpSpPr>
        <p:sp>
          <p:nvSpPr>
            <p:cNvPr id="5" name="Rectángulo 4">
              <a:extLst>
                <a:ext uri="{FF2B5EF4-FFF2-40B4-BE49-F238E27FC236}">
                  <a16:creationId xmlns:a16="http://schemas.microsoft.com/office/drawing/2014/main" id="{041C5B34-BBD4-4FB0-9566-4CA4FE18B541}"/>
                </a:ext>
              </a:extLst>
            </p:cNvPr>
            <p:cNvSpPr/>
            <p:nvPr/>
          </p:nvSpPr>
          <p:spPr>
            <a:xfrm>
              <a:off x="1143000" y="3866555"/>
              <a:ext cx="10515600" cy="69697"/>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Forma libre: forma 5">
              <a:extLst>
                <a:ext uri="{FF2B5EF4-FFF2-40B4-BE49-F238E27FC236}">
                  <a16:creationId xmlns:a16="http://schemas.microsoft.com/office/drawing/2014/main" id="{E31FAAF8-36AD-414E-942A-0EAF5B5A91E8}"/>
                </a:ext>
              </a:extLst>
            </p:cNvPr>
            <p:cNvSpPr/>
            <p:nvPr/>
          </p:nvSpPr>
          <p:spPr>
            <a:xfrm>
              <a:off x="1852209" y="3673364"/>
              <a:ext cx="9928926" cy="262888"/>
            </a:xfrm>
            <a:custGeom>
              <a:avLst/>
              <a:gdLst>
                <a:gd name="connsiteX0" fmla="*/ 0 w 9928926"/>
                <a:gd name="connsiteY0" fmla="*/ 39361 h 236160"/>
                <a:gd name="connsiteX1" fmla="*/ 39361 w 9928926"/>
                <a:gd name="connsiteY1" fmla="*/ 0 h 236160"/>
                <a:gd name="connsiteX2" fmla="*/ 9889565 w 9928926"/>
                <a:gd name="connsiteY2" fmla="*/ 0 h 236160"/>
                <a:gd name="connsiteX3" fmla="*/ 9928926 w 9928926"/>
                <a:gd name="connsiteY3" fmla="*/ 39361 h 236160"/>
                <a:gd name="connsiteX4" fmla="*/ 9928926 w 9928926"/>
                <a:gd name="connsiteY4" fmla="*/ 196799 h 236160"/>
                <a:gd name="connsiteX5" fmla="*/ 9889565 w 9928926"/>
                <a:gd name="connsiteY5" fmla="*/ 236160 h 236160"/>
                <a:gd name="connsiteX6" fmla="*/ 39361 w 9928926"/>
                <a:gd name="connsiteY6" fmla="*/ 236160 h 236160"/>
                <a:gd name="connsiteX7" fmla="*/ 0 w 9928926"/>
                <a:gd name="connsiteY7" fmla="*/ 196799 h 236160"/>
                <a:gd name="connsiteX8" fmla="*/ 0 w 9928926"/>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8926" h="236160">
                  <a:moveTo>
                    <a:pt x="0" y="39361"/>
                  </a:moveTo>
                  <a:cubicBezTo>
                    <a:pt x="0" y="17623"/>
                    <a:pt x="17623" y="0"/>
                    <a:pt x="39361" y="0"/>
                  </a:cubicBezTo>
                  <a:lnTo>
                    <a:pt x="9889565" y="0"/>
                  </a:lnTo>
                  <a:cubicBezTo>
                    <a:pt x="9911303" y="0"/>
                    <a:pt x="9928926" y="17623"/>
                    <a:pt x="9928926" y="39361"/>
                  </a:cubicBezTo>
                  <a:lnTo>
                    <a:pt x="9928926" y="196799"/>
                  </a:lnTo>
                  <a:cubicBezTo>
                    <a:pt x="9928926" y="218537"/>
                    <a:pt x="9911303" y="236160"/>
                    <a:pt x="9889565"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6818" tIns="11528" rIns="386818" bIns="11528" numCol="1" spcCol="1270" anchor="ctr" anchorCtr="0">
              <a:noAutofit/>
            </a:bodyPr>
            <a:lstStyle/>
            <a:p>
              <a:pPr marL="363538" lvl="0" indent="-363538" algn="just" defTabSz="355600">
                <a:lnSpc>
                  <a:spcPct val="90000"/>
                </a:lnSpc>
                <a:spcBef>
                  <a:spcPct val="0"/>
                </a:spcBef>
                <a:spcAft>
                  <a:spcPct val="35000"/>
                </a:spcAft>
              </a:pPr>
              <a:r>
                <a:rPr lang="pl-PL" sz="2400" dirty="0"/>
                <a:t>•	Dołącz do kultury korporacyjnej swojego środowiska pracy. Współpracuj i doceniaj swój zespół, tak aby wspierać w ten sposób kształtowanie przyjemnego środowiska pracy oraz zachęcać do wzajemnego wspierania się członków zespołu, który je tworzy.</a:t>
              </a:r>
              <a:endParaRPr lang="es-ES" sz="2400" kern="1200" dirty="0"/>
            </a:p>
          </p:txBody>
        </p:sp>
        <p:sp>
          <p:nvSpPr>
            <p:cNvPr id="11" name="Rectángulo 10">
              <a:extLst>
                <a:ext uri="{FF2B5EF4-FFF2-40B4-BE49-F238E27FC236}">
                  <a16:creationId xmlns:a16="http://schemas.microsoft.com/office/drawing/2014/main" id="{948DC9C7-D860-40A6-B968-3DCD798A994B}"/>
                </a:ext>
              </a:extLst>
            </p:cNvPr>
            <p:cNvSpPr/>
            <p:nvPr/>
          </p:nvSpPr>
          <p:spPr>
            <a:xfrm>
              <a:off x="1143000" y="4166996"/>
              <a:ext cx="10515600" cy="69697"/>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199CFF61-BAD2-47C1-8DDB-C5F007C0C57E}"/>
                </a:ext>
              </a:extLst>
            </p:cNvPr>
            <p:cNvSpPr/>
            <p:nvPr/>
          </p:nvSpPr>
          <p:spPr>
            <a:xfrm>
              <a:off x="1852209" y="3973806"/>
              <a:ext cx="9928926" cy="262888"/>
            </a:xfrm>
            <a:custGeom>
              <a:avLst/>
              <a:gdLst>
                <a:gd name="connsiteX0" fmla="*/ 0 w 9928926"/>
                <a:gd name="connsiteY0" fmla="*/ 39361 h 236160"/>
                <a:gd name="connsiteX1" fmla="*/ 39361 w 9928926"/>
                <a:gd name="connsiteY1" fmla="*/ 0 h 236160"/>
                <a:gd name="connsiteX2" fmla="*/ 9889565 w 9928926"/>
                <a:gd name="connsiteY2" fmla="*/ 0 h 236160"/>
                <a:gd name="connsiteX3" fmla="*/ 9928926 w 9928926"/>
                <a:gd name="connsiteY3" fmla="*/ 39361 h 236160"/>
                <a:gd name="connsiteX4" fmla="*/ 9928926 w 9928926"/>
                <a:gd name="connsiteY4" fmla="*/ 196799 h 236160"/>
                <a:gd name="connsiteX5" fmla="*/ 9889565 w 9928926"/>
                <a:gd name="connsiteY5" fmla="*/ 236160 h 236160"/>
                <a:gd name="connsiteX6" fmla="*/ 39361 w 9928926"/>
                <a:gd name="connsiteY6" fmla="*/ 236160 h 236160"/>
                <a:gd name="connsiteX7" fmla="*/ 0 w 9928926"/>
                <a:gd name="connsiteY7" fmla="*/ 196799 h 236160"/>
                <a:gd name="connsiteX8" fmla="*/ 0 w 9928926"/>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8926" h="236160">
                  <a:moveTo>
                    <a:pt x="0" y="39361"/>
                  </a:moveTo>
                  <a:cubicBezTo>
                    <a:pt x="0" y="17623"/>
                    <a:pt x="17623" y="0"/>
                    <a:pt x="39361" y="0"/>
                  </a:cubicBezTo>
                  <a:lnTo>
                    <a:pt x="9889565" y="0"/>
                  </a:lnTo>
                  <a:cubicBezTo>
                    <a:pt x="9911303" y="0"/>
                    <a:pt x="9928926" y="17623"/>
                    <a:pt x="9928926" y="39361"/>
                  </a:cubicBezTo>
                  <a:lnTo>
                    <a:pt x="9928926" y="196799"/>
                  </a:lnTo>
                  <a:cubicBezTo>
                    <a:pt x="9928926" y="218537"/>
                    <a:pt x="9911303" y="236160"/>
                    <a:pt x="9889565"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6818" tIns="11528" rIns="386818" bIns="11528" numCol="1" spcCol="1270" anchor="ctr" anchorCtr="0">
              <a:noAutofit/>
            </a:bodyPr>
            <a:lstStyle/>
            <a:p>
              <a:pPr marL="261938" lvl="0" indent="-261938" algn="just" defTabSz="355600">
                <a:lnSpc>
                  <a:spcPct val="90000"/>
                </a:lnSpc>
                <a:spcBef>
                  <a:spcPct val="0"/>
                </a:spcBef>
                <a:spcAft>
                  <a:spcPct val="35000"/>
                </a:spcAft>
              </a:pPr>
              <a:r>
                <a:rPr lang="en-GB" sz="2400" kern="1200" dirty="0"/>
                <a:t>• </a:t>
              </a:r>
              <a:r>
                <a:rPr lang="pl-PL" sz="2400" dirty="0"/>
                <a:t>Poproś o wyjaśnienie, gdy czegoś nie rozumiesz. Pomoże to w płynnej komunikacji z Twoim zespołem i zapewni taką samą synergię w obrębie społeczności Twojej firmy</a:t>
              </a:r>
              <a:r>
                <a:rPr lang="en-GB" sz="2400" kern="1200" dirty="0"/>
                <a:t>.</a:t>
              </a:r>
              <a:endParaRPr lang="es-ES" sz="2400" kern="1200" dirty="0"/>
            </a:p>
          </p:txBody>
        </p:sp>
      </p:grpSp>
      <p:grpSp>
        <p:nvGrpSpPr>
          <p:cNvPr id="2" name="Grupo 1">
            <a:extLst>
              <a:ext uri="{FF2B5EF4-FFF2-40B4-BE49-F238E27FC236}">
                <a16:creationId xmlns:a16="http://schemas.microsoft.com/office/drawing/2014/main" id="{E606B712-0EF1-4B92-AD75-7CB61C4DD344}"/>
              </a:ext>
            </a:extLst>
          </p:cNvPr>
          <p:cNvGrpSpPr/>
          <p:nvPr/>
        </p:nvGrpSpPr>
        <p:grpSpPr>
          <a:xfrm>
            <a:off x="1052945" y="5219690"/>
            <a:ext cx="11734800" cy="2935906"/>
            <a:chOff x="5092732" y="5695466"/>
            <a:chExt cx="11430000" cy="2286010"/>
          </a:xfrm>
        </p:grpSpPr>
        <p:sp>
          <p:nvSpPr>
            <p:cNvPr id="27" name="Rectángulo 26">
              <a:extLst>
                <a:ext uri="{FF2B5EF4-FFF2-40B4-BE49-F238E27FC236}">
                  <a16:creationId xmlns:a16="http://schemas.microsoft.com/office/drawing/2014/main" id="{6478F1CE-99A0-446A-8E82-8B5D8E95C446}"/>
                </a:ext>
              </a:extLst>
            </p:cNvPr>
            <p:cNvSpPr/>
            <p:nvPr/>
          </p:nvSpPr>
          <p:spPr>
            <a:xfrm>
              <a:off x="5092732" y="6479431"/>
              <a:ext cx="11298344" cy="282832"/>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Forma libre: forma 27">
              <a:extLst>
                <a:ext uri="{FF2B5EF4-FFF2-40B4-BE49-F238E27FC236}">
                  <a16:creationId xmlns:a16="http://schemas.microsoft.com/office/drawing/2014/main" id="{9143EF22-1BB7-4A61-8019-4171377DF343}"/>
                </a:ext>
              </a:extLst>
            </p:cNvPr>
            <p:cNvSpPr/>
            <p:nvPr/>
          </p:nvSpPr>
          <p:spPr>
            <a:xfrm>
              <a:off x="5854732" y="5695466"/>
              <a:ext cx="10668000" cy="1066806"/>
            </a:xfrm>
            <a:custGeom>
              <a:avLst/>
              <a:gdLst>
                <a:gd name="connsiteX0" fmla="*/ 0 w 9928926"/>
                <a:gd name="connsiteY0" fmla="*/ 39361 h 236160"/>
                <a:gd name="connsiteX1" fmla="*/ 39361 w 9928926"/>
                <a:gd name="connsiteY1" fmla="*/ 0 h 236160"/>
                <a:gd name="connsiteX2" fmla="*/ 9889565 w 9928926"/>
                <a:gd name="connsiteY2" fmla="*/ 0 h 236160"/>
                <a:gd name="connsiteX3" fmla="*/ 9928926 w 9928926"/>
                <a:gd name="connsiteY3" fmla="*/ 39361 h 236160"/>
                <a:gd name="connsiteX4" fmla="*/ 9928926 w 9928926"/>
                <a:gd name="connsiteY4" fmla="*/ 196799 h 236160"/>
                <a:gd name="connsiteX5" fmla="*/ 9889565 w 9928926"/>
                <a:gd name="connsiteY5" fmla="*/ 236160 h 236160"/>
                <a:gd name="connsiteX6" fmla="*/ 39361 w 9928926"/>
                <a:gd name="connsiteY6" fmla="*/ 236160 h 236160"/>
                <a:gd name="connsiteX7" fmla="*/ 0 w 9928926"/>
                <a:gd name="connsiteY7" fmla="*/ 196799 h 236160"/>
                <a:gd name="connsiteX8" fmla="*/ 0 w 9928926"/>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8926" h="236160">
                  <a:moveTo>
                    <a:pt x="0" y="39361"/>
                  </a:moveTo>
                  <a:cubicBezTo>
                    <a:pt x="0" y="17623"/>
                    <a:pt x="17623" y="0"/>
                    <a:pt x="39361" y="0"/>
                  </a:cubicBezTo>
                  <a:lnTo>
                    <a:pt x="9889565" y="0"/>
                  </a:lnTo>
                  <a:cubicBezTo>
                    <a:pt x="9911303" y="0"/>
                    <a:pt x="9928926" y="17623"/>
                    <a:pt x="9928926" y="39361"/>
                  </a:cubicBezTo>
                  <a:lnTo>
                    <a:pt x="9928926" y="196799"/>
                  </a:lnTo>
                  <a:cubicBezTo>
                    <a:pt x="9928926" y="218537"/>
                    <a:pt x="9911303" y="236160"/>
                    <a:pt x="9889565"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6818" tIns="11528" rIns="386818" bIns="11528" numCol="1" spcCol="1270" anchor="ctr" anchorCtr="0">
              <a:noAutofit/>
            </a:bodyPr>
            <a:lstStyle/>
            <a:p>
              <a:pPr marL="363538" lvl="0" indent="-363538" algn="just" defTabSz="355600">
                <a:lnSpc>
                  <a:spcPct val="90000"/>
                </a:lnSpc>
                <a:spcBef>
                  <a:spcPct val="0"/>
                </a:spcBef>
                <a:spcAft>
                  <a:spcPct val="35000"/>
                </a:spcAft>
              </a:pPr>
              <a:r>
                <a:rPr lang="pl-PL" sz="2400" dirty="0"/>
                <a:t>•	Poznaj swoich kolegów. W pracy zdalnej, czyli </a:t>
              </a:r>
              <a:r>
                <a:rPr lang="pl-PL" sz="2400" dirty="0" err="1"/>
                <a:t>smartworkingu</a:t>
              </a:r>
              <a:r>
                <a:rPr lang="pl-PL" sz="2400" dirty="0"/>
                <a:t> zapewnianym przez środowisko cyfrowe, ważne jest, aby pracownicy mogli się poznać, aby poczuli się zintegrowani ze społecznością oraz docenieni.</a:t>
              </a:r>
              <a:endParaRPr lang="es-ES" sz="2400" kern="1200" dirty="0"/>
            </a:p>
          </p:txBody>
        </p:sp>
        <p:sp>
          <p:nvSpPr>
            <p:cNvPr id="29" name="Rectángulo 28">
              <a:extLst>
                <a:ext uri="{FF2B5EF4-FFF2-40B4-BE49-F238E27FC236}">
                  <a16:creationId xmlns:a16="http://schemas.microsoft.com/office/drawing/2014/main" id="{32B2141E-73DD-4088-AD6B-61098910D505}"/>
                </a:ext>
              </a:extLst>
            </p:cNvPr>
            <p:cNvSpPr/>
            <p:nvPr/>
          </p:nvSpPr>
          <p:spPr>
            <a:xfrm>
              <a:off x="5092732" y="7676666"/>
              <a:ext cx="11298344" cy="282832"/>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Forma libre: forma 29">
              <a:extLst>
                <a:ext uri="{FF2B5EF4-FFF2-40B4-BE49-F238E27FC236}">
                  <a16:creationId xmlns:a16="http://schemas.microsoft.com/office/drawing/2014/main" id="{68E70117-EB63-497B-8640-1FDC47012DF9}"/>
                </a:ext>
              </a:extLst>
            </p:cNvPr>
            <p:cNvSpPr/>
            <p:nvPr/>
          </p:nvSpPr>
          <p:spPr>
            <a:xfrm>
              <a:off x="5854732" y="6914670"/>
              <a:ext cx="10668000" cy="1066806"/>
            </a:xfrm>
            <a:custGeom>
              <a:avLst/>
              <a:gdLst>
                <a:gd name="connsiteX0" fmla="*/ 0 w 9928926"/>
                <a:gd name="connsiteY0" fmla="*/ 39361 h 236160"/>
                <a:gd name="connsiteX1" fmla="*/ 39361 w 9928926"/>
                <a:gd name="connsiteY1" fmla="*/ 0 h 236160"/>
                <a:gd name="connsiteX2" fmla="*/ 9889565 w 9928926"/>
                <a:gd name="connsiteY2" fmla="*/ 0 h 236160"/>
                <a:gd name="connsiteX3" fmla="*/ 9928926 w 9928926"/>
                <a:gd name="connsiteY3" fmla="*/ 39361 h 236160"/>
                <a:gd name="connsiteX4" fmla="*/ 9928926 w 9928926"/>
                <a:gd name="connsiteY4" fmla="*/ 196799 h 236160"/>
                <a:gd name="connsiteX5" fmla="*/ 9889565 w 9928926"/>
                <a:gd name="connsiteY5" fmla="*/ 236160 h 236160"/>
                <a:gd name="connsiteX6" fmla="*/ 39361 w 9928926"/>
                <a:gd name="connsiteY6" fmla="*/ 236160 h 236160"/>
                <a:gd name="connsiteX7" fmla="*/ 0 w 9928926"/>
                <a:gd name="connsiteY7" fmla="*/ 196799 h 236160"/>
                <a:gd name="connsiteX8" fmla="*/ 0 w 9928926"/>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8926" h="236160">
                  <a:moveTo>
                    <a:pt x="0" y="39361"/>
                  </a:moveTo>
                  <a:cubicBezTo>
                    <a:pt x="0" y="17623"/>
                    <a:pt x="17623" y="0"/>
                    <a:pt x="39361" y="0"/>
                  </a:cubicBezTo>
                  <a:lnTo>
                    <a:pt x="9889565" y="0"/>
                  </a:lnTo>
                  <a:cubicBezTo>
                    <a:pt x="9911303" y="0"/>
                    <a:pt x="9928926" y="17623"/>
                    <a:pt x="9928926" y="39361"/>
                  </a:cubicBezTo>
                  <a:lnTo>
                    <a:pt x="9928926" y="196799"/>
                  </a:lnTo>
                  <a:cubicBezTo>
                    <a:pt x="9928926" y="218537"/>
                    <a:pt x="9911303" y="236160"/>
                    <a:pt x="9889565"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6818" tIns="11528" rIns="386818" bIns="11528" numCol="1" spcCol="1270" anchor="ctr" anchorCtr="0">
              <a:noAutofit/>
            </a:bodyPr>
            <a:lstStyle/>
            <a:p>
              <a:pPr marL="363538" lvl="0" indent="-363538" algn="just" defTabSz="355600">
                <a:lnSpc>
                  <a:spcPct val="90000"/>
                </a:lnSpc>
                <a:spcBef>
                  <a:spcPct val="0"/>
                </a:spcBef>
                <a:spcAft>
                  <a:spcPct val="35000"/>
                </a:spcAft>
              </a:pPr>
              <a:r>
                <a:rPr lang="en-GB" sz="2400" kern="1200" dirty="0"/>
                <a:t>• </a:t>
              </a:r>
              <a:r>
                <a:rPr lang="pl-PL" sz="2400" kern="1200" dirty="0"/>
                <a:t>	</a:t>
              </a:r>
              <a:r>
                <a:rPr lang="pl-PL" sz="2400" dirty="0"/>
                <a:t>Spotkaj się osobiście ze swoimi kolegami. Możesz w tym celu zaplanować jakąś działalność lub spotkanie, w trakcie którego będziecie mogli miło spędzić razem czas</a:t>
              </a:r>
              <a:r>
                <a:rPr lang="en-GB" sz="2400" kern="1200" dirty="0"/>
                <a:t>.</a:t>
              </a:r>
              <a:endParaRPr lang="es-ES" sz="2400" kern="1200" dirty="0"/>
            </a:p>
          </p:txBody>
        </p:sp>
      </p:grpSp>
      <p:sp>
        <p:nvSpPr>
          <p:cNvPr id="17" name="object 3">
            <a:extLst>
              <a:ext uri="{FF2B5EF4-FFF2-40B4-BE49-F238E27FC236}">
                <a16:creationId xmlns:a16="http://schemas.microsoft.com/office/drawing/2014/main" id="{25139F26-CE54-4DD1-BD75-4CF21F9B22B3}"/>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18" name="object 2">
            <a:extLst>
              <a:ext uri="{FF2B5EF4-FFF2-40B4-BE49-F238E27FC236}">
                <a16:creationId xmlns:a16="http://schemas.microsoft.com/office/drawing/2014/main" id="{E1952F2A-F9D0-48AF-B009-E556AB43BF2C}"/>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046634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1267691" y="2976644"/>
            <a:ext cx="10314709" cy="910377"/>
          </a:xfrm>
          <a:prstGeom prst="rect">
            <a:avLst/>
          </a:prstGeom>
          <a:noFill/>
        </p:spPr>
        <p:txBody>
          <a:bodyPr wrap="square" rtlCol="0">
            <a:spAutoFit/>
          </a:bodyPr>
          <a:lstStyle/>
          <a:p>
            <a:pPr marL="800100" lvl="1" indent="-342900" algn="just" fontAlgn="base">
              <a:lnSpc>
                <a:spcPct val="114000"/>
              </a:lnSpc>
              <a:buFont typeface="Courier New" panose="02070309020205020404" pitchFamily="49" charset="0"/>
              <a:buChar char="o"/>
            </a:pPr>
            <a:r>
              <a:rPr lang="pl-PL" sz="2400" dirty="0">
                <a:solidFill>
                  <a:srgbClr val="243255"/>
                </a:solidFill>
                <a:ea typeface="Times New Roman" panose="02020603050405020304" pitchFamily="18" charset="0"/>
              </a:rPr>
              <a:t>Zadbaj o pisownię w wiadomościach pisemnych i dykcję, ton głosu oraz język ciała w interakcjach video lub audio</a:t>
            </a:r>
            <a:r>
              <a:rPr lang="en-GB" sz="2400" dirty="0">
                <a:solidFill>
                  <a:srgbClr val="243255"/>
                </a:solidFill>
                <a:effectLst/>
                <a:ea typeface="Times New Roman" panose="02020603050405020304" pitchFamily="18" charset="0"/>
              </a:rPr>
              <a:t>. </a:t>
            </a:r>
            <a:endParaRPr lang="es-ES" sz="2400" dirty="0">
              <a:effectLst/>
              <a:ea typeface="Times New Roman" panose="02020603050405020304" pitchFamily="18" charset="0"/>
            </a:endParaRPr>
          </a:p>
        </p:txBody>
      </p:sp>
      <p:grpSp>
        <p:nvGrpSpPr>
          <p:cNvPr id="5" name="Grupo 4">
            <a:extLst>
              <a:ext uri="{FF2B5EF4-FFF2-40B4-BE49-F238E27FC236}">
                <a16:creationId xmlns:a16="http://schemas.microsoft.com/office/drawing/2014/main" id="{4A635414-5BD5-4A49-9383-236EA714B2A9}"/>
              </a:ext>
            </a:extLst>
          </p:cNvPr>
          <p:cNvGrpSpPr/>
          <p:nvPr/>
        </p:nvGrpSpPr>
        <p:grpSpPr>
          <a:xfrm>
            <a:off x="1151531" y="1943100"/>
            <a:ext cx="10126070" cy="1020861"/>
            <a:chOff x="3664527" y="6896819"/>
            <a:chExt cx="8222672" cy="403991"/>
          </a:xfrm>
        </p:grpSpPr>
        <p:sp>
          <p:nvSpPr>
            <p:cNvPr id="6" name="Rectángulo 5">
              <a:extLst>
                <a:ext uri="{FF2B5EF4-FFF2-40B4-BE49-F238E27FC236}">
                  <a16:creationId xmlns:a16="http://schemas.microsoft.com/office/drawing/2014/main" id="{87DB5FF2-3D6B-4E9C-9405-184B00F771C1}"/>
                </a:ext>
              </a:extLst>
            </p:cNvPr>
            <p:cNvSpPr/>
            <p:nvPr/>
          </p:nvSpPr>
          <p:spPr>
            <a:xfrm>
              <a:off x="3664527" y="7138059"/>
              <a:ext cx="8222672" cy="9864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0BDC7DB6-4C79-4AB8-B249-D2DD089C9DBB}"/>
                </a:ext>
              </a:extLst>
            </p:cNvPr>
            <p:cNvSpPr/>
            <p:nvPr/>
          </p:nvSpPr>
          <p:spPr>
            <a:xfrm>
              <a:off x="4121726" y="6896819"/>
              <a:ext cx="7765473" cy="403991"/>
            </a:xfrm>
            <a:custGeom>
              <a:avLst/>
              <a:gdLst>
                <a:gd name="connsiteX0" fmla="*/ 0 w 6400800"/>
                <a:gd name="connsiteY0" fmla="*/ 49201 h 295200"/>
                <a:gd name="connsiteX1" fmla="*/ 49201 w 6400800"/>
                <a:gd name="connsiteY1" fmla="*/ 0 h 295200"/>
                <a:gd name="connsiteX2" fmla="*/ 6351599 w 6400800"/>
                <a:gd name="connsiteY2" fmla="*/ 0 h 295200"/>
                <a:gd name="connsiteX3" fmla="*/ 6400800 w 6400800"/>
                <a:gd name="connsiteY3" fmla="*/ 49201 h 295200"/>
                <a:gd name="connsiteX4" fmla="*/ 6400800 w 6400800"/>
                <a:gd name="connsiteY4" fmla="*/ 245999 h 295200"/>
                <a:gd name="connsiteX5" fmla="*/ 6351599 w 6400800"/>
                <a:gd name="connsiteY5" fmla="*/ 295200 h 295200"/>
                <a:gd name="connsiteX6" fmla="*/ 49201 w 6400800"/>
                <a:gd name="connsiteY6" fmla="*/ 295200 h 295200"/>
                <a:gd name="connsiteX7" fmla="*/ 0 w 6400800"/>
                <a:gd name="connsiteY7" fmla="*/ 245999 h 295200"/>
                <a:gd name="connsiteX8" fmla="*/ 0 w 6400800"/>
                <a:gd name="connsiteY8" fmla="*/ 49201 h 29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0" h="295200">
                  <a:moveTo>
                    <a:pt x="0" y="49201"/>
                  </a:moveTo>
                  <a:cubicBezTo>
                    <a:pt x="0" y="22028"/>
                    <a:pt x="22028" y="0"/>
                    <a:pt x="49201" y="0"/>
                  </a:cubicBezTo>
                  <a:lnTo>
                    <a:pt x="6351599" y="0"/>
                  </a:lnTo>
                  <a:cubicBezTo>
                    <a:pt x="6378772" y="0"/>
                    <a:pt x="6400800" y="22028"/>
                    <a:pt x="6400800" y="49201"/>
                  </a:cubicBezTo>
                  <a:lnTo>
                    <a:pt x="6400800" y="245999"/>
                  </a:lnTo>
                  <a:cubicBezTo>
                    <a:pt x="6400800" y="273172"/>
                    <a:pt x="6378772" y="295200"/>
                    <a:pt x="6351599" y="295200"/>
                  </a:cubicBezTo>
                  <a:lnTo>
                    <a:pt x="49201" y="295200"/>
                  </a:lnTo>
                  <a:cubicBezTo>
                    <a:pt x="22028" y="295200"/>
                    <a:pt x="0" y="273172"/>
                    <a:pt x="0" y="245999"/>
                  </a:cubicBezTo>
                  <a:lnTo>
                    <a:pt x="0" y="4920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6345" tIns="14410" rIns="256345" bIns="14410" numCol="1" spcCol="1270" anchor="ctr" anchorCtr="0">
              <a:noAutofit/>
            </a:bodyPr>
            <a:lstStyle/>
            <a:p>
              <a:pPr marL="363538" lvl="0" indent="-363538" defTabSz="444500">
                <a:lnSpc>
                  <a:spcPct val="90000"/>
                </a:lnSpc>
                <a:spcBef>
                  <a:spcPct val="0"/>
                </a:spcBef>
                <a:spcAft>
                  <a:spcPct val="35000"/>
                </a:spcAft>
              </a:pPr>
              <a:r>
                <a:rPr lang="pl-PL" sz="2400" dirty="0"/>
                <a:t>•	Zadbaj o sposób, w jaki przekazujesz wiadomość lub samą informację i dostosuj ją do otoczenia</a:t>
              </a:r>
              <a:r>
                <a:rPr lang="en-GB" sz="2400" kern="1200" dirty="0"/>
                <a:t>. </a:t>
              </a:r>
              <a:endParaRPr lang="es-ES" sz="2400" kern="1200" dirty="0"/>
            </a:p>
          </p:txBody>
        </p:sp>
      </p:grpSp>
      <p:grpSp>
        <p:nvGrpSpPr>
          <p:cNvPr id="16" name="Grupo 15">
            <a:extLst>
              <a:ext uri="{FF2B5EF4-FFF2-40B4-BE49-F238E27FC236}">
                <a16:creationId xmlns:a16="http://schemas.microsoft.com/office/drawing/2014/main" id="{D1B85F99-E996-4A68-B0F7-84F8E77E062E}"/>
              </a:ext>
            </a:extLst>
          </p:cNvPr>
          <p:cNvGrpSpPr/>
          <p:nvPr/>
        </p:nvGrpSpPr>
        <p:grpSpPr>
          <a:xfrm>
            <a:off x="1151531" y="4061707"/>
            <a:ext cx="10126070" cy="1562620"/>
            <a:chOff x="4572000" y="5024668"/>
            <a:chExt cx="11046622" cy="177120"/>
          </a:xfrm>
        </p:grpSpPr>
        <p:sp>
          <p:nvSpPr>
            <p:cNvPr id="17" name="Rectángulo 16">
              <a:extLst>
                <a:ext uri="{FF2B5EF4-FFF2-40B4-BE49-F238E27FC236}">
                  <a16:creationId xmlns:a16="http://schemas.microsoft.com/office/drawing/2014/main" id="{8D145000-FFDD-4EBF-8A7E-C9A55B31328E}"/>
                </a:ext>
              </a:extLst>
            </p:cNvPr>
            <p:cNvSpPr/>
            <p:nvPr/>
          </p:nvSpPr>
          <p:spPr>
            <a:xfrm>
              <a:off x="4572000" y="5144063"/>
              <a:ext cx="9144000" cy="4121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Forma libre: forma 17">
              <a:extLst>
                <a:ext uri="{FF2B5EF4-FFF2-40B4-BE49-F238E27FC236}">
                  <a16:creationId xmlns:a16="http://schemas.microsoft.com/office/drawing/2014/main" id="{3D83F882-AC33-437D-ADCE-3A36C340E965}"/>
                </a:ext>
              </a:extLst>
            </p:cNvPr>
            <p:cNvSpPr/>
            <p:nvPr/>
          </p:nvSpPr>
          <p:spPr>
            <a:xfrm>
              <a:off x="5186217" y="5024668"/>
              <a:ext cx="10432405" cy="177120"/>
            </a:xfrm>
            <a:custGeom>
              <a:avLst/>
              <a:gdLst>
                <a:gd name="connsiteX0" fmla="*/ 0 w 6400800"/>
                <a:gd name="connsiteY0" fmla="*/ 29521 h 177120"/>
                <a:gd name="connsiteX1" fmla="*/ 29521 w 6400800"/>
                <a:gd name="connsiteY1" fmla="*/ 0 h 177120"/>
                <a:gd name="connsiteX2" fmla="*/ 6371279 w 6400800"/>
                <a:gd name="connsiteY2" fmla="*/ 0 h 177120"/>
                <a:gd name="connsiteX3" fmla="*/ 6400800 w 6400800"/>
                <a:gd name="connsiteY3" fmla="*/ 29521 h 177120"/>
                <a:gd name="connsiteX4" fmla="*/ 6400800 w 6400800"/>
                <a:gd name="connsiteY4" fmla="*/ 147599 h 177120"/>
                <a:gd name="connsiteX5" fmla="*/ 6371279 w 6400800"/>
                <a:gd name="connsiteY5" fmla="*/ 177120 h 177120"/>
                <a:gd name="connsiteX6" fmla="*/ 29521 w 6400800"/>
                <a:gd name="connsiteY6" fmla="*/ 177120 h 177120"/>
                <a:gd name="connsiteX7" fmla="*/ 0 w 6400800"/>
                <a:gd name="connsiteY7" fmla="*/ 147599 h 177120"/>
                <a:gd name="connsiteX8" fmla="*/ 0 w 6400800"/>
                <a:gd name="connsiteY8" fmla="*/ 29521 h 17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0" h="177120">
                  <a:moveTo>
                    <a:pt x="0" y="29521"/>
                  </a:moveTo>
                  <a:cubicBezTo>
                    <a:pt x="0" y="13217"/>
                    <a:pt x="13217" y="0"/>
                    <a:pt x="29521" y="0"/>
                  </a:cubicBezTo>
                  <a:lnTo>
                    <a:pt x="6371279" y="0"/>
                  </a:lnTo>
                  <a:cubicBezTo>
                    <a:pt x="6387583" y="0"/>
                    <a:pt x="6400800" y="13217"/>
                    <a:pt x="6400800" y="29521"/>
                  </a:cubicBezTo>
                  <a:lnTo>
                    <a:pt x="6400800" y="147599"/>
                  </a:lnTo>
                  <a:cubicBezTo>
                    <a:pt x="6400800" y="163903"/>
                    <a:pt x="6387583" y="177120"/>
                    <a:pt x="6371279" y="177120"/>
                  </a:cubicBezTo>
                  <a:lnTo>
                    <a:pt x="29521" y="177120"/>
                  </a:lnTo>
                  <a:cubicBezTo>
                    <a:pt x="13217" y="177120"/>
                    <a:pt x="0" y="163903"/>
                    <a:pt x="0" y="147599"/>
                  </a:cubicBezTo>
                  <a:lnTo>
                    <a:pt x="0" y="2952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0581" tIns="8646" rIns="250581" bIns="8646" numCol="1" spcCol="1270" anchor="ctr" anchorCtr="0">
              <a:noAutofit/>
            </a:bodyPr>
            <a:lstStyle/>
            <a:p>
              <a:pPr marL="363538" lvl="0" indent="-363538" algn="just" defTabSz="266700">
                <a:lnSpc>
                  <a:spcPct val="90000"/>
                </a:lnSpc>
                <a:spcBef>
                  <a:spcPct val="0"/>
                </a:spcBef>
                <a:spcAft>
                  <a:spcPct val="35000"/>
                </a:spcAft>
              </a:pPr>
              <a:r>
                <a:rPr lang="en-GB" sz="2400" kern="1200" dirty="0"/>
                <a:t>• </a:t>
              </a:r>
              <a:r>
                <a:rPr lang="pl-PL" sz="2400" dirty="0"/>
                <a:t>Postaraj się zmniejszyć hałas (tzn. zakłócenia) w trakcie komunikacji. Mogą to być zakłócenia płynące z otoczenia w trakcie prowadzonej </a:t>
              </a:r>
              <a:r>
                <a:rPr lang="pl-PL" sz="2400" dirty="0" err="1"/>
                <a:t>wideorozmowy</a:t>
              </a:r>
              <a:r>
                <a:rPr lang="pl-PL" sz="2400" dirty="0"/>
                <a:t>, pojawiające się przerwy (opóźnienia) w przepływie informacji, jak również zakłócenia i problemy techniczne</a:t>
              </a:r>
              <a:r>
                <a:rPr lang="en-GB" sz="2400" kern="1200" dirty="0"/>
                <a:t>. </a:t>
              </a:r>
              <a:endParaRPr lang="es-ES" sz="2400" kern="1200" dirty="0"/>
            </a:p>
          </p:txBody>
        </p:sp>
      </p:grpSp>
      <p:sp>
        <p:nvSpPr>
          <p:cNvPr id="15" name="CuadroTexto 14">
            <a:extLst>
              <a:ext uri="{FF2B5EF4-FFF2-40B4-BE49-F238E27FC236}">
                <a16:creationId xmlns:a16="http://schemas.microsoft.com/office/drawing/2014/main" id="{410232D8-14DB-42CC-874A-34F4F4D0CEB3}"/>
              </a:ext>
            </a:extLst>
          </p:cNvPr>
          <p:cNvSpPr txBox="1"/>
          <p:nvPr/>
        </p:nvSpPr>
        <p:spPr>
          <a:xfrm>
            <a:off x="1267691" y="5747693"/>
            <a:ext cx="10009910" cy="1752403"/>
          </a:xfrm>
          <a:prstGeom prst="rect">
            <a:avLst/>
          </a:prstGeom>
          <a:noFill/>
        </p:spPr>
        <p:txBody>
          <a:bodyPr wrap="square">
            <a:spAutoFit/>
          </a:bodyPr>
          <a:lstStyle/>
          <a:p>
            <a:pPr marL="800100" lvl="1" indent="-342900" algn="just" fontAlgn="base">
              <a:lnSpc>
                <a:spcPct val="114000"/>
              </a:lnSpc>
              <a:buFont typeface="Courier New" panose="02070309020205020404" pitchFamily="49" charset="0"/>
              <a:buChar char="o"/>
            </a:pPr>
            <a:r>
              <a:rPr lang="pl-PL" sz="2400" dirty="0">
                <a:solidFill>
                  <a:srgbClr val="243255"/>
                </a:solidFill>
                <a:ea typeface="Times New Roman" panose="02020603050405020304" pitchFamily="18" charset="0"/>
              </a:rPr>
              <a:t>Dobrze wykorzystuj mikrofon podczas wideokonferencji. Jeśli nie zamierzasz zabierać głosu to wycisz mikrofon, aby zredukować w ten sposób niepotrzebny hałas zaciągany z Twojego otoczenia. Włączaj mikrofon tylko wtedy, gdy chcesz coś wnieść do rozmowy</a:t>
            </a:r>
            <a:r>
              <a:rPr lang="en-GB" sz="2400" dirty="0">
                <a:solidFill>
                  <a:srgbClr val="243255"/>
                </a:solidFill>
                <a:effectLst/>
                <a:ea typeface="Times New Roman" panose="02020603050405020304" pitchFamily="18" charset="0"/>
              </a:rPr>
              <a:t>. </a:t>
            </a:r>
            <a:endParaRPr lang="es-ES" sz="2400" dirty="0">
              <a:effectLst/>
              <a:ea typeface="Times New Roman" panose="02020603050405020304" pitchFamily="18" charset="0"/>
            </a:endParaRPr>
          </a:p>
        </p:txBody>
      </p:sp>
      <p:sp>
        <p:nvSpPr>
          <p:cNvPr id="20" name="object 3">
            <a:extLst>
              <a:ext uri="{FF2B5EF4-FFF2-40B4-BE49-F238E27FC236}">
                <a16:creationId xmlns:a16="http://schemas.microsoft.com/office/drawing/2014/main" id="{4CDE6B3B-A815-4320-9C34-C69C02D927A1}"/>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21" name="object 2">
            <a:extLst>
              <a:ext uri="{FF2B5EF4-FFF2-40B4-BE49-F238E27FC236}">
                <a16:creationId xmlns:a16="http://schemas.microsoft.com/office/drawing/2014/main" id="{D93EEEC2-C8BB-47A1-9DE6-AD51D47EF90D}"/>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5260354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arn(inVertical)">
                                      <p:cBhvr>
                                        <p:cTn id="15" dur="5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20"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853492" y="2941845"/>
            <a:ext cx="11365032" cy="4032899"/>
          </a:xfrm>
          <a:prstGeom prst="rect">
            <a:avLst/>
          </a:prstGeom>
          <a:noFill/>
        </p:spPr>
        <p:txBody>
          <a:bodyPr wrap="square" rtlCol="0">
            <a:spAutoFit/>
          </a:bodyPr>
          <a:lstStyle/>
          <a:p>
            <a:pPr marL="800100" lvl="1" indent="-342900" algn="just" fontAlgn="base">
              <a:lnSpc>
                <a:spcPct val="114000"/>
              </a:lnSpc>
              <a:buFont typeface="Courier New" panose="02070309020205020404" pitchFamily="49" charset="0"/>
              <a:buChar char="o"/>
            </a:pPr>
            <a:r>
              <a:rPr lang="pl-PL" sz="2400" dirty="0">
                <a:solidFill>
                  <a:srgbClr val="243255"/>
                </a:solidFill>
                <a:ea typeface="Times New Roman" panose="02020603050405020304" pitchFamily="18" charset="0"/>
              </a:rPr>
              <a:t>Nasz wzrok powinien był skierowany w stronę kamery, aby lepiej przyciągnąć uwagę odbiorców.</a:t>
            </a:r>
          </a:p>
          <a:p>
            <a:pPr marL="800100" lvl="1" indent="-342900" algn="just" fontAlgn="base">
              <a:lnSpc>
                <a:spcPct val="114000"/>
              </a:lnSpc>
              <a:buFont typeface="Courier New" panose="02070309020205020404" pitchFamily="49" charset="0"/>
              <a:buChar char="o"/>
            </a:pPr>
            <a:endParaRPr lang="pl-PL" sz="500" dirty="0">
              <a:solidFill>
                <a:srgbClr val="243255"/>
              </a:solidFill>
              <a:ea typeface="Times New Roman" panose="02020603050405020304" pitchFamily="18" charset="0"/>
            </a:endParaRPr>
          </a:p>
          <a:p>
            <a:pPr marL="800100" lvl="1" indent="-342900" algn="just" fontAlgn="base">
              <a:lnSpc>
                <a:spcPct val="114000"/>
              </a:lnSpc>
              <a:buFont typeface="Courier New" panose="02070309020205020404" pitchFamily="49" charset="0"/>
              <a:buChar char="o"/>
            </a:pPr>
            <a:r>
              <a:rPr lang="pl-PL" sz="2400" dirty="0">
                <a:solidFill>
                  <a:srgbClr val="243255"/>
                </a:solidFill>
                <a:ea typeface="Times New Roman" panose="02020603050405020304" pitchFamily="18" charset="0"/>
              </a:rPr>
              <a:t>Zadbaj o mowę ciała, jak już wspomnieliśmy, jest to klucz do przekazania pożądanego komunikatu. Zaleca się, aby wybrać do tego celu ujęcie przedstawiające średnią perspektywę (tj. kadr), w którym widać zarówno Twoją twarz jak i ramiona.</a:t>
            </a:r>
          </a:p>
          <a:p>
            <a:pPr marL="800100" lvl="1" indent="-342900" algn="just" fontAlgn="base">
              <a:lnSpc>
                <a:spcPct val="114000"/>
              </a:lnSpc>
              <a:buFont typeface="Courier New" panose="02070309020205020404" pitchFamily="49" charset="0"/>
              <a:buChar char="o"/>
            </a:pPr>
            <a:endParaRPr lang="pl-PL" sz="500" dirty="0">
              <a:solidFill>
                <a:srgbClr val="243255"/>
              </a:solidFill>
              <a:ea typeface="Times New Roman" panose="02020603050405020304" pitchFamily="18" charset="0"/>
            </a:endParaRPr>
          </a:p>
          <a:p>
            <a:pPr marL="800100" lvl="1" indent="-342900" algn="just" fontAlgn="base">
              <a:lnSpc>
                <a:spcPct val="114000"/>
              </a:lnSpc>
              <a:buFont typeface="Courier New" panose="02070309020205020404" pitchFamily="49" charset="0"/>
              <a:buChar char="o"/>
            </a:pPr>
            <a:r>
              <a:rPr lang="pl-PL" sz="2400" dirty="0">
                <a:solidFill>
                  <a:srgbClr val="243255"/>
                </a:solidFill>
                <a:ea typeface="Times New Roman" panose="02020603050405020304" pitchFamily="18" charset="0"/>
              </a:rPr>
              <a:t>Wybierz przestrzeń lub tło, które w trakcie komunikacji video nie odwraca uwagi Twoich odbiorców, a które wyraża Twój profesjonalizm</a:t>
            </a:r>
            <a:r>
              <a:rPr lang="en-GB" sz="2400" dirty="0">
                <a:solidFill>
                  <a:srgbClr val="243255"/>
                </a:solidFill>
                <a:effectLst/>
                <a:ea typeface="Times New Roman" panose="02020603050405020304" pitchFamily="18" charset="0"/>
              </a:rPr>
              <a:t>. </a:t>
            </a:r>
          </a:p>
          <a:p>
            <a:pPr lvl="1" algn="just" fontAlgn="base">
              <a:lnSpc>
                <a:spcPct val="114000"/>
              </a:lnSpc>
            </a:pPr>
            <a:endParaRPr lang="en-GB" sz="2400" dirty="0">
              <a:solidFill>
                <a:srgbClr val="243255"/>
              </a:solidFill>
              <a:effectLst/>
              <a:ea typeface="Times New Roman" panose="02020603050405020304" pitchFamily="18" charset="0"/>
            </a:endParaRPr>
          </a:p>
          <a:p>
            <a:pPr lvl="0" algn="just" fontAlgn="base">
              <a:lnSpc>
                <a:spcPct val="114000"/>
              </a:lnSpc>
            </a:pPr>
            <a:endParaRPr lang="es-ES" sz="2400" dirty="0">
              <a:effectLst/>
              <a:ea typeface="Times New Roman" panose="02020603050405020304" pitchFamily="18" charset="0"/>
            </a:endParaRPr>
          </a:p>
        </p:txBody>
      </p:sp>
      <p:grpSp>
        <p:nvGrpSpPr>
          <p:cNvPr id="5" name="Grupo 4">
            <a:extLst>
              <a:ext uri="{FF2B5EF4-FFF2-40B4-BE49-F238E27FC236}">
                <a16:creationId xmlns:a16="http://schemas.microsoft.com/office/drawing/2014/main" id="{875A56F5-47A5-4F1F-803F-8316987105CF}"/>
              </a:ext>
            </a:extLst>
          </p:cNvPr>
          <p:cNvGrpSpPr/>
          <p:nvPr/>
        </p:nvGrpSpPr>
        <p:grpSpPr>
          <a:xfrm>
            <a:off x="1405050" y="2009212"/>
            <a:ext cx="10813474" cy="924488"/>
            <a:chOff x="2995179" y="6105357"/>
            <a:chExt cx="6758421" cy="710773"/>
          </a:xfrm>
        </p:grpSpPr>
        <p:sp>
          <p:nvSpPr>
            <p:cNvPr id="6" name="Rectángulo 5">
              <a:extLst>
                <a:ext uri="{FF2B5EF4-FFF2-40B4-BE49-F238E27FC236}">
                  <a16:creationId xmlns:a16="http://schemas.microsoft.com/office/drawing/2014/main" id="{47E68CCB-5CF7-44C0-8B11-B932D93353DA}"/>
                </a:ext>
              </a:extLst>
            </p:cNvPr>
            <p:cNvSpPr/>
            <p:nvPr/>
          </p:nvSpPr>
          <p:spPr>
            <a:xfrm>
              <a:off x="2995179" y="6496445"/>
              <a:ext cx="6706467" cy="30103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146F6E55-6986-413D-9B91-4E44A747C183}"/>
                </a:ext>
              </a:extLst>
            </p:cNvPr>
            <p:cNvSpPr/>
            <p:nvPr/>
          </p:nvSpPr>
          <p:spPr>
            <a:xfrm>
              <a:off x="3352800" y="6105357"/>
              <a:ext cx="6400800" cy="710773"/>
            </a:xfrm>
            <a:custGeom>
              <a:avLst/>
              <a:gdLst>
                <a:gd name="connsiteX0" fmla="*/ 0 w 6400800"/>
                <a:gd name="connsiteY0" fmla="*/ 68881 h 413280"/>
                <a:gd name="connsiteX1" fmla="*/ 68881 w 6400800"/>
                <a:gd name="connsiteY1" fmla="*/ 0 h 413280"/>
                <a:gd name="connsiteX2" fmla="*/ 6331919 w 6400800"/>
                <a:gd name="connsiteY2" fmla="*/ 0 h 413280"/>
                <a:gd name="connsiteX3" fmla="*/ 6400800 w 6400800"/>
                <a:gd name="connsiteY3" fmla="*/ 68881 h 413280"/>
                <a:gd name="connsiteX4" fmla="*/ 6400800 w 6400800"/>
                <a:gd name="connsiteY4" fmla="*/ 344399 h 413280"/>
                <a:gd name="connsiteX5" fmla="*/ 6331919 w 6400800"/>
                <a:gd name="connsiteY5" fmla="*/ 413280 h 413280"/>
                <a:gd name="connsiteX6" fmla="*/ 68881 w 6400800"/>
                <a:gd name="connsiteY6" fmla="*/ 413280 h 413280"/>
                <a:gd name="connsiteX7" fmla="*/ 0 w 6400800"/>
                <a:gd name="connsiteY7" fmla="*/ 344399 h 413280"/>
                <a:gd name="connsiteX8" fmla="*/ 0 w 6400800"/>
                <a:gd name="connsiteY8" fmla="*/ 68881 h 4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0" h="413280">
                  <a:moveTo>
                    <a:pt x="0" y="68881"/>
                  </a:moveTo>
                  <a:cubicBezTo>
                    <a:pt x="0" y="30839"/>
                    <a:pt x="30839" y="0"/>
                    <a:pt x="68881" y="0"/>
                  </a:cubicBezTo>
                  <a:lnTo>
                    <a:pt x="6331919" y="0"/>
                  </a:lnTo>
                  <a:cubicBezTo>
                    <a:pt x="6369961" y="0"/>
                    <a:pt x="6400800" y="30839"/>
                    <a:pt x="6400800" y="68881"/>
                  </a:cubicBezTo>
                  <a:lnTo>
                    <a:pt x="6400800" y="344399"/>
                  </a:lnTo>
                  <a:cubicBezTo>
                    <a:pt x="6400800" y="382441"/>
                    <a:pt x="6369961" y="413280"/>
                    <a:pt x="6331919" y="413280"/>
                  </a:cubicBezTo>
                  <a:lnTo>
                    <a:pt x="68881" y="413280"/>
                  </a:lnTo>
                  <a:cubicBezTo>
                    <a:pt x="30839" y="413280"/>
                    <a:pt x="0" y="382441"/>
                    <a:pt x="0" y="344399"/>
                  </a:cubicBezTo>
                  <a:lnTo>
                    <a:pt x="0" y="6888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2110" tIns="20175" rIns="262110" bIns="20175" numCol="1" spcCol="1270" anchor="ctr" anchorCtr="0">
              <a:noAutofit/>
            </a:bodyPr>
            <a:lstStyle/>
            <a:p>
              <a:pPr marL="261938" lvl="0" indent="-261938" defTabSz="622300">
                <a:lnSpc>
                  <a:spcPct val="90000"/>
                </a:lnSpc>
                <a:spcBef>
                  <a:spcPct val="0"/>
                </a:spcBef>
                <a:spcAft>
                  <a:spcPct val="35000"/>
                </a:spcAft>
              </a:pPr>
              <a:r>
                <a:rPr lang="en-GB" sz="2400" kern="1200" dirty="0"/>
                <a:t>• </a:t>
              </a:r>
              <a:r>
                <a:rPr lang="pl-PL" sz="2400" dirty="0"/>
                <a:t>Podczas przeprowadzania wideokonferencji należy również wziąć pod uwagę następujące kwestie:</a:t>
              </a:r>
              <a:endParaRPr lang="es-ES" sz="2400" kern="1200" dirty="0"/>
            </a:p>
          </p:txBody>
        </p:sp>
      </p:grpSp>
      <p:sp>
        <p:nvSpPr>
          <p:cNvPr id="11" name="object 3">
            <a:extLst>
              <a:ext uri="{FF2B5EF4-FFF2-40B4-BE49-F238E27FC236}">
                <a16:creationId xmlns:a16="http://schemas.microsoft.com/office/drawing/2014/main" id="{189CACA1-4307-445E-A1B4-B992CBF82560}"/>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13" name="object 2">
            <a:extLst>
              <a:ext uri="{FF2B5EF4-FFF2-40B4-BE49-F238E27FC236}">
                <a16:creationId xmlns:a16="http://schemas.microsoft.com/office/drawing/2014/main" id="{AE93BF9F-556F-41B7-8B42-3DD4D4DAEE15}"/>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026970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803564" y="1714500"/>
            <a:ext cx="12344400" cy="2682145"/>
          </a:xfrm>
          <a:prstGeom prst="rect">
            <a:avLst/>
          </a:prstGeom>
          <a:noFill/>
        </p:spPr>
        <p:txBody>
          <a:bodyPr wrap="square" rtlCol="0">
            <a:spAutoFit/>
          </a:bodyPr>
          <a:lstStyle/>
          <a:p>
            <a:pPr marL="800100" lvl="1" indent="-342900" algn="just" fontAlgn="base">
              <a:lnSpc>
                <a:spcPct val="114000"/>
              </a:lnSpc>
              <a:buFont typeface="Courier New" panose="02070309020205020404" pitchFamily="49" charset="0"/>
              <a:buChar char="o"/>
            </a:pPr>
            <a:r>
              <a:rPr lang="pl-PL" sz="2400" dirty="0">
                <a:solidFill>
                  <a:srgbClr val="243255"/>
                </a:solidFill>
                <a:ea typeface="Times New Roman" panose="02020603050405020304" pitchFamily="18" charset="0"/>
              </a:rPr>
              <a:t>Dobre oświetlenie jest również kluczem do tego, aby nie tracić uwagi odbiorców.</a:t>
            </a:r>
          </a:p>
          <a:p>
            <a:pPr marL="800100" lvl="1" indent="-342900" algn="just" fontAlgn="base">
              <a:lnSpc>
                <a:spcPct val="114000"/>
              </a:lnSpc>
              <a:buFont typeface="Courier New" panose="02070309020205020404" pitchFamily="49" charset="0"/>
              <a:buChar char="o"/>
            </a:pPr>
            <a:endParaRPr lang="pl-PL" sz="500" dirty="0">
              <a:solidFill>
                <a:srgbClr val="243255"/>
              </a:solidFill>
              <a:ea typeface="Times New Roman" panose="02020603050405020304" pitchFamily="18" charset="0"/>
            </a:endParaRPr>
          </a:p>
          <a:p>
            <a:pPr marL="800100" lvl="1" indent="-342900" algn="just" fontAlgn="base">
              <a:lnSpc>
                <a:spcPct val="114000"/>
              </a:lnSpc>
              <a:buFont typeface="Courier New" panose="02070309020205020404" pitchFamily="49" charset="0"/>
              <a:buChar char="o"/>
            </a:pPr>
            <a:r>
              <a:rPr lang="pl-PL" sz="2400" dirty="0">
                <a:solidFill>
                  <a:srgbClr val="243255"/>
                </a:solidFill>
                <a:ea typeface="Times New Roman" panose="02020603050405020304" pitchFamily="18" charset="0"/>
              </a:rPr>
              <a:t>Zadbaj o swój cyfrowy wizerunek. Obecność cyfrowa stała się równie ważna jak obecność twarzą w twarz. Zaleca się zatem na przykład, aby podczas </a:t>
            </a:r>
            <a:r>
              <a:rPr lang="pl-PL" sz="2400" dirty="0" err="1">
                <a:solidFill>
                  <a:srgbClr val="243255"/>
                </a:solidFill>
                <a:ea typeface="Times New Roman" panose="02020603050405020304" pitchFamily="18" charset="0"/>
              </a:rPr>
              <a:t>wideorozmów</a:t>
            </a:r>
            <a:r>
              <a:rPr lang="pl-PL" sz="2400" dirty="0">
                <a:solidFill>
                  <a:srgbClr val="243255"/>
                </a:solidFill>
                <a:ea typeface="Times New Roman" panose="02020603050405020304" pitchFamily="18" charset="0"/>
              </a:rPr>
              <a:t> ubrać się wygodnie a przy tym profesjonalnie. Zastanów się zatem, czy Twój wizerunek jest zgodny z Twoją aktywnością zawodową, Twoimi celami jak również wrażeniem, jakie chcesz wywrzeć na rozmówcy.</a:t>
            </a:r>
          </a:p>
        </p:txBody>
      </p:sp>
      <p:sp>
        <p:nvSpPr>
          <p:cNvPr id="11" name="CuadroTexto 10">
            <a:extLst>
              <a:ext uri="{FF2B5EF4-FFF2-40B4-BE49-F238E27FC236}">
                <a16:creationId xmlns:a16="http://schemas.microsoft.com/office/drawing/2014/main" id="{54EB6493-7AD9-4B10-9353-0371CD3FAD3B}"/>
              </a:ext>
            </a:extLst>
          </p:cNvPr>
          <p:cNvSpPr txBox="1"/>
          <p:nvPr/>
        </p:nvSpPr>
        <p:spPr>
          <a:xfrm>
            <a:off x="903420" y="5269163"/>
            <a:ext cx="12244544" cy="1200329"/>
          </a:xfrm>
          <a:prstGeom prst="rect">
            <a:avLst/>
          </a:prstGeom>
          <a:noFill/>
        </p:spPr>
        <p:txBody>
          <a:bodyPr wrap="square">
            <a:spAutoFit/>
          </a:bodyPr>
          <a:lstStyle/>
          <a:p>
            <a:pPr algn="just" fontAlgn="base"/>
            <a:r>
              <a:rPr lang="pl-PL" sz="2400" dirty="0">
                <a:solidFill>
                  <a:srgbClr val="243255"/>
                </a:solidFill>
                <a:ea typeface="Times New Roman" panose="02020603050405020304" pitchFamily="18" charset="0"/>
              </a:rPr>
              <a:t>Narzędzia cyfrowe mają również pomóc w osiągnięciu wskazanych wyżej celów. Pracuj zatem codziennie nad swoimi umiejętnościami komunikacyjnymi, a zobaczysz poprawę w pracy zespołowej, koordynacji i zrozumieniu z ludźmi wokół Ciebie</a:t>
            </a:r>
            <a:r>
              <a:rPr lang="en-GB" sz="2400" dirty="0">
                <a:solidFill>
                  <a:srgbClr val="243255"/>
                </a:solidFill>
                <a:effectLst/>
                <a:ea typeface="Times New Roman" panose="02020603050405020304" pitchFamily="18" charset="0"/>
              </a:rPr>
              <a:t>.</a:t>
            </a:r>
            <a:endParaRPr lang="es-ES" sz="2400" dirty="0">
              <a:effectLst/>
              <a:ea typeface="Times New Roman" panose="02020603050405020304" pitchFamily="18" charset="0"/>
            </a:endParaRPr>
          </a:p>
        </p:txBody>
      </p:sp>
      <p:sp>
        <p:nvSpPr>
          <p:cNvPr id="12" name="object 3">
            <a:extLst>
              <a:ext uri="{FF2B5EF4-FFF2-40B4-BE49-F238E27FC236}">
                <a16:creationId xmlns:a16="http://schemas.microsoft.com/office/drawing/2014/main" id="{36D9FBCD-A949-4F2D-B1A2-D33781930FFA}"/>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13" name="object 2">
            <a:extLst>
              <a:ext uri="{FF2B5EF4-FFF2-40B4-BE49-F238E27FC236}">
                <a16:creationId xmlns:a16="http://schemas.microsoft.com/office/drawing/2014/main" id="{3B388B30-C435-46BD-A022-C577738B245D}"/>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314189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7D50F80D-70F7-4B95-B27E-48A65C93D9B6}"/>
              </a:ext>
            </a:extLst>
          </p:cNvPr>
          <p:cNvSpPr/>
          <p:nvPr/>
        </p:nvSpPr>
        <p:spPr>
          <a:xfrm>
            <a:off x="6172200" y="9185519"/>
            <a:ext cx="11963400" cy="952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object 2"/>
          <p:cNvSpPr txBox="1">
            <a:spLocks noGrp="1"/>
          </p:cNvSpPr>
          <p:nvPr>
            <p:ph type="title"/>
          </p:nvPr>
        </p:nvSpPr>
        <p:spPr>
          <a:xfrm>
            <a:off x="4114800" y="3924300"/>
            <a:ext cx="12496800" cy="1490152"/>
          </a:xfrm>
        </p:spPr>
        <p:txBody>
          <a:bodyPr vert="horz" wrap="square" lIns="0" tIns="12700" rIns="0" bIns="0" rtlCol="0">
            <a:spAutoFit/>
          </a:bodyPr>
          <a:lstStyle/>
          <a:p>
            <a:r>
              <a:rPr lang="pl-PL" sz="9600" dirty="0"/>
              <a:t>Dziękuję za uwagę</a:t>
            </a:r>
            <a:r>
              <a:rPr lang="es-ES" sz="9600" dirty="0"/>
              <a:t>!</a:t>
            </a:r>
            <a:endParaRPr lang="es-ES" dirty="0"/>
          </a:p>
        </p:txBody>
      </p:sp>
      <p:pic>
        <p:nvPicPr>
          <p:cNvPr id="6" name="Picture 9">
            <a:extLst>
              <a:ext uri="{FF2B5EF4-FFF2-40B4-BE49-F238E27FC236}">
                <a16:creationId xmlns:a16="http://schemas.microsoft.com/office/drawing/2014/main" id="{2B20B7A5-9C0B-4641-90FC-FB2B04D88371}"/>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289503" y="9661769"/>
            <a:ext cx="10058400" cy="556688"/>
          </a:xfrm>
          <a:prstGeom prst="rect">
            <a:avLst/>
          </a:prstGeom>
          <a:noFill/>
          <a:ln cap="flat">
            <a:noFill/>
          </a:ln>
        </p:spPr>
      </p:pic>
      <p:pic>
        <p:nvPicPr>
          <p:cNvPr id="7" name="Picture 3">
            <a:extLst>
              <a:ext uri="{FF2B5EF4-FFF2-40B4-BE49-F238E27FC236}">
                <a16:creationId xmlns:a16="http://schemas.microsoft.com/office/drawing/2014/main" id="{7C56120C-8292-4C9F-8F58-CC30B96DC16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24600" y="9705175"/>
            <a:ext cx="1985322" cy="432844"/>
          </a:xfrm>
          <a:prstGeom prst="rect">
            <a:avLst/>
          </a:prstGeom>
          <a:noFill/>
          <a:ln cap="flat">
            <a:noFill/>
          </a:ln>
        </p:spPr>
      </p:pic>
      <p:pic>
        <p:nvPicPr>
          <p:cNvPr id="11" name="Imagen 10">
            <a:extLst>
              <a:ext uri="{FF2B5EF4-FFF2-40B4-BE49-F238E27FC236}">
                <a16:creationId xmlns:a16="http://schemas.microsoft.com/office/drawing/2014/main" id="{665C6894-7800-4680-B841-3509763410C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257800" y="9715392"/>
            <a:ext cx="936335" cy="4494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object 16"/>
          <p:cNvSpPr txBox="1">
            <a:spLocks noGrp="1"/>
          </p:cNvSpPr>
          <p:nvPr>
            <p:ph type="title"/>
          </p:nvPr>
        </p:nvSpPr>
        <p:spPr>
          <a:xfrm>
            <a:off x="1016000" y="728346"/>
            <a:ext cx="12852400" cy="1490152"/>
          </a:xfrm>
          <a:prstGeom prst="rect">
            <a:avLst/>
          </a:prstGeom>
        </p:spPr>
        <p:txBody>
          <a:bodyPr vert="horz" wrap="square" lIns="0" tIns="12700" rIns="0" bIns="0" rtlCol="0">
            <a:spAutoFit/>
          </a:bodyPr>
          <a:lstStyle/>
          <a:p>
            <a:pPr marL="12700">
              <a:spcBef>
                <a:spcPts val="100"/>
              </a:spcBef>
            </a:pPr>
            <a:r>
              <a:rPr lang="es-ES" sz="4800" dirty="0">
                <a:solidFill>
                  <a:srgbClr val="E12227"/>
                </a:solidFill>
              </a:rPr>
              <a:t>INDEX</a:t>
            </a:r>
            <a:br>
              <a:rPr lang="es-ES" sz="4800" b="1" dirty="0">
                <a:solidFill>
                  <a:srgbClr val="E12227"/>
                </a:solidFill>
              </a:rPr>
            </a:br>
            <a:endParaRPr lang="es-ES" sz="4800" dirty="0">
              <a:solidFill>
                <a:srgbClr val="E12227"/>
              </a:solidFill>
            </a:endParaRP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id="{FD901C1C-8A41-4B4A-8EAC-7471FBAB150D}"/>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id="{3CA7F902-F9B5-42B6-AEC2-6AD2E90BEC9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id="{829BE287-3BD8-4249-A9B5-F0DE0CB3DBB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8697" y="9745835"/>
            <a:ext cx="936335" cy="449441"/>
          </a:xfrm>
          <a:prstGeom prst="rect">
            <a:avLst/>
          </a:prstGeom>
        </p:spPr>
      </p:pic>
      <p:sp>
        <p:nvSpPr>
          <p:cNvPr id="22" name="object 7">
            <a:extLst>
              <a:ext uri="{FF2B5EF4-FFF2-40B4-BE49-F238E27FC236}">
                <a16:creationId xmlns:a16="http://schemas.microsoft.com/office/drawing/2014/main" id="{D63C63AE-59BE-4E96-AC53-F60FC1F4358C}"/>
              </a:ext>
            </a:extLst>
          </p:cNvPr>
          <p:cNvSpPr/>
          <p:nvPr/>
        </p:nvSpPr>
        <p:spPr>
          <a:xfrm>
            <a:off x="0" y="2801522"/>
            <a:ext cx="18288000" cy="10160"/>
          </a:xfrm>
          <a:custGeom>
            <a:avLst/>
            <a:gdLst/>
            <a:ahLst/>
            <a:cxnLst/>
            <a:rect l="l" t="t" r="r" b="b"/>
            <a:pathLst>
              <a:path w="18288000" h="10160">
                <a:moveTo>
                  <a:pt x="18287999" y="10107"/>
                </a:moveTo>
                <a:lnTo>
                  <a:pt x="18287999" y="0"/>
                </a:lnTo>
                <a:lnTo>
                  <a:pt x="0" y="0"/>
                </a:lnTo>
                <a:lnTo>
                  <a:pt x="0" y="10107"/>
                </a:lnTo>
                <a:lnTo>
                  <a:pt x="18287999" y="10107"/>
                </a:lnTo>
                <a:close/>
              </a:path>
            </a:pathLst>
          </a:custGeom>
          <a:solidFill>
            <a:srgbClr val="0000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3" name="object 6">
            <a:extLst>
              <a:ext uri="{FF2B5EF4-FFF2-40B4-BE49-F238E27FC236}">
                <a16:creationId xmlns:a16="http://schemas.microsoft.com/office/drawing/2014/main" id="{E3AE9101-FC9B-450C-BE24-88DF5DB061BC}"/>
              </a:ext>
            </a:extLst>
          </p:cNvPr>
          <p:cNvSpPr/>
          <p:nvPr/>
        </p:nvSpPr>
        <p:spPr>
          <a:xfrm>
            <a:off x="14673680"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4" name="object 6">
            <a:extLst>
              <a:ext uri="{FF2B5EF4-FFF2-40B4-BE49-F238E27FC236}">
                <a16:creationId xmlns:a16="http://schemas.microsoft.com/office/drawing/2014/main" id="{25912CAA-5A11-4529-A60A-EF64FAACD856}"/>
              </a:ext>
            </a:extLst>
          </p:cNvPr>
          <p:cNvSpPr/>
          <p:nvPr/>
        </p:nvSpPr>
        <p:spPr>
          <a:xfrm>
            <a:off x="9861077"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5" name="object 6">
            <a:extLst>
              <a:ext uri="{FF2B5EF4-FFF2-40B4-BE49-F238E27FC236}">
                <a16:creationId xmlns:a16="http://schemas.microsoft.com/office/drawing/2014/main" id="{337302F4-37D0-435B-AD5A-183E921251BF}"/>
              </a:ext>
            </a:extLst>
          </p:cNvPr>
          <p:cNvSpPr/>
          <p:nvPr/>
        </p:nvSpPr>
        <p:spPr>
          <a:xfrm>
            <a:off x="5602459"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7" name="object 6">
            <a:extLst>
              <a:ext uri="{FF2B5EF4-FFF2-40B4-BE49-F238E27FC236}">
                <a16:creationId xmlns:a16="http://schemas.microsoft.com/office/drawing/2014/main" id="{97B47471-06E6-4973-A14B-B861768C308A}"/>
              </a:ext>
            </a:extLst>
          </p:cNvPr>
          <p:cNvSpPr/>
          <p:nvPr/>
        </p:nvSpPr>
        <p:spPr>
          <a:xfrm>
            <a:off x="1637071"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46" name="Group 56">
            <a:extLst>
              <a:ext uri="{FF2B5EF4-FFF2-40B4-BE49-F238E27FC236}">
                <a16:creationId xmlns:a16="http://schemas.microsoft.com/office/drawing/2014/main" id="{FC0B86D3-10E4-4A4E-B970-B4043839F4DF}"/>
              </a:ext>
            </a:extLst>
          </p:cNvPr>
          <p:cNvGrpSpPr/>
          <p:nvPr/>
        </p:nvGrpSpPr>
        <p:grpSpPr>
          <a:xfrm>
            <a:off x="1388220" y="3371501"/>
            <a:ext cx="2300260" cy="2202886"/>
            <a:chOff x="1704484" y="1766707"/>
            <a:chExt cx="1486080" cy="2202886"/>
          </a:xfrm>
        </p:grpSpPr>
        <p:sp>
          <p:nvSpPr>
            <p:cNvPr id="47" name="TextBox 33">
              <a:extLst>
                <a:ext uri="{FF2B5EF4-FFF2-40B4-BE49-F238E27FC236}">
                  <a16:creationId xmlns:a16="http://schemas.microsoft.com/office/drawing/2014/main" id="{611F3A84-94C4-48B0-AA6E-E346E1BF6A5A}"/>
                </a:ext>
              </a:extLst>
            </p:cNvPr>
            <p:cNvSpPr txBox="1"/>
            <p:nvPr/>
          </p:nvSpPr>
          <p:spPr>
            <a:xfrm>
              <a:off x="1713697" y="2030601"/>
              <a:ext cx="1476867" cy="1938992"/>
            </a:xfrm>
            <a:prstGeom prst="rect">
              <a:avLst/>
            </a:prstGeom>
            <a:noFill/>
          </p:spPr>
          <p:txBody>
            <a:bodyPr wrap="square" rtlCol="0">
              <a:spAutoFit/>
            </a:bodyPr>
            <a:lstStyle/>
            <a:p>
              <a:pPr lvl="0" fontAlgn="base"/>
              <a:endParaRPr lang="en-US" sz="2400" dirty="0">
                <a:solidFill>
                  <a:srgbClr val="243255"/>
                </a:solidFill>
                <a:cs typeface="Arial" pitchFamily="34" charset="0"/>
              </a:endParaRPr>
            </a:p>
            <a:p>
              <a:pPr lvl="0" fontAlgn="base"/>
              <a:r>
                <a:rPr lang="pl-PL" sz="2400" b="1" dirty="0">
                  <a:solidFill>
                    <a:srgbClr val="243255"/>
                  </a:solidFill>
                  <a:latin typeface="Calibri" panose="020F0502020204030204" pitchFamily="34" charset="0"/>
                  <a:ea typeface="Times New Roman" panose="02020603050405020304" pitchFamily="18" charset="0"/>
                </a:rPr>
                <a:t>Efektywna komunikacja w środowisku cyfrowym.</a:t>
              </a:r>
              <a:endParaRPr lang="es-ES" sz="2400" dirty="0">
                <a:effectLst/>
                <a:latin typeface="Times New Roman" panose="02020603050405020304" pitchFamily="18" charset="0"/>
                <a:ea typeface="Times New Roman" panose="02020603050405020304" pitchFamily="18" charset="0"/>
              </a:endParaRPr>
            </a:p>
          </p:txBody>
        </p:sp>
        <p:sp>
          <p:nvSpPr>
            <p:cNvPr id="48" name="TextBox 34">
              <a:extLst>
                <a:ext uri="{FF2B5EF4-FFF2-40B4-BE49-F238E27FC236}">
                  <a16:creationId xmlns:a16="http://schemas.microsoft.com/office/drawing/2014/main" id="{9A4BBE72-BFEB-4C72-9760-B722279C9CA7}"/>
                </a:ext>
              </a:extLst>
            </p:cNvPr>
            <p:cNvSpPr txBox="1"/>
            <p:nvPr/>
          </p:nvSpPr>
          <p:spPr>
            <a:xfrm>
              <a:off x="1704484" y="1766707"/>
              <a:ext cx="1023846" cy="523220"/>
            </a:xfrm>
            <a:prstGeom prst="rect">
              <a:avLst/>
            </a:prstGeom>
            <a:noFill/>
          </p:spPr>
          <p:txBody>
            <a:bodyPr wrap="square" lIns="108000" rIns="108000" rtlCol="0">
              <a:spAutoFit/>
            </a:bodyPr>
            <a:lstStyle/>
            <a:p>
              <a:r>
                <a:rPr lang="pl-PL" altLang="ko-KR" sz="2800" b="1" dirty="0">
                  <a:solidFill>
                    <a:srgbClr val="243255"/>
                  </a:solidFill>
                  <a:cs typeface="Arial" pitchFamily="34" charset="0"/>
                </a:rPr>
                <a:t>Kurs </a:t>
              </a:r>
              <a:r>
                <a:rPr lang="en-US" altLang="ko-KR" sz="2800" b="1" dirty="0">
                  <a:solidFill>
                    <a:srgbClr val="243255"/>
                  </a:solidFill>
                  <a:cs typeface="Arial" pitchFamily="34" charset="0"/>
                </a:rPr>
                <a:t>1</a:t>
              </a:r>
              <a:endParaRPr lang="ko-KR" altLang="en-US" sz="2800" b="1" dirty="0">
                <a:solidFill>
                  <a:srgbClr val="243255"/>
                </a:solidFill>
                <a:cs typeface="Arial" pitchFamily="34" charset="0"/>
              </a:endParaRPr>
            </a:p>
          </p:txBody>
        </p:sp>
      </p:grpSp>
      <p:grpSp>
        <p:nvGrpSpPr>
          <p:cNvPr id="49" name="Group 85">
            <a:extLst>
              <a:ext uri="{FF2B5EF4-FFF2-40B4-BE49-F238E27FC236}">
                <a16:creationId xmlns:a16="http://schemas.microsoft.com/office/drawing/2014/main" id="{AED96A6A-A82E-4DE9-BE65-0BFED9971E65}"/>
              </a:ext>
            </a:extLst>
          </p:cNvPr>
          <p:cNvGrpSpPr/>
          <p:nvPr/>
        </p:nvGrpSpPr>
        <p:grpSpPr>
          <a:xfrm>
            <a:off x="4952998" y="3371501"/>
            <a:ext cx="2819403" cy="2274310"/>
            <a:chOff x="1417108" y="1766707"/>
            <a:chExt cx="1821471" cy="2274310"/>
          </a:xfrm>
        </p:grpSpPr>
        <p:sp>
          <p:nvSpPr>
            <p:cNvPr id="50" name="TextBox 37">
              <a:extLst>
                <a:ext uri="{FF2B5EF4-FFF2-40B4-BE49-F238E27FC236}">
                  <a16:creationId xmlns:a16="http://schemas.microsoft.com/office/drawing/2014/main" id="{260397A8-85F6-4ABA-95FC-3C9E9A075CB3}"/>
                </a:ext>
              </a:extLst>
            </p:cNvPr>
            <p:cNvSpPr txBox="1"/>
            <p:nvPr/>
          </p:nvSpPr>
          <p:spPr>
            <a:xfrm>
              <a:off x="1417108" y="2102025"/>
              <a:ext cx="1821471" cy="1938992"/>
            </a:xfrm>
            <a:prstGeom prst="rect">
              <a:avLst/>
            </a:prstGeom>
            <a:noFill/>
          </p:spPr>
          <p:txBody>
            <a:bodyPr wrap="square" rtlCol="0">
              <a:spAutoFit/>
            </a:bodyPr>
            <a:lstStyle/>
            <a:p>
              <a:endParaRPr lang="en-US" altLang="ko-KR" sz="2400" dirty="0">
                <a:solidFill>
                  <a:srgbClr val="243255"/>
                </a:solidFill>
                <a:cs typeface="Arial" pitchFamily="34" charset="0"/>
              </a:endParaRPr>
            </a:p>
            <a:p>
              <a:pPr lvl="1" fontAlgn="base"/>
              <a:r>
                <a:rPr lang="pl-PL" sz="2400" b="1" dirty="0">
                  <a:solidFill>
                    <a:srgbClr val="243255"/>
                  </a:solidFill>
                  <a:latin typeface="Calibri" panose="020F0502020204030204" pitchFamily="34" charset="0"/>
                  <a:ea typeface="Times New Roman" panose="02020603050405020304" pitchFamily="18" charset="0"/>
                </a:rPr>
                <a:t>Komunikacja w środowisku cyfrowym. Nowa komunikacja</a:t>
              </a:r>
              <a:r>
                <a:rPr lang="en-GB" sz="2400" b="1" dirty="0">
                  <a:solidFill>
                    <a:srgbClr val="243255"/>
                  </a:solidFill>
                  <a:effectLst/>
                  <a:latin typeface="Calibri" panose="020F0502020204030204" pitchFamily="34" charset="0"/>
                  <a:ea typeface="Times New Roman" panose="02020603050405020304" pitchFamily="18" charset="0"/>
                </a:rPr>
                <a:t>.</a:t>
              </a:r>
              <a:endParaRPr lang="es-ES" sz="2400" dirty="0">
                <a:effectLst/>
                <a:latin typeface="Times New Roman" panose="02020603050405020304" pitchFamily="18" charset="0"/>
                <a:ea typeface="Times New Roman" panose="02020603050405020304" pitchFamily="18" charset="0"/>
              </a:endParaRPr>
            </a:p>
          </p:txBody>
        </p:sp>
        <p:sp>
          <p:nvSpPr>
            <p:cNvPr id="51" name="TextBox 38">
              <a:extLst>
                <a:ext uri="{FF2B5EF4-FFF2-40B4-BE49-F238E27FC236}">
                  <a16:creationId xmlns:a16="http://schemas.microsoft.com/office/drawing/2014/main" id="{9456F793-01BD-4953-A99E-8176A0EDB3AA}"/>
                </a:ext>
              </a:extLst>
            </p:cNvPr>
            <p:cNvSpPr txBox="1"/>
            <p:nvPr/>
          </p:nvSpPr>
          <p:spPr>
            <a:xfrm>
              <a:off x="1704483" y="1766707"/>
              <a:ext cx="1189492" cy="523220"/>
            </a:xfrm>
            <a:prstGeom prst="rect">
              <a:avLst/>
            </a:prstGeom>
            <a:noFill/>
          </p:spPr>
          <p:txBody>
            <a:bodyPr wrap="square" lIns="108000" rIns="108000" rtlCol="0">
              <a:spAutoFit/>
            </a:bodyPr>
            <a:lstStyle/>
            <a:p>
              <a:r>
                <a:rPr lang="pl-PL" altLang="ko-KR" sz="2800" b="1" dirty="0">
                  <a:solidFill>
                    <a:srgbClr val="243255"/>
                  </a:solidFill>
                  <a:cs typeface="Arial" pitchFamily="34" charset="0"/>
                </a:rPr>
                <a:t>Część nr</a:t>
              </a:r>
              <a:r>
                <a:rPr lang="en-US" altLang="ko-KR" sz="2800" b="1" dirty="0">
                  <a:solidFill>
                    <a:srgbClr val="243255"/>
                  </a:solidFill>
                  <a:cs typeface="Arial" pitchFamily="34" charset="0"/>
                </a:rPr>
                <a:t> 1</a:t>
              </a:r>
              <a:endParaRPr lang="ko-KR" altLang="en-US" sz="2800" b="1" dirty="0">
                <a:solidFill>
                  <a:srgbClr val="243255"/>
                </a:solidFill>
                <a:cs typeface="Arial" pitchFamily="34" charset="0"/>
              </a:endParaRPr>
            </a:p>
          </p:txBody>
        </p:sp>
      </p:grpSp>
      <p:grpSp>
        <p:nvGrpSpPr>
          <p:cNvPr id="52" name="Group 90">
            <a:extLst>
              <a:ext uri="{FF2B5EF4-FFF2-40B4-BE49-F238E27FC236}">
                <a16:creationId xmlns:a16="http://schemas.microsoft.com/office/drawing/2014/main" id="{96A9D34C-2DFC-4ABF-9A58-E2D5DAE4839B}"/>
              </a:ext>
            </a:extLst>
          </p:cNvPr>
          <p:cNvGrpSpPr/>
          <p:nvPr/>
        </p:nvGrpSpPr>
        <p:grpSpPr>
          <a:xfrm>
            <a:off x="9273935" y="3371501"/>
            <a:ext cx="2689465" cy="2643642"/>
            <a:chOff x="1427234" y="1766707"/>
            <a:chExt cx="1737525" cy="2643642"/>
          </a:xfrm>
        </p:grpSpPr>
        <p:sp>
          <p:nvSpPr>
            <p:cNvPr id="53" name="TextBox 41">
              <a:extLst>
                <a:ext uri="{FF2B5EF4-FFF2-40B4-BE49-F238E27FC236}">
                  <a16:creationId xmlns:a16="http://schemas.microsoft.com/office/drawing/2014/main" id="{8BD68FBC-44FC-4EFC-A09F-16946911D992}"/>
                </a:ext>
              </a:extLst>
            </p:cNvPr>
            <p:cNvSpPr txBox="1"/>
            <p:nvPr/>
          </p:nvSpPr>
          <p:spPr>
            <a:xfrm>
              <a:off x="1427234" y="2102025"/>
              <a:ext cx="1737525" cy="2308324"/>
            </a:xfrm>
            <a:prstGeom prst="rect">
              <a:avLst/>
            </a:prstGeom>
            <a:noFill/>
          </p:spPr>
          <p:txBody>
            <a:bodyPr wrap="square" rtlCol="0">
              <a:spAutoFit/>
            </a:bodyPr>
            <a:lstStyle/>
            <a:p>
              <a:endParaRPr lang="en-US" altLang="ko-KR" sz="2400" dirty="0">
                <a:solidFill>
                  <a:srgbClr val="243255"/>
                </a:solidFill>
                <a:cs typeface="Arial" pitchFamily="34" charset="0"/>
              </a:endParaRPr>
            </a:p>
            <a:p>
              <a:pPr lvl="1" fontAlgn="base"/>
              <a:r>
                <a:rPr lang="pl-PL" sz="2400" b="1" dirty="0">
                  <a:solidFill>
                    <a:srgbClr val="243255"/>
                  </a:solidFill>
                  <a:latin typeface="Calibri" panose="020F0502020204030204" pitchFamily="34" charset="0"/>
                  <a:ea typeface="Times New Roman" panose="02020603050405020304" pitchFamily="18" charset="0"/>
                </a:rPr>
                <a:t>Główne problemy komunikacyjne w erze cyfrowej</a:t>
              </a:r>
              <a:r>
                <a:rPr lang="en-GB" sz="2400" b="1" dirty="0">
                  <a:solidFill>
                    <a:srgbClr val="243255"/>
                  </a:solidFill>
                  <a:effectLst/>
                  <a:latin typeface="Calibri" panose="020F0502020204030204" pitchFamily="34" charset="0"/>
                  <a:ea typeface="Times New Roman" panose="02020603050405020304" pitchFamily="18" charset="0"/>
                </a:rPr>
                <a:t>.</a:t>
              </a:r>
              <a:endParaRPr lang="es-ES" sz="2400" dirty="0">
                <a:effectLst/>
                <a:latin typeface="Times New Roman" panose="02020603050405020304" pitchFamily="18" charset="0"/>
                <a:ea typeface="Times New Roman" panose="02020603050405020304" pitchFamily="18" charset="0"/>
              </a:endParaRPr>
            </a:p>
          </p:txBody>
        </p:sp>
        <p:sp>
          <p:nvSpPr>
            <p:cNvPr id="54" name="TextBox 42">
              <a:extLst>
                <a:ext uri="{FF2B5EF4-FFF2-40B4-BE49-F238E27FC236}">
                  <a16:creationId xmlns:a16="http://schemas.microsoft.com/office/drawing/2014/main" id="{B9C5B90D-278A-4F7F-B76A-E666BB41EBA3}"/>
                </a:ext>
              </a:extLst>
            </p:cNvPr>
            <p:cNvSpPr txBox="1"/>
            <p:nvPr/>
          </p:nvSpPr>
          <p:spPr>
            <a:xfrm>
              <a:off x="1704484" y="1766707"/>
              <a:ext cx="1115673" cy="523220"/>
            </a:xfrm>
            <a:prstGeom prst="rect">
              <a:avLst/>
            </a:prstGeom>
            <a:noFill/>
          </p:spPr>
          <p:txBody>
            <a:bodyPr wrap="square" lIns="108000" rIns="108000" rtlCol="0">
              <a:spAutoFit/>
            </a:bodyPr>
            <a:lstStyle/>
            <a:p>
              <a:r>
                <a:rPr lang="pl-PL" altLang="ko-KR" sz="2800" b="1" dirty="0">
                  <a:solidFill>
                    <a:srgbClr val="243255"/>
                  </a:solidFill>
                  <a:cs typeface="Arial" pitchFamily="34" charset="0"/>
                </a:rPr>
                <a:t>Część nr</a:t>
              </a:r>
              <a:r>
                <a:rPr lang="en-US" altLang="ko-KR" sz="2800" b="1" dirty="0">
                  <a:solidFill>
                    <a:srgbClr val="243255"/>
                  </a:solidFill>
                  <a:cs typeface="Arial" pitchFamily="34" charset="0"/>
                </a:rPr>
                <a:t> 2</a:t>
              </a:r>
              <a:endParaRPr lang="ko-KR" altLang="en-US" sz="2800" b="1" dirty="0">
                <a:solidFill>
                  <a:srgbClr val="243255"/>
                </a:solidFill>
                <a:cs typeface="Arial" pitchFamily="34" charset="0"/>
              </a:endParaRPr>
            </a:p>
          </p:txBody>
        </p:sp>
      </p:grpSp>
      <p:grpSp>
        <p:nvGrpSpPr>
          <p:cNvPr id="55" name="Group 95">
            <a:extLst>
              <a:ext uri="{FF2B5EF4-FFF2-40B4-BE49-F238E27FC236}">
                <a16:creationId xmlns:a16="http://schemas.microsoft.com/office/drawing/2014/main" id="{6E2133CD-0FE1-41E7-A5BB-E832142F813B}"/>
              </a:ext>
            </a:extLst>
          </p:cNvPr>
          <p:cNvGrpSpPr/>
          <p:nvPr/>
        </p:nvGrpSpPr>
        <p:grpSpPr>
          <a:xfrm>
            <a:off x="14386875" y="3325334"/>
            <a:ext cx="2689465" cy="3382306"/>
            <a:chOff x="1704484" y="1766707"/>
            <a:chExt cx="1737525" cy="3382306"/>
          </a:xfrm>
        </p:grpSpPr>
        <p:sp>
          <p:nvSpPr>
            <p:cNvPr id="56" name="TextBox 45">
              <a:extLst>
                <a:ext uri="{FF2B5EF4-FFF2-40B4-BE49-F238E27FC236}">
                  <a16:creationId xmlns:a16="http://schemas.microsoft.com/office/drawing/2014/main" id="{0BC45CAB-3677-49A3-AB97-94FFF0DA3D8F}"/>
                </a:ext>
              </a:extLst>
            </p:cNvPr>
            <p:cNvSpPr txBox="1"/>
            <p:nvPr/>
          </p:nvSpPr>
          <p:spPr>
            <a:xfrm>
              <a:off x="1704484" y="2102025"/>
              <a:ext cx="1737525" cy="3046988"/>
            </a:xfrm>
            <a:prstGeom prst="rect">
              <a:avLst/>
            </a:prstGeom>
            <a:noFill/>
          </p:spPr>
          <p:txBody>
            <a:bodyPr wrap="square" rtlCol="0">
              <a:spAutoFit/>
            </a:bodyPr>
            <a:lstStyle/>
            <a:p>
              <a:endParaRPr lang="en-US" altLang="ko-KR" sz="2400" dirty="0">
                <a:solidFill>
                  <a:srgbClr val="243255"/>
                </a:solidFill>
                <a:cs typeface="Arial" pitchFamily="34" charset="0"/>
              </a:endParaRPr>
            </a:p>
            <a:p>
              <a:r>
                <a:rPr lang="pl-PL" sz="2400" b="1" dirty="0">
                  <a:solidFill>
                    <a:srgbClr val="243255"/>
                  </a:solidFill>
                  <a:latin typeface="Calibri" panose="020F0502020204030204" pitchFamily="34" charset="0"/>
                  <a:ea typeface="Times New Roman" panose="02020603050405020304" pitchFamily="18" charset="0"/>
                </a:rPr>
                <a:t>Podnoszenie umiejętności komunikacyjnych w środowisku cyfrowym. Praktyczny przewodnik</a:t>
              </a:r>
              <a:r>
                <a:rPr lang="en-GB" sz="2400" b="1" dirty="0">
                  <a:solidFill>
                    <a:srgbClr val="243255"/>
                  </a:solidFill>
                  <a:effectLst/>
                  <a:latin typeface="Calibri" panose="020F0502020204030204" pitchFamily="34" charset="0"/>
                  <a:ea typeface="Times New Roman" panose="02020603050405020304" pitchFamily="18" charset="0"/>
                </a:rPr>
                <a:t>.</a:t>
              </a:r>
              <a:endParaRPr lang="en-US" altLang="ko-KR" sz="2800" dirty="0">
                <a:cs typeface="Arial" pitchFamily="34" charset="0"/>
              </a:endParaRPr>
            </a:p>
          </p:txBody>
        </p:sp>
        <p:sp>
          <p:nvSpPr>
            <p:cNvPr id="57" name="TextBox 46">
              <a:extLst>
                <a:ext uri="{FF2B5EF4-FFF2-40B4-BE49-F238E27FC236}">
                  <a16:creationId xmlns:a16="http://schemas.microsoft.com/office/drawing/2014/main" id="{6DB4FEBA-34E0-4265-AA78-301F92167A2F}"/>
                </a:ext>
              </a:extLst>
            </p:cNvPr>
            <p:cNvSpPr txBox="1"/>
            <p:nvPr/>
          </p:nvSpPr>
          <p:spPr>
            <a:xfrm>
              <a:off x="1704484" y="1766707"/>
              <a:ext cx="1216981" cy="523220"/>
            </a:xfrm>
            <a:prstGeom prst="rect">
              <a:avLst/>
            </a:prstGeom>
            <a:noFill/>
          </p:spPr>
          <p:txBody>
            <a:bodyPr wrap="square" lIns="108000" rIns="108000" rtlCol="0">
              <a:spAutoFit/>
            </a:bodyPr>
            <a:lstStyle/>
            <a:p>
              <a:r>
                <a:rPr lang="pl-PL" altLang="ko-KR" sz="2800" b="1" dirty="0">
                  <a:solidFill>
                    <a:srgbClr val="243255"/>
                  </a:solidFill>
                  <a:cs typeface="Arial" pitchFamily="34" charset="0"/>
                </a:rPr>
                <a:t>Część nr </a:t>
              </a:r>
              <a:r>
                <a:rPr lang="en-US" altLang="ko-KR" sz="2800" b="1" dirty="0">
                  <a:solidFill>
                    <a:srgbClr val="243255"/>
                  </a:solidFill>
                  <a:cs typeface="Arial" pitchFamily="34" charset="0"/>
                </a:rPr>
                <a:t>3</a:t>
              </a:r>
              <a:endParaRPr lang="ko-KR" altLang="en-US" sz="2800" b="1" dirty="0">
                <a:solidFill>
                  <a:srgbClr val="243255"/>
                </a:solidFill>
                <a:cs typeface="Arial" pitchFamily="34" charset="0"/>
              </a:endParaRPr>
            </a:p>
          </p:txBody>
        </p:sp>
      </p:grpSp>
    </p:spTree>
    <p:extLst>
      <p:ext uri="{BB962C8B-B14F-4D97-AF65-F5344CB8AC3E}">
        <p14:creationId xmlns:p14="http://schemas.microsoft.com/office/powerpoint/2010/main" val="2914988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500" fill="hold"/>
                                        <p:tgtEl>
                                          <p:spTgt spid="27"/>
                                        </p:tgtEl>
                                        <p:attrNameLst>
                                          <p:attrName>ppt_x</p:attrName>
                                        </p:attrNameLst>
                                      </p:cBhvr>
                                      <p:tavLst>
                                        <p:tav tm="0">
                                          <p:val>
                                            <p:strVal val="#ppt_x"/>
                                          </p:val>
                                        </p:tav>
                                        <p:tav tm="100000">
                                          <p:val>
                                            <p:strVal val="#ppt_x"/>
                                          </p:val>
                                        </p:tav>
                                      </p:tavLst>
                                    </p:anim>
                                    <p:anim calcmode="lin" valueType="num">
                                      <p:cBhvr additive="base">
                                        <p:cTn id="21" dur="500" fill="hold"/>
                                        <p:tgtEl>
                                          <p:spTgt spid="27"/>
                                        </p:tgtEl>
                                        <p:attrNameLst>
                                          <p:attrName>ppt_y</p:attrName>
                                        </p:attrNameLst>
                                      </p:cBhvr>
                                      <p:tavLst>
                                        <p:tav tm="0">
                                          <p:val>
                                            <p:strVal val="1+#ppt_h/2"/>
                                          </p:val>
                                        </p:tav>
                                        <p:tav tm="100000">
                                          <p:val>
                                            <p:strVal val="#ppt_y"/>
                                          </p:val>
                                        </p:tav>
                                      </p:tavLst>
                                    </p:anim>
                                  </p:childTnLst>
                                </p:cTn>
                              </p:par>
                              <p:par>
                                <p:cTn id="22" presetID="10" presetClass="entr" presetSubtype="0" fill="hold" nodeType="with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500"/>
                                        <p:tgtEl>
                                          <p:spTgt spid="4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par>
                                <p:cTn id="31" presetID="10" presetClass="entr" presetSubtype="0" fill="hold" nodeType="with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fade">
                                      <p:cBhvr>
                                        <p:cTn id="33" dur="500"/>
                                        <p:tgtEl>
                                          <p:spTgt spid="49"/>
                                        </p:tgtEl>
                                      </p:cBhvr>
                                    </p:animEffect>
                                  </p:childTnLst>
                                </p:cTn>
                              </p:par>
                              <p:par>
                                <p:cTn id="34" presetID="2" presetClass="entr" presetSubtype="4"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500" fill="hold"/>
                                        <p:tgtEl>
                                          <p:spTgt spid="24"/>
                                        </p:tgtEl>
                                        <p:attrNameLst>
                                          <p:attrName>ppt_x</p:attrName>
                                        </p:attrNameLst>
                                      </p:cBhvr>
                                      <p:tavLst>
                                        <p:tav tm="0">
                                          <p:val>
                                            <p:strVal val="#ppt_x"/>
                                          </p:val>
                                        </p:tav>
                                        <p:tav tm="100000">
                                          <p:val>
                                            <p:strVal val="#ppt_x"/>
                                          </p:val>
                                        </p:tav>
                                      </p:tavLst>
                                    </p:anim>
                                    <p:anim calcmode="lin" valueType="num">
                                      <p:cBhvr additive="base">
                                        <p:cTn id="37" dur="500" fill="hold"/>
                                        <p:tgtEl>
                                          <p:spTgt spid="24"/>
                                        </p:tgtEl>
                                        <p:attrNameLst>
                                          <p:attrName>ppt_y</p:attrName>
                                        </p:attrNameLst>
                                      </p:cBhvr>
                                      <p:tavLst>
                                        <p:tav tm="0">
                                          <p:val>
                                            <p:strVal val="1+#ppt_h/2"/>
                                          </p:val>
                                        </p:tav>
                                        <p:tav tm="100000">
                                          <p:val>
                                            <p:strVal val="#ppt_y"/>
                                          </p:val>
                                        </p:tav>
                                      </p:tavLst>
                                    </p:anim>
                                  </p:childTnLst>
                                </p:cTn>
                              </p:par>
                              <p:par>
                                <p:cTn id="38" presetID="10" presetClass="entr" presetSubtype="0" fill="hold" nodeType="withEffect">
                                  <p:stCondLst>
                                    <p:cond delay="0"/>
                                  </p:stCondLst>
                                  <p:childTnLst>
                                    <p:set>
                                      <p:cBhvr>
                                        <p:cTn id="39" dur="1" fill="hold">
                                          <p:stCondLst>
                                            <p:cond delay="0"/>
                                          </p:stCondLst>
                                        </p:cTn>
                                        <p:tgtEl>
                                          <p:spTgt spid="52"/>
                                        </p:tgtEl>
                                        <p:attrNameLst>
                                          <p:attrName>style.visibility</p:attrName>
                                        </p:attrNameLst>
                                      </p:cBhvr>
                                      <p:to>
                                        <p:strVal val="visible"/>
                                      </p:to>
                                    </p:set>
                                    <p:animEffect transition="in" filter="fade">
                                      <p:cBhvr>
                                        <p:cTn id="40" dur="500"/>
                                        <p:tgtEl>
                                          <p:spTgt spid="52"/>
                                        </p:tgtEl>
                                      </p:cBhvr>
                                    </p:animEffect>
                                  </p:childTnLst>
                                </p:cTn>
                              </p:par>
                              <p:par>
                                <p:cTn id="41" presetID="2" presetClass="entr" presetSubtype="4"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par>
                                <p:cTn id="45" presetID="10" presetClass="entr" presetSubtype="0" fill="hold" nodeType="with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fade">
                                      <p:cBhvr>
                                        <p:cTn id="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animBg="1"/>
      <p:bldP spid="22" grpId="0" animBg="1"/>
      <p:bldP spid="23" grpId="0" animBg="1"/>
      <p:bldP spid="24" grpId="0" animBg="1"/>
      <p:bldP spid="25"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FB9F19B6-9BAF-4C74-9674-6BB296FB1DA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1200" y="5104186"/>
            <a:ext cx="6095101" cy="3485290"/>
          </a:xfrm>
          <a:prstGeom prst="rect">
            <a:avLst/>
          </a:prstGeom>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sp>
        <p:nvSpPr>
          <p:cNvPr id="5" name="object 3">
            <a:extLst>
              <a:ext uri="{FF2B5EF4-FFF2-40B4-BE49-F238E27FC236}">
                <a16:creationId xmlns:a16="http://schemas.microsoft.com/office/drawing/2014/main" id="{0409B19A-6693-43E7-B35B-C85E49857B17}"/>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ffectLst/>
              <a:ea typeface="Times New Roman" panose="02020603050405020304" pitchFamily="18" charset="0"/>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4" y="2408778"/>
            <a:ext cx="16511745" cy="3416320"/>
          </a:xfrm>
          <a:prstGeom prst="rect">
            <a:avLst/>
          </a:prstGeom>
          <a:noFill/>
        </p:spPr>
        <p:txBody>
          <a:bodyPr wrap="square" rtlCol="0">
            <a:spAutoFit/>
          </a:bodyPr>
          <a:lstStyle/>
          <a:p>
            <a:pPr algn="just" fontAlgn="base"/>
            <a:r>
              <a:rPr lang="pl-PL" sz="2400" dirty="0">
                <a:solidFill>
                  <a:srgbClr val="243255"/>
                </a:solidFill>
                <a:ea typeface="Times New Roman" panose="02020603050405020304" pitchFamily="18" charset="0"/>
              </a:rPr>
              <a:t>Rozpowszechnienie korzystania z Internetu w ciągu ostatnich kilku dekad przyniosło głębokie zmiany w sposobie, w jaki się komunikujemy.</a:t>
            </a:r>
          </a:p>
          <a:p>
            <a:pPr algn="just" fontAlgn="base"/>
            <a:endParaRPr lang="pl-PL" sz="2400" dirty="0">
              <a:solidFill>
                <a:srgbClr val="243255"/>
              </a:solidFill>
              <a:ea typeface="Times New Roman" panose="02020603050405020304" pitchFamily="18" charset="0"/>
            </a:endParaRPr>
          </a:p>
          <a:p>
            <a:pPr algn="just" fontAlgn="base"/>
            <a:r>
              <a:rPr lang="pl-PL" sz="2400" dirty="0">
                <a:solidFill>
                  <a:srgbClr val="243255"/>
                </a:solidFill>
                <a:ea typeface="Times New Roman" panose="02020603050405020304" pitchFamily="18" charset="0"/>
              </a:rPr>
              <a:t>Większość z nas może już wiedzieć, że komunikacja cyfrowa to każdy rodzaj komunikacji, który opiera się na wykorzystaniu technologii. Istnieje jednak wiele kanałów i form komunikacji cyfrowej. W miejscu pracy, na czym skupimy się w tym module, może to być między innymi wysyłanie wiadomości e-mail, rozmowa na czacie z zespołem bądź też profesjonalne spotkanie on-line za pośrednictwem jednej z platform</a:t>
            </a:r>
          </a:p>
          <a:p>
            <a:pPr algn="just" fontAlgn="base"/>
            <a:endParaRPr lang="en-GB" sz="2400" dirty="0">
              <a:solidFill>
                <a:srgbClr val="243255"/>
              </a:solidFill>
              <a:effectLst/>
              <a:ea typeface="Times New Roman" panose="02020603050405020304" pitchFamily="18" charset="0"/>
            </a:endParaRPr>
          </a:p>
          <a:p>
            <a:pPr fontAlgn="base"/>
            <a:r>
              <a:rPr lang="pl-PL" sz="2400" b="1" dirty="0">
                <a:solidFill>
                  <a:srgbClr val="243255"/>
                </a:solidFill>
                <a:ea typeface="Times New Roman" panose="02020603050405020304" pitchFamily="18" charset="0"/>
              </a:rPr>
              <a:t>Czy wiemy jednak, w jaki sposób prowadzić skuteczną komunikację cyfrową w miejscu pracy i jak najlepiej ją wykorzystać</a:t>
            </a:r>
            <a:r>
              <a:rPr lang="en-GB" sz="2400" b="1" dirty="0">
                <a:solidFill>
                  <a:srgbClr val="243255"/>
                </a:solidFill>
                <a:effectLst/>
                <a:ea typeface="Times New Roman" panose="02020603050405020304" pitchFamily="18" charset="0"/>
              </a:rPr>
              <a:t>?</a:t>
            </a:r>
            <a:endParaRPr lang="es-ES" sz="2400" b="1" dirty="0">
              <a:effectLst/>
              <a:ea typeface="Times New Roman" panose="02020603050405020304" pitchFamily="18" charset="0"/>
            </a:endParaRPr>
          </a:p>
        </p:txBody>
      </p:sp>
      <p:sp>
        <p:nvSpPr>
          <p:cNvPr id="11" name="TextBox 5">
            <a:extLst>
              <a:ext uri="{FF2B5EF4-FFF2-40B4-BE49-F238E27FC236}">
                <a16:creationId xmlns:a16="http://schemas.microsoft.com/office/drawing/2014/main" id="{6DB2408F-C8E3-481B-BEFD-24DB75CA61AF}"/>
              </a:ext>
            </a:extLst>
          </p:cNvPr>
          <p:cNvSpPr txBox="1"/>
          <p:nvPr/>
        </p:nvSpPr>
        <p:spPr>
          <a:xfrm>
            <a:off x="903420" y="1697524"/>
            <a:ext cx="17902214" cy="584775"/>
          </a:xfrm>
          <a:prstGeom prst="rect">
            <a:avLst/>
          </a:prstGeom>
          <a:noFill/>
        </p:spPr>
        <p:txBody>
          <a:bodyPr wrap="square" rtlCol="0" anchor="ctr">
            <a:spAutoFit/>
          </a:bodyPr>
          <a:lstStyle/>
          <a:p>
            <a:pPr fontAlgn="base"/>
            <a:r>
              <a:rPr lang="pl-PL" sz="3200" b="1" dirty="0">
                <a:solidFill>
                  <a:srgbClr val="243255"/>
                </a:solidFill>
                <a:latin typeface="Calibri" panose="020F0502020204030204" pitchFamily="34" charset="0"/>
                <a:ea typeface="Times New Roman" panose="02020603050405020304" pitchFamily="18" charset="0"/>
              </a:rPr>
              <a:t>Komunikacja w środowisku cyfrowym. Nowa komunikacja</a:t>
            </a:r>
            <a:r>
              <a:rPr lang="en-GB" sz="3200" b="1" dirty="0">
                <a:solidFill>
                  <a:srgbClr val="243255"/>
                </a:solidFill>
                <a:effectLst/>
                <a:latin typeface="Calibri" panose="020F0502020204030204" pitchFamily="34" charset="0"/>
                <a:ea typeface="Times New Roman" panose="02020603050405020304" pitchFamily="18" charset="0"/>
              </a:rPr>
              <a:t>.</a:t>
            </a:r>
            <a:endParaRPr lang="es-ES" sz="3200" dirty="0">
              <a:effectLst/>
              <a:latin typeface="Times New Roman" panose="02020603050405020304" pitchFamily="18" charset="0"/>
              <a:ea typeface="Times New Roman" panose="02020603050405020304" pitchFamily="18"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896493" y="2204257"/>
            <a:ext cx="10494818" cy="3416320"/>
          </a:xfrm>
          <a:prstGeom prst="rect">
            <a:avLst/>
          </a:prstGeom>
          <a:noFill/>
        </p:spPr>
        <p:txBody>
          <a:bodyPr wrap="square" rtlCol="0">
            <a:spAutoFit/>
          </a:bodyPr>
          <a:lstStyle/>
          <a:p>
            <a:pPr algn="just" fontAlgn="base"/>
            <a:r>
              <a:rPr lang="pl-PL" sz="2400" dirty="0">
                <a:solidFill>
                  <a:srgbClr val="243255"/>
                </a:solidFill>
                <a:ea typeface="Times New Roman" panose="02020603050405020304" pitchFamily="18" charset="0"/>
              </a:rPr>
              <a:t>W tym module skupimy się na tym, jak poprawić komunikację cyfrową, a tym samym koordynację współpracy z innymi, poprzez rozwijanie niezbędnych umiejętności, które pomogą napędzać efektywną komunikację cyfrową w środowisku pracy.</a:t>
            </a:r>
          </a:p>
          <a:p>
            <a:pPr algn="just" fontAlgn="base"/>
            <a:endParaRPr lang="pl-PL" sz="2400" dirty="0">
              <a:solidFill>
                <a:srgbClr val="243255"/>
              </a:solidFill>
              <a:ea typeface="Times New Roman" panose="02020603050405020304" pitchFamily="18" charset="0"/>
            </a:endParaRPr>
          </a:p>
          <a:p>
            <a:pPr algn="just" fontAlgn="base"/>
            <a:r>
              <a:rPr lang="pl-PL" sz="2400" dirty="0">
                <a:solidFill>
                  <a:srgbClr val="243255"/>
                </a:solidFill>
                <a:ea typeface="Times New Roman" panose="02020603050405020304" pitchFamily="18" charset="0"/>
              </a:rPr>
              <a:t>Obecnie, po kryzysie spowodowanym przez COVID-19, procesy cyfryzacji firm uległy znacznemu przyśpieszeniu, co doprowadziło do powstania nowych metod pracy zdalnej określanych terminem „</a:t>
            </a:r>
            <a:r>
              <a:rPr lang="pl-PL" sz="2400" dirty="0" err="1">
                <a:solidFill>
                  <a:srgbClr val="243255"/>
                </a:solidFill>
                <a:ea typeface="Times New Roman" panose="02020603050405020304" pitchFamily="18" charset="0"/>
              </a:rPr>
              <a:t>smartworking</a:t>
            </a:r>
            <a:r>
              <a:rPr lang="pl-PL" sz="2400" dirty="0">
                <a:solidFill>
                  <a:srgbClr val="243255"/>
                </a:solidFill>
                <a:ea typeface="Times New Roman" panose="02020603050405020304" pitchFamily="18" charset="0"/>
              </a:rPr>
              <a:t>”, w których zespoły robocze stają się wirtualne</a:t>
            </a:r>
            <a:r>
              <a:rPr lang="en-GB" sz="2400" dirty="0">
                <a:solidFill>
                  <a:srgbClr val="243255"/>
                </a:solidFill>
                <a:effectLst/>
                <a:ea typeface="Times New Roman" panose="02020603050405020304" pitchFamily="18" charset="0"/>
              </a:rPr>
              <a:t>. </a:t>
            </a:r>
          </a:p>
        </p:txBody>
      </p:sp>
      <p:sp>
        <p:nvSpPr>
          <p:cNvPr id="12" name="object 3">
            <a:extLst>
              <a:ext uri="{FF2B5EF4-FFF2-40B4-BE49-F238E27FC236}">
                <a16:creationId xmlns:a16="http://schemas.microsoft.com/office/drawing/2014/main" id="{446120C7-B0A5-4FB5-B748-C44D2DF196B2}"/>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pic>
        <p:nvPicPr>
          <p:cNvPr id="5" name="Imagen 4">
            <a:extLst>
              <a:ext uri="{FF2B5EF4-FFF2-40B4-BE49-F238E27FC236}">
                <a16:creationId xmlns:a16="http://schemas.microsoft.com/office/drawing/2014/main" id="{C8ABF2C6-31FF-45EF-9233-FC170EB08F3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536555" y="4197940"/>
            <a:ext cx="7315200" cy="3838575"/>
          </a:xfrm>
          <a:prstGeom prst="rect">
            <a:avLst/>
          </a:prstGeom>
        </p:spPr>
      </p:pic>
      <p:sp>
        <p:nvSpPr>
          <p:cNvPr id="9" name="object 2">
            <a:extLst>
              <a:ext uri="{FF2B5EF4-FFF2-40B4-BE49-F238E27FC236}">
                <a16:creationId xmlns:a16="http://schemas.microsoft.com/office/drawing/2014/main" id="{76302C16-B80C-4079-AADB-5AC755D83CBB}"/>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2" name="CuadroTexto 11">
            <a:extLst>
              <a:ext uri="{FF2B5EF4-FFF2-40B4-BE49-F238E27FC236}">
                <a16:creationId xmlns:a16="http://schemas.microsoft.com/office/drawing/2014/main" id="{1E76EB74-3D8C-4BCB-92B5-E802F2557140}"/>
              </a:ext>
            </a:extLst>
          </p:cNvPr>
          <p:cNvSpPr txBox="1"/>
          <p:nvPr/>
        </p:nvSpPr>
        <p:spPr>
          <a:xfrm>
            <a:off x="990600" y="1790700"/>
            <a:ext cx="16002000" cy="2308324"/>
          </a:xfrm>
          <a:prstGeom prst="rect">
            <a:avLst/>
          </a:prstGeom>
          <a:noFill/>
        </p:spPr>
        <p:txBody>
          <a:bodyPr wrap="square">
            <a:spAutoFit/>
          </a:bodyPr>
          <a:lstStyle/>
          <a:p>
            <a:pPr algn="just" fontAlgn="base"/>
            <a:r>
              <a:rPr lang="pl-PL" sz="2400" dirty="0">
                <a:solidFill>
                  <a:srgbClr val="243255"/>
                </a:solidFill>
                <a:ea typeface="Times New Roman" panose="02020603050405020304" pitchFamily="18" charset="0"/>
              </a:rPr>
              <a:t>W związku z tym należy zauważyć, że ten rodzaj komunikacji cyfrowej jest obecnie nową normą, w której oprócz znajomości pewnych umiejętności i narzędzi cyfrowych, musimy poznać kodeksy postępowania komunikacyjnego w obecnym środowisku cyfrowym i pracować nad doskonaleniem miękkich umiejętności komunikacyjnych. Aktywności te pozwolą zapewnić efektywną komunikację stanowiącą podstawę pracy zespołowej jak również koordynacji współdziałania z innymi. Właściwa i efektywna komunikacja przekłada się także na rozwój zawodowy jednostki, oraz atrakcyjne, produktywne i przyjemne doświadczenia z pracy zawodowej umożliwiające pełne dostosowywanie się do nowych warunków, w których żyjemy i pracujemy.</a:t>
            </a:r>
            <a:endParaRPr lang="en-GB" sz="2400" dirty="0">
              <a:solidFill>
                <a:srgbClr val="243255"/>
              </a:solidFill>
              <a:effectLst/>
              <a:ea typeface="Times New Roman" panose="02020603050405020304" pitchFamily="18" charset="0"/>
            </a:endParaRPr>
          </a:p>
        </p:txBody>
      </p:sp>
      <p:sp>
        <p:nvSpPr>
          <p:cNvPr id="9" name="CuadroTexto 8">
            <a:extLst>
              <a:ext uri="{FF2B5EF4-FFF2-40B4-BE49-F238E27FC236}">
                <a16:creationId xmlns:a16="http://schemas.microsoft.com/office/drawing/2014/main" id="{D3856C49-43B7-4D7B-8361-33703AC396FA}"/>
              </a:ext>
            </a:extLst>
          </p:cNvPr>
          <p:cNvSpPr txBox="1"/>
          <p:nvPr/>
        </p:nvSpPr>
        <p:spPr>
          <a:xfrm>
            <a:off x="990600" y="4443207"/>
            <a:ext cx="16002000" cy="3046988"/>
          </a:xfrm>
          <a:prstGeom prst="rect">
            <a:avLst/>
          </a:prstGeom>
          <a:noFill/>
        </p:spPr>
        <p:txBody>
          <a:bodyPr wrap="square">
            <a:spAutoFit/>
          </a:bodyPr>
          <a:lstStyle/>
          <a:p>
            <a:pPr algn="just" fontAlgn="base"/>
            <a:r>
              <a:rPr lang="pl-PL" sz="2400" dirty="0">
                <a:solidFill>
                  <a:srgbClr val="243255"/>
                </a:solidFill>
                <a:ea typeface="Times New Roman" panose="02020603050405020304" pitchFamily="18" charset="0"/>
              </a:rPr>
              <a:t>Aby osiągnąć powyższe cele, warto wiedzieć, że komunikacja cyfrowa ma pewne zalety i wady w porównaniu z komunikacją twarzą w twarz, do której jesteśmy od dawna przyzwyczajeni. Komunikacja cyfrowa jest nie tylko szybsza oraz interaktywna, ale zdecentralizowana, bardziej partycypacyjna, a przy tym mniej hierarchiczna. Przede wszystkim pozwala ona na natychmiastową interakcję, eliminując fizyczne bariery, które wcześniej mogły nas ograniczać. Jedną z jej szczególnych cech jest to, że zwykle nie towarzyszy jej niewerbalny język stanowiący nierozerwalną część tradycyjnej komunikacji, co stwarza pewne nowe paradygmaty</a:t>
            </a:r>
            <a:r>
              <a:rPr lang="en-GB" sz="2400" dirty="0">
                <a:solidFill>
                  <a:srgbClr val="243255"/>
                </a:solidFill>
                <a:effectLst/>
                <a:ea typeface="Times New Roman" panose="02020603050405020304" pitchFamily="18" charset="0"/>
              </a:rPr>
              <a:t>.</a:t>
            </a:r>
            <a:endParaRPr lang="es-ES" sz="2400" dirty="0">
              <a:effectLst/>
              <a:ea typeface="Times New Roman" panose="02020603050405020304" pitchFamily="18" charset="0"/>
            </a:endParaRPr>
          </a:p>
          <a:p>
            <a:pPr algn="just" fontAlgn="base"/>
            <a:endParaRPr lang="es-ES" sz="2400" dirty="0">
              <a:effectLst/>
              <a:ea typeface="Times New Roman" panose="02020603050405020304" pitchFamily="18" charset="0"/>
            </a:endParaRPr>
          </a:p>
          <a:p>
            <a:pPr algn="just" fontAlgn="base"/>
            <a:r>
              <a:rPr lang="pl-PL" sz="2400" dirty="0">
                <a:solidFill>
                  <a:srgbClr val="243255"/>
                </a:solidFill>
                <a:ea typeface="Times New Roman" panose="02020603050405020304" pitchFamily="18" charset="0"/>
              </a:rPr>
              <a:t>Mając na uwadze powyższe cechy, spójrzmy jakie są najczęstsze problemy, które mogą powstać w wyniku komunikacji cyfrowej w miejscu pracy. Traktuje o nich poniższa sekcja</a:t>
            </a:r>
            <a:r>
              <a:rPr lang="en-GB" sz="2400" dirty="0">
                <a:solidFill>
                  <a:srgbClr val="243255"/>
                </a:solidFill>
                <a:effectLst/>
                <a:ea typeface="Times New Roman" panose="02020603050405020304" pitchFamily="18" charset="0"/>
              </a:rPr>
              <a:t>.</a:t>
            </a:r>
            <a:endParaRPr lang="es-ES" sz="2400" dirty="0">
              <a:effectLst/>
              <a:ea typeface="Times New Roman" panose="02020603050405020304" pitchFamily="18" charset="0"/>
            </a:endParaRPr>
          </a:p>
        </p:txBody>
      </p:sp>
      <p:sp>
        <p:nvSpPr>
          <p:cNvPr id="11" name="object 3">
            <a:extLst>
              <a:ext uri="{FF2B5EF4-FFF2-40B4-BE49-F238E27FC236}">
                <a16:creationId xmlns:a16="http://schemas.microsoft.com/office/drawing/2014/main" id="{DD3BF949-54BE-440D-A4EC-5B94828208F6}"/>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14" name="object 2">
            <a:extLst>
              <a:ext uri="{FF2B5EF4-FFF2-40B4-BE49-F238E27FC236}">
                <a16:creationId xmlns:a16="http://schemas.microsoft.com/office/drawing/2014/main" id="{FEED7DF5-476F-47A7-9E55-E1E6F4B97ED9}"/>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spTree>
    <p:extLst>
      <p:ext uri="{BB962C8B-B14F-4D97-AF65-F5344CB8AC3E}">
        <p14:creationId xmlns:p14="http://schemas.microsoft.com/office/powerpoint/2010/main" val="62257216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p:bldP spid="11"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0409B19A-6693-43E7-B35B-C85E49857B17}"/>
              </a:ext>
            </a:extLst>
          </p:cNvPr>
          <p:cNvSpPr txBox="1"/>
          <p:nvPr/>
        </p:nvSpPr>
        <p:spPr>
          <a:xfrm>
            <a:off x="990600" y="1635350"/>
            <a:ext cx="11634944" cy="629660"/>
          </a:xfrm>
          <a:prstGeom prst="rect">
            <a:avLst/>
          </a:prstGeom>
        </p:spPr>
        <p:txBody>
          <a:bodyPr vert="horz" wrap="square" lIns="0" tIns="13970" rIns="0" bIns="0" rtlCol="0">
            <a:spAutoFit/>
          </a:bodyPr>
          <a:lstStyle/>
          <a:p>
            <a:pPr marL="12700">
              <a:lnSpc>
                <a:spcPct val="100000"/>
              </a:lnSpc>
              <a:spcBef>
                <a:spcPts val="110"/>
              </a:spcBef>
            </a:pPr>
            <a:r>
              <a:rPr lang="pl-PL" sz="4000" b="1" dirty="0">
                <a:solidFill>
                  <a:srgbClr val="243255"/>
                </a:solidFill>
                <a:ea typeface="Times New Roman" panose="02020603050405020304" pitchFamily="18" charset="0"/>
              </a:rPr>
              <a:t>Główne problemy komunikacyjne w erze cyfrowej</a:t>
            </a:r>
            <a:endParaRPr sz="4000" dirty="0">
              <a:solidFill>
                <a:srgbClr val="002060"/>
              </a:solidFill>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90600" y="2403929"/>
            <a:ext cx="12573000" cy="1200329"/>
          </a:xfrm>
          <a:prstGeom prst="rect">
            <a:avLst/>
          </a:prstGeom>
          <a:noFill/>
        </p:spPr>
        <p:txBody>
          <a:bodyPr wrap="square" rtlCol="0">
            <a:spAutoFit/>
          </a:bodyPr>
          <a:lstStyle/>
          <a:p>
            <a:pPr algn="just" fontAlgn="base"/>
            <a:r>
              <a:rPr lang="pl-PL" sz="2400" dirty="0">
                <a:solidFill>
                  <a:srgbClr val="243255"/>
                </a:solidFill>
                <a:ea typeface="Times New Roman" panose="02020603050405020304" pitchFamily="18" charset="0"/>
              </a:rPr>
              <a:t>Bariery komunikacyjne to takie, które uniemożliwiają swobodne, jasne i efektywne przekazywanie informacji lub wiadomości. Zobaczmy, jakie są najczęstsze problemy w cyfrowym środowisku pracy, których możemy doświadczyć w naszym zespole</a:t>
            </a:r>
            <a:r>
              <a:rPr lang="en-GB" sz="2400" dirty="0">
                <a:solidFill>
                  <a:srgbClr val="243255"/>
                </a:solidFill>
                <a:effectLst/>
                <a:ea typeface="Times New Roman" panose="02020603050405020304" pitchFamily="18" charset="0"/>
              </a:rPr>
              <a:t>.</a:t>
            </a:r>
          </a:p>
        </p:txBody>
      </p:sp>
      <p:pic>
        <p:nvPicPr>
          <p:cNvPr id="6" name="Imagen 5">
            <a:extLst>
              <a:ext uri="{FF2B5EF4-FFF2-40B4-BE49-F238E27FC236}">
                <a16:creationId xmlns:a16="http://schemas.microsoft.com/office/drawing/2014/main" id="{6EFC6DA8-57E8-4314-AF1F-7FB607E81E3D}"/>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13376564" y="3924300"/>
            <a:ext cx="4911436" cy="3040930"/>
          </a:xfrm>
          <a:prstGeom prst="rect">
            <a:avLst/>
          </a:prstGeom>
        </p:spPr>
      </p:pic>
      <p:sp>
        <p:nvSpPr>
          <p:cNvPr id="11" name="CuadroTexto 10">
            <a:extLst>
              <a:ext uri="{FF2B5EF4-FFF2-40B4-BE49-F238E27FC236}">
                <a16:creationId xmlns:a16="http://schemas.microsoft.com/office/drawing/2014/main" id="{DDE53740-7ADB-4099-A5B1-CBA835D016E5}"/>
              </a:ext>
            </a:extLst>
          </p:cNvPr>
          <p:cNvSpPr txBox="1"/>
          <p:nvPr/>
        </p:nvSpPr>
        <p:spPr>
          <a:xfrm>
            <a:off x="990600" y="3756135"/>
            <a:ext cx="12573000" cy="1569660"/>
          </a:xfrm>
          <a:prstGeom prst="rect">
            <a:avLst/>
          </a:prstGeom>
          <a:noFill/>
        </p:spPr>
        <p:txBody>
          <a:bodyPr wrap="square">
            <a:spAutoFit/>
          </a:bodyPr>
          <a:lstStyle/>
          <a:p>
            <a:pPr marL="342900" lvl="0" indent="-342900" algn="just">
              <a:buFont typeface="Arial" panose="020B0604020202020204" pitchFamily="34" charset="0"/>
              <a:buChar char="•"/>
            </a:pPr>
            <a:r>
              <a:rPr lang="pl-PL" sz="2400" b="1" dirty="0">
                <a:solidFill>
                  <a:srgbClr val="E12227"/>
                </a:solidFill>
              </a:rPr>
              <a:t>Ochłodzenie relacji interpersonalnych w wirtualnym zespole: </a:t>
            </a:r>
            <a:r>
              <a:rPr lang="pl-PL" sz="2400" dirty="0">
                <a:solidFill>
                  <a:srgbClr val="002060"/>
                </a:solidFill>
              </a:rPr>
              <a:t>brak kontaktu w wirtualnej pracy lub komunikacji cyfrowej może prowadzić do poczucia izolacji, samotności i ochłodzenia relacji zespołowych, co z kolei może mieć negatywny wpływ na jednostkę, oddziałując na jej samopoczucie, produktywność a w konsekwencji także samo środowisko pracy</a:t>
            </a:r>
            <a:r>
              <a:rPr lang="en-GB" sz="2400" dirty="0">
                <a:solidFill>
                  <a:srgbClr val="002060"/>
                </a:solidFill>
              </a:rPr>
              <a:t>.</a:t>
            </a:r>
          </a:p>
        </p:txBody>
      </p:sp>
      <p:sp>
        <p:nvSpPr>
          <p:cNvPr id="14" name="CuadroTexto 13">
            <a:extLst>
              <a:ext uri="{FF2B5EF4-FFF2-40B4-BE49-F238E27FC236}">
                <a16:creationId xmlns:a16="http://schemas.microsoft.com/office/drawing/2014/main" id="{A63FA888-C356-49C2-A887-E662F092BED5}"/>
              </a:ext>
            </a:extLst>
          </p:cNvPr>
          <p:cNvSpPr txBox="1"/>
          <p:nvPr/>
        </p:nvSpPr>
        <p:spPr>
          <a:xfrm>
            <a:off x="990600" y="5464714"/>
            <a:ext cx="12573000" cy="3046988"/>
          </a:xfrm>
          <a:prstGeom prst="rect">
            <a:avLst/>
          </a:prstGeom>
          <a:noFill/>
        </p:spPr>
        <p:txBody>
          <a:bodyPr wrap="square">
            <a:spAutoFit/>
          </a:bodyPr>
          <a:lstStyle/>
          <a:p>
            <a:pPr marL="342900" lvl="0" indent="-342900" algn="just">
              <a:buFont typeface="Arial" panose="020B0604020202020204" pitchFamily="34" charset="0"/>
              <a:buChar char="•"/>
            </a:pPr>
            <a:r>
              <a:rPr lang="pl-PL" sz="2400" b="1" dirty="0">
                <a:solidFill>
                  <a:srgbClr val="E12227"/>
                </a:solidFill>
              </a:rPr>
              <a:t>Problemy z interpretacją wiadomości: </a:t>
            </a:r>
            <a:r>
              <a:rPr lang="pl-PL" sz="2400" dirty="0">
                <a:solidFill>
                  <a:srgbClr val="002060"/>
                </a:solidFill>
              </a:rPr>
              <a:t>przekaz cyfrowy łatwo jest błędnie zinterpretować. Za pośrednictwem tego medium nie są widoczne niewerbalne sygnały komunikacyjne, takie jak ton głosu, akcent, gesty rąk, mimika twarzy, postawa ciała itp., które zwykle towarzyszą temu jak interpretujemy informacje. Może to prowadzić do błędnej interpretacji komunikatów lub informacji, w wyniku której podajemy subiektywną lub osobistą interpretację treści przez odbiorcę (opartą na stanie emocjonalnym odbiorcy, słyszymy i widzimy bowiem to do czego dostrajamy się emocjonalnie), tracąc w ten sposób początkową skuteczność lub obiektywność wiadomości</a:t>
            </a:r>
            <a:r>
              <a:rPr lang="en-GB" sz="2400" dirty="0">
                <a:solidFill>
                  <a:srgbClr val="002060"/>
                </a:solidFill>
              </a:rPr>
              <a:t>.</a:t>
            </a:r>
            <a:endParaRPr lang="es-ES" sz="2400" dirty="0">
              <a:solidFill>
                <a:srgbClr val="002060"/>
              </a:solidFill>
            </a:endParaRPr>
          </a:p>
        </p:txBody>
      </p:sp>
      <p:sp>
        <p:nvSpPr>
          <p:cNvPr id="15" name="object 3">
            <a:extLst>
              <a:ext uri="{FF2B5EF4-FFF2-40B4-BE49-F238E27FC236}">
                <a16:creationId xmlns:a16="http://schemas.microsoft.com/office/drawing/2014/main" id="{7FAB5809-43EA-4AE8-B6E5-8BCA7AA359F3}"/>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16" name="object 2">
            <a:extLst>
              <a:ext uri="{FF2B5EF4-FFF2-40B4-BE49-F238E27FC236}">
                <a16:creationId xmlns:a16="http://schemas.microsoft.com/office/drawing/2014/main" id="{4E5FFAFB-1B49-4FB7-8DA1-1CF6B8F50264}"/>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4363915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par>
                          <p:cTn id="22" fill="hold">
                            <p:stCondLst>
                              <p:cond delay="500"/>
                            </p:stCondLst>
                            <p:childTnLst>
                              <p:par>
                                <p:cTn id="23" presetID="42" presetClass="entr" presetSubtype="0"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CAB1E4F-53A0-4D43-8217-96EC0D2C290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3778345" y="1714500"/>
            <a:ext cx="4495800" cy="5637778"/>
          </a:xfrm>
          <a:prstGeom prst="rect">
            <a:avLst/>
          </a:prstGeom>
        </p:spPr>
      </p:pic>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1714500"/>
            <a:ext cx="13258800" cy="3416320"/>
          </a:xfrm>
          <a:prstGeom prst="rect">
            <a:avLst/>
          </a:prstGeom>
          <a:noFill/>
        </p:spPr>
        <p:txBody>
          <a:bodyPr wrap="square" rtlCol="0">
            <a:spAutoFit/>
          </a:bodyPr>
          <a:lstStyle/>
          <a:p>
            <a:pPr marL="285750" indent="-285750" algn="just" fontAlgn="base">
              <a:buFont typeface="Arial" panose="020B0604020202020204" pitchFamily="34" charset="0"/>
              <a:buChar char="•"/>
            </a:pPr>
            <a:r>
              <a:rPr lang="pl-PL" sz="2400" b="1" dirty="0">
                <a:solidFill>
                  <a:srgbClr val="E12227"/>
                </a:solidFill>
                <a:ea typeface="Times New Roman" panose="02020603050405020304" pitchFamily="18" charset="0"/>
              </a:rPr>
              <a:t>Tworzenie poczucia fałszywego bezpieczeństwa / oziębłość w komunikacji: </a:t>
            </a:r>
            <a:r>
              <a:rPr lang="pl-PL" sz="2400" dirty="0">
                <a:solidFill>
                  <a:srgbClr val="002060"/>
                </a:solidFill>
                <a:ea typeface="Times New Roman" panose="02020603050405020304" pitchFamily="18" charset="0"/>
              </a:rPr>
              <a:t>dla wielu osób fizyczna odległość w komunikacji cyfrowej stwarza poczucie „fałszywego bezpieczeństwa”, którego nie zapewnia komunikacja bezpośrednia tj. twarzą w twarz. Komunikacja cyfrowa sprawia, że komunikujące się ze sobą osoby czują się bezpieczniej, tak jakby komunikacja cyfrowa nie była „prawdziwa”. Dzięki temu rozmówcy mogą przejawiać bardziej „agresywne” zachowanie lub pewien brak ostrożności w komunikacji, osłonięty wykorzystywanym medium i dzielącym rozmówców dystansem. Łatwiej im wyrazić siebie za pomocą tego typu medium niż wtedy, gdy musieliby oni spojrzeć komuś w oczy i podzielić się swoimi odczuciami lub opiniami w sposób bezpośredni</a:t>
            </a:r>
            <a:r>
              <a:rPr lang="en-GB" sz="2400" dirty="0">
                <a:solidFill>
                  <a:srgbClr val="002060"/>
                </a:solidFill>
                <a:effectLst/>
                <a:ea typeface="Times New Roman" panose="02020603050405020304" pitchFamily="18" charset="0"/>
              </a:rPr>
              <a:t>.</a:t>
            </a:r>
            <a:endParaRPr lang="es-ES" sz="2400" dirty="0">
              <a:solidFill>
                <a:srgbClr val="002060"/>
              </a:solidFill>
              <a:effectLst/>
              <a:ea typeface="Times New Roman" panose="02020603050405020304" pitchFamily="18" charset="0"/>
            </a:endParaRPr>
          </a:p>
          <a:p>
            <a:pPr algn="just" fontAlgn="base"/>
            <a:endParaRPr lang="es-ES" sz="2400" dirty="0">
              <a:solidFill>
                <a:srgbClr val="E12227"/>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A25EFC9D-F2F6-4FA7-B585-514D3AA9129E}"/>
              </a:ext>
            </a:extLst>
          </p:cNvPr>
          <p:cNvSpPr txBox="1"/>
          <p:nvPr/>
        </p:nvSpPr>
        <p:spPr>
          <a:xfrm>
            <a:off x="762000" y="4804708"/>
            <a:ext cx="13258800" cy="3416320"/>
          </a:xfrm>
          <a:prstGeom prst="rect">
            <a:avLst/>
          </a:prstGeom>
          <a:noFill/>
        </p:spPr>
        <p:txBody>
          <a:bodyPr wrap="square">
            <a:spAutoFit/>
          </a:bodyPr>
          <a:lstStyle/>
          <a:p>
            <a:pPr marL="285750" indent="-285750" algn="just" fontAlgn="base">
              <a:buFont typeface="Arial" panose="020B0604020202020204" pitchFamily="34" charset="0"/>
              <a:buChar char="•"/>
            </a:pPr>
            <a:r>
              <a:rPr lang="pl-PL" sz="2400" b="1" dirty="0">
                <a:solidFill>
                  <a:srgbClr val="E12227"/>
                </a:solidFill>
                <a:ea typeface="Times New Roman" panose="02020603050405020304" pitchFamily="18" charset="0"/>
              </a:rPr>
              <a:t>Bezpośredniość / natychmiastowość komunikatu: </a:t>
            </a:r>
            <a:r>
              <a:rPr lang="pl-PL" sz="2400" dirty="0">
                <a:solidFill>
                  <a:srgbClr val="002060"/>
                </a:solidFill>
                <a:ea typeface="Times New Roman" panose="02020603050405020304" pitchFamily="18" charset="0"/>
              </a:rPr>
              <a:t>Wskazana perspektywa natychmiastowej komunikacji stwarza pewną dodatkową presję. Jest nią szybkość komunikacji. W praktyce oznacza ona wykorzystanie chwili wolnego czasu do napisania krótkiej i szybkiej odpowiedzi na otrzymaną wiadomość. Zachętą jest to, że medium cyfrowe jest dla nas dostępne w zasadzie o każdej porze. Takie podejście może przekształcić wiadomość, która powinna być przemyślaną odpowiedzią na dane zagadnienie w reakcję ad hoc. Z uwagi na to, iż została ona napisana szybko, a przez to w sposób nieprzemyślany może prowadzić do trudniejszej do naprawienia sytuacji aniżeli miało by to miejsce w wariancie zakładającym przygotowanie odpowiedzi, bez pośpiechu ze zwróceniem uwagi na specyfikę sytuacji i potencjalne następstwa zbyt pośpiesznej odpowiedzi.</a:t>
            </a:r>
            <a:endParaRPr lang="es-ES" sz="2400" dirty="0">
              <a:solidFill>
                <a:srgbClr val="002060"/>
              </a:solidFill>
              <a:effectLst/>
              <a:ea typeface="Times New Roman" panose="02020603050405020304" pitchFamily="18" charset="0"/>
            </a:endParaRPr>
          </a:p>
        </p:txBody>
      </p:sp>
      <p:sp>
        <p:nvSpPr>
          <p:cNvPr id="12" name="object 3">
            <a:extLst>
              <a:ext uri="{FF2B5EF4-FFF2-40B4-BE49-F238E27FC236}">
                <a16:creationId xmlns:a16="http://schemas.microsoft.com/office/drawing/2014/main" id="{F5F6BA52-C9ED-4767-A1C8-66997177F25B}"/>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13" name="object 2">
            <a:extLst>
              <a:ext uri="{FF2B5EF4-FFF2-40B4-BE49-F238E27FC236}">
                <a16:creationId xmlns:a16="http://schemas.microsoft.com/office/drawing/2014/main" id="{4A902AA0-E981-4C34-A484-11BDE35497BE}"/>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1961043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42"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a importancia del lenguaje inclusivo en marketing">
            <a:extLst>
              <a:ext uri="{FF2B5EF4-FFF2-40B4-BE49-F238E27FC236}">
                <a16:creationId xmlns:a16="http://schemas.microsoft.com/office/drawing/2014/main" id="{D10B3579-68A2-48C1-832B-62A7BDB9492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2039600" y="4533900"/>
            <a:ext cx="6248400" cy="3916723"/>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692728" y="1662648"/>
            <a:ext cx="11878826" cy="2308324"/>
          </a:xfrm>
          <a:prstGeom prst="rect">
            <a:avLst/>
          </a:prstGeom>
          <a:noFill/>
        </p:spPr>
        <p:txBody>
          <a:bodyPr wrap="square" rtlCol="0">
            <a:spAutoFit/>
          </a:bodyPr>
          <a:lstStyle/>
          <a:p>
            <a:pPr marL="342900" indent="-342900" algn="just" fontAlgn="base">
              <a:buFont typeface="Arial" panose="020B0604020202020204" pitchFamily="34" charset="0"/>
              <a:buChar char="•"/>
            </a:pPr>
            <a:r>
              <a:rPr lang="pl-PL" sz="2400" b="1" dirty="0">
                <a:solidFill>
                  <a:srgbClr val="E12227"/>
                </a:solidFill>
                <a:latin typeface="Calibri" panose="020F0502020204030204" pitchFamily="34" charset="0"/>
                <a:ea typeface="Times New Roman" panose="02020603050405020304" pitchFamily="18" charset="0"/>
              </a:rPr>
              <a:t>Trwałość wiadomości lub cyfrowy odcisk palca: </a:t>
            </a:r>
            <a:r>
              <a:rPr lang="pl-PL" sz="2400" dirty="0">
                <a:solidFill>
                  <a:srgbClr val="002060"/>
                </a:solidFill>
                <a:latin typeface="Calibri" panose="020F0502020204030204" pitchFamily="34" charset="0"/>
                <a:ea typeface="Times New Roman" panose="02020603050405020304" pitchFamily="18" charset="0"/>
              </a:rPr>
              <a:t>Komunikacja cyfrowa, oprócz wielu zalet, charakteryzuje się także tym, że pozostaje w nośniku elektronicznym, co oznacza, że wysyłane przez nas wiadomości lub prowadzone przez nas rozmowy itp. pozostają na danym nośniku cyfrowym, w przeciwieństwie do tradycyjnej komunikacji, o której można powiedzieć, że jest bardziej „efemeryczna” (tj. krótkotrwała)”</a:t>
            </a:r>
            <a:r>
              <a:rPr lang="en-GB" sz="2400" dirty="0">
                <a:solidFill>
                  <a:srgbClr val="002060"/>
                </a:solidFill>
                <a:effectLst/>
                <a:latin typeface="Calibri" panose="020F0502020204030204" pitchFamily="34" charset="0"/>
                <a:ea typeface="Times New Roman" panose="02020603050405020304" pitchFamily="18" charset="0"/>
              </a:rPr>
              <a:t>. </a:t>
            </a:r>
            <a:endParaRPr lang="es-ES" sz="2400" dirty="0">
              <a:solidFill>
                <a:srgbClr val="002060"/>
              </a:solidFill>
              <a:effectLst/>
              <a:latin typeface="Times New Roman" panose="02020603050405020304" pitchFamily="18" charset="0"/>
              <a:ea typeface="Times New Roman" panose="02020603050405020304" pitchFamily="18" charset="0"/>
            </a:endParaRPr>
          </a:p>
          <a:p>
            <a:pPr algn="just" fontAlgn="base"/>
            <a:r>
              <a:rPr lang="en-GB" sz="2400" dirty="0">
                <a:solidFill>
                  <a:srgbClr val="243255"/>
                </a:solidFill>
                <a:effectLst/>
                <a:latin typeface="Calibri" panose="020F0502020204030204" pitchFamily="34" charset="0"/>
                <a:ea typeface="Times New Roman" panose="02020603050405020304" pitchFamily="18" charset="0"/>
              </a:rPr>
              <a:t> </a:t>
            </a:r>
            <a:endParaRPr lang="es-ES" sz="2400" dirty="0">
              <a:effectLst/>
              <a:latin typeface="Times New Roman" panose="02020603050405020304" pitchFamily="18" charset="0"/>
              <a:ea typeface="Times New Roman" panose="02020603050405020304" pitchFamily="18" charset="0"/>
            </a:endParaRPr>
          </a:p>
        </p:txBody>
      </p:sp>
      <p:sp>
        <p:nvSpPr>
          <p:cNvPr id="11" name="CuadroTexto 10">
            <a:extLst>
              <a:ext uri="{FF2B5EF4-FFF2-40B4-BE49-F238E27FC236}">
                <a16:creationId xmlns:a16="http://schemas.microsoft.com/office/drawing/2014/main" id="{5255B718-8920-488C-9D5C-0995E1A8B04D}"/>
              </a:ext>
            </a:extLst>
          </p:cNvPr>
          <p:cNvSpPr txBox="1"/>
          <p:nvPr/>
        </p:nvSpPr>
        <p:spPr>
          <a:xfrm>
            <a:off x="692727" y="3683490"/>
            <a:ext cx="11804074" cy="2677656"/>
          </a:xfrm>
          <a:prstGeom prst="rect">
            <a:avLst/>
          </a:prstGeom>
          <a:noFill/>
        </p:spPr>
        <p:txBody>
          <a:bodyPr wrap="square">
            <a:spAutoFit/>
          </a:bodyPr>
          <a:lstStyle/>
          <a:p>
            <a:pPr algn="just" fontAlgn="base"/>
            <a:endParaRPr lang="es-ES" sz="2400" dirty="0">
              <a:effectLst/>
              <a:latin typeface="Times New Roman" panose="02020603050405020304" pitchFamily="18" charset="0"/>
              <a:ea typeface="Times New Roman" panose="02020603050405020304" pitchFamily="18" charset="0"/>
            </a:endParaRPr>
          </a:p>
          <a:p>
            <a:pPr marL="342900" indent="-342900" algn="just" fontAlgn="base">
              <a:buFont typeface="Arial" panose="020B0604020202020204" pitchFamily="34" charset="0"/>
              <a:buChar char="•"/>
            </a:pPr>
            <a:r>
              <a:rPr lang="pl-PL" sz="2400" b="1" dirty="0">
                <a:solidFill>
                  <a:srgbClr val="E12227"/>
                </a:solidFill>
                <a:latin typeface="Calibri" panose="020F0502020204030204" pitchFamily="34" charset="0"/>
                <a:ea typeface="Times New Roman" panose="02020603050405020304" pitchFamily="18" charset="0"/>
              </a:rPr>
              <a:t>Używanie słownictwa o niejednoznacznym (wielorakim) znaczeniu: </a:t>
            </a:r>
            <a:r>
              <a:rPr lang="pl-PL" sz="2400" dirty="0">
                <a:solidFill>
                  <a:srgbClr val="002060"/>
                </a:solidFill>
                <a:latin typeface="Calibri" panose="020F0502020204030204" pitchFamily="34" charset="0"/>
                <a:ea typeface="Times New Roman" panose="02020603050405020304" pitchFamily="18" charset="0"/>
              </a:rPr>
              <a:t>Języki, terminy techniczne, jak również anglicyzmy, język potoczny, symbole o więcej niż jednym znaczeniu, a także słaba ekspresja itp., sprawiają, że odbiorca z różnych powodów może inaczej zinterpretować przekazywaną wiadomość lub w ogóle jej nie zrozumieć. Prowadzi to do zniekształcenia treści i znaczenia wiadomości, którą otrzymujemy lub też wiadomości, którą zamierzaliśmy komuś przekazać.</a:t>
            </a:r>
            <a:endParaRPr lang="es-ES" sz="2400" dirty="0">
              <a:solidFill>
                <a:srgbClr val="002060"/>
              </a:solidFill>
              <a:effectLst/>
              <a:latin typeface="Times New Roman" panose="02020603050405020304" pitchFamily="18" charset="0"/>
              <a:ea typeface="Times New Roman" panose="02020603050405020304" pitchFamily="18" charset="0"/>
            </a:endParaRPr>
          </a:p>
        </p:txBody>
      </p:sp>
      <p:sp>
        <p:nvSpPr>
          <p:cNvPr id="12" name="object 3">
            <a:extLst>
              <a:ext uri="{FF2B5EF4-FFF2-40B4-BE49-F238E27FC236}">
                <a16:creationId xmlns:a16="http://schemas.microsoft.com/office/drawing/2014/main" id="{BCDCA241-B7C4-4318-9C8E-F9DB9442B213}"/>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pl-PL" sz="4000" b="1" dirty="0">
                <a:solidFill>
                  <a:srgbClr val="E12227"/>
                </a:solidFill>
                <a:ea typeface="Times New Roman" panose="02020603050405020304" pitchFamily="18" charset="0"/>
              </a:rPr>
              <a:t>Efektywna komunikacja w środowisku cyfrowym</a:t>
            </a:r>
            <a:endParaRPr lang="es-ES" sz="4000" dirty="0">
              <a:solidFill>
                <a:srgbClr val="E12227"/>
              </a:solidFill>
              <a:ea typeface="Times New Roman" panose="02020603050405020304" pitchFamily="18" charset="0"/>
            </a:endParaRPr>
          </a:p>
        </p:txBody>
      </p:sp>
      <p:sp>
        <p:nvSpPr>
          <p:cNvPr id="13" name="object 2">
            <a:extLst>
              <a:ext uri="{FF2B5EF4-FFF2-40B4-BE49-F238E27FC236}">
                <a16:creationId xmlns:a16="http://schemas.microsoft.com/office/drawing/2014/main" id="{32396D40-02CF-472A-AD83-5810C314EE73}"/>
              </a:ext>
            </a:extLst>
          </p:cNvPr>
          <p:cNvSpPr txBox="1">
            <a:spLocks/>
          </p:cNvSpPr>
          <p:nvPr/>
        </p:nvSpPr>
        <p:spPr>
          <a:xfrm>
            <a:off x="14478000" y="647700"/>
            <a:ext cx="33737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Część nr</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a:t>
            </a:r>
            <a:r>
              <a:rPr lang="pl-PL"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91693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21" presetClass="entr" presetSubtype="1" fill="hold" nodeType="afterEffect">
                                  <p:stCondLst>
                                    <p:cond delay="0"/>
                                  </p:stCondLst>
                                  <p:childTnLst>
                                    <p:set>
                                      <p:cBhvr>
                                        <p:cTn id="15" dur="1" fill="hold">
                                          <p:stCondLst>
                                            <p:cond delay="0"/>
                                          </p:stCondLst>
                                        </p:cTn>
                                        <p:tgtEl>
                                          <p:spTgt spid="2050"/>
                                        </p:tgtEl>
                                        <p:attrNameLst>
                                          <p:attrName>style.visibility</p:attrName>
                                        </p:attrNameLst>
                                      </p:cBhvr>
                                      <p:to>
                                        <p:strVal val="visible"/>
                                      </p:to>
                                    </p:set>
                                    <p:animEffect transition="in" filter="wheel(1)">
                                      <p:cBhvr>
                                        <p:cTn id="16" dur="2000"/>
                                        <p:tgtEl>
                                          <p:spTgt spid="2050"/>
                                        </p:tgtEl>
                                      </p:cBhvr>
                                    </p:animEffect>
                                  </p:childTnLst>
                                </p:cTn>
                              </p:par>
                            </p:childTnLst>
                          </p:cTn>
                        </p:par>
                        <p:par>
                          <p:cTn id="17" fill="hold">
                            <p:stCondLst>
                              <p:cond delay="2500"/>
                            </p:stCondLst>
                            <p:childTnLst>
                              <p:par>
                                <p:cTn id="18" presetID="10" presetClass="entr" presetSubtype="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par>
                          <p:cTn id="21" fill="hold">
                            <p:stCondLst>
                              <p:cond delay="3000"/>
                            </p:stCondLst>
                            <p:childTnLst>
                              <p:par>
                                <p:cTn id="22" presetID="10" presetClass="entr" presetSubtype="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4001</Words>
  <Application>Microsoft Office PowerPoint</Application>
  <PresentationFormat>Personalizado</PresentationFormat>
  <Paragraphs>203</Paragraphs>
  <Slides>26</Slides>
  <Notes>23</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26</vt:i4>
      </vt:variant>
    </vt:vector>
  </HeadingPairs>
  <TitlesOfParts>
    <vt:vector size="34" baseType="lpstr">
      <vt:lpstr>Arial</vt:lpstr>
      <vt:lpstr>Calibri</vt:lpstr>
      <vt:lpstr>Courier New</vt:lpstr>
      <vt:lpstr>Tahoma</vt:lpstr>
      <vt:lpstr>Times New Roman</vt:lpstr>
      <vt:lpstr>YADLjI9qxTA 0</vt:lpstr>
      <vt:lpstr>Office Theme</vt:lpstr>
      <vt:lpstr>1_Office Theme</vt:lpstr>
      <vt:lpstr>Presentación de PowerPoint</vt:lpstr>
      <vt:lpstr>Cele kursu </vt:lpstr>
      <vt:lpstr>INDEX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essence RED</dc:title>
  <dc:creator>Monia Coppola</dc:creator>
  <cp:keywords>DAEZM6eZgec,BAEXurJiHZU</cp:keywords>
  <cp:lastModifiedBy>Miriam Internet Web Solutions</cp:lastModifiedBy>
  <cp:revision>136</cp:revision>
  <dcterms:created xsi:type="dcterms:W3CDTF">2021-03-19T11:51:00Z</dcterms:created>
  <dcterms:modified xsi:type="dcterms:W3CDTF">2022-03-01T16:04:15Z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2021-03-19T00:00:00Z</vt:filetime>
  </property>
  <property fmtid="{D5CDD505-2E9C-101B-9397-08002B2CF9AE}" pid="3" name="Creator">
    <vt:lpwstr>Canva</vt:lpwstr>
  </property>
  <property fmtid="{D5CDD505-2E9C-101B-9397-08002B2CF9AE}" pid="4" name="LastSaved">
    <vt:filetime>2021-03-19T00:00:00Z</vt:filetime>
  </property>
</Properties>
</file>