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4.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5.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6.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7.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8.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9.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0.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1.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2.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23.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24.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25.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26.xml" ContentType="application/vnd.openxmlformats-officedocument.presentationml.notesSlide+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notesSlides/notesSlide27.xml" ContentType="application/vnd.openxmlformats-officedocument.presentationml.notesSlide+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media/image11.jpg" ContentType="image/jpeg"/>
  <Override PartName="/ppt/notesSlides/notesSlide28.xml" ContentType="application/vnd.openxmlformats-officedocument.presentationml.notesSlide+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notesSlides/notesSlide29.xml" ContentType="application/vnd.openxmlformats-officedocument.presentationml.notesSlide+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40"/>
  </p:notesMasterIdLst>
  <p:sldIdLst>
    <p:sldId id="269" r:id="rId3"/>
    <p:sldId id="257" r:id="rId4"/>
    <p:sldId id="273" r:id="rId5"/>
    <p:sldId id="332" r:id="rId6"/>
    <p:sldId id="264" r:id="rId7"/>
    <p:sldId id="275" r:id="rId8"/>
    <p:sldId id="329" r:id="rId9"/>
    <p:sldId id="324" r:id="rId10"/>
    <p:sldId id="304" r:id="rId11"/>
    <p:sldId id="305" r:id="rId12"/>
    <p:sldId id="328" r:id="rId13"/>
    <p:sldId id="306" r:id="rId14"/>
    <p:sldId id="310" r:id="rId15"/>
    <p:sldId id="327" r:id="rId16"/>
    <p:sldId id="345" r:id="rId17"/>
    <p:sldId id="346" r:id="rId18"/>
    <p:sldId id="347" r:id="rId19"/>
    <p:sldId id="348" r:id="rId20"/>
    <p:sldId id="349" r:id="rId21"/>
    <p:sldId id="350" r:id="rId22"/>
    <p:sldId id="351" r:id="rId23"/>
    <p:sldId id="352" r:id="rId24"/>
    <p:sldId id="353" r:id="rId25"/>
    <p:sldId id="354" r:id="rId26"/>
    <p:sldId id="341" r:id="rId27"/>
    <p:sldId id="337" r:id="rId28"/>
    <p:sldId id="338" r:id="rId29"/>
    <p:sldId id="339" r:id="rId30"/>
    <p:sldId id="344" r:id="rId31"/>
    <p:sldId id="340" r:id="rId32"/>
    <p:sldId id="343" r:id="rId33"/>
    <p:sldId id="356" r:id="rId34"/>
    <p:sldId id="355" r:id="rId35"/>
    <p:sldId id="333" r:id="rId36"/>
    <p:sldId id="330" r:id="rId37"/>
    <p:sldId id="331" r:id="rId38"/>
    <p:sldId id="270" r:id="rId39"/>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255"/>
    <a:srgbClr val="E122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50" autoAdjust="0"/>
    <p:restoredTop sz="94660"/>
  </p:normalViewPr>
  <p:slideViewPr>
    <p:cSldViewPr>
      <p:cViewPr varScale="1">
        <p:scale>
          <a:sx n="70" d="100"/>
          <a:sy n="70" d="100"/>
        </p:scale>
        <p:origin x="882"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91988C-082D-44AA-9722-D6ABD896168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63CA0011-42EE-4CDE-8AFF-4F0DF062C41A}">
      <dgm:prSet/>
      <dgm:spPr>
        <a:solidFill>
          <a:srgbClr val="243255"/>
        </a:solidFill>
      </dgm:spPr>
      <dgm:t>
        <a:bodyPr/>
        <a:lstStyle/>
        <a:p>
          <a:pPr rtl="0"/>
          <a:r>
            <a:rPr lang="bg-BG" b="1"/>
            <a:t>ТВОРЧЕСКО МИСЛЕНЕ, КРЕАТИВНОСТ</a:t>
          </a:r>
          <a:endParaRPr lang="hr-HR" dirty="0"/>
        </a:p>
      </dgm:t>
    </dgm:pt>
    <dgm:pt modelId="{5EDF9AFA-1868-4858-9D7B-E392149AF97B}" type="parTrans" cxnId="{65BB2472-CE7C-4EA0-8E0C-247F61C08BCB}">
      <dgm:prSet/>
      <dgm:spPr/>
      <dgm:t>
        <a:bodyPr/>
        <a:lstStyle/>
        <a:p>
          <a:endParaRPr lang="en-US"/>
        </a:p>
      </dgm:t>
    </dgm:pt>
    <dgm:pt modelId="{61F3453B-0629-4A52-8F6D-EDBF3D9890CA}" type="sibTrans" cxnId="{65BB2472-CE7C-4EA0-8E0C-247F61C08BCB}">
      <dgm:prSet/>
      <dgm:spPr/>
      <dgm:t>
        <a:bodyPr/>
        <a:lstStyle/>
        <a:p>
          <a:endParaRPr lang="en-US"/>
        </a:p>
      </dgm:t>
    </dgm:pt>
    <dgm:pt modelId="{29CA8948-0A80-4B53-93C4-71C7570D42F7}" type="pres">
      <dgm:prSet presAssocID="{2791988C-082D-44AA-9722-D6ABD8961682}" presName="linear" presStyleCnt="0">
        <dgm:presLayoutVars>
          <dgm:animLvl val="lvl"/>
          <dgm:resizeHandles val="exact"/>
        </dgm:presLayoutVars>
      </dgm:prSet>
      <dgm:spPr/>
    </dgm:pt>
    <dgm:pt modelId="{2C81B13C-AA17-44E9-8569-B75BA188C82C}" type="pres">
      <dgm:prSet presAssocID="{63CA0011-42EE-4CDE-8AFF-4F0DF062C41A}" presName="parentText" presStyleLbl="node1" presStyleIdx="0" presStyleCnt="1" custScaleY="100970" custLinFactNeighborY="-14185">
        <dgm:presLayoutVars>
          <dgm:chMax val="0"/>
          <dgm:bulletEnabled val="1"/>
        </dgm:presLayoutVars>
      </dgm:prSet>
      <dgm:spPr/>
    </dgm:pt>
  </dgm:ptLst>
  <dgm:cxnLst>
    <dgm:cxn modelId="{06531968-C578-4859-A447-722B76AB7686}" type="presOf" srcId="{2791988C-082D-44AA-9722-D6ABD8961682}" destId="{29CA8948-0A80-4B53-93C4-71C7570D42F7}" srcOrd="0" destOrd="0" presId="urn:microsoft.com/office/officeart/2005/8/layout/vList2"/>
    <dgm:cxn modelId="{65BB2472-CE7C-4EA0-8E0C-247F61C08BCB}" srcId="{2791988C-082D-44AA-9722-D6ABD8961682}" destId="{63CA0011-42EE-4CDE-8AFF-4F0DF062C41A}" srcOrd="0" destOrd="0" parTransId="{5EDF9AFA-1868-4858-9D7B-E392149AF97B}" sibTransId="{61F3453B-0629-4A52-8F6D-EDBF3D9890CA}"/>
    <dgm:cxn modelId="{04FCB0DD-CD37-45F2-9AED-E126C5D9B4A9}" type="presOf" srcId="{63CA0011-42EE-4CDE-8AFF-4F0DF062C41A}" destId="{2C81B13C-AA17-44E9-8569-B75BA188C82C}" srcOrd="0" destOrd="0" presId="urn:microsoft.com/office/officeart/2005/8/layout/vList2"/>
    <dgm:cxn modelId="{5BA9E450-DFC6-4669-B1BE-4D06DC425DDD}" type="presParOf" srcId="{29CA8948-0A80-4B53-93C4-71C7570D42F7}" destId="{2C81B13C-AA17-44E9-8569-B75BA188C82C}"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71994EE-4A5E-499C-BE50-8A6B96AF0D8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42A6928-2C55-4325-8450-26A41F9AE8DD}">
      <dgm:prSet/>
      <dgm:spPr>
        <a:solidFill>
          <a:srgbClr val="243255"/>
        </a:solidFill>
      </dgm:spPr>
      <dgm:t>
        <a:bodyPr/>
        <a:lstStyle/>
        <a:p>
          <a:pPr rtl="0"/>
          <a:r>
            <a:rPr lang="bg-BG" b="1"/>
            <a:t>Характеристики на </a:t>
          </a:r>
          <a:r>
            <a:rPr lang="ru-RU" b="1"/>
            <a:t>творческите личности</a:t>
          </a:r>
          <a:r>
            <a:rPr lang="hr-HR" b="1"/>
            <a:t>: </a:t>
          </a:r>
          <a:r>
            <a:rPr lang="bg-BG" b="1"/>
            <a:t>адаптирано от </a:t>
          </a:r>
          <a:r>
            <a:rPr lang="en-GB" b="1"/>
            <a:t>Cloninger </a:t>
          </a:r>
          <a:r>
            <a:rPr lang="bg-BG" b="1"/>
            <a:t>и</a:t>
          </a:r>
          <a:r>
            <a:rPr lang="en-GB" b="1"/>
            <a:t> </a:t>
          </a:r>
          <a:r>
            <a:rPr lang="en-GB" b="1" dirty="0" err="1"/>
            <a:t>Mengert</a:t>
          </a:r>
          <a:r>
            <a:rPr lang="en-GB" b="1" dirty="0"/>
            <a:t> (2010) </a:t>
          </a:r>
          <a:endParaRPr lang="hr-HR" dirty="0"/>
        </a:p>
      </dgm:t>
    </dgm:pt>
    <dgm:pt modelId="{F2E97347-6364-4E7B-9ECC-A0649AB12CA8}" type="parTrans" cxnId="{54012798-B3AF-44C0-B99C-090B2384166E}">
      <dgm:prSet/>
      <dgm:spPr/>
      <dgm:t>
        <a:bodyPr/>
        <a:lstStyle/>
        <a:p>
          <a:endParaRPr lang="en-US"/>
        </a:p>
      </dgm:t>
    </dgm:pt>
    <dgm:pt modelId="{2725159C-BD82-4CF6-A0FC-BB005689E0EA}" type="sibTrans" cxnId="{54012798-B3AF-44C0-B99C-090B2384166E}">
      <dgm:prSet/>
      <dgm:spPr/>
      <dgm:t>
        <a:bodyPr/>
        <a:lstStyle/>
        <a:p>
          <a:endParaRPr lang="en-US"/>
        </a:p>
      </dgm:t>
    </dgm:pt>
    <dgm:pt modelId="{A4143D79-2BD4-424D-A169-34985FD98385}" type="pres">
      <dgm:prSet presAssocID="{271994EE-4A5E-499C-BE50-8A6B96AF0D85}" presName="linear" presStyleCnt="0">
        <dgm:presLayoutVars>
          <dgm:animLvl val="lvl"/>
          <dgm:resizeHandles val="exact"/>
        </dgm:presLayoutVars>
      </dgm:prSet>
      <dgm:spPr/>
    </dgm:pt>
    <dgm:pt modelId="{CED07ECB-5C7B-4661-BF9D-6574C90267C0}" type="pres">
      <dgm:prSet presAssocID="{C42A6928-2C55-4325-8450-26A41F9AE8DD}" presName="parentText" presStyleLbl="node1" presStyleIdx="0" presStyleCnt="1">
        <dgm:presLayoutVars>
          <dgm:chMax val="0"/>
          <dgm:bulletEnabled val="1"/>
        </dgm:presLayoutVars>
      </dgm:prSet>
      <dgm:spPr/>
    </dgm:pt>
  </dgm:ptLst>
  <dgm:cxnLst>
    <dgm:cxn modelId="{54012798-B3AF-44C0-B99C-090B2384166E}" srcId="{271994EE-4A5E-499C-BE50-8A6B96AF0D85}" destId="{C42A6928-2C55-4325-8450-26A41F9AE8DD}" srcOrd="0" destOrd="0" parTransId="{F2E97347-6364-4E7B-9ECC-A0649AB12CA8}" sibTransId="{2725159C-BD82-4CF6-A0FC-BB005689E0EA}"/>
    <dgm:cxn modelId="{1B7D229B-A801-465D-A486-EC8763FA421B}" type="presOf" srcId="{C42A6928-2C55-4325-8450-26A41F9AE8DD}" destId="{CED07ECB-5C7B-4661-BF9D-6574C90267C0}" srcOrd="0" destOrd="0" presId="urn:microsoft.com/office/officeart/2005/8/layout/vList2"/>
    <dgm:cxn modelId="{7B7563C8-A8F0-4FAB-BD18-A51DAF725D8F}" type="presOf" srcId="{271994EE-4A5E-499C-BE50-8A6B96AF0D85}" destId="{A4143D79-2BD4-424D-A169-34985FD98385}" srcOrd="0" destOrd="0" presId="urn:microsoft.com/office/officeart/2005/8/layout/vList2"/>
    <dgm:cxn modelId="{C69EE7FC-AF5D-4121-B056-060E6CCDC3D6}" type="presParOf" srcId="{A4143D79-2BD4-424D-A169-34985FD98385}" destId="{CED07ECB-5C7B-4661-BF9D-6574C90267C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0FEEDDE-F6C4-4EF0-B1AF-227CF2F801D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6646D04-DEF2-46F5-A2DC-F47A3A604992}">
      <dgm:prSet/>
      <dgm:spPr>
        <a:solidFill>
          <a:srgbClr val="243255"/>
        </a:solidFill>
      </dgm:spPr>
      <dgm:t>
        <a:bodyPr/>
        <a:lstStyle/>
        <a:p>
          <a:pPr rtl="0"/>
          <a:r>
            <a:rPr lang="bg-BG" b="1"/>
            <a:t>Модел на креативност 4</a:t>
          </a:r>
          <a:r>
            <a:rPr lang="en-US" b="1"/>
            <a:t>P </a:t>
          </a:r>
          <a:endParaRPr lang="hr-HR"/>
        </a:p>
      </dgm:t>
    </dgm:pt>
    <dgm:pt modelId="{1C2768C5-1474-40FA-A22C-8AA4AABC33EF}" type="parTrans" cxnId="{C7FD3C7D-262A-40D0-9F35-95C2D8715321}">
      <dgm:prSet/>
      <dgm:spPr/>
      <dgm:t>
        <a:bodyPr/>
        <a:lstStyle/>
        <a:p>
          <a:endParaRPr lang="en-US"/>
        </a:p>
      </dgm:t>
    </dgm:pt>
    <dgm:pt modelId="{EEE71EF8-35B3-450C-828F-4D09FAF17F9B}" type="sibTrans" cxnId="{C7FD3C7D-262A-40D0-9F35-95C2D8715321}">
      <dgm:prSet/>
      <dgm:spPr/>
      <dgm:t>
        <a:bodyPr/>
        <a:lstStyle/>
        <a:p>
          <a:endParaRPr lang="en-US"/>
        </a:p>
      </dgm:t>
    </dgm:pt>
    <dgm:pt modelId="{4A77C4B7-4FAB-4105-9072-D4E630FDC4A7}" type="pres">
      <dgm:prSet presAssocID="{70FEEDDE-F6C4-4EF0-B1AF-227CF2F801D9}" presName="linear" presStyleCnt="0">
        <dgm:presLayoutVars>
          <dgm:animLvl val="lvl"/>
          <dgm:resizeHandles val="exact"/>
        </dgm:presLayoutVars>
      </dgm:prSet>
      <dgm:spPr/>
    </dgm:pt>
    <dgm:pt modelId="{CE33C942-163B-44B1-8071-F21D6C0F06F4}" type="pres">
      <dgm:prSet presAssocID="{B6646D04-DEF2-46F5-A2DC-F47A3A604992}" presName="parentText" presStyleLbl="node1" presStyleIdx="0" presStyleCnt="1" custScaleX="95780" custScaleY="100970">
        <dgm:presLayoutVars>
          <dgm:chMax val="0"/>
          <dgm:bulletEnabled val="1"/>
        </dgm:presLayoutVars>
      </dgm:prSet>
      <dgm:spPr/>
    </dgm:pt>
  </dgm:ptLst>
  <dgm:cxnLst>
    <dgm:cxn modelId="{C7FD3C7D-262A-40D0-9F35-95C2D8715321}" srcId="{70FEEDDE-F6C4-4EF0-B1AF-227CF2F801D9}" destId="{B6646D04-DEF2-46F5-A2DC-F47A3A604992}" srcOrd="0" destOrd="0" parTransId="{1C2768C5-1474-40FA-A22C-8AA4AABC33EF}" sibTransId="{EEE71EF8-35B3-450C-828F-4D09FAF17F9B}"/>
    <dgm:cxn modelId="{6C89DEAD-D1BA-4345-9572-AD560D20861C}" type="presOf" srcId="{B6646D04-DEF2-46F5-A2DC-F47A3A604992}" destId="{CE33C942-163B-44B1-8071-F21D6C0F06F4}" srcOrd="0" destOrd="0" presId="urn:microsoft.com/office/officeart/2005/8/layout/vList2"/>
    <dgm:cxn modelId="{297F6EB0-DE89-47A7-85C2-BD4F82AFB2DE}" type="presOf" srcId="{70FEEDDE-F6C4-4EF0-B1AF-227CF2F801D9}" destId="{4A77C4B7-4FAB-4105-9072-D4E630FDC4A7}" srcOrd="0" destOrd="0" presId="urn:microsoft.com/office/officeart/2005/8/layout/vList2"/>
    <dgm:cxn modelId="{E76144D6-2B75-4228-98CF-4431FC1BB5EC}" type="presParOf" srcId="{4A77C4B7-4FAB-4105-9072-D4E630FDC4A7}" destId="{CE33C942-163B-44B1-8071-F21D6C0F06F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3EB1126-4CD4-4221-976A-30288C6FFB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B5B0993-29A2-4C03-AB5B-B891A4658306}">
      <dgm:prSet/>
      <dgm:spPr>
        <a:solidFill>
          <a:srgbClr val="243255"/>
        </a:solidFill>
      </dgm:spPr>
      <dgm:t>
        <a:bodyPr/>
        <a:lstStyle/>
        <a:p>
          <a:pPr rtl="0"/>
          <a:r>
            <a:rPr lang="bg-BG" b="1"/>
            <a:t>Видове креативност</a:t>
          </a:r>
          <a:r>
            <a:rPr lang="en-GB" b="1"/>
            <a:t> </a:t>
          </a:r>
          <a:endParaRPr lang="hr-HR"/>
        </a:p>
      </dgm:t>
    </dgm:pt>
    <dgm:pt modelId="{FAC4BC9E-87C9-4769-954E-E8A361675593}" type="parTrans" cxnId="{614C3699-5788-49CC-A092-7A10AF5BD404}">
      <dgm:prSet/>
      <dgm:spPr/>
      <dgm:t>
        <a:bodyPr/>
        <a:lstStyle/>
        <a:p>
          <a:endParaRPr lang="en-US"/>
        </a:p>
      </dgm:t>
    </dgm:pt>
    <dgm:pt modelId="{9F3DEB96-83AF-4200-B548-3D09F51CCD07}" type="sibTrans" cxnId="{614C3699-5788-49CC-A092-7A10AF5BD404}">
      <dgm:prSet/>
      <dgm:spPr/>
      <dgm:t>
        <a:bodyPr/>
        <a:lstStyle/>
        <a:p>
          <a:endParaRPr lang="en-US"/>
        </a:p>
      </dgm:t>
    </dgm:pt>
    <dgm:pt modelId="{CD9DC7A0-5944-453F-8D70-21275C73E49C}" type="pres">
      <dgm:prSet presAssocID="{63EB1126-4CD4-4221-976A-30288C6FFB14}" presName="linear" presStyleCnt="0">
        <dgm:presLayoutVars>
          <dgm:animLvl val="lvl"/>
          <dgm:resizeHandles val="exact"/>
        </dgm:presLayoutVars>
      </dgm:prSet>
      <dgm:spPr/>
    </dgm:pt>
    <dgm:pt modelId="{3BC45FE5-4AD4-472A-9115-592D8C132F50}" type="pres">
      <dgm:prSet presAssocID="{1B5B0993-29A2-4C03-AB5B-B891A4658306}" presName="parentText" presStyleLbl="node1" presStyleIdx="0" presStyleCnt="1">
        <dgm:presLayoutVars>
          <dgm:chMax val="0"/>
          <dgm:bulletEnabled val="1"/>
        </dgm:presLayoutVars>
      </dgm:prSet>
      <dgm:spPr/>
    </dgm:pt>
  </dgm:ptLst>
  <dgm:cxnLst>
    <dgm:cxn modelId="{4DCDD762-7D72-4909-9245-A2E10333F77A}" type="presOf" srcId="{63EB1126-4CD4-4221-976A-30288C6FFB14}" destId="{CD9DC7A0-5944-453F-8D70-21275C73E49C}" srcOrd="0" destOrd="0" presId="urn:microsoft.com/office/officeart/2005/8/layout/vList2"/>
    <dgm:cxn modelId="{614C3699-5788-49CC-A092-7A10AF5BD404}" srcId="{63EB1126-4CD4-4221-976A-30288C6FFB14}" destId="{1B5B0993-29A2-4C03-AB5B-B891A4658306}" srcOrd="0" destOrd="0" parTransId="{FAC4BC9E-87C9-4769-954E-E8A361675593}" sibTransId="{9F3DEB96-83AF-4200-B548-3D09F51CCD07}"/>
    <dgm:cxn modelId="{495FF0DB-27E5-4354-B529-4B1A575CB286}" type="presOf" srcId="{1B5B0993-29A2-4C03-AB5B-B891A4658306}" destId="{3BC45FE5-4AD4-472A-9115-592D8C132F50}" srcOrd="0" destOrd="0" presId="urn:microsoft.com/office/officeart/2005/8/layout/vList2"/>
    <dgm:cxn modelId="{4810E47D-A2D1-477E-9810-642F67C744E5}" type="presParOf" srcId="{CD9DC7A0-5944-453F-8D70-21275C73E49C}" destId="{3BC45FE5-4AD4-472A-9115-592D8C132F5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B29303B-E217-4364-A797-B4521C9851E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F4440FA-B432-4E90-88D9-DEC7DF2BBE2A}">
      <dgm:prSet/>
      <dgm:spPr>
        <a:solidFill>
          <a:srgbClr val="243255"/>
        </a:solidFill>
      </dgm:spPr>
      <dgm:t>
        <a:bodyPr/>
        <a:lstStyle/>
        <a:p>
          <a:pPr rtl="0"/>
          <a:r>
            <a:rPr lang="bg-BG" b="1"/>
            <a:t>Примери за различни видове креативност</a:t>
          </a:r>
          <a:endParaRPr lang="hr-HR" dirty="0"/>
        </a:p>
      </dgm:t>
    </dgm:pt>
    <dgm:pt modelId="{4C30E77B-B6DB-458F-84F5-BBBA49D938C3}" type="parTrans" cxnId="{BA5F59D3-68BB-4172-B114-1BC455D8ADCC}">
      <dgm:prSet/>
      <dgm:spPr/>
      <dgm:t>
        <a:bodyPr/>
        <a:lstStyle/>
        <a:p>
          <a:endParaRPr lang="en-US"/>
        </a:p>
      </dgm:t>
    </dgm:pt>
    <dgm:pt modelId="{FA63FD39-F1F8-4439-B20B-867D2513BA30}" type="sibTrans" cxnId="{BA5F59D3-68BB-4172-B114-1BC455D8ADCC}">
      <dgm:prSet/>
      <dgm:spPr/>
      <dgm:t>
        <a:bodyPr/>
        <a:lstStyle/>
        <a:p>
          <a:endParaRPr lang="en-US"/>
        </a:p>
      </dgm:t>
    </dgm:pt>
    <dgm:pt modelId="{AE225C48-1DB7-4D2F-BB3F-468A054EDE39}" type="pres">
      <dgm:prSet presAssocID="{2B29303B-E217-4364-A797-B4521C9851E0}" presName="linear" presStyleCnt="0">
        <dgm:presLayoutVars>
          <dgm:animLvl val="lvl"/>
          <dgm:resizeHandles val="exact"/>
        </dgm:presLayoutVars>
      </dgm:prSet>
      <dgm:spPr/>
    </dgm:pt>
    <dgm:pt modelId="{37B4327F-475B-441E-816E-0A81FA37DB40}" type="pres">
      <dgm:prSet presAssocID="{2F4440FA-B432-4E90-88D9-DEC7DF2BBE2A}" presName="parentText" presStyleLbl="node1" presStyleIdx="0" presStyleCnt="1" custScaleY="100970">
        <dgm:presLayoutVars>
          <dgm:chMax val="0"/>
          <dgm:bulletEnabled val="1"/>
        </dgm:presLayoutVars>
      </dgm:prSet>
      <dgm:spPr/>
    </dgm:pt>
  </dgm:ptLst>
  <dgm:cxnLst>
    <dgm:cxn modelId="{98BC622F-04FD-444A-B55D-2DED3F882237}" type="presOf" srcId="{2F4440FA-B432-4E90-88D9-DEC7DF2BBE2A}" destId="{37B4327F-475B-441E-816E-0A81FA37DB40}" srcOrd="0" destOrd="0" presId="urn:microsoft.com/office/officeart/2005/8/layout/vList2"/>
    <dgm:cxn modelId="{515827CB-8587-471A-A59B-E9D3BA5DD628}" type="presOf" srcId="{2B29303B-E217-4364-A797-B4521C9851E0}" destId="{AE225C48-1DB7-4D2F-BB3F-468A054EDE39}" srcOrd="0" destOrd="0" presId="urn:microsoft.com/office/officeart/2005/8/layout/vList2"/>
    <dgm:cxn modelId="{BA5F59D3-68BB-4172-B114-1BC455D8ADCC}" srcId="{2B29303B-E217-4364-A797-B4521C9851E0}" destId="{2F4440FA-B432-4E90-88D9-DEC7DF2BBE2A}" srcOrd="0" destOrd="0" parTransId="{4C30E77B-B6DB-458F-84F5-BBBA49D938C3}" sibTransId="{FA63FD39-F1F8-4439-B20B-867D2513BA30}"/>
    <dgm:cxn modelId="{12976019-BC2B-4594-932B-3815AB665AB2}" type="presParOf" srcId="{AE225C48-1DB7-4D2F-BB3F-468A054EDE39}" destId="{37B4327F-475B-441E-816E-0A81FA37DB4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ru-RU" b="1"/>
            <a:t>Преодоляване на личностните бариери пред креативността</a:t>
          </a:r>
          <a:endParaRPr lang="hr-HR" b="1"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pt>
  </dgm:ptLst>
  <dgm:cxnLst>
    <dgm:cxn modelId="{1F79CA4A-03DC-4100-A945-09E3A3E5B587}" type="presOf" srcId="{7E36A696-6849-4171-ABB0-B03BE07DAD48}" destId="{042FCD17-01C9-426B-8124-15CB5B8B4CE9}" srcOrd="0" destOrd="0" presId="urn:microsoft.com/office/officeart/2005/8/layout/vList2"/>
    <dgm:cxn modelId="{FA714E7C-10B1-4987-B9C1-CF7896E667AC}" type="presOf" srcId="{D89105CF-35D9-40E3-B34C-EF08538E4860}" destId="{0345C861-32A9-44B6-B9F1-A78F93DC1CC7}"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03F5F6F4-D320-45AE-96FB-A3349E5A2E62}"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custT="1"/>
      <dgm:spPr>
        <a:solidFill>
          <a:srgbClr val="243255"/>
        </a:solidFill>
      </dgm:spPr>
      <dgm:t>
        <a:bodyPr/>
        <a:lstStyle/>
        <a:p>
          <a:pPr rtl="0"/>
          <a:r>
            <a:rPr lang="bg-BG" sz="2000" b="1"/>
            <a:t> Преодоляване на личностните бариери пред креативността</a:t>
          </a:r>
          <a:endParaRPr lang="hr-HR" sz="2000" b="1"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00970" custLinFactNeighborX="110" custLinFactNeighborY="-896">
        <dgm:presLayoutVars>
          <dgm:chMax val="0"/>
          <dgm:bulletEnabled val="1"/>
        </dgm:presLayoutVars>
      </dgm:prSet>
      <dgm:spPr/>
    </dgm:pt>
  </dgm:ptLst>
  <dgm:cxnLst>
    <dgm:cxn modelId="{789C1E84-1820-48CD-87E2-6DAAA064A3EF}" type="presOf" srcId="{D89105CF-35D9-40E3-B34C-EF08538E4860}" destId="{0345C861-32A9-44B6-B9F1-A78F93DC1CC7}" srcOrd="0" destOrd="0" presId="urn:microsoft.com/office/officeart/2005/8/layout/vList2"/>
    <dgm:cxn modelId="{BD2460B1-4CDE-408D-A318-FF9C7EEE6611}" type="presOf" srcId="{7E36A696-6849-4171-ABB0-B03BE07DAD48}" destId="{042FCD17-01C9-426B-8124-15CB5B8B4CE9}"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B6AC7694-56B7-4426-8C51-D96DEDB16FA6}"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ru-RU" b="1"/>
            <a:t>Преодоляване на личностните бариери пред креативността</a:t>
          </a:r>
          <a:endParaRPr lang="en-US" b="1"/>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00970" custLinFactNeighborX="-134" custLinFactNeighborY="-1846">
        <dgm:presLayoutVars>
          <dgm:chMax val="0"/>
          <dgm:bulletEnabled val="1"/>
        </dgm:presLayoutVars>
      </dgm:prSet>
      <dgm:spPr/>
    </dgm:pt>
  </dgm:ptLst>
  <dgm:cxnLst>
    <dgm:cxn modelId="{FA821D28-CC61-471E-A32E-800123997EE6}" type="presOf" srcId="{7E36A696-6849-4171-ABB0-B03BE07DAD48}" destId="{042FCD17-01C9-426B-8124-15CB5B8B4CE9}" srcOrd="0" destOrd="0" presId="urn:microsoft.com/office/officeart/2005/8/layout/vList2"/>
    <dgm:cxn modelId="{7289697A-6BC4-4F19-9A9F-6736424B864E}" type="presOf" srcId="{D89105CF-35D9-40E3-B34C-EF08538E4860}" destId="{0345C861-32A9-44B6-B9F1-A78F93DC1CC7}"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D7096968-4025-49AF-993F-3CB17186FA75}"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hr-HR" b="1"/>
            <a:t> </a:t>
          </a:r>
          <a:r>
            <a:rPr lang="bg-BG" b="1"/>
            <a:t>Преодоляване на личностните бариери пред креативността</a:t>
          </a:r>
          <a:endParaRPr lang="hr-HR" b="1"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00970" custLinFactNeighborX="-134" custLinFactNeighborY="-1846">
        <dgm:presLayoutVars>
          <dgm:chMax val="0"/>
          <dgm:bulletEnabled val="1"/>
        </dgm:presLayoutVars>
      </dgm:prSet>
      <dgm:spPr/>
    </dgm:pt>
  </dgm:ptLst>
  <dgm:cxnLst>
    <dgm:cxn modelId="{FB5AE55E-72F8-4471-95E8-2654DC7107BB}" type="presOf" srcId="{7E36A696-6849-4171-ABB0-B03BE07DAD48}" destId="{042FCD17-01C9-426B-8124-15CB5B8B4CE9}" srcOrd="0" destOrd="0" presId="urn:microsoft.com/office/officeart/2005/8/layout/vList2"/>
    <dgm:cxn modelId="{D33DE579-2F22-4446-A861-497BF035B70C}" type="presOf" srcId="{D89105CF-35D9-40E3-B34C-EF08538E4860}" destId="{0345C861-32A9-44B6-B9F1-A78F93DC1CC7}"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6B695027-3E99-44DA-BBDD-71C8D180C5E7}"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bg-BG" b="1"/>
            <a:t>Преодоляване на личностните бариери пред креативността </a:t>
          </a:r>
          <a:endParaRPr lang="hr-HR" b="1"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00970" custLinFactNeighborX="-134" custLinFactNeighborY="-1846">
        <dgm:presLayoutVars>
          <dgm:chMax val="0"/>
          <dgm:bulletEnabled val="1"/>
        </dgm:presLayoutVars>
      </dgm:prSet>
      <dgm:spPr/>
    </dgm:pt>
  </dgm:ptLst>
  <dgm:cxnLst>
    <dgm:cxn modelId="{514F7757-7EAC-44BE-973E-296EFA1C8947}" type="presOf" srcId="{7E36A696-6849-4171-ABB0-B03BE07DAD48}" destId="{042FCD17-01C9-426B-8124-15CB5B8B4CE9}" srcOrd="0" destOrd="0" presId="urn:microsoft.com/office/officeart/2005/8/layout/vList2"/>
    <dgm:cxn modelId="{0B0A34C3-206F-44A2-BFD7-997F41EACDE7}" type="presOf" srcId="{D89105CF-35D9-40E3-B34C-EF08538E4860}" destId="{0345C861-32A9-44B6-B9F1-A78F93DC1CC7}"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EFA7CCE8-12E6-419F-9DF6-253FC06FD53F}"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bg-BG" b="1"/>
            <a:t>Преодоляване на личностните бариери пред креативността</a:t>
          </a:r>
          <a:r>
            <a:rPr lang="hr-HR" b="1"/>
            <a:t> </a:t>
          </a:r>
          <a:endParaRPr lang="hr-HR" b="1"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00970" custLinFactNeighborX="-134" custLinFactNeighborY="-1846">
        <dgm:presLayoutVars>
          <dgm:chMax val="0"/>
          <dgm:bulletEnabled val="1"/>
        </dgm:presLayoutVars>
      </dgm:prSet>
      <dgm:spPr/>
    </dgm:pt>
  </dgm:ptLst>
  <dgm:cxnLst>
    <dgm:cxn modelId="{BD303750-EC97-45A9-9756-89ED3978A0F9}" type="presOf" srcId="{7E36A696-6849-4171-ABB0-B03BE07DAD48}" destId="{042FCD17-01C9-426B-8124-15CB5B8B4CE9}" srcOrd="0" destOrd="0" presId="urn:microsoft.com/office/officeart/2005/8/layout/vList2"/>
    <dgm:cxn modelId="{50EF5E79-2944-4CE6-BB6B-188DCD271E09}" type="presOf" srcId="{D89105CF-35D9-40E3-B34C-EF08538E4860}" destId="{0345C861-32A9-44B6-B9F1-A78F93DC1CC7}"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D7458C18-E7EB-4419-8B29-A518204940FF}"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BDAC6E-51FF-4EC8-8B36-491D3A13810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99136B9-8495-48E7-902E-63BA085792DB}">
      <dgm:prSet/>
      <dgm:spPr>
        <a:solidFill>
          <a:srgbClr val="243255"/>
        </a:solidFill>
      </dgm:spPr>
      <dgm:t>
        <a:bodyPr/>
        <a:lstStyle/>
        <a:p>
          <a:pPr rtl="0"/>
          <a:r>
            <a:rPr lang="bg-BG"/>
            <a:t>Какво представлява творческото мислене?</a:t>
          </a:r>
          <a:endParaRPr lang="hr-HR" dirty="0"/>
        </a:p>
      </dgm:t>
    </dgm:pt>
    <dgm:pt modelId="{AED08C29-E06F-4B93-9C76-0E4F78AB7487}" type="parTrans" cxnId="{E307FBFC-56D5-4802-B81F-3E4C3AD8EC09}">
      <dgm:prSet/>
      <dgm:spPr/>
      <dgm:t>
        <a:bodyPr/>
        <a:lstStyle/>
        <a:p>
          <a:endParaRPr lang="en-US"/>
        </a:p>
      </dgm:t>
    </dgm:pt>
    <dgm:pt modelId="{A71255A4-0093-49FC-8956-0C97E8EB8259}" type="sibTrans" cxnId="{E307FBFC-56D5-4802-B81F-3E4C3AD8EC09}">
      <dgm:prSet/>
      <dgm:spPr/>
      <dgm:t>
        <a:bodyPr/>
        <a:lstStyle/>
        <a:p>
          <a:endParaRPr lang="en-US"/>
        </a:p>
      </dgm:t>
    </dgm:pt>
    <dgm:pt modelId="{53FF482D-15EC-4C91-A927-00E8F4AB2F5D}">
      <dgm:prSet/>
      <dgm:spPr>
        <a:ln>
          <a:solidFill>
            <a:srgbClr val="E12227"/>
          </a:solidFill>
        </a:ln>
      </dgm:spPr>
      <dgm:t>
        <a:bodyPr/>
        <a:lstStyle/>
        <a:p>
          <a:pPr rtl="0"/>
          <a:r>
            <a:rPr lang="ru-RU">
              <a:solidFill>
                <a:srgbClr val="002060"/>
              </a:solidFill>
            </a:rPr>
            <a:t>В днешния бързо променящ се, изпълнен с много предизвикателства свят да развиваш творческата си същност се е превърнало в необходимост</a:t>
          </a:r>
          <a:endParaRPr lang="hr-HR">
            <a:solidFill>
              <a:srgbClr val="002060"/>
            </a:solidFill>
          </a:endParaRPr>
        </a:p>
      </dgm:t>
    </dgm:pt>
    <dgm:pt modelId="{0EC1BE8A-F4A6-4E34-B1F3-B0A0E3234F1A}" type="parTrans" cxnId="{751A9701-5FFE-43F7-B315-CFBE9CBACC86}">
      <dgm:prSet/>
      <dgm:spPr/>
      <dgm:t>
        <a:bodyPr/>
        <a:lstStyle/>
        <a:p>
          <a:endParaRPr lang="en-US"/>
        </a:p>
      </dgm:t>
    </dgm:pt>
    <dgm:pt modelId="{7F048A0E-7911-4F3E-996C-714ADC7FCE5E}" type="sibTrans" cxnId="{751A9701-5FFE-43F7-B315-CFBE9CBACC86}">
      <dgm:prSet/>
      <dgm:spPr/>
      <dgm:t>
        <a:bodyPr/>
        <a:lstStyle/>
        <a:p>
          <a:endParaRPr lang="en-US"/>
        </a:p>
      </dgm:t>
    </dgm:pt>
    <dgm:pt modelId="{8238450C-52E1-484C-A32A-3C2C43E59A5A}">
      <dgm:prSet/>
      <dgm:spPr>
        <a:ln>
          <a:solidFill>
            <a:srgbClr val="E12227"/>
          </a:solidFill>
        </a:ln>
      </dgm:spPr>
      <dgm:t>
        <a:bodyPr/>
        <a:lstStyle/>
        <a:p>
          <a:pPr rtl="0"/>
          <a:r>
            <a:rPr lang="ru-RU">
              <a:solidFill>
                <a:srgbClr val="002060"/>
              </a:solidFill>
            </a:rPr>
            <a:t>Творческият подход е ключов за успех в почти всички житейски ситуации, както лични, така и професионални</a:t>
          </a:r>
          <a:endParaRPr lang="hr-HR" dirty="0">
            <a:solidFill>
              <a:srgbClr val="002060"/>
            </a:solidFill>
          </a:endParaRPr>
        </a:p>
      </dgm:t>
    </dgm:pt>
    <dgm:pt modelId="{8916A1D1-6546-4F38-9EB1-DFCDA57CD463}" type="parTrans" cxnId="{BE2AAEDD-A4E0-44A3-9682-98DA7A2E719E}">
      <dgm:prSet/>
      <dgm:spPr/>
      <dgm:t>
        <a:bodyPr/>
        <a:lstStyle/>
        <a:p>
          <a:endParaRPr lang="en-US"/>
        </a:p>
      </dgm:t>
    </dgm:pt>
    <dgm:pt modelId="{8BA1ED72-8302-4344-8F3A-74D42D9A3742}" type="sibTrans" cxnId="{BE2AAEDD-A4E0-44A3-9682-98DA7A2E719E}">
      <dgm:prSet/>
      <dgm:spPr/>
      <dgm:t>
        <a:bodyPr/>
        <a:lstStyle/>
        <a:p>
          <a:endParaRPr lang="en-US"/>
        </a:p>
      </dgm:t>
    </dgm:pt>
    <dgm:pt modelId="{13C5E79B-8884-4534-837C-AD318CCC79E6}">
      <dgm:prSet/>
      <dgm:spPr>
        <a:ln>
          <a:solidFill>
            <a:srgbClr val="E12227"/>
          </a:solidFill>
        </a:ln>
      </dgm:spPr>
      <dgm:t>
        <a:bodyPr/>
        <a:lstStyle/>
        <a:p>
          <a:pPr rtl="0"/>
          <a:r>
            <a:rPr lang="ru-RU">
              <a:solidFill>
                <a:srgbClr val="002060"/>
              </a:solidFill>
            </a:rPr>
            <a:t>Креативността е от ключово значение за обществото и тя оказва мощно въздействие върху всички обществени сфери</a:t>
          </a:r>
          <a:endParaRPr lang="hr-HR">
            <a:solidFill>
              <a:srgbClr val="002060"/>
            </a:solidFill>
          </a:endParaRPr>
        </a:p>
      </dgm:t>
    </dgm:pt>
    <dgm:pt modelId="{72156156-CEAA-4905-8CFD-EB4B31F85998}" type="parTrans" cxnId="{853CDFB2-F9AD-4845-AB91-9C175B240F21}">
      <dgm:prSet/>
      <dgm:spPr/>
      <dgm:t>
        <a:bodyPr/>
        <a:lstStyle/>
        <a:p>
          <a:endParaRPr lang="en-US"/>
        </a:p>
      </dgm:t>
    </dgm:pt>
    <dgm:pt modelId="{67D8E8BA-932A-4011-88DA-62F106FC5D25}" type="sibTrans" cxnId="{853CDFB2-F9AD-4845-AB91-9C175B240F21}">
      <dgm:prSet/>
      <dgm:spPr/>
      <dgm:t>
        <a:bodyPr/>
        <a:lstStyle/>
        <a:p>
          <a:endParaRPr lang="en-US"/>
        </a:p>
      </dgm:t>
    </dgm:pt>
    <dgm:pt modelId="{797A2E8F-E958-4C57-9BF9-6004F236548E}">
      <dgm:prSet/>
      <dgm:spPr>
        <a:ln>
          <a:solidFill>
            <a:srgbClr val="E12227"/>
          </a:solidFill>
        </a:ln>
      </dgm:spPr>
      <dgm:t>
        <a:bodyPr/>
        <a:lstStyle/>
        <a:p>
          <a:pPr rtl="0"/>
          <a:r>
            <a:rPr lang="bg-BG">
              <a:solidFill>
                <a:srgbClr val="002060"/>
              </a:solidFill>
            </a:rPr>
            <a:t>Накратко казано, креативността е с</a:t>
          </a:r>
          <a:r>
            <a:rPr lang="ru-RU">
              <a:solidFill>
                <a:srgbClr val="002060"/>
              </a:solidFill>
            </a:rPr>
            <a:t>бор от два основни елемента:</a:t>
          </a:r>
          <a:endParaRPr lang="hr-HR">
            <a:solidFill>
              <a:srgbClr val="002060"/>
            </a:solidFill>
          </a:endParaRPr>
        </a:p>
      </dgm:t>
    </dgm:pt>
    <dgm:pt modelId="{E838526B-490B-4E40-B282-735661F11B50}" type="parTrans" cxnId="{1109152F-0B84-4E23-BB9B-E0DACDD034E7}">
      <dgm:prSet/>
      <dgm:spPr/>
      <dgm:t>
        <a:bodyPr/>
        <a:lstStyle/>
        <a:p>
          <a:endParaRPr lang="en-US"/>
        </a:p>
      </dgm:t>
    </dgm:pt>
    <dgm:pt modelId="{5BC233D8-75AF-48E5-955B-5C3F6D398B22}" type="sibTrans" cxnId="{1109152F-0B84-4E23-BB9B-E0DACDD034E7}">
      <dgm:prSet/>
      <dgm:spPr/>
      <dgm:t>
        <a:bodyPr/>
        <a:lstStyle/>
        <a:p>
          <a:endParaRPr lang="en-US"/>
        </a:p>
      </dgm:t>
    </dgm:pt>
    <dgm:pt modelId="{9ECDB467-57C7-479D-AC6C-4F3B05D8375A}">
      <dgm:prSet/>
      <dgm:spPr>
        <a:ln>
          <a:solidFill>
            <a:srgbClr val="E12227"/>
          </a:solidFill>
        </a:ln>
      </dgm:spPr>
      <dgm:t>
        <a:bodyPr/>
        <a:lstStyle/>
        <a:p>
          <a:pPr rtl="0"/>
          <a:r>
            <a:rPr lang="bg-BG" i="1">
              <a:solidFill>
                <a:srgbClr val="002060"/>
              </a:solidFill>
            </a:rPr>
            <a:t>(1) новаторство, оригиналност и </a:t>
          </a:r>
          <a:endParaRPr lang="en-US" i="1">
            <a:solidFill>
              <a:srgbClr val="002060"/>
            </a:solidFill>
          </a:endParaRPr>
        </a:p>
      </dgm:t>
    </dgm:pt>
    <dgm:pt modelId="{9BFE697A-1E20-4AFC-95B0-48556076DB10}" type="parTrans" cxnId="{B2D85A44-8B05-4CD7-AC4A-91655147D414}">
      <dgm:prSet/>
      <dgm:spPr/>
      <dgm:t>
        <a:bodyPr/>
        <a:lstStyle/>
        <a:p>
          <a:endParaRPr lang="en-US"/>
        </a:p>
      </dgm:t>
    </dgm:pt>
    <dgm:pt modelId="{3A244EB1-9A31-45A8-84A2-B256F4F112CC}" type="sibTrans" cxnId="{B2D85A44-8B05-4CD7-AC4A-91655147D414}">
      <dgm:prSet/>
      <dgm:spPr/>
      <dgm:t>
        <a:bodyPr/>
        <a:lstStyle/>
        <a:p>
          <a:endParaRPr lang="en-US"/>
        </a:p>
      </dgm:t>
    </dgm:pt>
    <dgm:pt modelId="{4240F130-78E0-4DCA-A874-7FBB4848DB27}">
      <dgm:prSet/>
      <dgm:spPr>
        <a:ln>
          <a:solidFill>
            <a:srgbClr val="E12227"/>
          </a:solidFill>
        </a:ln>
      </dgm:spPr>
      <dgm:t>
        <a:bodyPr/>
        <a:lstStyle/>
        <a:p>
          <a:pPr rtl="0"/>
          <a:r>
            <a:rPr lang="ru-RU" i="1">
              <a:solidFill>
                <a:srgbClr val="002060"/>
              </a:solidFill>
            </a:rPr>
            <a:t>(2) уместност, полезност или смисленост</a:t>
          </a:r>
          <a:endParaRPr lang="en-US">
            <a:solidFill>
              <a:srgbClr val="002060"/>
            </a:solidFill>
          </a:endParaRPr>
        </a:p>
      </dgm:t>
    </dgm:pt>
    <dgm:pt modelId="{683A887D-54A8-4AD2-BFF0-8D6AC09E979B}" type="parTrans" cxnId="{C1055D80-AC96-42B9-9018-FC91FB81F2AE}">
      <dgm:prSet/>
      <dgm:spPr/>
      <dgm:t>
        <a:bodyPr/>
        <a:lstStyle/>
        <a:p>
          <a:endParaRPr lang="en-US"/>
        </a:p>
      </dgm:t>
    </dgm:pt>
    <dgm:pt modelId="{66BB1471-5173-4B3C-8226-C46425E4F187}" type="sibTrans" cxnId="{C1055D80-AC96-42B9-9018-FC91FB81F2AE}">
      <dgm:prSet/>
      <dgm:spPr/>
      <dgm:t>
        <a:bodyPr/>
        <a:lstStyle/>
        <a:p>
          <a:endParaRPr lang="en-US"/>
        </a:p>
      </dgm:t>
    </dgm:pt>
    <dgm:pt modelId="{97117638-3580-4C75-97A5-5DBD7767C3CA}" type="pres">
      <dgm:prSet presAssocID="{5FBDAC6E-51FF-4EC8-8B36-491D3A13810E}" presName="linear" presStyleCnt="0">
        <dgm:presLayoutVars>
          <dgm:dir/>
          <dgm:animLvl val="lvl"/>
          <dgm:resizeHandles val="exact"/>
        </dgm:presLayoutVars>
      </dgm:prSet>
      <dgm:spPr/>
    </dgm:pt>
    <dgm:pt modelId="{74DD6A11-2BC7-4596-8C36-96E61FE77301}" type="pres">
      <dgm:prSet presAssocID="{499136B9-8495-48E7-902E-63BA085792DB}" presName="parentLin" presStyleCnt="0"/>
      <dgm:spPr/>
    </dgm:pt>
    <dgm:pt modelId="{BA41C789-FC40-450C-8E01-FBE9D28D9EC7}" type="pres">
      <dgm:prSet presAssocID="{499136B9-8495-48E7-902E-63BA085792DB}" presName="parentLeftMargin" presStyleLbl="node1" presStyleIdx="0" presStyleCnt="1"/>
      <dgm:spPr/>
    </dgm:pt>
    <dgm:pt modelId="{335CCE47-B0A7-4E31-BA0F-4591AE467EA7}" type="pres">
      <dgm:prSet presAssocID="{499136B9-8495-48E7-902E-63BA085792DB}" presName="parentText" presStyleLbl="node1" presStyleIdx="0" presStyleCnt="1">
        <dgm:presLayoutVars>
          <dgm:chMax val="0"/>
          <dgm:bulletEnabled val="1"/>
        </dgm:presLayoutVars>
      </dgm:prSet>
      <dgm:spPr/>
    </dgm:pt>
    <dgm:pt modelId="{C523A454-BE1C-4299-8EEA-FF1DBB88ACA2}" type="pres">
      <dgm:prSet presAssocID="{499136B9-8495-48E7-902E-63BA085792DB}" presName="negativeSpace" presStyleCnt="0"/>
      <dgm:spPr/>
    </dgm:pt>
    <dgm:pt modelId="{F84B42E7-1FED-4B36-ABBC-6C5A43F75138}" type="pres">
      <dgm:prSet presAssocID="{499136B9-8495-48E7-902E-63BA085792DB}" presName="childText" presStyleLbl="conFgAcc1" presStyleIdx="0" presStyleCnt="1" custScaleX="96198">
        <dgm:presLayoutVars>
          <dgm:bulletEnabled val="1"/>
        </dgm:presLayoutVars>
      </dgm:prSet>
      <dgm:spPr/>
    </dgm:pt>
  </dgm:ptLst>
  <dgm:cxnLst>
    <dgm:cxn modelId="{751A9701-5FFE-43F7-B315-CFBE9CBACC86}" srcId="{499136B9-8495-48E7-902E-63BA085792DB}" destId="{53FF482D-15EC-4C91-A927-00E8F4AB2F5D}" srcOrd="0" destOrd="0" parTransId="{0EC1BE8A-F4A6-4E34-B1F3-B0A0E3234F1A}" sibTransId="{7F048A0E-7911-4F3E-996C-714ADC7FCE5E}"/>
    <dgm:cxn modelId="{7CF0E61B-244E-49C8-8CAD-922CC70502DC}" type="presOf" srcId="{4240F130-78E0-4DCA-A874-7FBB4848DB27}" destId="{F84B42E7-1FED-4B36-ABBC-6C5A43F75138}" srcOrd="0" destOrd="5" presId="urn:microsoft.com/office/officeart/2005/8/layout/list1"/>
    <dgm:cxn modelId="{1109152F-0B84-4E23-BB9B-E0DACDD034E7}" srcId="{499136B9-8495-48E7-902E-63BA085792DB}" destId="{797A2E8F-E958-4C57-9BF9-6004F236548E}" srcOrd="3" destOrd="0" parTransId="{E838526B-490B-4E40-B282-735661F11B50}" sibTransId="{5BC233D8-75AF-48E5-955B-5C3F6D398B22}"/>
    <dgm:cxn modelId="{3E59CF31-6DDD-42DA-BE1A-206FF6EA4EE7}" type="presOf" srcId="{8238450C-52E1-484C-A32A-3C2C43E59A5A}" destId="{F84B42E7-1FED-4B36-ABBC-6C5A43F75138}" srcOrd="0" destOrd="1" presId="urn:microsoft.com/office/officeart/2005/8/layout/list1"/>
    <dgm:cxn modelId="{56CD3D3D-81DA-4CE7-B78B-E4F7F2E2B116}" type="presOf" srcId="{499136B9-8495-48E7-902E-63BA085792DB}" destId="{BA41C789-FC40-450C-8E01-FBE9D28D9EC7}" srcOrd="0" destOrd="0" presId="urn:microsoft.com/office/officeart/2005/8/layout/list1"/>
    <dgm:cxn modelId="{B2D85A44-8B05-4CD7-AC4A-91655147D414}" srcId="{499136B9-8495-48E7-902E-63BA085792DB}" destId="{9ECDB467-57C7-479D-AC6C-4F3B05D8375A}" srcOrd="4" destOrd="0" parTransId="{9BFE697A-1E20-4AFC-95B0-48556076DB10}" sibTransId="{3A244EB1-9A31-45A8-84A2-B256F4F112CC}"/>
    <dgm:cxn modelId="{BFBFD366-1CB6-4D87-9865-620FC5786A88}" type="presOf" srcId="{797A2E8F-E958-4C57-9BF9-6004F236548E}" destId="{F84B42E7-1FED-4B36-ABBC-6C5A43F75138}" srcOrd="0" destOrd="3" presId="urn:microsoft.com/office/officeart/2005/8/layout/list1"/>
    <dgm:cxn modelId="{7FC0D948-FBDA-4002-B287-245DF384A259}" type="presOf" srcId="{9ECDB467-57C7-479D-AC6C-4F3B05D8375A}" destId="{F84B42E7-1FED-4B36-ABBC-6C5A43F75138}" srcOrd="0" destOrd="4" presId="urn:microsoft.com/office/officeart/2005/8/layout/list1"/>
    <dgm:cxn modelId="{669A974D-C1B6-4B99-AE54-5DDCC94ED513}" type="presOf" srcId="{5FBDAC6E-51FF-4EC8-8B36-491D3A13810E}" destId="{97117638-3580-4C75-97A5-5DBD7767C3CA}" srcOrd="0" destOrd="0" presId="urn:microsoft.com/office/officeart/2005/8/layout/list1"/>
    <dgm:cxn modelId="{82B5B04D-3435-4E5A-A143-BF56DC6CD9B5}" type="presOf" srcId="{499136B9-8495-48E7-902E-63BA085792DB}" destId="{335CCE47-B0A7-4E31-BA0F-4591AE467EA7}" srcOrd="1" destOrd="0" presId="urn:microsoft.com/office/officeart/2005/8/layout/list1"/>
    <dgm:cxn modelId="{C1055D80-AC96-42B9-9018-FC91FB81F2AE}" srcId="{499136B9-8495-48E7-902E-63BA085792DB}" destId="{4240F130-78E0-4DCA-A874-7FBB4848DB27}" srcOrd="5" destOrd="0" parTransId="{683A887D-54A8-4AD2-BFF0-8D6AC09E979B}" sibTransId="{66BB1471-5173-4B3C-8226-C46425E4F187}"/>
    <dgm:cxn modelId="{9E40C095-7409-496A-B1A7-6F08A5A58F56}" type="presOf" srcId="{13C5E79B-8884-4534-837C-AD318CCC79E6}" destId="{F84B42E7-1FED-4B36-ABBC-6C5A43F75138}" srcOrd="0" destOrd="2" presId="urn:microsoft.com/office/officeart/2005/8/layout/list1"/>
    <dgm:cxn modelId="{9E63D9AF-731E-49C0-8EB7-3C80CF59B652}" type="presOf" srcId="{53FF482D-15EC-4C91-A927-00E8F4AB2F5D}" destId="{F84B42E7-1FED-4B36-ABBC-6C5A43F75138}" srcOrd="0" destOrd="0" presId="urn:microsoft.com/office/officeart/2005/8/layout/list1"/>
    <dgm:cxn modelId="{853CDFB2-F9AD-4845-AB91-9C175B240F21}" srcId="{499136B9-8495-48E7-902E-63BA085792DB}" destId="{13C5E79B-8884-4534-837C-AD318CCC79E6}" srcOrd="2" destOrd="0" parTransId="{72156156-CEAA-4905-8CFD-EB4B31F85998}" sibTransId="{67D8E8BA-932A-4011-88DA-62F106FC5D25}"/>
    <dgm:cxn modelId="{BE2AAEDD-A4E0-44A3-9682-98DA7A2E719E}" srcId="{499136B9-8495-48E7-902E-63BA085792DB}" destId="{8238450C-52E1-484C-A32A-3C2C43E59A5A}" srcOrd="1" destOrd="0" parTransId="{8916A1D1-6546-4F38-9EB1-DFCDA57CD463}" sibTransId="{8BA1ED72-8302-4344-8F3A-74D42D9A3742}"/>
    <dgm:cxn modelId="{E307FBFC-56D5-4802-B81F-3E4C3AD8EC09}" srcId="{5FBDAC6E-51FF-4EC8-8B36-491D3A13810E}" destId="{499136B9-8495-48E7-902E-63BA085792DB}" srcOrd="0" destOrd="0" parTransId="{AED08C29-E06F-4B93-9C76-0E4F78AB7487}" sibTransId="{A71255A4-0093-49FC-8956-0C97E8EB8259}"/>
    <dgm:cxn modelId="{B5637F94-4AC0-46FB-A91A-5E16CC63477A}" type="presParOf" srcId="{97117638-3580-4C75-97A5-5DBD7767C3CA}" destId="{74DD6A11-2BC7-4596-8C36-96E61FE77301}" srcOrd="0" destOrd="0" presId="urn:microsoft.com/office/officeart/2005/8/layout/list1"/>
    <dgm:cxn modelId="{65F2102F-125F-4D8C-8A6E-65F59094CF9F}" type="presParOf" srcId="{74DD6A11-2BC7-4596-8C36-96E61FE77301}" destId="{BA41C789-FC40-450C-8E01-FBE9D28D9EC7}" srcOrd="0" destOrd="0" presId="urn:microsoft.com/office/officeart/2005/8/layout/list1"/>
    <dgm:cxn modelId="{1F1CE684-764C-4BBF-8CD2-5C2F5CC60691}" type="presParOf" srcId="{74DD6A11-2BC7-4596-8C36-96E61FE77301}" destId="{335CCE47-B0A7-4E31-BA0F-4591AE467EA7}" srcOrd="1" destOrd="0" presId="urn:microsoft.com/office/officeart/2005/8/layout/list1"/>
    <dgm:cxn modelId="{F40C6A54-A579-4D65-A4F4-7D2A2F3D11FB}" type="presParOf" srcId="{97117638-3580-4C75-97A5-5DBD7767C3CA}" destId="{C523A454-BE1C-4299-8EEA-FF1DBB88ACA2}" srcOrd="1" destOrd="0" presId="urn:microsoft.com/office/officeart/2005/8/layout/list1"/>
    <dgm:cxn modelId="{4F4C957D-B807-4AB0-9D0D-182E8380AAA5}" type="presParOf" srcId="{97117638-3580-4C75-97A5-5DBD7767C3CA}" destId="{F84B42E7-1FED-4B36-ABBC-6C5A43F75138}"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ru-RU" b="1" noProof="0"/>
            <a:t>Творческото мислене в екипа</a:t>
          </a:r>
          <a:endParaRPr lang="en-GB" b="1" noProof="0"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pt>
  </dgm:ptLst>
  <dgm:cxnLst>
    <dgm:cxn modelId="{9B2D813A-21CF-49CD-861E-19FBDBEAB24E}" type="presOf" srcId="{7E36A696-6849-4171-ABB0-B03BE07DAD48}" destId="{042FCD17-01C9-426B-8124-15CB5B8B4CE9}" srcOrd="0" destOrd="0" presId="urn:microsoft.com/office/officeart/2005/8/layout/vList2"/>
    <dgm:cxn modelId="{66A640C6-5AB9-481C-905B-E3FE8BDC725D}" type="presOf" srcId="{D89105CF-35D9-40E3-B34C-EF08538E4860}" destId="{0345C861-32A9-44B6-B9F1-A78F93DC1CC7}"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A9275B26-3B44-4B1D-B3D6-EBA4E1F4CDA3}"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ru-RU" b="1" noProof="0"/>
            <a:t>Креативност на работното място</a:t>
          </a:r>
          <a:endParaRPr lang="en-GB" b="1" noProof="0"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pt>
  </dgm:ptLst>
  <dgm:cxnLst>
    <dgm:cxn modelId="{655EBF93-8090-4C98-A0E6-1987F941A288}" type="presOf" srcId="{7E36A696-6849-4171-ABB0-B03BE07DAD48}" destId="{042FCD17-01C9-426B-8124-15CB5B8B4CE9}" srcOrd="0" destOrd="0" presId="urn:microsoft.com/office/officeart/2005/8/layout/vList2"/>
    <dgm:cxn modelId="{7E604C9B-1C77-454B-BEC4-58F4FD032291}" type="presOf" srcId="{D89105CF-35D9-40E3-B34C-EF08538E4860}" destId="{0345C861-32A9-44B6-B9F1-A78F93DC1CC7}"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0824B073-A515-4838-96D8-72F6C0ABC4B5}"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ru-RU" b="1" noProof="0"/>
            <a:t>Креативност на работното място</a:t>
          </a:r>
          <a:endParaRPr lang="en-GB" b="1" noProof="0"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pt>
  </dgm:ptLst>
  <dgm:cxnLst>
    <dgm:cxn modelId="{C2F386DA-B6A6-4F14-BB97-A2C8F96217D4}" type="presOf" srcId="{D89105CF-35D9-40E3-B34C-EF08538E4860}" destId="{0345C861-32A9-44B6-B9F1-A78F93DC1CC7}"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13814DF2-C509-46B9-A11B-75631BC2E501}" type="presOf" srcId="{7E36A696-6849-4171-ABB0-B03BE07DAD48}" destId="{042FCD17-01C9-426B-8124-15CB5B8B4CE9}" srcOrd="0" destOrd="0" presId="urn:microsoft.com/office/officeart/2005/8/layout/vList2"/>
    <dgm:cxn modelId="{5FA0FA11-6B13-4C78-9107-C7F656D88676}"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D20A394A-FDF2-4E24-836B-4FBD3BE200A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hr-HR"/>
        </a:p>
      </dgm:t>
    </dgm:pt>
    <dgm:pt modelId="{A9E0B61E-9DFF-4006-BAA8-B2199B919D4A}">
      <dgm:prSet/>
      <dgm:spPr>
        <a:solidFill>
          <a:srgbClr val="243255"/>
        </a:solidFill>
      </dgm:spPr>
      <dgm:t>
        <a:bodyPr/>
        <a:lstStyle/>
        <a:p>
          <a:pPr rtl="0"/>
          <a:r>
            <a:rPr lang="ru-RU" i="1"/>
            <a:t>Основите на творческото мислене са</a:t>
          </a:r>
          <a:r>
            <a:rPr lang="en-US" i="1"/>
            <a:t>:</a:t>
          </a:r>
          <a:endParaRPr lang="hr-HR" dirty="0"/>
        </a:p>
      </dgm:t>
    </dgm:pt>
    <dgm:pt modelId="{E212FD41-C095-4F25-B5BD-4BB3D04967B6}" type="parTrans" cxnId="{582E799B-562F-467E-9FA6-28298A904B4F}">
      <dgm:prSet/>
      <dgm:spPr/>
      <dgm:t>
        <a:bodyPr/>
        <a:lstStyle/>
        <a:p>
          <a:endParaRPr lang="hr-HR"/>
        </a:p>
      </dgm:t>
    </dgm:pt>
    <dgm:pt modelId="{84541B4C-8E45-4769-965E-D3F0D24B952C}" type="sibTrans" cxnId="{582E799B-562F-467E-9FA6-28298A904B4F}">
      <dgm:prSet/>
      <dgm:spPr/>
      <dgm:t>
        <a:bodyPr/>
        <a:lstStyle/>
        <a:p>
          <a:endParaRPr lang="hr-HR"/>
        </a:p>
      </dgm:t>
    </dgm:pt>
    <dgm:pt modelId="{B4B47F5C-D03D-4E5C-BCFF-2D1FF81E9779}">
      <dgm:prSet/>
      <dgm:spPr>
        <a:ln>
          <a:solidFill>
            <a:srgbClr val="FF0000"/>
          </a:solidFill>
        </a:ln>
      </dgm:spPr>
      <dgm:t>
        <a:bodyPr/>
        <a:lstStyle/>
        <a:p>
          <a:pPr rtl="0"/>
          <a:endParaRPr lang="hr-HR" sz="1900" dirty="0"/>
        </a:p>
      </dgm:t>
    </dgm:pt>
    <dgm:pt modelId="{0EC6F8A3-46F6-4E38-BFF1-A62D1B950792}" type="parTrans" cxnId="{C141B838-4114-4CC0-B744-F1ED9BD2A8A5}">
      <dgm:prSet/>
      <dgm:spPr/>
      <dgm:t>
        <a:bodyPr/>
        <a:lstStyle/>
        <a:p>
          <a:endParaRPr lang="hr-HR"/>
        </a:p>
      </dgm:t>
    </dgm:pt>
    <dgm:pt modelId="{2362C6FF-946B-4C2F-9A81-CE7475C47253}" type="sibTrans" cxnId="{C141B838-4114-4CC0-B744-F1ED9BD2A8A5}">
      <dgm:prSet/>
      <dgm:spPr/>
      <dgm:t>
        <a:bodyPr/>
        <a:lstStyle/>
        <a:p>
          <a:endParaRPr lang="hr-HR"/>
        </a:p>
      </dgm:t>
    </dgm:pt>
    <dgm:pt modelId="{0EC57408-47FB-4AB5-A8B8-BCDFB8A3EA19}">
      <dgm:prSet custT="1"/>
      <dgm:spPr>
        <a:ln>
          <a:solidFill>
            <a:srgbClr val="FF0000"/>
          </a:solidFill>
        </a:ln>
      </dgm:spPr>
      <dgm:t>
        <a:bodyPr/>
        <a:lstStyle/>
        <a:p>
          <a:pPr rtl="0"/>
          <a:r>
            <a:rPr lang="ru-RU" sz="2400" i="1">
              <a:solidFill>
                <a:srgbClr val="002060"/>
              </a:solidFill>
            </a:rPr>
            <a:t>Анализ – изследването на текущото състояние на нещата е в основата на творческо мислене.</a:t>
          </a:r>
          <a:endParaRPr lang="hr-HR" sz="2400" dirty="0">
            <a:solidFill>
              <a:srgbClr val="002060"/>
            </a:solidFill>
          </a:endParaRPr>
        </a:p>
      </dgm:t>
    </dgm:pt>
    <dgm:pt modelId="{C3E15286-06C8-4522-A9A7-52B1D3521BC4}" type="parTrans" cxnId="{1D40F29B-5548-4754-846C-880B5F7D787C}">
      <dgm:prSet/>
      <dgm:spPr/>
      <dgm:t>
        <a:bodyPr/>
        <a:lstStyle/>
        <a:p>
          <a:endParaRPr lang="hr-HR"/>
        </a:p>
      </dgm:t>
    </dgm:pt>
    <dgm:pt modelId="{28C5C194-E15F-4F8E-99DA-F5438996820B}" type="sibTrans" cxnId="{1D40F29B-5548-4754-846C-880B5F7D787C}">
      <dgm:prSet/>
      <dgm:spPr/>
      <dgm:t>
        <a:bodyPr/>
        <a:lstStyle/>
        <a:p>
          <a:endParaRPr lang="hr-HR"/>
        </a:p>
      </dgm:t>
    </dgm:pt>
    <dgm:pt modelId="{8BF6273B-3948-4181-92EE-D4E0D3793B9D}">
      <dgm:prSet custT="1"/>
      <dgm:spPr/>
      <dgm:t>
        <a:bodyPr/>
        <a:lstStyle/>
        <a:p>
          <a:pPr rtl="0"/>
          <a:r>
            <a:rPr lang="ru-RU" sz="2400" i="1">
              <a:solidFill>
                <a:srgbClr val="002060"/>
              </a:solidFill>
            </a:rPr>
            <a:t>Непредубеденост </a:t>
          </a:r>
          <a:r>
            <a:rPr lang="ru-RU" sz="2400" i="1" dirty="0">
              <a:solidFill>
                <a:srgbClr val="002060"/>
              </a:solidFill>
            </a:rPr>
            <a:t>– бъди готов/а първо да допускаш грешки и да влизаш в задънена улица, преди да осъществиш пробив.</a:t>
          </a:r>
          <a:endParaRPr lang="en-US" sz="2400" i="1" dirty="0">
            <a:solidFill>
              <a:srgbClr val="002060"/>
            </a:solidFill>
          </a:endParaRPr>
        </a:p>
      </dgm:t>
    </dgm:pt>
    <dgm:pt modelId="{33BCFE9C-DA89-4B92-9000-AC6DCA9F958A}" type="parTrans" cxnId="{1E470529-C7E2-4AAA-9E42-98F7A9CE24B9}">
      <dgm:prSet/>
      <dgm:spPr/>
      <dgm:t>
        <a:bodyPr/>
        <a:lstStyle/>
        <a:p>
          <a:endParaRPr lang="en-US"/>
        </a:p>
      </dgm:t>
    </dgm:pt>
    <dgm:pt modelId="{6EBE67C9-ABD5-4707-A404-A2DBBA945746}" type="sibTrans" cxnId="{1E470529-C7E2-4AAA-9E42-98F7A9CE24B9}">
      <dgm:prSet/>
      <dgm:spPr/>
      <dgm:t>
        <a:bodyPr/>
        <a:lstStyle/>
        <a:p>
          <a:endParaRPr lang="en-US"/>
        </a:p>
      </dgm:t>
    </dgm:pt>
    <dgm:pt modelId="{9EA566A8-841A-4DBE-A6D9-6883620918C5}">
      <dgm:prSet custT="1"/>
      <dgm:spPr/>
      <dgm:t>
        <a:bodyPr/>
        <a:lstStyle/>
        <a:p>
          <a:pPr rtl="0"/>
          <a:r>
            <a:rPr lang="ru-RU" sz="2400" i="1">
              <a:solidFill>
                <a:srgbClr val="002060"/>
              </a:solidFill>
            </a:rPr>
            <a:t>Организация </a:t>
          </a:r>
          <a:r>
            <a:rPr lang="ru-RU" sz="2400" i="1" dirty="0">
              <a:solidFill>
                <a:srgbClr val="002060"/>
              </a:solidFill>
            </a:rPr>
            <a:t>– от съществено значение е способността да структурираш мисъл, да я залагаш в план с процес, цел и краен срок.</a:t>
          </a:r>
          <a:endParaRPr lang="en-US" sz="2400" i="1" dirty="0">
            <a:solidFill>
              <a:srgbClr val="002060"/>
            </a:solidFill>
          </a:endParaRPr>
        </a:p>
      </dgm:t>
    </dgm:pt>
    <dgm:pt modelId="{5BC676ED-43FC-4307-A98E-AB7D1464C6AE}" type="parTrans" cxnId="{8C29E0FF-FAF3-424C-8AC7-8DA4CB28CE93}">
      <dgm:prSet/>
      <dgm:spPr/>
      <dgm:t>
        <a:bodyPr/>
        <a:lstStyle/>
        <a:p>
          <a:endParaRPr lang="en-US"/>
        </a:p>
      </dgm:t>
    </dgm:pt>
    <dgm:pt modelId="{70F4325A-8F7E-46AF-9974-5FFA2A5229B9}" type="sibTrans" cxnId="{8C29E0FF-FAF3-424C-8AC7-8DA4CB28CE93}">
      <dgm:prSet/>
      <dgm:spPr/>
      <dgm:t>
        <a:bodyPr/>
        <a:lstStyle/>
        <a:p>
          <a:endParaRPr lang="en-US"/>
        </a:p>
      </dgm:t>
    </dgm:pt>
    <dgm:pt modelId="{891C1B0C-6C9C-4F3F-8104-F662ED1A370D}">
      <dgm:prSet custT="1"/>
      <dgm:spPr/>
      <dgm:t>
        <a:bodyPr/>
        <a:lstStyle/>
        <a:p>
          <a:pPr rtl="0"/>
          <a:r>
            <a:rPr lang="ru-RU" sz="2400" i="1">
              <a:solidFill>
                <a:srgbClr val="002060"/>
              </a:solidFill>
            </a:rPr>
            <a:t>Комуникация </a:t>
          </a:r>
          <a:r>
            <a:rPr lang="ru-RU" sz="2400" i="1" dirty="0">
              <a:solidFill>
                <a:srgbClr val="002060"/>
              </a:solidFill>
            </a:rPr>
            <a:t>– страхотните идеи вършат работа, само ако стигат до околните (трябва да развиваш писмените си и речеви умения, както и уменията си за слушане).</a:t>
          </a:r>
          <a:endParaRPr lang="en-US" sz="2400" i="1" dirty="0">
            <a:solidFill>
              <a:srgbClr val="002060"/>
            </a:solidFill>
          </a:endParaRPr>
        </a:p>
      </dgm:t>
    </dgm:pt>
    <dgm:pt modelId="{D3701341-EAAF-42E0-A678-DBFF9958F6A4}" type="parTrans" cxnId="{8435D5D6-DBE6-4283-A834-31FB2D5D5BEC}">
      <dgm:prSet/>
      <dgm:spPr/>
      <dgm:t>
        <a:bodyPr/>
        <a:lstStyle/>
        <a:p>
          <a:endParaRPr lang="en-US"/>
        </a:p>
      </dgm:t>
    </dgm:pt>
    <dgm:pt modelId="{44DE4D10-4DEB-4844-84D8-F21F8A21782D}" type="sibTrans" cxnId="{8435D5D6-DBE6-4283-A834-31FB2D5D5BEC}">
      <dgm:prSet/>
      <dgm:spPr/>
      <dgm:t>
        <a:bodyPr/>
        <a:lstStyle/>
        <a:p>
          <a:endParaRPr lang="en-US"/>
        </a:p>
      </dgm:t>
    </dgm:pt>
    <dgm:pt modelId="{2742740E-0ECF-4850-A6BA-6B3890C52FE7}">
      <dgm:prSet custT="1"/>
      <dgm:spPr/>
      <dgm:t>
        <a:bodyPr/>
        <a:lstStyle/>
        <a:p>
          <a:pPr rtl="0"/>
          <a:r>
            <a:rPr lang="ru-RU" sz="2400" i="1">
              <a:solidFill>
                <a:srgbClr val="002060"/>
              </a:solidFill>
            </a:rPr>
            <a:t>Обучение </a:t>
          </a:r>
          <a:r>
            <a:rPr lang="ru-RU" sz="2400" i="1" dirty="0">
              <a:solidFill>
                <a:srgbClr val="002060"/>
              </a:solidFill>
            </a:rPr>
            <a:t>– насърчава и развива творческото мислене и уменията за разрешаване на проблеми.</a:t>
          </a:r>
          <a:endParaRPr lang="en-US" sz="2400" i="1" dirty="0">
            <a:solidFill>
              <a:srgbClr val="002060"/>
            </a:solidFill>
          </a:endParaRPr>
        </a:p>
      </dgm:t>
    </dgm:pt>
    <dgm:pt modelId="{EC789FCC-04C7-4F6E-A978-1F9F100D7986}" type="parTrans" cxnId="{9AE00E2A-77DB-41C0-94A0-76C975497EBA}">
      <dgm:prSet/>
      <dgm:spPr/>
      <dgm:t>
        <a:bodyPr/>
        <a:lstStyle/>
        <a:p>
          <a:endParaRPr lang="en-US"/>
        </a:p>
      </dgm:t>
    </dgm:pt>
    <dgm:pt modelId="{330401EA-040F-4176-AA72-82B2BF76D7BF}" type="sibTrans" cxnId="{9AE00E2A-77DB-41C0-94A0-76C975497EBA}">
      <dgm:prSet/>
      <dgm:spPr/>
      <dgm:t>
        <a:bodyPr/>
        <a:lstStyle/>
        <a:p>
          <a:endParaRPr lang="en-US"/>
        </a:p>
      </dgm:t>
    </dgm:pt>
    <dgm:pt modelId="{5F67CB50-1FF5-40A6-A006-17797CB5010C}">
      <dgm:prSet/>
      <dgm:spPr/>
      <dgm:t>
        <a:bodyPr/>
        <a:lstStyle/>
        <a:p>
          <a:pPr rtl="0"/>
          <a:endParaRPr lang="en-US" sz="1900" i="1" dirty="0"/>
        </a:p>
      </dgm:t>
    </dgm:pt>
    <dgm:pt modelId="{09666E96-C07D-460B-9F19-A24BF4788747}" type="parTrans" cxnId="{C6E717F4-5954-42AE-9416-15E067DF6433}">
      <dgm:prSet/>
      <dgm:spPr/>
      <dgm:t>
        <a:bodyPr/>
        <a:lstStyle/>
        <a:p>
          <a:endParaRPr lang="en-US"/>
        </a:p>
      </dgm:t>
    </dgm:pt>
    <dgm:pt modelId="{81430374-CBAB-4E8A-9A94-07830A064DBC}" type="sibTrans" cxnId="{C6E717F4-5954-42AE-9416-15E067DF6433}">
      <dgm:prSet/>
      <dgm:spPr/>
      <dgm:t>
        <a:bodyPr/>
        <a:lstStyle/>
        <a:p>
          <a:endParaRPr lang="en-US"/>
        </a:p>
      </dgm:t>
    </dgm:pt>
    <dgm:pt modelId="{7B4F6743-A4AB-43E0-9683-F4061100E1AA}" type="pres">
      <dgm:prSet presAssocID="{D20A394A-FDF2-4E24-836B-4FBD3BE200A6}" presName="linear" presStyleCnt="0">
        <dgm:presLayoutVars>
          <dgm:dir/>
          <dgm:animLvl val="lvl"/>
          <dgm:resizeHandles val="exact"/>
        </dgm:presLayoutVars>
      </dgm:prSet>
      <dgm:spPr/>
    </dgm:pt>
    <dgm:pt modelId="{1A66EF29-490A-452F-90BB-1C6027C4F49F}" type="pres">
      <dgm:prSet presAssocID="{A9E0B61E-9DFF-4006-BAA8-B2199B919D4A}" presName="parentLin" presStyleCnt="0"/>
      <dgm:spPr/>
    </dgm:pt>
    <dgm:pt modelId="{0C26ADA0-4D84-467E-AA2E-75630A5CE375}" type="pres">
      <dgm:prSet presAssocID="{A9E0B61E-9DFF-4006-BAA8-B2199B919D4A}" presName="parentLeftMargin" presStyleLbl="node1" presStyleIdx="0" presStyleCnt="1"/>
      <dgm:spPr/>
    </dgm:pt>
    <dgm:pt modelId="{F4B0C805-FCC3-42D0-AAD3-D26F94D3268B}" type="pres">
      <dgm:prSet presAssocID="{A9E0B61E-9DFF-4006-BAA8-B2199B919D4A}" presName="parentText" presStyleLbl="node1" presStyleIdx="0" presStyleCnt="1">
        <dgm:presLayoutVars>
          <dgm:chMax val="0"/>
          <dgm:bulletEnabled val="1"/>
        </dgm:presLayoutVars>
      </dgm:prSet>
      <dgm:spPr/>
    </dgm:pt>
    <dgm:pt modelId="{93BECC78-2339-487C-BB18-7717FBAA2E48}" type="pres">
      <dgm:prSet presAssocID="{A9E0B61E-9DFF-4006-BAA8-B2199B919D4A}" presName="negativeSpace" presStyleCnt="0"/>
      <dgm:spPr/>
    </dgm:pt>
    <dgm:pt modelId="{419D64A1-74BF-43E0-951D-1129A581E1F1}" type="pres">
      <dgm:prSet presAssocID="{A9E0B61E-9DFF-4006-BAA8-B2199B919D4A}" presName="childText" presStyleLbl="conFgAcc1" presStyleIdx="0" presStyleCnt="1">
        <dgm:presLayoutVars>
          <dgm:bulletEnabled val="1"/>
        </dgm:presLayoutVars>
      </dgm:prSet>
      <dgm:spPr/>
    </dgm:pt>
  </dgm:ptLst>
  <dgm:cxnLst>
    <dgm:cxn modelId="{5271E210-13BE-4245-B5D7-A0C3B32D183A}" type="presOf" srcId="{2742740E-0ECF-4850-A6BA-6B3890C52FE7}" destId="{419D64A1-74BF-43E0-951D-1129A581E1F1}" srcOrd="0" destOrd="5" presId="urn:microsoft.com/office/officeart/2005/8/layout/list1"/>
    <dgm:cxn modelId="{4FFC1415-500A-4BE2-810F-96D455729336}" type="presOf" srcId="{0EC57408-47FB-4AB5-A8B8-BCDFB8A3EA19}" destId="{419D64A1-74BF-43E0-951D-1129A581E1F1}" srcOrd="0" destOrd="1" presId="urn:microsoft.com/office/officeart/2005/8/layout/list1"/>
    <dgm:cxn modelId="{1E470529-C7E2-4AAA-9E42-98F7A9CE24B9}" srcId="{A9E0B61E-9DFF-4006-BAA8-B2199B919D4A}" destId="{8BF6273B-3948-4181-92EE-D4E0D3793B9D}" srcOrd="2" destOrd="0" parTransId="{33BCFE9C-DA89-4B92-9000-AC6DCA9F958A}" sibTransId="{6EBE67C9-ABD5-4707-A404-A2DBBA945746}"/>
    <dgm:cxn modelId="{9AE00E2A-77DB-41C0-94A0-76C975497EBA}" srcId="{A9E0B61E-9DFF-4006-BAA8-B2199B919D4A}" destId="{2742740E-0ECF-4850-A6BA-6B3890C52FE7}" srcOrd="5" destOrd="0" parTransId="{EC789FCC-04C7-4F6E-A978-1F9F100D7986}" sibTransId="{330401EA-040F-4176-AA72-82B2BF76D7BF}"/>
    <dgm:cxn modelId="{C141B838-4114-4CC0-B744-F1ED9BD2A8A5}" srcId="{A9E0B61E-9DFF-4006-BAA8-B2199B919D4A}" destId="{B4B47F5C-D03D-4E5C-BCFF-2D1FF81E9779}" srcOrd="0" destOrd="0" parTransId="{0EC6F8A3-46F6-4E38-BFF1-A62D1B950792}" sibTransId="{2362C6FF-946B-4C2F-9A81-CE7475C47253}"/>
    <dgm:cxn modelId="{FB0E6C45-BC72-4C42-943D-243B75E82D78}" type="presOf" srcId="{A9E0B61E-9DFF-4006-BAA8-B2199B919D4A}" destId="{0C26ADA0-4D84-467E-AA2E-75630A5CE375}" srcOrd="0" destOrd="0" presId="urn:microsoft.com/office/officeart/2005/8/layout/list1"/>
    <dgm:cxn modelId="{9F5EEE45-44D2-46BE-A3E0-DDA779DF30F9}" type="presOf" srcId="{891C1B0C-6C9C-4F3F-8104-F662ED1A370D}" destId="{419D64A1-74BF-43E0-951D-1129A581E1F1}" srcOrd="0" destOrd="4" presId="urn:microsoft.com/office/officeart/2005/8/layout/list1"/>
    <dgm:cxn modelId="{7B9FB448-40B4-477B-90C5-77DE99CE81D9}" type="presOf" srcId="{D20A394A-FDF2-4E24-836B-4FBD3BE200A6}" destId="{7B4F6743-A4AB-43E0-9683-F4061100E1AA}" srcOrd="0" destOrd="0" presId="urn:microsoft.com/office/officeart/2005/8/layout/list1"/>
    <dgm:cxn modelId="{582E799B-562F-467E-9FA6-28298A904B4F}" srcId="{D20A394A-FDF2-4E24-836B-4FBD3BE200A6}" destId="{A9E0B61E-9DFF-4006-BAA8-B2199B919D4A}" srcOrd="0" destOrd="0" parTransId="{E212FD41-C095-4F25-B5BD-4BB3D04967B6}" sibTransId="{84541B4C-8E45-4769-965E-D3F0D24B952C}"/>
    <dgm:cxn modelId="{1D40F29B-5548-4754-846C-880B5F7D787C}" srcId="{A9E0B61E-9DFF-4006-BAA8-B2199B919D4A}" destId="{0EC57408-47FB-4AB5-A8B8-BCDFB8A3EA19}" srcOrd="1" destOrd="0" parTransId="{C3E15286-06C8-4522-A9A7-52B1D3521BC4}" sibTransId="{28C5C194-E15F-4F8E-99DA-F5438996820B}"/>
    <dgm:cxn modelId="{748475B0-70B4-42C7-BAC1-F4A7354C43A0}" type="presOf" srcId="{8BF6273B-3948-4181-92EE-D4E0D3793B9D}" destId="{419D64A1-74BF-43E0-951D-1129A581E1F1}" srcOrd="0" destOrd="2" presId="urn:microsoft.com/office/officeart/2005/8/layout/list1"/>
    <dgm:cxn modelId="{25B0D1BD-5E21-4795-9466-B2E87637685B}" type="presOf" srcId="{A9E0B61E-9DFF-4006-BAA8-B2199B919D4A}" destId="{F4B0C805-FCC3-42D0-AAD3-D26F94D3268B}" srcOrd="1" destOrd="0" presId="urn:microsoft.com/office/officeart/2005/8/layout/list1"/>
    <dgm:cxn modelId="{8435D5D6-DBE6-4283-A834-31FB2D5D5BEC}" srcId="{A9E0B61E-9DFF-4006-BAA8-B2199B919D4A}" destId="{891C1B0C-6C9C-4F3F-8104-F662ED1A370D}" srcOrd="4" destOrd="0" parTransId="{D3701341-EAAF-42E0-A678-DBFF9958F6A4}" sibTransId="{44DE4D10-4DEB-4844-84D8-F21F8A21782D}"/>
    <dgm:cxn modelId="{905920DB-AF76-432B-BFAC-96C0D87C5A23}" type="presOf" srcId="{B4B47F5C-D03D-4E5C-BCFF-2D1FF81E9779}" destId="{419D64A1-74BF-43E0-951D-1129A581E1F1}" srcOrd="0" destOrd="0" presId="urn:microsoft.com/office/officeart/2005/8/layout/list1"/>
    <dgm:cxn modelId="{49230BEA-45B1-4044-A5DE-B6728BFD37E2}" type="presOf" srcId="{9EA566A8-841A-4DBE-A6D9-6883620918C5}" destId="{419D64A1-74BF-43E0-951D-1129A581E1F1}" srcOrd="0" destOrd="3" presId="urn:microsoft.com/office/officeart/2005/8/layout/list1"/>
    <dgm:cxn modelId="{C6E717F4-5954-42AE-9416-15E067DF6433}" srcId="{A9E0B61E-9DFF-4006-BAA8-B2199B919D4A}" destId="{5F67CB50-1FF5-40A6-A006-17797CB5010C}" srcOrd="6" destOrd="0" parTransId="{09666E96-C07D-460B-9F19-A24BF4788747}" sibTransId="{81430374-CBAB-4E8A-9A94-07830A064DBC}"/>
    <dgm:cxn modelId="{4044B6FA-2638-4B2F-962A-D40DED57CCAD}" type="presOf" srcId="{5F67CB50-1FF5-40A6-A006-17797CB5010C}" destId="{419D64A1-74BF-43E0-951D-1129A581E1F1}" srcOrd="0" destOrd="6" presId="urn:microsoft.com/office/officeart/2005/8/layout/list1"/>
    <dgm:cxn modelId="{8C29E0FF-FAF3-424C-8AC7-8DA4CB28CE93}" srcId="{A9E0B61E-9DFF-4006-BAA8-B2199B919D4A}" destId="{9EA566A8-841A-4DBE-A6D9-6883620918C5}" srcOrd="3" destOrd="0" parTransId="{5BC676ED-43FC-4307-A98E-AB7D1464C6AE}" sibTransId="{70F4325A-8F7E-46AF-9974-5FFA2A5229B9}"/>
    <dgm:cxn modelId="{39C53DE4-40F0-4477-BE18-059CC5F26A62}" type="presParOf" srcId="{7B4F6743-A4AB-43E0-9683-F4061100E1AA}" destId="{1A66EF29-490A-452F-90BB-1C6027C4F49F}" srcOrd="0" destOrd="0" presId="urn:microsoft.com/office/officeart/2005/8/layout/list1"/>
    <dgm:cxn modelId="{7E32B14D-4261-4BE0-A5E6-655F9F4F347A}" type="presParOf" srcId="{1A66EF29-490A-452F-90BB-1C6027C4F49F}" destId="{0C26ADA0-4D84-467E-AA2E-75630A5CE375}" srcOrd="0" destOrd="0" presId="urn:microsoft.com/office/officeart/2005/8/layout/list1"/>
    <dgm:cxn modelId="{90EB7C4F-7949-40BB-82E3-CCFD8E77A22C}" type="presParOf" srcId="{1A66EF29-490A-452F-90BB-1C6027C4F49F}" destId="{F4B0C805-FCC3-42D0-AAD3-D26F94D3268B}" srcOrd="1" destOrd="0" presId="urn:microsoft.com/office/officeart/2005/8/layout/list1"/>
    <dgm:cxn modelId="{8E0217B2-F0D5-4E6E-A3E7-74867CCF33B8}" type="presParOf" srcId="{7B4F6743-A4AB-43E0-9683-F4061100E1AA}" destId="{93BECC78-2339-487C-BB18-7717FBAA2E48}" srcOrd="1" destOrd="0" presId="urn:microsoft.com/office/officeart/2005/8/layout/list1"/>
    <dgm:cxn modelId="{1121E1D3-8461-4964-986A-9DE8053C9B39}" type="presParOf" srcId="{7B4F6743-A4AB-43E0-9683-F4061100E1AA}" destId="{419D64A1-74BF-43E0-951D-1129A581E1F1}" srcOrd="2" destOrd="0" presId="urn:microsoft.com/office/officeart/2005/8/layout/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ru-RU" b="1" noProof="0"/>
            <a:t>Креативност на работното място</a:t>
          </a:r>
          <a:endParaRPr lang="en-GB" b="1" noProof="0"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pt>
  </dgm:ptLst>
  <dgm:cxnLst>
    <dgm:cxn modelId="{F3ADB611-E99D-48BA-A1E0-DA447F9D9702}" type="presOf" srcId="{7E36A696-6849-4171-ABB0-B03BE07DAD48}" destId="{042FCD17-01C9-426B-8124-15CB5B8B4CE9}" srcOrd="0" destOrd="0" presId="urn:microsoft.com/office/officeart/2005/8/layout/vList2"/>
    <dgm:cxn modelId="{06FA076E-D8BD-4F65-834E-8615864A9733}" type="presOf" srcId="{D89105CF-35D9-40E3-B34C-EF08538E4860}" destId="{0345C861-32A9-44B6-B9F1-A78F93DC1CC7}"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E97D8BA0-1134-4D9C-937D-70E78CBA135E}"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ru-RU" b="1"/>
            <a:t>Техники на творческото мислене</a:t>
          </a:r>
          <a:endParaRPr lang="hr-HR"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pt>
  </dgm:ptLst>
  <dgm:cxnLst>
    <dgm:cxn modelId="{E94E3831-9665-4AC7-8EF9-B7763E73A233}" type="presOf" srcId="{D89105CF-35D9-40E3-B34C-EF08538E4860}" destId="{0345C861-32A9-44B6-B9F1-A78F93DC1CC7}" srcOrd="0" destOrd="0" presId="urn:microsoft.com/office/officeart/2005/8/layout/vList2"/>
    <dgm:cxn modelId="{71150342-8526-47B9-BA49-A8AABE68617F}" type="presOf" srcId="{7E36A696-6849-4171-ABB0-B03BE07DAD48}" destId="{042FCD17-01C9-426B-8124-15CB5B8B4CE9}"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0CF96BF5-280E-4C69-90EA-993EBE196E8B}"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bg-BG" b="1"/>
            <a:t>Техники на творческото мислене </a:t>
          </a:r>
          <a:r>
            <a:rPr lang="hr-HR" b="0"/>
            <a:t>(</a:t>
          </a:r>
          <a:r>
            <a:rPr lang="hr-HR" b="0" dirty="0" err="1"/>
            <a:t>Geschka</a:t>
          </a:r>
          <a:r>
            <a:rPr lang="hr-HR" b="0" dirty="0"/>
            <a:t>, 1983 and </a:t>
          </a:r>
          <a:r>
            <a:rPr lang="de-DE" b="0" i="0" dirty="0"/>
            <a:t>Wöhler, J., &amp; Reinhardt, R.</a:t>
          </a:r>
          <a:r>
            <a:rPr lang="hr-HR" b="0" i="0" dirty="0"/>
            <a:t>, </a:t>
          </a:r>
          <a:r>
            <a:rPr lang="de-DE" b="0" i="0" dirty="0"/>
            <a:t>2021</a:t>
          </a:r>
          <a:r>
            <a:rPr lang="hr-HR" b="0" dirty="0"/>
            <a:t>)</a:t>
          </a:r>
        </a:p>
      </dgm:t>
    </dgm:pt>
    <dgm:pt modelId="{46E05A99-5E05-4746-A278-AF862EDEDACF}" type="parTrans" cxnId="{832D49E6-2840-44A5-86FB-93F303BA82D3}">
      <dgm:prSet/>
      <dgm:spPr/>
      <dgm:t>
        <a:bodyPr/>
        <a:lstStyle/>
        <a:p>
          <a:endParaRPr lang="en-US"/>
        </a:p>
      </dgm:t>
    </dgm:pt>
    <dgm:pt modelId="{1A4EC86F-D7CE-4E7D-8C42-7BAE5B0DDBD6}" type="sib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pt>
  </dgm:ptLst>
  <dgm:cxnLst>
    <dgm:cxn modelId="{E94E3831-9665-4AC7-8EF9-B7763E73A233}" type="presOf" srcId="{D89105CF-35D9-40E3-B34C-EF08538E4860}" destId="{0345C861-32A9-44B6-B9F1-A78F93DC1CC7}" srcOrd="0" destOrd="0" presId="urn:microsoft.com/office/officeart/2005/8/layout/vList2"/>
    <dgm:cxn modelId="{71150342-8526-47B9-BA49-A8AABE68617F}" type="presOf" srcId="{7E36A696-6849-4171-ABB0-B03BE07DAD48}" destId="{042FCD17-01C9-426B-8124-15CB5B8B4CE9}"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0CF96BF5-280E-4C69-90EA-993EBE196E8B}"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bg-BG" b="1"/>
            <a:t>Техники на креативност </a:t>
          </a:r>
          <a:r>
            <a:rPr lang="hr-HR" b="1"/>
            <a:t>(</a:t>
          </a:r>
          <a:r>
            <a:rPr lang="de-DE" b="0" i="0" dirty="0"/>
            <a:t>Wöhler, J., &amp; Reinhardt, R.</a:t>
          </a:r>
          <a:r>
            <a:rPr lang="hr-HR" b="0" i="0" dirty="0"/>
            <a:t>, </a:t>
          </a:r>
          <a:r>
            <a:rPr lang="de-DE" b="0" i="0" dirty="0"/>
            <a:t>2021</a:t>
          </a:r>
          <a:r>
            <a:rPr lang="hr-HR" b="0" i="0"/>
            <a:t>, </a:t>
          </a:r>
          <a:r>
            <a:rPr lang="bg-BG" b="0" i="0"/>
            <a:t>стр.</a:t>
          </a:r>
          <a:r>
            <a:rPr lang="hr-HR" b="0" i="0"/>
            <a:t> 146</a:t>
          </a:r>
          <a:r>
            <a:rPr lang="de-DE" b="0" i="0"/>
            <a:t>)</a:t>
          </a:r>
          <a:endParaRPr lang="hr-HR" dirty="0"/>
        </a:p>
      </dgm:t>
    </dgm:pt>
    <dgm:pt modelId="{46E05A99-5E05-4746-A278-AF862EDEDACF}" type="parTrans" cxnId="{832D49E6-2840-44A5-86FB-93F303BA82D3}">
      <dgm:prSet/>
      <dgm:spPr/>
      <dgm:t>
        <a:bodyPr/>
        <a:lstStyle/>
        <a:p>
          <a:endParaRPr lang="en-US"/>
        </a:p>
      </dgm:t>
    </dgm:pt>
    <dgm:pt modelId="{1A4EC86F-D7CE-4E7D-8C42-7BAE5B0DDBD6}" type="sib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pt>
  </dgm:ptLst>
  <dgm:cxnLst>
    <dgm:cxn modelId="{E94E3831-9665-4AC7-8EF9-B7763E73A233}" type="presOf" srcId="{D89105CF-35D9-40E3-B34C-EF08538E4860}" destId="{0345C861-32A9-44B6-B9F1-A78F93DC1CC7}" srcOrd="0" destOrd="0" presId="urn:microsoft.com/office/officeart/2005/8/layout/vList2"/>
    <dgm:cxn modelId="{71150342-8526-47B9-BA49-A8AABE68617F}" type="presOf" srcId="{7E36A696-6849-4171-ABB0-B03BE07DAD48}" destId="{042FCD17-01C9-426B-8124-15CB5B8B4CE9}"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0CF96BF5-280E-4C69-90EA-993EBE196E8B}"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bg-BG" b="1"/>
            <a:t>Техники на творческото мислене</a:t>
          </a:r>
          <a:r>
            <a:rPr lang="hr-HR" b="1"/>
            <a:t>: </a:t>
          </a:r>
          <a:r>
            <a:rPr lang="bg-BG" b="1"/>
            <a:t>брейнсторминг и брейнрайтинг</a:t>
          </a:r>
          <a:endParaRPr lang="en-GB" noProof="0" dirty="0"/>
        </a:p>
      </dgm:t>
    </dgm:pt>
    <dgm:pt modelId="{46E05A99-5E05-4746-A278-AF862EDEDACF}" type="parTrans" cxnId="{832D49E6-2840-44A5-86FB-93F303BA82D3}">
      <dgm:prSet/>
      <dgm:spPr/>
      <dgm:t>
        <a:bodyPr/>
        <a:lstStyle/>
        <a:p>
          <a:endParaRPr lang="en-US"/>
        </a:p>
      </dgm:t>
    </dgm:pt>
    <dgm:pt modelId="{1A4EC86F-D7CE-4E7D-8C42-7BAE5B0DDBD6}" type="sib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pt>
  </dgm:ptLst>
  <dgm:cxnLst>
    <dgm:cxn modelId="{E94E3831-9665-4AC7-8EF9-B7763E73A233}" type="presOf" srcId="{D89105CF-35D9-40E3-B34C-EF08538E4860}" destId="{0345C861-32A9-44B6-B9F1-A78F93DC1CC7}" srcOrd="0" destOrd="0" presId="urn:microsoft.com/office/officeart/2005/8/layout/vList2"/>
    <dgm:cxn modelId="{71150342-8526-47B9-BA49-A8AABE68617F}" type="presOf" srcId="{7E36A696-6849-4171-ABB0-B03BE07DAD48}" destId="{042FCD17-01C9-426B-8124-15CB5B8B4CE9}"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0CF96BF5-280E-4C69-90EA-993EBE196E8B}"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81F17DD3-09A1-4574-A79B-4BC337BA25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4775FE0-9034-48F9-9286-D10D3FFAEB4D}">
      <dgm:prSet/>
      <dgm:spPr>
        <a:solidFill>
          <a:srgbClr val="E12227"/>
        </a:solidFill>
      </dgm:spPr>
      <dgm:t>
        <a:bodyPr/>
        <a:lstStyle/>
        <a:p>
          <a:pPr rtl="0"/>
          <a:r>
            <a:rPr lang="bg-BG"/>
            <a:t>Брейнсторминг</a:t>
          </a:r>
          <a:r>
            <a:rPr lang="en-GB"/>
            <a:t>  </a:t>
          </a:r>
          <a:endParaRPr lang="hr-HR"/>
        </a:p>
      </dgm:t>
    </dgm:pt>
    <dgm:pt modelId="{74F8A72E-9487-41F8-82FC-078297F16919}" type="parTrans" cxnId="{4A28DF03-03C9-4E69-9D04-03749BB229E9}">
      <dgm:prSet/>
      <dgm:spPr/>
      <dgm:t>
        <a:bodyPr/>
        <a:lstStyle/>
        <a:p>
          <a:endParaRPr lang="en-US"/>
        </a:p>
      </dgm:t>
    </dgm:pt>
    <dgm:pt modelId="{FC9F3957-D6A3-4F7D-B4B5-B79B7BCB48CD}" type="sibTrans" cxnId="{4A28DF03-03C9-4E69-9D04-03749BB229E9}">
      <dgm:prSet/>
      <dgm:spPr/>
      <dgm:t>
        <a:bodyPr/>
        <a:lstStyle/>
        <a:p>
          <a:endParaRPr lang="en-US"/>
        </a:p>
      </dgm:t>
    </dgm:pt>
    <dgm:pt modelId="{BC743906-CD19-4A1C-B306-4CE41A26C8E6}">
      <dgm:prSet/>
      <dgm:spPr>
        <a:ln>
          <a:solidFill>
            <a:srgbClr val="E12227"/>
          </a:solidFill>
        </a:ln>
      </dgm:spPr>
      <dgm:t>
        <a:bodyPr/>
        <a:lstStyle/>
        <a:p>
          <a:pPr rtl="0"/>
          <a:r>
            <a:rPr lang="ru-RU">
              <a:solidFill>
                <a:srgbClr val="002060"/>
              </a:solidFill>
            </a:rPr>
            <a:t>всички групови сесии, насочени към събиране на идеи за разрешаване на конкретен проблем</a:t>
          </a:r>
          <a:endParaRPr lang="hr-HR">
            <a:solidFill>
              <a:srgbClr val="002060"/>
            </a:solidFill>
          </a:endParaRPr>
        </a:p>
      </dgm:t>
    </dgm:pt>
    <dgm:pt modelId="{69EF85D8-B3C7-4809-B5DE-D85F8F56D6F5}" type="parTrans" cxnId="{4501169C-9625-4AB2-B7D2-376806410799}">
      <dgm:prSet/>
      <dgm:spPr/>
      <dgm:t>
        <a:bodyPr/>
        <a:lstStyle/>
        <a:p>
          <a:endParaRPr lang="en-US"/>
        </a:p>
      </dgm:t>
    </dgm:pt>
    <dgm:pt modelId="{0AD76140-4C8F-4E49-A83F-4A8C2B4E1CEA}" type="sibTrans" cxnId="{4501169C-9625-4AB2-B7D2-376806410799}">
      <dgm:prSet/>
      <dgm:spPr/>
      <dgm:t>
        <a:bodyPr/>
        <a:lstStyle/>
        <a:p>
          <a:endParaRPr lang="en-US"/>
        </a:p>
      </dgm:t>
    </dgm:pt>
    <dgm:pt modelId="{B61BA34C-08F0-4571-923A-44476904304C}">
      <dgm:prSet/>
      <dgm:spPr>
        <a:ln>
          <a:solidFill>
            <a:srgbClr val="E12227"/>
          </a:solidFill>
        </a:ln>
      </dgm:spPr>
      <dgm:t>
        <a:bodyPr/>
        <a:lstStyle/>
        <a:p>
          <a:pPr rtl="0"/>
          <a:r>
            <a:rPr lang="ru-RU">
              <a:solidFill>
                <a:srgbClr val="002060"/>
              </a:solidFill>
            </a:rPr>
            <a:t>брейнстормингът е едновременно метод за изучаване и научаване и метод за научно изследване и креативност</a:t>
          </a:r>
          <a:r>
            <a:rPr lang="en-GB">
              <a:solidFill>
                <a:srgbClr val="002060"/>
              </a:solidFill>
            </a:rPr>
            <a:t> </a:t>
          </a:r>
          <a:r>
            <a:rPr lang="hr-HR">
              <a:solidFill>
                <a:srgbClr val="002060"/>
              </a:solidFill>
            </a:rPr>
            <a:t>(</a:t>
          </a:r>
          <a:r>
            <a:rPr lang="da-DK">
              <a:solidFill>
                <a:srgbClr val="002060"/>
              </a:solidFill>
            </a:rPr>
            <a:t>Litcanu et al. (2015, </a:t>
          </a:r>
          <a:r>
            <a:rPr lang="bg-BG">
              <a:solidFill>
                <a:srgbClr val="002060"/>
              </a:solidFill>
            </a:rPr>
            <a:t>стр</a:t>
          </a:r>
          <a:r>
            <a:rPr lang="da-DK">
              <a:solidFill>
                <a:srgbClr val="002060"/>
              </a:solidFill>
            </a:rPr>
            <a:t>. 388)) </a:t>
          </a:r>
          <a:r>
            <a:rPr lang="en-GB">
              <a:solidFill>
                <a:srgbClr val="002060"/>
              </a:solidFill>
            </a:rPr>
            <a:t> </a:t>
          </a:r>
          <a:endParaRPr lang="hr-HR">
            <a:solidFill>
              <a:srgbClr val="002060"/>
            </a:solidFill>
          </a:endParaRPr>
        </a:p>
      </dgm:t>
    </dgm:pt>
    <dgm:pt modelId="{EB0C7DA9-675D-4E18-8A61-00EE4D5FF1F9}" type="parTrans" cxnId="{59E70D7F-08D5-4C79-B0C3-EF41219670E7}">
      <dgm:prSet/>
      <dgm:spPr/>
      <dgm:t>
        <a:bodyPr/>
        <a:lstStyle/>
        <a:p>
          <a:endParaRPr lang="en-US"/>
        </a:p>
      </dgm:t>
    </dgm:pt>
    <dgm:pt modelId="{80E7E000-02C8-4D1B-BFC5-8B77EA4085B9}" type="sibTrans" cxnId="{59E70D7F-08D5-4C79-B0C3-EF41219670E7}">
      <dgm:prSet/>
      <dgm:spPr/>
      <dgm:t>
        <a:bodyPr/>
        <a:lstStyle/>
        <a:p>
          <a:endParaRPr lang="en-US"/>
        </a:p>
      </dgm:t>
    </dgm:pt>
    <dgm:pt modelId="{B3D707BD-FB28-4038-95EA-8CFC5723FEAA}">
      <dgm:prSet/>
      <dgm:spPr>
        <a:ln>
          <a:solidFill>
            <a:srgbClr val="E12227"/>
          </a:solidFill>
        </a:ln>
      </dgm:spPr>
      <dgm:t>
        <a:bodyPr/>
        <a:lstStyle/>
        <a:p>
          <a:pPr rtl="0"/>
          <a:r>
            <a:rPr lang="ru-RU">
              <a:solidFill>
                <a:srgbClr val="002060"/>
              </a:solidFill>
            </a:rPr>
            <a:t>среда, в която хората работят заедно, и цялата група, а не отделен човек, взема решения</a:t>
          </a:r>
          <a:endParaRPr lang="hr-HR">
            <a:solidFill>
              <a:srgbClr val="002060"/>
            </a:solidFill>
          </a:endParaRPr>
        </a:p>
      </dgm:t>
    </dgm:pt>
    <dgm:pt modelId="{D8B60914-1B9B-4541-8D6A-24B646E6E5DA}" type="parTrans" cxnId="{F2505F14-BCC6-4647-B589-4D9777C7962D}">
      <dgm:prSet/>
      <dgm:spPr/>
      <dgm:t>
        <a:bodyPr/>
        <a:lstStyle/>
        <a:p>
          <a:endParaRPr lang="en-US"/>
        </a:p>
      </dgm:t>
    </dgm:pt>
    <dgm:pt modelId="{F31B7685-040D-4FBA-98A6-C20D1FE72169}" type="sibTrans" cxnId="{F2505F14-BCC6-4647-B589-4D9777C7962D}">
      <dgm:prSet/>
      <dgm:spPr/>
      <dgm:t>
        <a:bodyPr/>
        <a:lstStyle/>
        <a:p>
          <a:endParaRPr lang="en-US"/>
        </a:p>
      </dgm:t>
    </dgm:pt>
    <dgm:pt modelId="{F3E9B39D-26F2-4ECC-A748-979A7C4FFAE0}">
      <dgm:prSet/>
      <dgm:spPr>
        <a:ln>
          <a:solidFill>
            <a:srgbClr val="E12227"/>
          </a:solidFill>
        </a:ln>
      </dgm:spPr>
      <dgm:t>
        <a:bodyPr/>
        <a:lstStyle/>
        <a:p>
          <a:pPr rtl="0"/>
          <a:r>
            <a:rPr lang="ru-RU">
              <a:solidFill>
                <a:srgbClr val="002060"/>
              </a:solidFill>
            </a:rPr>
            <a:t>при брейнсторминга няма ограничения за креативността на предложенията</a:t>
          </a:r>
          <a:endParaRPr lang="hr-HR">
            <a:solidFill>
              <a:srgbClr val="002060"/>
            </a:solidFill>
          </a:endParaRPr>
        </a:p>
      </dgm:t>
    </dgm:pt>
    <dgm:pt modelId="{D27EBC34-8186-4EFB-8B05-C9DFF39A4C13}" type="parTrans" cxnId="{BAEA52AE-6054-4811-AB6F-983300306A6B}">
      <dgm:prSet/>
      <dgm:spPr/>
      <dgm:t>
        <a:bodyPr/>
        <a:lstStyle/>
        <a:p>
          <a:endParaRPr lang="en-US"/>
        </a:p>
      </dgm:t>
    </dgm:pt>
    <dgm:pt modelId="{89A07F08-C368-484F-AB2E-8624D638DED2}" type="sibTrans" cxnId="{BAEA52AE-6054-4811-AB6F-983300306A6B}">
      <dgm:prSet/>
      <dgm:spPr/>
      <dgm:t>
        <a:bodyPr/>
        <a:lstStyle/>
        <a:p>
          <a:endParaRPr lang="en-US"/>
        </a:p>
      </dgm:t>
    </dgm:pt>
    <dgm:pt modelId="{93A64EF8-9D47-4A48-A05D-04CB35A431CA}">
      <dgm:prSet/>
      <dgm:spPr>
        <a:ln>
          <a:solidFill>
            <a:srgbClr val="E12227"/>
          </a:solidFill>
        </a:ln>
      </dgm:spPr>
      <dgm:t>
        <a:bodyPr/>
        <a:lstStyle/>
        <a:p>
          <a:pPr rtl="0"/>
          <a:r>
            <a:rPr lang="ru-RU">
              <a:solidFill>
                <a:srgbClr val="002060"/>
              </a:solidFill>
            </a:rPr>
            <a:t>резултат: списък с идеи, които всички членове на групата са предоставили свободно</a:t>
          </a:r>
          <a:endParaRPr lang="hr-HR">
            <a:solidFill>
              <a:srgbClr val="002060"/>
            </a:solidFill>
          </a:endParaRPr>
        </a:p>
      </dgm:t>
    </dgm:pt>
    <dgm:pt modelId="{2F7C1B5D-A08C-41A7-B117-2D9DD42A3861}" type="parTrans" cxnId="{BC6B8443-B646-47B2-BFE7-B64982DB2F4B}">
      <dgm:prSet/>
      <dgm:spPr/>
      <dgm:t>
        <a:bodyPr/>
        <a:lstStyle/>
        <a:p>
          <a:endParaRPr lang="en-US"/>
        </a:p>
      </dgm:t>
    </dgm:pt>
    <dgm:pt modelId="{0A24B917-9134-4CC2-B821-B08A1156536B}" type="sibTrans" cxnId="{BC6B8443-B646-47B2-BFE7-B64982DB2F4B}">
      <dgm:prSet/>
      <dgm:spPr/>
      <dgm:t>
        <a:bodyPr/>
        <a:lstStyle/>
        <a:p>
          <a:endParaRPr lang="en-US"/>
        </a:p>
      </dgm:t>
    </dgm:pt>
    <dgm:pt modelId="{CDA32646-CB55-4CEA-8621-6410113DE625}" type="pres">
      <dgm:prSet presAssocID="{81F17DD3-09A1-4574-A79B-4BC337BA2516}" presName="linear" presStyleCnt="0">
        <dgm:presLayoutVars>
          <dgm:dir/>
          <dgm:animLvl val="lvl"/>
          <dgm:resizeHandles val="exact"/>
        </dgm:presLayoutVars>
      </dgm:prSet>
      <dgm:spPr/>
    </dgm:pt>
    <dgm:pt modelId="{91B8ECDE-A43B-4704-9C18-DEF816BF00FD}" type="pres">
      <dgm:prSet presAssocID="{94775FE0-9034-48F9-9286-D10D3FFAEB4D}" presName="parentLin" presStyleCnt="0"/>
      <dgm:spPr/>
    </dgm:pt>
    <dgm:pt modelId="{28A506E0-2CDF-4799-AA01-4EE046034F41}" type="pres">
      <dgm:prSet presAssocID="{94775FE0-9034-48F9-9286-D10D3FFAEB4D}" presName="parentLeftMargin" presStyleLbl="node1" presStyleIdx="0" presStyleCnt="1"/>
      <dgm:spPr/>
    </dgm:pt>
    <dgm:pt modelId="{4355EC47-71E5-4844-9960-FCEAF2DA7741}" type="pres">
      <dgm:prSet presAssocID="{94775FE0-9034-48F9-9286-D10D3FFAEB4D}" presName="parentText" presStyleLbl="node1" presStyleIdx="0" presStyleCnt="1">
        <dgm:presLayoutVars>
          <dgm:chMax val="0"/>
          <dgm:bulletEnabled val="1"/>
        </dgm:presLayoutVars>
      </dgm:prSet>
      <dgm:spPr/>
    </dgm:pt>
    <dgm:pt modelId="{B63CB889-4476-402F-97E4-0E5A22301B89}" type="pres">
      <dgm:prSet presAssocID="{94775FE0-9034-48F9-9286-D10D3FFAEB4D}" presName="negativeSpace" presStyleCnt="0"/>
      <dgm:spPr/>
    </dgm:pt>
    <dgm:pt modelId="{D502F44F-265A-4440-8BB0-BD6B266B6EE1}" type="pres">
      <dgm:prSet presAssocID="{94775FE0-9034-48F9-9286-D10D3FFAEB4D}" presName="childText" presStyleLbl="conFgAcc1" presStyleIdx="0" presStyleCnt="1" custLinFactNeighborX="-102" custLinFactNeighborY="7304">
        <dgm:presLayoutVars>
          <dgm:bulletEnabled val="1"/>
        </dgm:presLayoutVars>
      </dgm:prSet>
      <dgm:spPr/>
    </dgm:pt>
  </dgm:ptLst>
  <dgm:cxnLst>
    <dgm:cxn modelId="{71A25501-B0D2-40FE-B335-63A34F9D818C}" type="presOf" srcId="{B61BA34C-08F0-4571-923A-44476904304C}" destId="{D502F44F-265A-4440-8BB0-BD6B266B6EE1}" srcOrd="0" destOrd="4" presId="urn:microsoft.com/office/officeart/2005/8/layout/list1"/>
    <dgm:cxn modelId="{4A28DF03-03C9-4E69-9D04-03749BB229E9}" srcId="{81F17DD3-09A1-4574-A79B-4BC337BA2516}" destId="{94775FE0-9034-48F9-9286-D10D3FFAEB4D}" srcOrd="0" destOrd="0" parTransId="{74F8A72E-9487-41F8-82FC-078297F16919}" sibTransId="{FC9F3957-D6A3-4F7D-B4B5-B79B7BCB48CD}"/>
    <dgm:cxn modelId="{F2505F14-BCC6-4647-B589-4D9777C7962D}" srcId="{94775FE0-9034-48F9-9286-D10D3FFAEB4D}" destId="{B3D707BD-FB28-4038-95EA-8CFC5723FEAA}" srcOrd="1" destOrd="0" parTransId="{D8B60914-1B9B-4541-8D6A-24B646E6E5DA}" sibTransId="{F31B7685-040D-4FBA-98A6-C20D1FE72169}"/>
    <dgm:cxn modelId="{A539211C-F4BC-4163-A080-0ECE64165E98}" type="presOf" srcId="{81F17DD3-09A1-4574-A79B-4BC337BA2516}" destId="{CDA32646-CB55-4CEA-8621-6410113DE625}" srcOrd="0" destOrd="0" presId="urn:microsoft.com/office/officeart/2005/8/layout/list1"/>
    <dgm:cxn modelId="{BC6B8443-B646-47B2-BFE7-B64982DB2F4B}" srcId="{94775FE0-9034-48F9-9286-D10D3FFAEB4D}" destId="{93A64EF8-9D47-4A48-A05D-04CB35A431CA}" srcOrd="3" destOrd="0" parTransId="{2F7C1B5D-A08C-41A7-B117-2D9DD42A3861}" sibTransId="{0A24B917-9134-4CC2-B821-B08A1156536B}"/>
    <dgm:cxn modelId="{E5D2BA4B-2F88-4367-82D8-DD4029ED09CF}" type="presOf" srcId="{93A64EF8-9D47-4A48-A05D-04CB35A431CA}" destId="{D502F44F-265A-4440-8BB0-BD6B266B6EE1}" srcOrd="0" destOrd="3" presId="urn:microsoft.com/office/officeart/2005/8/layout/list1"/>
    <dgm:cxn modelId="{B1232A70-7640-41C9-8611-861D31760A83}" type="presOf" srcId="{94775FE0-9034-48F9-9286-D10D3FFAEB4D}" destId="{4355EC47-71E5-4844-9960-FCEAF2DA7741}" srcOrd="1" destOrd="0" presId="urn:microsoft.com/office/officeart/2005/8/layout/list1"/>
    <dgm:cxn modelId="{59E70D7F-08D5-4C79-B0C3-EF41219670E7}" srcId="{94775FE0-9034-48F9-9286-D10D3FFAEB4D}" destId="{B61BA34C-08F0-4571-923A-44476904304C}" srcOrd="4" destOrd="0" parTransId="{EB0C7DA9-675D-4E18-8A61-00EE4D5FF1F9}" sibTransId="{80E7E000-02C8-4D1B-BFC5-8B77EA4085B9}"/>
    <dgm:cxn modelId="{1CF6D68F-2876-4A30-AE01-B374D4B608F2}" type="presOf" srcId="{F3E9B39D-26F2-4ECC-A748-979A7C4FFAE0}" destId="{D502F44F-265A-4440-8BB0-BD6B266B6EE1}" srcOrd="0" destOrd="2" presId="urn:microsoft.com/office/officeart/2005/8/layout/list1"/>
    <dgm:cxn modelId="{4501169C-9625-4AB2-B7D2-376806410799}" srcId="{94775FE0-9034-48F9-9286-D10D3FFAEB4D}" destId="{BC743906-CD19-4A1C-B306-4CE41A26C8E6}" srcOrd="0" destOrd="0" parTransId="{69EF85D8-B3C7-4809-B5DE-D85F8F56D6F5}" sibTransId="{0AD76140-4C8F-4E49-A83F-4A8C2B4E1CEA}"/>
    <dgm:cxn modelId="{BAEA52AE-6054-4811-AB6F-983300306A6B}" srcId="{94775FE0-9034-48F9-9286-D10D3FFAEB4D}" destId="{F3E9B39D-26F2-4ECC-A748-979A7C4FFAE0}" srcOrd="2" destOrd="0" parTransId="{D27EBC34-8186-4EFB-8B05-C9DFF39A4C13}" sibTransId="{89A07F08-C368-484F-AB2E-8624D638DED2}"/>
    <dgm:cxn modelId="{0E6B8ABB-6354-4412-B988-8A4E5D016AA0}" type="presOf" srcId="{94775FE0-9034-48F9-9286-D10D3FFAEB4D}" destId="{28A506E0-2CDF-4799-AA01-4EE046034F41}" srcOrd="0" destOrd="0" presId="urn:microsoft.com/office/officeart/2005/8/layout/list1"/>
    <dgm:cxn modelId="{BBD1B5D9-CD54-4936-9495-49909C4ABB6A}" type="presOf" srcId="{B3D707BD-FB28-4038-95EA-8CFC5723FEAA}" destId="{D502F44F-265A-4440-8BB0-BD6B266B6EE1}" srcOrd="0" destOrd="1" presId="urn:microsoft.com/office/officeart/2005/8/layout/list1"/>
    <dgm:cxn modelId="{2A0D9BEE-6FE1-4DBE-A765-237C2FE6264D}" type="presOf" srcId="{BC743906-CD19-4A1C-B306-4CE41A26C8E6}" destId="{D502F44F-265A-4440-8BB0-BD6B266B6EE1}" srcOrd="0" destOrd="0" presId="urn:microsoft.com/office/officeart/2005/8/layout/list1"/>
    <dgm:cxn modelId="{34ABF427-D5A2-40BC-98EF-E7638D9BB1D2}" type="presParOf" srcId="{CDA32646-CB55-4CEA-8621-6410113DE625}" destId="{91B8ECDE-A43B-4704-9C18-DEF816BF00FD}" srcOrd="0" destOrd="0" presId="urn:microsoft.com/office/officeart/2005/8/layout/list1"/>
    <dgm:cxn modelId="{227675DE-D070-4E25-9F23-B761A0BC7E18}" type="presParOf" srcId="{91B8ECDE-A43B-4704-9C18-DEF816BF00FD}" destId="{28A506E0-2CDF-4799-AA01-4EE046034F41}" srcOrd="0" destOrd="0" presId="urn:microsoft.com/office/officeart/2005/8/layout/list1"/>
    <dgm:cxn modelId="{99483275-D450-45AA-9607-A985F6514EDC}" type="presParOf" srcId="{91B8ECDE-A43B-4704-9C18-DEF816BF00FD}" destId="{4355EC47-71E5-4844-9960-FCEAF2DA7741}" srcOrd="1" destOrd="0" presId="urn:microsoft.com/office/officeart/2005/8/layout/list1"/>
    <dgm:cxn modelId="{C977D312-326D-4682-8C1D-CACCAA56225F}" type="presParOf" srcId="{CDA32646-CB55-4CEA-8621-6410113DE625}" destId="{B63CB889-4476-402F-97E4-0E5A22301B89}" srcOrd="1" destOrd="0" presId="urn:microsoft.com/office/officeart/2005/8/layout/list1"/>
    <dgm:cxn modelId="{99C1D412-DBB2-4DD7-BFEA-72E0F8DD755B}" type="presParOf" srcId="{CDA32646-CB55-4CEA-8621-6410113DE625}" destId="{D502F44F-265A-4440-8BB0-BD6B266B6EE1}" srcOrd="2" destOrd="0" presId="urn:microsoft.com/office/officeart/2005/8/layout/list1"/>
  </dgm:cxnLst>
  <dgm:bg/>
  <dgm:whole>
    <a:ln w="9525" cap="flat" cmpd="sng" algn="ctr">
      <a:solidFill>
        <a:schemeClr val="lt1">
          <a:hueOff val="0"/>
          <a:satOff val="0"/>
          <a:lumOff val="0"/>
        </a:schemeClr>
      </a:solidFill>
      <a:prstDash val="solid"/>
      <a:round/>
      <a:headEnd type="none" w="med" len="med"/>
      <a:tailEnd type="none" w="med" len="med"/>
    </a:ln>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E6FBC8-E2C8-4B60-9008-5AC207FD0F8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6D660D5-9C6D-47DE-B0B4-4251E17F01C0}">
      <dgm:prSet/>
      <dgm:spPr>
        <a:solidFill>
          <a:srgbClr val="243255"/>
        </a:solidFill>
      </dgm:spPr>
      <dgm:t>
        <a:bodyPr/>
        <a:lstStyle/>
        <a:p>
          <a:pPr rtl="0"/>
          <a:r>
            <a:rPr lang="bg-BG" b="1"/>
            <a:t>Определения за креативност, творческо мислене</a:t>
          </a:r>
          <a:endParaRPr lang="hr-HR" dirty="0"/>
        </a:p>
      </dgm:t>
    </dgm:pt>
    <dgm:pt modelId="{CFA440E1-2A7B-416E-92E8-0548D880A7B6}" type="parTrans" cxnId="{D2D013DF-C8E4-4ADE-B340-D71028F30DA6}">
      <dgm:prSet/>
      <dgm:spPr/>
      <dgm:t>
        <a:bodyPr/>
        <a:lstStyle/>
        <a:p>
          <a:endParaRPr lang="en-US"/>
        </a:p>
      </dgm:t>
    </dgm:pt>
    <dgm:pt modelId="{30633B8B-A627-4939-91AE-5CB52433AD0E}" type="sibTrans" cxnId="{D2D013DF-C8E4-4ADE-B340-D71028F30DA6}">
      <dgm:prSet/>
      <dgm:spPr/>
      <dgm:t>
        <a:bodyPr/>
        <a:lstStyle/>
        <a:p>
          <a:endParaRPr lang="en-US"/>
        </a:p>
      </dgm:t>
    </dgm:pt>
    <dgm:pt modelId="{2C062849-BA5D-4C35-AD30-C1873733924D}" type="pres">
      <dgm:prSet presAssocID="{35E6FBC8-E2C8-4B60-9008-5AC207FD0F85}" presName="linear" presStyleCnt="0">
        <dgm:presLayoutVars>
          <dgm:animLvl val="lvl"/>
          <dgm:resizeHandles val="exact"/>
        </dgm:presLayoutVars>
      </dgm:prSet>
      <dgm:spPr/>
    </dgm:pt>
    <dgm:pt modelId="{9894C6E4-A431-4D4C-829C-8A4D90B7C45D}" type="pres">
      <dgm:prSet presAssocID="{16D660D5-9C6D-47DE-B0B4-4251E17F01C0}" presName="parentText" presStyleLbl="node1" presStyleIdx="0" presStyleCnt="1" custScaleX="94794" custLinFactNeighborY="-15869">
        <dgm:presLayoutVars>
          <dgm:chMax val="0"/>
          <dgm:bulletEnabled val="1"/>
        </dgm:presLayoutVars>
      </dgm:prSet>
      <dgm:spPr/>
    </dgm:pt>
  </dgm:ptLst>
  <dgm:cxnLst>
    <dgm:cxn modelId="{7C0A1F04-8B26-4E75-9848-2ACBF77250EA}" type="presOf" srcId="{35E6FBC8-E2C8-4B60-9008-5AC207FD0F85}" destId="{2C062849-BA5D-4C35-AD30-C1873733924D}" srcOrd="0" destOrd="0" presId="urn:microsoft.com/office/officeart/2005/8/layout/vList2"/>
    <dgm:cxn modelId="{D2D013DF-C8E4-4ADE-B340-D71028F30DA6}" srcId="{35E6FBC8-E2C8-4B60-9008-5AC207FD0F85}" destId="{16D660D5-9C6D-47DE-B0B4-4251E17F01C0}" srcOrd="0" destOrd="0" parTransId="{CFA440E1-2A7B-416E-92E8-0548D880A7B6}" sibTransId="{30633B8B-A627-4939-91AE-5CB52433AD0E}"/>
    <dgm:cxn modelId="{2878DCF1-0664-4320-BA09-E89B2911BC07}" type="presOf" srcId="{16D660D5-9C6D-47DE-B0B4-4251E17F01C0}" destId="{9894C6E4-A431-4D4C-829C-8A4D90B7C45D}" srcOrd="0" destOrd="0" presId="urn:microsoft.com/office/officeart/2005/8/layout/vList2"/>
    <dgm:cxn modelId="{B2BBD1DA-BD61-4E3D-8E91-29033B3A62E4}" type="presParOf" srcId="{2C062849-BA5D-4C35-AD30-C1873733924D}" destId="{9894C6E4-A431-4D4C-829C-8A4D90B7C45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custT="1"/>
      <dgm:spPr>
        <a:solidFill>
          <a:srgbClr val="243255"/>
        </a:solidFill>
      </dgm:spPr>
      <dgm:t>
        <a:bodyPr/>
        <a:lstStyle/>
        <a:p>
          <a:pPr rtl="0"/>
          <a:endParaRPr lang="ru-RU" sz="3600" b="1"/>
        </a:p>
        <a:p>
          <a:pPr rtl="0"/>
          <a:r>
            <a:rPr lang="ru-RU" sz="3800" b="1"/>
            <a:t>Техники на креативност: брейнсторминг и брейнрайтинг</a:t>
          </a:r>
          <a:endParaRPr lang="en-US" sz="3800" b="1"/>
        </a:p>
        <a:p>
          <a:pPr rtl="0"/>
          <a:endParaRPr lang="en-GB" sz="3600" noProof="0" dirty="0"/>
        </a:p>
      </dgm:t>
    </dgm:pt>
    <dgm:pt modelId="{46E05A99-5E05-4746-A278-AF862EDEDACF}" type="parTrans" cxnId="{832D49E6-2840-44A5-86FB-93F303BA82D3}">
      <dgm:prSet/>
      <dgm:spPr/>
      <dgm:t>
        <a:bodyPr/>
        <a:lstStyle/>
        <a:p>
          <a:endParaRPr lang="en-US"/>
        </a:p>
      </dgm:t>
    </dgm:pt>
    <dgm:pt modelId="{1A4EC86F-D7CE-4E7D-8C42-7BAE5B0DDBD6}" type="sib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56548" custLinFactNeighborY="-14329">
        <dgm:presLayoutVars>
          <dgm:chMax val="0"/>
          <dgm:bulletEnabled val="1"/>
        </dgm:presLayoutVars>
      </dgm:prSet>
      <dgm:spPr/>
    </dgm:pt>
  </dgm:ptLst>
  <dgm:cxnLst>
    <dgm:cxn modelId="{E94E3831-9665-4AC7-8EF9-B7763E73A233}" type="presOf" srcId="{D89105CF-35D9-40E3-B34C-EF08538E4860}" destId="{0345C861-32A9-44B6-B9F1-A78F93DC1CC7}" srcOrd="0" destOrd="0" presId="urn:microsoft.com/office/officeart/2005/8/layout/vList2"/>
    <dgm:cxn modelId="{71150342-8526-47B9-BA49-A8AABE68617F}" type="presOf" srcId="{7E36A696-6849-4171-ABB0-B03BE07DAD48}" destId="{042FCD17-01C9-426B-8124-15CB5B8B4CE9}"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0CF96BF5-280E-4C69-90EA-993EBE196E8B}"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81F17DD3-09A1-4574-A79B-4BC337BA25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0B29131-4F90-493D-9C02-3A7002889F6A}">
      <dgm:prSet/>
      <dgm:spPr>
        <a:solidFill>
          <a:srgbClr val="E12227"/>
        </a:solidFill>
        <a:ln>
          <a:solidFill>
            <a:srgbClr val="E12227"/>
          </a:solidFill>
        </a:ln>
      </dgm:spPr>
      <dgm:t>
        <a:bodyPr/>
        <a:lstStyle/>
        <a:p>
          <a:pPr rtl="0"/>
          <a:r>
            <a:rPr lang="bg-BG"/>
            <a:t>Брейнрайтинг</a:t>
          </a:r>
          <a:endParaRPr lang="hr-HR"/>
        </a:p>
      </dgm:t>
    </dgm:pt>
    <dgm:pt modelId="{E24BE875-D215-4EC9-9BAF-0B4285191407}" type="parTrans" cxnId="{213C0A98-A0C3-4990-9F25-1B4327FDA2B7}">
      <dgm:prSet/>
      <dgm:spPr/>
      <dgm:t>
        <a:bodyPr/>
        <a:lstStyle/>
        <a:p>
          <a:endParaRPr lang="en-US"/>
        </a:p>
      </dgm:t>
    </dgm:pt>
    <dgm:pt modelId="{E2E61B77-78F8-485C-B40C-6D50F3AD5174}" type="sibTrans" cxnId="{213C0A98-A0C3-4990-9F25-1B4327FDA2B7}">
      <dgm:prSet/>
      <dgm:spPr/>
      <dgm:t>
        <a:bodyPr/>
        <a:lstStyle/>
        <a:p>
          <a:endParaRPr lang="en-US"/>
        </a:p>
      </dgm:t>
    </dgm:pt>
    <dgm:pt modelId="{EFE8D5EB-6C9D-4E27-ACBB-22D9C4487C28}">
      <dgm:prSet/>
      <dgm:spPr>
        <a:ln>
          <a:solidFill>
            <a:srgbClr val="E12227"/>
          </a:solidFill>
        </a:ln>
      </dgm:spPr>
      <dgm:t>
        <a:bodyPr/>
        <a:lstStyle/>
        <a:p>
          <a:pPr rtl="0"/>
          <a:r>
            <a:rPr lang="bg-BG">
              <a:solidFill>
                <a:srgbClr val="002060"/>
              </a:solidFill>
            </a:rPr>
            <a:t>Относително по-малко позната</a:t>
          </a:r>
          <a:r>
            <a:rPr lang="en-GB">
              <a:solidFill>
                <a:srgbClr val="002060"/>
              </a:solidFill>
            </a:rPr>
            <a:t> </a:t>
          </a:r>
          <a:r>
            <a:rPr lang="bg-BG">
              <a:solidFill>
                <a:srgbClr val="002060"/>
              </a:solidFill>
            </a:rPr>
            <a:t>техника.</a:t>
          </a:r>
          <a:endParaRPr lang="hr-HR">
            <a:solidFill>
              <a:srgbClr val="002060"/>
            </a:solidFill>
          </a:endParaRPr>
        </a:p>
      </dgm:t>
    </dgm:pt>
    <dgm:pt modelId="{305555E4-AF75-4844-BDBB-47424E20E561}" type="parTrans" cxnId="{11DA5C2A-38FA-4D4C-AC73-15EF15BD6EA2}">
      <dgm:prSet/>
      <dgm:spPr/>
      <dgm:t>
        <a:bodyPr/>
        <a:lstStyle/>
        <a:p>
          <a:endParaRPr lang="en-US"/>
        </a:p>
      </dgm:t>
    </dgm:pt>
    <dgm:pt modelId="{57FE58A4-8148-478C-8CF8-C66653091104}" type="sibTrans" cxnId="{11DA5C2A-38FA-4D4C-AC73-15EF15BD6EA2}">
      <dgm:prSet/>
      <dgm:spPr/>
      <dgm:t>
        <a:bodyPr/>
        <a:lstStyle/>
        <a:p>
          <a:endParaRPr lang="en-US"/>
        </a:p>
      </dgm:t>
    </dgm:pt>
    <dgm:pt modelId="{5FD919E7-9282-4BB5-9683-0AEF6AD94E5D}">
      <dgm:prSet/>
      <dgm:spPr>
        <a:ln>
          <a:solidFill>
            <a:srgbClr val="E12227"/>
          </a:solidFill>
        </a:ln>
      </dgm:spPr>
      <dgm:t>
        <a:bodyPr/>
        <a:lstStyle/>
        <a:p>
          <a:pPr rtl="0"/>
          <a:r>
            <a:rPr lang="ru-RU" noProof="0">
              <a:solidFill>
                <a:srgbClr val="002060"/>
              </a:solidFill>
            </a:rPr>
            <a:t>Може допълнително да развива идеи, генерирани по време на брейнсторминг.</a:t>
          </a:r>
          <a:r>
            <a:rPr lang="en-GB" noProof="0">
              <a:solidFill>
                <a:srgbClr val="002060"/>
              </a:solidFill>
            </a:rPr>
            <a:t> </a:t>
          </a:r>
          <a:endParaRPr lang="en-GB" noProof="0" dirty="0">
            <a:solidFill>
              <a:srgbClr val="002060"/>
            </a:solidFill>
          </a:endParaRPr>
        </a:p>
      </dgm:t>
    </dgm:pt>
    <dgm:pt modelId="{A7D95E6F-9229-4D79-8874-E28763908D2B}" type="parTrans" cxnId="{FCFF4A1A-EE17-4ED2-8E87-16E07EFA710E}">
      <dgm:prSet/>
      <dgm:spPr/>
      <dgm:t>
        <a:bodyPr/>
        <a:lstStyle/>
        <a:p>
          <a:endParaRPr lang="en-US"/>
        </a:p>
      </dgm:t>
    </dgm:pt>
    <dgm:pt modelId="{6E4AAAC5-A8EA-4AE3-9CD7-EC02D84CA422}" type="sibTrans" cxnId="{FCFF4A1A-EE17-4ED2-8E87-16E07EFA710E}">
      <dgm:prSet/>
      <dgm:spPr/>
      <dgm:t>
        <a:bodyPr/>
        <a:lstStyle/>
        <a:p>
          <a:endParaRPr lang="en-US"/>
        </a:p>
      </dgm:t>
    </dgm:pt>
    <dgm:pt modelId="{ED7B4644-68DF-43ED-951A-75BCF60370C6}">
      <dgm:prSet/>
      <dgm:spPr>
        <a:ln>
          <a:solidFill>
            <a:srgbClr val="E12227"/>
          </a:solidFill>
        </a:ln>
      </dgm:spPr>
      <dgm:t>
        <a:bodyPr/>
        <a:lstStyle/>
        <a:p>
          <a:r>
            <a:rPr lang="en-GB" noProof="0">
              <a:solidFill>
                <a:srgbClr val="002060"/>
              </a:solidFill>
            </a:rPr>
            <a:t>Liticanu et al. (2015)  </a:t>
          </a:r>
          <a:r>
            <a:rPr lang="ru-RU" noProof="0">
              <a:solidFill>
                <a:srgbClr val="002060"/>
              </a:solidFill>
            </a:rPr>
            <a:t>сравняват тази техника с брейнсторминга и обобщават някои предимства на брейнрайтинга:</a:t>
          </a:r>
          <a:endParaRPr lang="en-GB" noProof="0">
            <a:solidFill>
              <a:srgbClr val="002060"/>
            </a:solidFill>
          </a:endParaRPr>
        </a:p>
      </dgm:t>
    </dgm:pt>
    <dgm:pt modelId="{0ED54B55-D5AE-40DB-A5F3-974BA7681D0A}" type="parTrans" cxnId="{FD3B239C-639A-446D-A95C-B5BB359A3EA3}">
      <dgm:prSet/>
      <dgm:spPr/>
      <dgm:t>
        <a:bodyPr/>
        <a:lstStyle/>
        <a:p>
          <a:endParaRPr lang="en-US"/>
        </a:p>
      </dgm:t>
    </dgm:pt>
    <dgm:pt modelId="{753FE746-5B35-4D08-9CFE-A4FD1ED76D42}" type="sibTrans" cxnId="{FD3B239C-639A-446D-A95C-B5BB359A3EA3}">
      <dgm:prSet/>
      <dgm:spPr/>
      <dgm:t>
        <a:bodyPr/>
        <a:lstStyle/>
        <a:p>
          <a:endParaRPr lang="en-US"/>
        </a:p>
      </dgm:t>
    </dgm:pt>
    <dgm:pt modelId="{9FC7C8C1-93A8-4175-9AB8-81831567D442}">
      <dgm:prSet/>
      <dgm:spPr>
        <a:ln>
          <a:solidFill>
            <a:srgbClr val="E12227"/>
          </a:solidFill>
        </a:ln>
      </dgm:spPr>
      <dgm:t>
        <a:bodyPr/>
        <a:lstStyle/>
        <a:p>
          <a:r>
            <a:rPr lang="ru-RU" noProof="0">
              <a:solidFill>
                <a:srgbClr val="002060"/>
              </a:solidFill>
            </a:rPr>
            <a:t>Като записваш идеите си, вместо просто да ги изговаряш, ти ги обмисляш и изразяваш далеч по-ясно;</a:t>
          </a:r>
          <a:endParaRPr lang="en-US" noProof="0">
            <a:solidFill>
              <a:srgbClr val="002060"/>
            </a:solidFill>
          </a:endParaRPr>
        </a:p>
      </dgm:t>
    </dgm:pt>
    <dgm:pt modelId="{2ABB800A-B9F6-4E56-907C-664B637ED238}" type="parTrans" cxnId="{E360DC2A-36A1-443B-B62C-C065AAF28FB7}">
      <dgm:prSet/>
      <dgm:spPr/>
      <dgm:t>
        <a:bodyPr/>
        <a:lstStyle/>
        <a:p>
          <a:endParaRPr lang="en-US"/>
        </a:p>
      </dgm:t>
    </dgm:pt>
    <dgm:pt modelId="{3D9475D3-1198-490D-94E7-995A4DD82F4C}" type="sibTrans" cxnId="{E360DC2A-36A1-443B-B62C-C065AAF28FB7}">
      <dgm:prSet/>
      <dgm:spPr/>
      <dgm:t>
        <a:bodyPr/>
        <a:lstStyle/>
        <a:p>
          <a:endParaRPr lang="en-US"/>
        </a:p>
      </dgm:t>
    </dgm:pt>
    <dgm:pt modelId="{1E3C2386-8B32-4982-9164-4B2CD59F694E}">
      <dgm:prSet/>
      <dgm:spPr>
        <a:ln>
          <a:solidFill>
            <a:srgbClr val="E12227"/>
          </a:solidFill>
        </a:ln>
      </dgm:spPr>
      <dgm:t>
        <a:bodyPr/>
        <a:lstStyle/>
        <a:p>
          <a:r>
            <a:rPr lang="ru-RU" noProof="0">
              <a:solidFill>
                <a:srgbClr val="002060"/>
              </a:solidFill>
            </a:rPr>
            <a:t>Помага за изразяване на идеи от участници, които не се чувстват готови да ги изказват на всеослушание</a:t>
          </a:r>
          <a:endParaRPr lang="en-US" noProof="0">
            <a:solidFill>
              <a:srgbClr val="002060"/>
            </a:solidFill>
          </a:endParaRPr>
        </a:p>
      </dgm:t>
    </dgm:pt>
    <dgm:pt modelId="{0538C7DF-4B49-4EA9-B27A-F4A2C372923E}" type="parTrans" cxnId="{8A0509D5-100D-41E5-AF4D-2111CAB58475}">
      <dgm:prSet/>
      <dgm:spPr/>
      <dgm:t>
        <a:bodyPr/>
        <a:lstStyle/>
        <a:p>
          <a:endParaRPr lang="en-US"/>
        </a:p>
      </dgm:t>
    </dgm:pt>
    <dgm:pt modelId="{A50294F3-0A98-4061-A427-22AA0BECA354}" type="sibTrans" cxnId="{8A0509D5-100D-41E5-AF4D-2111CAB58475}">
      <dgm:prSet/>
      <dgm:spPr/>
      <dgm:t>
        <a:bodyPr/>
        <a:lstStyle/>
        <a:p>
          <a:endParaRPr lang="en-US"/>
        </a:p>
      </dgm:t>
    </dgm:pt>
    <dgm:pt modelId="{BF25722F-2D60-4E93-8979-B546AB98C451}">
      <dgm:prSet/>
      <dgm:spPr>
        <a:ln>
          <a:solidFill>
            <a:srgbClr val="E12227"/>
          </a:solidFill>
        </a:ln>
      </dgm:spPr>
      <dgm:t>
        <a:bodyPr/>
        <a:lstStyle/>
        <a:p>
          <a:r>
            <a:rPr lang="ru-RU" noProof="0">
              <a:solidFill>
                <a:srgbClr val="002060"/>
              </a:solidFill>
            </a:rPr>
            <a:t> Полезна е и в случаите, когато групата има склонност да се „социализира“ твърде много;</a:t>
          </a:r>
          <a:endParaRPr lang="en-US" noProof="0">
            <a:solidFill>
              <a:srgbClr val="002060"/>
            </a:solidFill>
          </a:endParaRPr>
        </a:p>
      </dgm:t>
    </dgm:pt>
    <dgm:pt modelId="{3DFDCFD9-F1FD-44E0-A974-46E9E519DD5F}" type="parTrans" cxnId="{2F65C744-97D2-4DED-99B2-F6455429CF32}">
      <dgm:prSet/>
      <dgm:spPr/>
      <dgm:t>
        <a:bodyPr/>
        <a:lstStyle/>
        <a:p>
          <a:endParaRPr lang="en-US"/>
        </a:p>
      </dgm:t>
    </dgm:pt>
    <dgm:pt modelId="{9D4FE45B-4F01-4595-8100-AE45158DD8FC}" type="sibTrans" cxnId="{2F65C744-97D2-4DED-99B2-F6455429CF32}">
      <dgm:prSet/>
      <dgm:spPr/>
      <dgm:t>
        <a:bodyPr/>
        <a:lstStyle/>
        <a:p>
          <a:endParaRPr lang="en-US"/>
        </a:p>
      </dgm:t>
    </dgm:pt>
    <dgm:pt modelId="{E77993C2-D615-49D7-8995-6A677DB836A6}">
      <dgm:prSet/>
      <dgm:spPr>
        <a:ln>
          <a:solidFill>
            <a:srgbClr val="E12227"/>
          </a:solidFill>
        </a:ln>
      </dgm:spPr>
      <dgm:t>
        <a:bodyPr/>
        <a:lstStyle/>
        <a:p>
          <a:r>
            <a:rPr lang="ru-RU" noProof="0">
              <a:solidFill>
                <a:srgbClr val="002060"/>
              </a:solidFill>
            </a:rPr>
            <a:t>В сравнение с брейнсторминга, записването на идеи обикновено води до по-малко на брой, но пък по-добре разработени идеи (Roco, 2004).</a:t>
          </a:r>
          <a:endParaRPr lang="en-US" noProof="0">
            <a:solidFill>
              <a:srgbClr val="002060"/>
            </a:solidFill>
          </a:endParaRPr>
        </a:p>
      </dgm:t>
    </dgm:pt>
    <dgm:pt modelId="{64F3BF5E-3447-485B-A53E-2930FA3841B3}" type="parTrans" cxnId="{BD3CE43F-652F-4CB2-800D-0047C967D1D3}">
      <dgm:prSet/>
      <dgm:spPr/>
      <dgm:t>
        <a:bodyPr/>
        <a:lstStyle/>
        <a:p>
          <a:endParaRPr lang="en-US"/>
        </a:p>
      </dgm:t>
    </dgm:pt>
    <dgm:pt modelId="{0BC3AB38-D6E8-4FD7-ADAE-04C668F3DB4F}" type="sibTrans" cxnId="{BD3CE43F-652F-4CB2-800D-0047C967D1D3}">
      <dgm:prSet/>
      <dgm:spPr/>
      <dgm:t>
        <a:bodyPr/>
        <a:lstStyle/>
        <a:p>
          <a:endParaRPr lang="en-US"/>
        </a:p>
      </dgm:t>
    </dgm:pt>
    <dgm:pt modelId="{0B3BCEEA-D413-49D9-A29F-BA78F4A7216A}">
      <dgm:prSet/>
      <dgm:spPr>
        <a:ln>
          <a:solidFill>
            <a:srgbClr val="E12227"/>
          </a:solidFill>
        </a:ln>
      </dgm:spPr>
      <dgm:t>
        <a:bodyPr/>
        <a:lstStyle/>
        <a:p>
          <a:endParaRPr lang="en-US" noProof="0"/>
        </a:p>
      </dgm:t>
    </dgm:pt>
    <dgm:pt modelId="{62557CF2-FB4D-4220-8B8D-3F7F6A9B1FC4}" type="parTrans" cxnId="{FC9D6346-42C5-4068-957A-DFD79D79DB83}">
      <dgm:prSet/>
      <dgm:spPr/>
      <dgm:t>
        <a:bodyPr/>
        <a:lstStyle/>
        <a:p>
          <a:endParaRPr lang="en-US"/>
        </a:p>
      </dgm:t>
    </dgm:pt>
    <dgm:pt modelId="{CACE4894-8B7B-4652-B85F-B6C2A54F7F4D}" type="sibTrans" cxnId="{FC9D6346-42C5-4068-957A-DFD79D79DB83}">
      <dgm:prSet/>
      <dgm:spPr/>
      <dgm:t>
        <a:bodyPr/>
        <a:lstStyle/>
        <a:p>
          <a:endParaRPr lang="en-US"/>
        </a:p>
      </dgm:t>
    </dgm:pt>
    <dgm:pt modelId="{C2EF1955-DDBB-46AD-8FD7-F5B640D2AB79}">
      <dgm:prSet/>
      <dgm:spPr>
        <a:ln>
          <a:solidFill>
            <a:srgbClr val="E12227"/>
          </a:solidFill>
        </a:ln>
      </dgm:spPr>
      <dgm:t>
        <a:bodyPr/>
        <a:lstStyle/>
        <a:p>
          <a:endParaRPr lang="en-US" noProof="0"/>
        </a:p>
      </dgm:t>
    </dgm:pt>
    <dgm:pt modelId="{1979AD06-3FAE-4CFB-A7B1-1022A58DF4FB}" type="parTrans" cxnId="{A606AA0A-9F29-4C53-AD2B-163A7E2BDCC2}">
      <dgm:prSet/>
      <dgm:spPr/>
      <dgm:t>
        <a:bodyPr/>
        <a:lstStyle/>
        <a:p>
          <a:endParaRPr lang="en-US"/>
        </a:p>
      </dgm:t>
    </dgm:pt>
    <dgm:pt modelId="{9D80958D-9020-4BC1-B0D7-BCA257E38376}" type="sibTrans" cxnId="{A606AA0A-9F29-4C53-AD2B-163A7E2BDCC2}">
      <dgm:prSet/>
      <dgm:spPr/>
      <dgm:t>
        <a:bodyPr/>
        <a:lstStyle/>
        <a:p>
          <a:endParaRPr lang="en-US"/>
        </a:p>
      </dgm:t>
    </dgm:pt>
    <dgm:pt modelId="{CDA32646-CB55-4CEA-8621-6410113DE625}" type="pres">
      <dgm:prSet presAssocID="{81F17DD3-09A1-4574-A79B-4BC337BA2516}" presName="linear" presStyleCnt="0">
        <dgm:presLayoutVars>
          <dgm:dir/>
          <dgm:animLvl val="lvl"/>
          <dgm:resizeHandles val="exact"/>
        </dgm:presLayoutVars>
      </dgm:prSet>
      <dgm:spPr/>
    </dgm:pt>
    <dgm:pt modelId="{39FDCCDF-E4F4-4BA2-8D56-C4F74D4FBF04}" type="pres">
      <dgm:prSet presAssocID="{30B29131-4F90-493D-9C02-3A7002889F6A}" presName="parentLin" presStyleCnt="0"/>
      <dgm:spPr/>
    </dgm:pt>
    <dgm:pt modelId="{4D07E208-619A-49EB-8E63-D9B47917C297}" type="pres">
      <dgm:prSet presAssocID="{30B29131-4F90-493D-9C02-3A7002889F6A}" presName="parentLeftMargin" presStyleLbl="node1" presStyleIdx="0" presStyleCnt="1"/>
      <dgm:spPr/>
    </dgm:pt>
    <dgm:pt modelId="{9EC7A296-75AA-4627-B68C-3DF6D6C7ADBD}" type="pres">
      <dgm:prSet presAssocID="{30B29131-4F90-493D-9C02-3A7002889F6A}" presName="parentText" presStyleLbl="node1" presStyleIdx="0" presStyleCnt="1">
        <dgm:presLayoutVars>
          <dgm:chMax val="0"/>
          <dgm:bulletEnabled val="1"/>
        </dgm:presLayoutVars>
      </dgm:prSet>
      <dgm:spPr/>
    </dgm:pt>
    <dgm:pt modelId="{6E456471-13DF-4415-8D2F-7BAC054722A0}" type="pres">
      <dgm:prSet presAssocID="{30B29131-4F90-493D-9C02-3A7002889F6A}" presName="negativeSpace" presStyleCnt="0"/>
      <dgm:spPr/>
    </dgm:pt>
    <dgm:pt modelId="{FDA6A20E-D983-4789-8DB3-41E380B00A25}" type="pres">
      <dgm:prSet presAssocID="{30B29131-4F90-493D-9C02-3A7002889F6A}" presName="childText" presStyleLbl="conFgAcc1" presStyleIdx="0" presStyleCnt="1" custLinFactNeighborX="-102" custLinFactNeighborY="2672">
        <dgm:presLayoutVars>
          <dgm:bulletEnabled val="1"/>
        </dgm:presLayoutVars>
      </dgm:prSet>
      <dgm:spPr/>
    </dgm:pt>
  </dgm:ptLst>
  <dgm:cxnLst>
    <dgm:cxn modelId="{A606AA0A-9F29-4C53-AD2B-163A7E2BDCC2}" srcId="{30B29131-4F90-493D-9C02-3A7002889F6A}" destId="{C2EF1955-DDBB-46AD-8FD7-F5B640D2AB79}" srcOrd="8" destOrd="0" parTransId="{1979AD06-3FAE-4CFB-A7B1-1022A58DF4FB}" sibTransId="{9D80958D-9020-4BC1-B0D7-BCA257E38376}"/>
    <dgm:cxn modelId="{FCFF4A1A-EE17-4ED2-8E87-16E07EFA710E}" srcId="{30B29131-4F90-493D-9C02-3A7002889F6A}" destId="{5FD919E7-9282-4BB5-9683-0AEF6AD94E5D}" srcOrd="1" destOrd="0" parTransId="{A7D95E6F-9229-4D79-8874-E28763908D2B}" sibTransId="{6E4AAAC5-A8EA-4AE3-9CD7-EC02D84CA422}"/>
    <dgm:cxn modelId="{A539211C-F4BC-4163-A080-0ECE64165E98}" type="presOf" srcId="{81F17DD3-09A1-4574-A79B-4BC337BA2516}" destId="{CDA32646-CB55-4CEA-8621-6410113DE625}" srcOrd="0" destOrd="0" presId="urn:microsoft.com/office/officeart/2005/8/layout/list1"/>
    <dgm:cxn modelId="{4AF06F1C-E637-4144-9157-B265456F2DFB}" type="presOf" srcId="{30B29131-4F90-493D-9C02-3A7002889F6A}" destId="{4D07E208-619A-49EB-8E63-D9B47917C297}" srcOrd="0" destOrd="0" presId="urn:microsoft.com/office/officeart/2005/8/layout/list1"/>
    <dgm:cxn modelId="{11DA5C2A-38FA-4D4C-AC73-15EF15BD6EA2}" srcId="{30B29131-4F90-493D-9C02-3A7002889F6A}" destId="{EFE8D5EB-6C9D-4E27-ACBB-22D9C4487C28}" srcOrd="0" destOrd="0" parTransId="{305555E4-AF75-4844-BDBB-47424E20E561}" sibTransId="{57FE58A4-8148-478C-8CF8-C66653091104}"/>
    <dgm:cxn modelId="{E360DC2A-36A1-443B-B62C-C065AAF28FB7}" srcId="{30B29131-4F90-493D-9C02-3A7002889F6A}" destId="{9FC7C8C1-93A8-4175-9AB8-81831567D442}" srcOrd="3" destOrd="0" parTransId="{2ABB800A-B9F6-4E56-907C-664B637ED238}" sibTransId="{3D9475D3-1198-490D-94E7-995A4DD82F4C}"/>
    <dgm:cxn modelId="{5F94DA35-5E01-4EF7-99B9-E47EFBF20593}" type="presOf" srcId="{30B29131-4F90-493D-9C02-3A7002889F6A}" destId="{9EC7A296-75AA-4627-B68C-3DF6D6C7ADBD}" srcOrd="1" destOrd="0" presId="urn:microsoft.com/office/officeart/2005/8/layout/list1"/>
    <dgm:cxn modelId="{E6A0C536-9CFB-4519-9865-10942B3CF100}" type="presOf" srcId="{EFE8D5EB-6C9D-4E27-ACBB-22D9C4487C28}" destId="{FDA6A20E-D983-4789-8DB3-41E380B00A25}" srcOrd="0" destOrd="0" presId="urn:microsoft.com/office/officeart/2005/8/layout/list1"/>
    <dgm:cxn modelId="{BD3CE43F-652F-4CB2-800D-0047C967D1D3}" srcId="{30B29131-4F90-493D-9C02-3A7002889F6A}" destId="{E77993C2-D615-49D7-8995-6A677DB836A6}" srcOrd="6" destOrd="0" parTransId="{64F3BF5E-3447-485B-A53E-2930FA3841B3}" sibTransId="{0BC3AB38-D6E8-4FD7-ADAE-04C668F3DB4F}"/>
    <dgm:cxn modelId="{2F65C744-97D2-4DED-99B2-F6455429CF32}" srcId="{30B29131-4F90-493D-9C02-3A7002889F6A}" destId="{BF25722F-2D60-4E93-8979-B546AB98C451}" srcOrd="5" destOrd="0" parTransId="{3DFDCFD9-F1FD-44E0-A974-46E9E519DD5F}" sibTransId="{9D4FE45B-4F01-4595-8100-AE45158DD8FC}"/>
    <dgm:cxn modelId="{FC9D6346-42C5-4068-957A-DFD79D79DB83}" srcId="{30B29131-4F90-493D-9C02-3A7002889F6A}" destId="{0B3BCEEA-D413-49D9-A29F-BA78F4A7216A}" srcOrd="7" destOrd="0" parTransId="{62557CF2-FB4D-4220-8B8D-3F7F6A9B1FC4}" sibTransId="{CACE4894-8B7B-4652-B85F-B6C2A54F7F4D}"/>
    <dgm:cxn modelId="{F9B1EB57-73DB-4C9C-9A52-DDB3B4F07FCA}" type="presOf" srcId="{BF25722F-2D60-4E93-8979-B546AB98C451}" destId="{FDA6A20E-D983-4789-8DB3-41E380B00A25}" srcOrd="0" destOrd="5" presId="urn:microsoft.com/office/officeart/2005/8/layout/list1"/>
    <dgm:cxn modelId="{EB2EBE80-440B-4D92-9251-EC9D98C183EC}" type="presOf" srcId="{1E3C2386-8B32-4982-9164-4B2CD59F694E}" destId="{FDA6A20E-D983-4789-8DB3-41E380B00A25}" srcOrd="0" destOrd="4" presId="urn:microsoft.com/office/officeart/2005/8/layout/list1"/>
    <dgm:cxn modelId="{3E81808E-C242-45D6-B1B1-C8EE2524CE36}" type="presOf" srcId="{9FC7C8C1-93A8-4175-9AB8-81831567D442}" destId="{FDA6A20E-D983-4789-8DB3-41E380B00A25}" srcOrd="0" destOrd="3" presId="urn:microsoft.com/office/officeart/2005/8/layout/list1"/>
    <dgm:cxn modelId="{AADB1091-D9B4-44B1-B1EF-A849BFD47842}" type="presOf" srcId="{ED7B4644-68DF-43ED-951A-75BCF60370C6}" destId="{FDA6A20E-D983-4789-8DB3-41E380B00A25}" srcOrd="0" destOrd="2" presId="urn:microsoft.com/office/officeart/2005/8/layout/list1"/>
    <dgm:cxn modelId="{213C0A98-A0C3-4990-9F25-1B4327FDA2B7}" srcId="{81F17DD3-09A1-4574-A79B-4BC337BA2516}" destId="{30B29131-4F90-493D-9C02-3A7002889F6A}" srcOrd="0" destOrd="0" parTransId="{E24BE875-D215-4EC9-9BAF-0B4285191407}" sibTransId="{E2E61B77-78F8-485C-B40C-6D50F3AD5174}"/>
    <dgm:cxn modelId="{0050969A-C9A1-4DBF-9861-866754C32D4C}" type="presOf" srcId="{0B3BCEEA-D413-49D9-A29F-BA78F4A7216A}" destId="{FDA6A20E-D983-4789-8DB3-41E380B00A25}" srcOrd="0" destOrd="7" presId="urn:microsoft.com/office/officeart/2005/8/layout/list1"/>
    <dgm:cxn modelId="{FD3B239C-639A-446D-A95C-B5BB359A3EA3}" srcId="{30B29131-4F90-493D-9C02-3A7002889F6A}" destId="{ED7B4644-68DF-43ED-951A-75BCF60370C6}" srcOrd="2" destOrd="0" parTransId="{0ED54B55-D5AE-40DB-A5F3-974BA7681D0A}" sibTransId="{753FE746-5B35-4D08-9CFE-A4FD1ED76D42}"/>
    <dgm:cxn modelId="{13A274C0-5FD8-4450-96EC-A53708BAD31A}" type="presOf" srcId="{C2EF1955-DDBB-46AD-8FD7-F5B640D2AB79}" destId="{FDA6A20E-D983-4789-8DB3-41E380B00A25}" srcOrd="0" destOrd="8" presId="urn:microsoft.com/office/officeart/2005/8/layout/list1"/>
    <dgm:cxn modelId="{3370A8C5-2453-4E90-B624-4758BA3226E1}" type="presOf" srcId="{E77993C2-D615-49D7-8995-6A677DB836A6}" destId="{FDA6A20E-D983-4789-8DB3-41E380B00A25}" srcOrd="0" destOrd="6" presId="urn:microsoft.com/office/officeart/2005/8/layout/list1"/>
    <dgm:cxn modelId="{8A0509D5-100D-41E5-AF4D-2111CAB58475}" srcId="{30B29131-4F90-493D-9C02-3A7002889F6A}" destId="{1E3C2386-8B32-4982-9164-4B2CD59F694E}" srcOrd="4" destOrd="0" parTransId="{0538C7DF-4B49-4EA9-B27A-F4A2C372923E}" sibTransId="{A50294F3-0A98-4061-A427-22AA0BECA354}"/>
    <dgm:cxn modelId="{245F13F4-A16B-4EAC-B550-1F3028ECF82A}" type="presOf" srcId="{5FD919E7-9282-4BB5-9683-0AEF6AD94E5D}" destId="{FDA6A20E-D983-4789-8DB3-41E380B00A25}" srcOrd="0" destOrd="1" presId="urn:microsoft.com/office/officeart/2005/8/layout/list1"/>
    <dgm:cxn modelId="{A3E9F266-BF33-453B-843B-4B9AD671AEAF}" type="presParOf" srcId="{CDA32646-CB55-4CEA-8621-6410113DE625}" destId="{39FDCCDF-E4F4-4BA2-8D56-C4F74D4FBF04}" srcOrd="0" destOrd="0" presId="urn:microsoft.com/office/officeart/2005/8/layout/list1"/>
    <dgm:cxn modelId="{1D4AF105-8D7B-48E5-A46D-0E484652FC42}" type="presParOf" srcId="{39FDCCDF-E4F4-4BA2-8D56-C4F74D4FBF04}" destId="{4D07E208-619A-49EB-8E63-D9B47917C297}" srcOrd="0" destOrd="0" presId="urn:microsoft.com/office/officeart/2005/8/layout/list1"/>
    <dgm:cxn modelId="{18967C0E-ECEB-4098-8F0E-656570ACB662}" type="presParOf" srcId="{39FDCCDF-E4F4-4BA2-8D56-C4F74D4FBF04}" destId="{9EC7A296-75AA-4627-B68C-3DF6D6C7ADBD}" srcOrd="1" destOrd="0" presId="urn:microsoft.com/office/officeart/2005/8/layout/list1"/>
    <dgm:cxn modelId="{3685D3EB-0D2E-48EA-B67C-7621E3B2B490}" type="presParOf" srcId="{CDA32646-CB55-4CEA-8621-6410113DE625}" destId="{6E456471-13DF-4415-8D2F-7BAC054722A0}" srcOrd="1" destOrd="0" presId="urn:microsoft.com/office/officeart/2005/8/layout/list1"/>
    <dgm:cxn modelId="{D5D39960-88EC-4D42-B6DD-DB8BDEB10043}" type="presParOf" srcId="{CDA32646-CB55-4CEA-8621-6410113DE625}" destId="{FDA6A20E-D983-4789-8DB3-41E380B00A25}" srcOrd="2" destOrd="0" presId="urn:microsoft.com/office/officeart/2005/8/layout/list1"/>
  </dgm:cxnLst>
  <dgm:bg/>
  <dgm:whole>
    <a:ln w="9525" cap="flat" cmpd="sng" algn="ctr">
      <a:solidFill>
        <a:schemeClr val="lt1">
          <a:hueOff val="0"/>
          <a:satOff val="0"/>
          <a:lumOff val="0"/>
        </a:schemeClr>
      </a:solidFill>
      <a:prstDash val="solid"/>
      <a:round/>
      <a:headEnd type="none" w="med" len="med"/>
      <a:tailEnd type="none" w="med" len="med"/>
    </a:ln>
  </dgm:whole>
  <dgm:extLst>
    <a:ext uri="http://schemas.microsoft.com/office/drawing/2008/diagram">
      <dsp:dataModelExt xmlns:dsp="http://schemas.microsoft.com/office/drawing/2008/diagram" relId="rId14"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bg-BG" b="1"/>
            <a:t>Техники на креативност</a:t>
          </a:r>
          <a:r>
            <a:rPr lang="hr-HR" b="1"/>
            <a:t>: </a:t>
          </a:r>
          <a:r>
            <a:rPr lang="bg-BG" b="1"/>
            <a:t>6 мисловни шапки </a:t>
          </a:r>
          <a:endParaRPr lang="en-GB" noProof="0" dirty="0"/>
        </a:p>
      </dgm:t>
    </dgm:pt>
    <dgm:pt modelId="{46E05A99-5E05-4746-A278-AF862EDEDACF}" type="parTrans" cxnId="{832D49E6-2840-44A5-86FB-93F303BA82D3}">
      <dgm:prSet/>
      <dgm:spPr/>
      <dgm:t>
        <a:bodyPr/>
        <a:lstStyle/>
        <a:p>
          <a:endParaRPr lang="en-US"/>
        </a:p>
      </dgm:t>
    </dgm:pt>
    <dgm:pt modelId="{1A4EC86F-D7CE-4E7D-8C42-7BAE5B0DDBD6}" type="sib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pt>
  </dgm:ptLst>
  <dgm:cxnLst>
    <dgm:cxn modelId="{E94E3831-9665-4AC7-8EF9-B7763E73A233}" type="presOf" srcId="{D89105CF-35D9-40E3-B34C-EF08538E4860}" destId="{0345C861-32A9-44B6-B9F1-A78F93DC1CC7}" srcOrd="0" destOrd="0" presId="urn:microsoft.com/office/officeart/2005/8/layout/vList2"/>
    <dgm:cxn modelId="{71150342-8526-47B9-BA49-A8AABE68617F}" type="presOf" srcId="{7E36A696-6849-4171-ABB0-B03BE07DAD48}" destId="{042FCD17-01C9-426B-8124-15CB5B8B4CE9}"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0CF96BF5-280E-4C69-90EA-993EBE196E8B}"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7E1219C6-5707-435E-A9B5-D177918F74A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03B9EAC-C9E4-4676-8922-BD697BA63DD2}">
      <dgm:prSet/>
      <dgm:spPr>
        <a:solidFill>
          <a:srgbClr val="E12227"/>
        </a:solidFill>
      </dgm:spPr>
      <dgm:t>
        <a:bodyPr/>
        <a:lstStyle/>
        <a:p>
          <a:pPr rtl="0"/>
          <a:endParaRPr lang="bg-BG"/>
        </a:p>
        <a:p>
          <a:pPr rtl="0"/>
          <a:r>
            <a:rPr lang="bg-BG"/>
            <a:t>6 мисловни шапки </a:t>
          </a:r>
          <a:endParaRPr lang="en-US"/>
        </a:p>
        <a:p>
          <a:pPr rtl="0"/>
          <a:endParaRPr lang="hr-HR"/>
        </a:p>
      </dgm:t>
    </dgm:pt>
    <dgm:pt modelId="{CE943AF6-AB6D-4CC9-A0EB-D32055B693CF}" type="parTrans" cxnId="{F789D6D4-C847-45B4-BAA0-8B89748DA69D}">
      <dgm:prSet/>
      <dgm:spPr/>
      <dgm:t>
        <a:bodyPr/>
        <a:lstStyle/>
        <a:p>
          <a:endParaRPr lang="en-US"/>
        </a:p>
      </dgm:t>
    </dgm:pt>
    <dgm:pt modelId="{BAE89B6E-425C-419F-9628-814E835D3788}" type="sibTrans" cxnId="{F789D6D4-C847-45B4-BAA0-8B89748DA69D}">
      <dgm:prSet/>
      <dgm:spPr/>
      <dgm:t>
        <a:bodyPr/>
        <a:lstStyle/>
        <a:p>
          <a:endParaRPr lang="en-US"/>
        </a:p>
      </dgm:t>
    </dgm:pt>
    <dgm:pt modelId="{7611772E-C939-432E-84C0-C1E9D412D27F}">
      <dgm:prSet/>
      <dgm:spPr>
        <a:ln>
          <a:solidFill>
            <a:srgbClr val="E12227"/>
          </a:solidFill>
        </a:ln>
      </dgm:spPr>
      <dgm:t>
        <a:bodyPr/>
        <a:lstStyle/>
        <a:p>
          <a:pPr rtl="0"/>
          <a:r>
            <a:rPr lang="bg-BG" noProof="0">
              <a:solidFill>
                <a:srgbClr val="002060"/>
              </a:solidFill>
            </a:rPr>
            <a:t>6 различни познавателни подхода към критическото мислене </a:t>
          </a:r>
          <a:r>
            <a:rPr lang="en-GB" noProof="0">
              <a:solidFill>
                <a:srgbClr val="002060"/>
              </a:solidFill>
            </a:rPr>
            <a:t> </a:t>
          </a:r>
        </a:p>
      </dgm:t>
    </dgm:pt>
    <dgm:pt modelId="{71BE8EDF-B921-4169-BFB6-1CE96A23E637}" type="parTrans" cxnId="{32041873-C80E-4B3C-B2AB-B43711FD1A6A}">
      <dgm:prSet/>
      <dgm:spPr/>
      <dgm:t>
        <a:bodyPr/>
        <a:lstStyle/>
        <a:p>
          <a:endParaRPr lang="en-US"/>
        </a:p>
      </dgm:t>
    </dgm:pt>
    <dgm:pt modelId="{C5EFC3EC-2625-443A-858D-B25EE837ACEB}" type="sibTrans" cxnId="{32041873-C80E-4B3C-B2AB-B43711FD1A6A}">
      <dgm:prSet/>
      <dgm:spPr/>
      <dgm:t>
        <a:bodyPr/>
        <a:lstStyle/>
        <a:p>
          <a:endParaRPr lang="en-US"/>
        </a:p>
      </dgm:t>
    </dgm:pt>
    <dgm:pt modelId="{77E52831-9900-4539-BAE0-BCFF19813505}">
      <dgm:prSet/>
      <dgm:spPr>
        <a:ln>
          <a:solidFill>
            <a:srgbClr val="E12227"/>
          </a:solidFill>
        </a:ln>
      </dgm:spPr>
      <dgm:t>
        <a:bodyPr/>
        <a:lstStyle/>
        <a:p>
          <a:pPr rtl="0"/>
          <a:r>
            <a:rPr lang="ru-RU" noProof="0">
              <a:solidFill>
                <a:srgbClr val="002060"/>
              </a:solidFill>
            </a:rPr>
            <a:t>Шестте шапки са в различни цветове и всяка от тях представлява различен подход към проблема.</a:t>
          </a:r>
          <a:endParaRPr lang="en-GB" noProof="0">
            <a:solidFill>
              <a:srgbClr val="002060"/>
            </a:solidFill>
          </a:endParaRPr>
        </a:p>
      </dgm:t>
    </dgm:pt>
    <dgm:pt modelId="{ED7717C6-71AA-4D66-9744-6572349A4102}" type="parTrans" cxnId="{DC494103-CFFA-47CE-A081-AEEFBA807863}">
      <dgm:prSet/>
      <dgm:spPr/>
      <dgm:t>
        <a:bodyPr/>
        <a:lstStyle/>
        <a:p>
          <a:endParaRPr lang="en-US"/>
        </a:p>
      </dgm:t>
    </dgm:pt>
    <dgm:pt modelId="{11C609D6-3DDA-4FA2-B3EB-23187AB8E61B}" type="sibTrans" cxnId="{DC494103-CFFA-47CE-A081-AEEFBA807863}">
      <dgm:prSet/>
      <dgm:spPr/>
      <dgm:t>
        <a:bodyPr/>
        <a:lstStyle/>
        <a:p>
          <a:endParaRPr lang="en-US"/>
        </a:p>
      </dgm:t>
    </dgm:pt>
    <dgm:pt modelId="{AF8CD366-C205-4404-8C43-0D6959E82F14}">
      <dgm:prSet/>
      <dgm:spPr>
        <a:ln>
          <a:solidFill>
            <a:srgbClr val="E12227"/>
          </a:solidFill>
        </a:ln>
      </dgm:spPr>
      <dgm:t>
        <a:bodyPr/>
        <a:lstStyle/>
        <a:p>
          <a:pPr rtl="0"/>
          <a:r>
            <a:rPr lang="bg-BG" noProof="0">
              <a:solidFill>
                <a:srgbClr val="002060"/>
              </a:solidFill>
            </a:rPr>
            <a:t>Цветовете са</a:t>
          </a:r>
          <a:r>
            <a:rPr lang="en-GB" noProof="0">
              <a:solidFill>
                <a:srgbClr val="002060"/>
              </a:solidFill>
            </a:rPr>
            <a:t>:</a:t>
          </a:r>
        </a:p>
      </dgm:t>
    </dgm:pt>
    <dgm:pt modelId="{15616B94-B369-4CA4-AC01-6C66C62B4DBD}" type="parTrans" cxnId="{C065F2DC-1C7D-491D-85C9-FAF49D60B8B5}">
      <dgm:prSet/>
      <dgm:spPr/>
      <dgm:t>
        <a:bodyPr/>
        <a:lstStyle/>
        <a:p>
          <a:endParaRPr lang="en-US"/>
        </a:p>
      </dgm:t>
    </dgm:pt>
    <dgm:pt modelId="{47C0FDA7-1DAE-48FD-8B5F-1FD9A27D95E2}" type="sibTrans" cxnId="{C065F2DC-1C7D-491D-85C9-FAF49D60B8B5}">
      <dgm:prSet/>
      <dgm:spPr/>
      <dgm:t>
        <a:bodyPr/>
        <a:lstStyle/>
        <a:p>
          <a:endParaRPr lang="en-US"/>
        </a:p>
      </dgm:t>
    </dgm:pt>
    <dgm:pt modelId="{687F3FB2-EB36-4A55-A97B-402913995DAC}">
      <dgm:prSet/>
      <dgm:spPr>
        <a:ln>
          <a:solidFill>
            <a:srgbClr val="E12227"/>
          </a:solidFill>
        </a:ln>
      </dgm:spPr>
      <dgm:t>
        <a:bodyPr/>
        <a:lstStyle/>
        <a:p>
          <a:pPr rtl="0"/>
          <a:r>
            <a:rPr lang="ru-RU" noProof="0">
              <a:solidFill>
                <a:srgbClr val="002060"/>
              </a:solidFill>
            </a:rPr>
            <a:t>	Жълто – ползи, положителни аспекти, яркост и оптимизъм</a:t>
          </a:r>
          <a:endParaRPr lang="en-GB" noProof="0" dirty="0">
            <a:solidFill>
              <a:srgbClr val="002060"/>
            </a:solidFill>
          </a:endParaRPr>
        </a:p>
      </dgm:t>
    </dgm:pt>
    <dgm:pt modelId="{5FBF7B5F-0B4B-4173-A25D-2C37A12E1431}" type="parTrans" cxnId="{49252F81-1910-4F51-8CA2-4F6DBDF63851}">
      <dgm:prSet/>
      <dgm:spPr/>
      <dgm:t>
        <a:bodyPr/>
        <a:lstStyle/>
        <a:p>
          <a:endParaRPr lang="en-US"/>
        </a:p>
      </dgm:t>
    </dgm:pt>
    <dgm:pt modelId="{3E3FFB18-D033-4DE0-B076-F157AF30C27E}" type="sibTrans" cxnId="{49252F81-1910-4F51-8CA2-4F6DBDF63851}">
      <dgm:prSet/>
      <dgm:spPr/>
      <dgm:t>
        <a:bodyPr/>
        <a:lstStyle/>
        <a:p>
          <a:endParaRPr lang="en-US"/>
        </a:p>
      </dgm:t>
    </dgm:pt>
    <dgm:pt modelId="{C5F1D815-900E-4116-B4FF-4A4A03D6053E}">
      <dgm:prSet/>
      <dgm:spPr/>
      <dgm:t>
        <a:bodyPr/>
        <a:lstStyle/>
        <a:p>
          <a:pPr rtl="0"/>
          <a:r>
            <a:rPr lang="ru-RU" noProof="0" dirty="0">
              <a:solidFill>
                <a:srgbClr val="002060"/>
              </a:solidFill>
            </a:rPr>
            <a:t>	 Черно – трудности, отрицателни аспекти, предпазливост и критичност</a:t>
          </a:r>
          <a:endParaRPr lang="en-US" noProof="0" dirty="0">
            <a:solidFill>
              <a:srgbClr val="002060"/>
            </a:solidFill>
          </a:endParaRPr>
        </a:p>
      </dgm:t>
    </dgm:pt>
    <dgm:pt modelId="{259ED951-F2A6-4973-9FFF-D49030541AEA}" type="parTrans" cxnId="{FAB6789B-A278-4146-9778-D134000BE082}">
      <dgm:prSet/>
      <dgm:spPr/>
      <dgm:t>
        <a:bodyPr/>
        <a:lstStyle/>
        <a:p>
          <a:endParaRPr lang="en-US"/>
        </a:p>
      </dgm:t>
    </dgm:pt>
    <dgm:pt modelId="{7BF997EF-26E4-4837-A246-5C044DDB8760}" type="sibTrans" cxnId="{FAB6789B-A278-4146-9778-D134000BE082}">
      <dgm:prSet/>
      <dgm:spPr/>
      <dgm:t>
        <a:bodyPr/>
        <a:lstStyle/>
        <a:p>
          <a:endParaRPr lang="en-US"/>
        </a:p>
      </dgm:t>
    </dgm:pt>
    <dgm:pt modelId="{C6658F61-261A-4EC4-AABC-E65B5487DF7C}">
      <dgm:prSet/>
      <dgm:spPr/>
      <dgm:t>
        <a:bodyPr/>
        <a:lstStyle/>
        <a:p>
          <a:pPr rtl="0"/>
          <a:r>
            <a:rPr lang="ru-RU" noProof="0" dirty="0">
              <a:solidFill>
                <a:srgbClr val="002060"/>
              </a:solidFill>
            </a:rPr>
            <a:t>	Синьо – процес, организационно мислене: обобщение, следващи стъпки…</a:t>
          </a:r>
          <a:endParaRPr lang="en-US" noProof="0" dirty="0">
            <a:solidFill>
              <a:srgbClr val="002060"/>
            </a:solidFill>
          </a:endParaRPr>
        </a:p>
      </dgm:t>
    </dgm:pt>
    <dgm:pt modelId="{0F7738B2-AEF5-4F49-8D36-E56CC509C693}" type="parTrans" cxnId="{42ACDA31-8587-430A-8112-F428FC58941A}">
      <dgm:prSet/>
      <dgm:spPr/>
      <dgm:t>
        <a:bodyPr/>
        <a:lstStyle/>
        <a:p>
          <a:endParaRPr lang="en-US"/>
        </a:p>
      </dgm:t>
    </dgm:pt>
    <dgm:pt modelId="{B4BA0AC9-5608-42F7-A793-709636C3E43D}" type="sibTrans" cxnId="{42ACDA31-8587-430A-8112-F428FC58941A}">
      <dgm:prSet/>
      <dgm:spPr/>
      <dgm:t>
        <a:bodyPr/>
        <a:lstStyle/>
        <a:p>
          <a:endParaRPr lang="en-US"/>
        </a:p>
      </dgm:t>
    </dgm:pt>
    <dgm:pt modelId="{944A49B9-D082-4B87-9617-0F5A4F0D82B5}">
      <dgm:prSet/>
      <dgm:spPr/>
      <dgm:t>
        <a:bodyPr/>
        <a:lstStyle/>
        <a:p>
          <a:pPr rtl="0"/>
          <a:r>
            <a:rPr lang="ru-RU" noProof="0" dirty="0">
              <a:solidFill>
                <a:srgbClr val="002060"/>
              </a:solidFill>
            </a:rPr>
            <a:t>	Зелено – креативност, нови идеи, алтернативи</a:t>
          </a:r>
          <a:endParaRPr lang="en-US" noProof="0" dirty="0">
            <a:solidFill>
              <a:srgbClr val="002060"/>
            </a:solidFill>
          </a:endParaRPr>
        </a:p>
      </dgm:t>
    </dgm:pt>
    <dgm:pt modelId="{77F56929-CA48-48D2-AC88-93B84DED2BAC}" type="parTrans" cxnId="{91F0FF5B-AD31-4A43-A143-DD4F279743F0}">
      <dgm:prSet/>
      <dgm:spPr/>
      <dgm:t>
        <a:bodyPr/>
        <a:lstStyle/>
        <a:p>
          <a:endParaRPr lang="en-US"/>
        </a:p>
      </dgm:t>
    </dgm:pt>
    <dgm:pt modelId="{CFE03743-4C8E-4C47-B964-4170C21B3427}" type="sibTrans" cxnId="{91F0FF5B-AD31-4A43-A143-DD4F279743F0}">
      <dgm:prSet/>
      <dgm:spPr/>
      <dgm:t>
        <a:bodyPr/>
        <a:lstStyle/>
        <a:p>
          <a:endParaRPr lang="en-US"/>
        </a:p>
      </dgm:t>
    </dgm:pt>
    <dgm:pt modelId="{DCDE835C-8BE2-4C48-B112-3A6F186B3072}">
      <dgm:prSet/>
      <dgm:spPr/>
      <dgm:t>
        <a:bodyPr/>
        <a:lstStyle/>
        <a:p>
          <a:pPr rtl="0"/>
          <a:r>
            <a:rPr lang="ru-RU" noProof="0" dirty="0">
              <a:solidFill>
                <a:srgbClr val="002060"/>
              </a:solidFill>
            </a:rPr>
            <a:t>	Червено – емоции, интуиция, инстинкт и предчувствие</a:t>
          </a:r>
          <a:endParaRPr lang="en-US" noProof="0" dirty="0">
            <a:solidFill>
              <a:srgbClr val="002060"/>
            </a:solidFill>
          </a:endParaRPr>
        </a:p>
      </dgm:t>
    </dgm:pt>
    <dgm:pt modelId="{FAA38DC1-FCCD-4A47-8397-CB6BDE94D8C4}" type="parTrans" cxnId="{08B5D677-0D32-448B-B92D-CD31B7F356F1}">
      <dgm:prSet/>
      <dgm:spPr/>
      <dgm:t>
        <a:bodyPr/>
        <a:lstStyle/>
        <a:p>
          <a:endParaRPr lang="en-US"/>
        </a:p>
      </dgm:t>
    </dgm:pt>
    <dgm:pt modelId="{D6170615-29B3-4C88-9BCD-BD609386F55F}" type="sibTrans" cxnId="{08B5D677-0D32-448B-B92D-CD31B7F356F1}">
      <dgm:prSet/>
      <dgm:spPr/>
      <dgm:t>
        <a:bodyPr/>
        <a:lstStyle/>
        <a:p>
          <a:endParaRPr lang="en-US"/>
        </a:p>
      </dgm:t>
    </dgm:pt>
    <dgm:pt modelId="{71A358BA-7416-4312-B9B1-BBBAA06CDF78}">
      <dgm:prSet/>
      <dgm:spPr/>
      <dgm:t>
        <a:bodyPr/>
        <a:lstStyle/>
        <a:p>
          <a:pPr rtl="0"/>
          <a:r>
            <a:rPr lang="bg-BG" noProof="0" dirty="0">
              <a:solidFill>
                <a:srgbClr val="002060"/>
              </a:solidFill>
            </a:rPr>
            <a:t>	Бяло – фактология, данни, рационалност</a:t>
          </a:r>
          <a:endParaRPr lang="en-US" noProof="0" dirty="0">
            <a:solidFill>
              <a:srgbClr val="002060"/>
            </a:solidFill>
          </a:endParaRPr>
        </a:p>
      </dgm:t>
    </dgm:pt>
    <dgm:pt modelId="{CBBE88BF-7F92-47AE-A2FD-DD8F3B169A9A}" type="parTrans" cxnId="{56C51EF9-A78F-42F1-A4D2-83D20F8A13AA}">
      <dgm:prSet/>
      <dgm:spPr/>
      <dgm:t>
        <a:bodyPr/>
        <a:lstStyle/>
        <a:p>
          <a:endParaRPr lang="en-US"/>
        </a:p>
      </dgm:t>
    </dgm:pt>
    <dgm:pt modelId="{F3B90230-EC84-4410-B5F6-2B3FE07653B1}" type="sibTrans" cxnId="{56C51EF9-A78F-42F1-A4D2-83D20F8A13AA}">
      <dgm:prSet/>
      <dgm:spPr/>
      <dgm:t>
        <a:bodyPr/>
        <a:lstStyle/>
        <a:p>
          <a:endParaRPr lang="en-US"/>
        </a:p>
      </dgm:t>
    </dgm:pt>
    <dgm:pt modelId="{CC9EFFF5-9D18-4875-8489-436989FA5EA7}">
      <dgm:prSet/>
      <dgm:spPr/>
      <dgm:t>
        <a:bodyPr/>
        <a:lstStyle/>
        <a:p>
          <a:pPr rtl="0"/>
          <a:endParaRPr lang="en-US" noProof="0" dirty="0"/>
        </a:p>
      </dgm:t>
    </dgm:pt>
    <dgm:pt modelId="{79AB77E3-D427-4BD4-87B4-43BC27411F9B}" type="parTrans" cxnId="{4DDF5046-6669-47A9-816A-688DF3FA2660}">
      <dgm:prSet/>
      <dgm:spPr/>
      <dgm:t>
        <a:bodyPr/>
        <a:lstStyle/>
        <a:p>
          <a:endParaRPr lang="en-US"/>
        </a:p>
      </dgm:t>
    </dgm:pt>
    <dgm:pt modelId="{FC1CC575-588E-4736-B915-18EAE6309A91}" type="sibTrans" cxnId="{4DDF5046-6669-47A9-816A-688DF3FA2660}">
      <dgm:prSet/>
      <dgm:spPr/>
      <dgm:t>
        <a:bodyPr/>
        <a:lstStyle/>
        <a:p>
          <a:endParaRPr lang="en-US"/>
        </a:p>
      </dgm:t>
    </dgm:pt>
    <dgm:pt modelId="{8184C002-3F14-43BB-9C92-4F41376EB0E3}">
      <dgm:prSet/>
      <dgm:spPr/>
      <dgm:t>
        <a:bodyPr/>
        <a:lstStyle/>
        <a:p>
          <a:pPr rtl="0"/>
          <a:endParaRPr lang="en-US" noProof="0" dirty="0"/>
        </a:p>
      </dgm:t>
    </dgm:pt>
    <dgm:pt modelId="{C6B8BD4C-24AD-46F0-95ED-C837808B0DDE}" type="parTrans" cxnId="{960DCFDA-B631-48EC-A132-B6EDD36B94DE}">
      <dgm:prSet/>
      <dgm:spPr/>
      <dgm:t>
        <a:bodyPr/>
        <a:lstStyle/>
        <a:p>
          <a:endParaRPr lang="en-US"/>
        </a:p>
      </dgm:t>
    </dgm:pt>
    <dgm:pt modelId="{2ACFCFB1-5CA3-4467-8F97-5129522E08DF}" type="sibTrans" cxnId="{960DCFDA-B631-48EC-A132-B6EDD36B94DE}">
      <dgm:prSet/>
      <dgm:spPr/>
      <dgm:t>
        <a:bodyPr/>
        <a:lstStyle/>
        <a:p>
          <a:endParaRPr lang="en-US"/>
        </a:p>
      </dgm:t>
    </dgm:pt>
    <dgm:pt modelId="{1F6EFDCD-948F-4FB8-91AA-61F3410BAF5A}" type="pres">
      <dgm:prSet presAssocID="{7E1219C6-5707-435E-A9B5-D177918F74A4}" presName="linear" presStyleCnt="0">
        <dgm:presLayoutVars>
          <dgm:dir/>
          <dgm:animLvl val="lvl"/>
          <dgm:resizeHandles val="exact"/>
        </dgm:presLayoutVars>
      </dgm:prSet>
      <dgm:spPr/>
    </dgm:pt>
    <dgm:pt modelId="{42C885E2-B70D-47F3-9346-D1B47D94F84C}" type="pres">
      <dgm:prSet presAssocID="{203B9EAC-C9E4-4676-8922-BD697BA63DD2}" presName="parentLin" presStyleCnt="0"/>
      <dgm:spPr/>
    </dgm:pt>
    <dgm:pt modelId="{06DFDA18-8CB9-47C3-87F6-82E103103B53}" type="pres">
      <dgm:prSet presAssocID="{203B9EAC-C9E4-4676-8922-BD697BA63DD2}" presName="parentLeftMargin" presStyleLbl="node1" presStyleIdx="0" presStyleCnt="1"/>
      <dgm:spPr/>
    </dgm:pt>
    <dgm:pt modelId="{BD0264EF-516D-4A52-83DB-EDF7346530D1}" type="pres">
      <dgm:prSet presAssocID="{203B9EAC-C9E4-4676-8922-BD697BA63DD2}" presName="parentText" presStyleLbl="node1" presStyleIdx="0" presStyleCnt="1">
        <dgm:presLayoutVars>
          <dgm:chMax val="0"/>
          <dgm:bulletEnabled val="1"/>
        </dgm:presLayoutVars>
      </dgm:prSet>
      <dgm:spPr/>
    </dgm:pt>
    <dgm:pt modelId="{D54257C3-7CC1-40AC-8459-9BBE1572432C}" type="pres">
      <dgm:prSet presAssocID="{203B9EAC-C9E4-4676-8922-BD697BA63DD2}" presName="negativeSpace" presStyleCnt="0"/>
      <dgm:spPr/>
    </dgm:pt>
    <dgm:pt modelId="{196301DD-7512-46F3-BD81-C26C11B007D1}" type="pres">
      <dgm:prSet presAssocID="{203B9EAC-C9E4-4676-8922-BD697BA63DD2}" presName="childText" presStyleLbl="conFgAcc1" presStyleIdx="0" presStyleCnt="1" custLinFactNeighborX="-1401" custLinFactNeighborY="-199">
        <dgm:presLayoutVars>
          <dgm:bulletEnabled val="1"/>
        </dgm:presLayoutVars>
      </dgm:prSet>
      <dgm:spPr/>
    </dgm:pt>
  </dgm:ptLst>
  <dgm:cxnLst>
    <dgm:cxn modelId="{DC494103-CFFA-47CE-A081-AEEFBA807863}" srcId="{203B9EAC-C9E4-4676-8922-BD697BA63DD2}" destId="{77E52831-9900-4539-BAE0-BCFF19813505}" srcOrd="1" destOrd="0" parTransId="{ED7717C6-71AA-4D66-9744-6572349A4102}" sibTransId="{11C609D6-3DDA-4FA2-B3EB-23187AB8E61B}"/>
    <dgm:cxn modelId="{94DC9C28-533B-4335-A95B-6027D2B40476}" type="presOf" srcId="{C6658F61-261A-4EC4-AABC-E65B5487DF7C}" destId="{196301DD-7512-46F3-BD81-C26C11B007D1}" srcOrd="0" destOrd="5" presId="urn:microsoft.com/office/officeart/2005/8/layout/list1"/>
    <dgm:cxn modelId="{BCF1DD28-2539-484F-B759-B6F110817C51}" type="presOf" srcId="{C5F1D815-900E-4116-B4FF-4A4A03D6053E}" destId="{196301DD-7512-46F3-BD81-C26C11B007D1}" srcOrd="0" destOrd="4" presId="urn:microsoft.com/office/officeart/2005/8/layout/list1"/>
    <dgm:cxn modelId="{2E78752B-2ABA-4D18-9B0D-FE25B7439ADB}" type="presOf" srcId="{7611772E-C939-432E-84C0-C1E9D412D27F}" destId="{196301DD-7512-46F3-BD81-C26C11B007D1}" srcOrd="0" destOrd="0" presId="urn:microsoft.com/office/officeart/2005/8/layout/list1"/>
    <dgm:cxn modelId="{8AA58031-CE77-4FD4-B9FA-B35AE175C12D}" type="presOf" srcId="{203B9EAC-C9E4-4676-8922-BD697BA63DD2}" destId="{06DFDA18-8CB9-47C3-87F6-82E103103B53}" srcOrd="0" destOrd="0" presId="urn:microsoft.com/office/officeart/2005/8/layout/list1"/>
    <dgm:cxn modelId="{42ACDA31-8587-430A-8112-F428FC58941A}" srcId="{AF8CD366-C205-4404-8C43-0D6959E82F14}" destId="{C6658F61-261A-4EC4-AABC-E65B5487DF7C}" srcOrd="2" destOrd="0" parTransId="{0F7738B2-AEF5-4F49-8D36-E56CC509C693}" sibTransId="{B4BA0AC9-5608-42F7-A793-709636C3E43D}"/>
    <dgm:cxn modelId="{F1EE493A-6047-4847-A0FA-C04077DF8DEE}" type="presOf" srcId="{203B9EAC-C9E4-4676-8922-BD697BA63DD2}" destId="{BD0264EF-516D-4A52-83DB-EDF7346530D1}" srcOrd="1" destOrd="0" presId="urn:microsoft.com/office/officeart/2005/8/layout/list1"/>
    <dgm:cxn modelId="{4AC7153C-971D-48E2-8B1A-A9C5D4488822}" type="presOf" srcId="{7E1219C6-5707-435E-A9B5-D177918F74A4}" destId="{1F6EFDCD-948F-4FB8-91AA-61F3410BAF5A}" srcOrd="0" destOrd="0" presId="urn:microsoft.com/office/officeart/2005/8/layout/list1"/>
    <dgm:cxn modelId="{91F0FF5B-AD31-4A43-A143-DD4F279743F0}" srcId="{AF8CD366-C205-4404-8C43-0D6959E82F14}" destId="{944A49B9-D082-4B87-9617-0F5A4F0D82B5}" srcOrd="3" destOrd="0" parTransId="{77F56929-CA48-48D2-AC88-93B84DED2BAC}" sibTransId="{CFE03743-4C8E-4C47-B964-4170C21B3427}"/>
    <dgm:cxn modelId="{4DDF5046-6669-47A9-816A-688DF3FA2660}" srcId="{AF8CD366-C205-4404-8C43-0D6959E82F14}" destId="{CC9EFFF5-9D18-4875-8489-436989FA5EA7}" srcOrd="6" destOrd="0" parTransId="{79AB77E3-D427-4BD4-87B4-43BC27411F9B}" sibTransId="{FC1CC575-588E-4736-B915-18EAE6309A91}"/>
    <dgm:cxn modelId="{32041873-C80E-4B3C-B2AB-B43711FD1A6A}" srcId="{203B9EAC-C9E4-4676-8922-BD697BA63DD2}" destId="{7611772E-C939-432E-84C0-C1E9D412D27F}" srcOrd="0" destOrd="0" parTransId="{71BE8EDF-B921-4169-BFB6-1CE96A23E637}" sibTransId="{C5EFC3EC-2625-443A-858D-B25EE837ACEB}"/>
    <dgm:cxn modelId="{08B5D677-0D32-448B-B92D-CD31B7F356F1}" srcId="{AF8CD366-C205-4404-8C43-0D6959E82F14}" destId="{DCDE835C-8BE2-4C48-B112-3A6F186B3072}" srcOrd="4" destOrd="0" parTransId="{FAA38DC1-FCCD-4A47-8397-CB6BDE94D8C4}" sibTransId="{D6170615-29B3-4C88-9BCD-BD609386F55F}"/>
    <dgm:cxn modelId="{73F9AB78-B891-4CE0-A437-36450835F9B7}" type="presOf" srcId="{71A358BA-7416-4312-B9B1-BBBAA06CDF78}" destId="{196301DD-7512-46F3-BD81-C26C11B007D1}" srcOrd="0" destOrd="8" presId="urn:microsoft.com/office/officeart/2005/8/layout/list1"/>
    <dgm:cxn modelId="{49252F81-1910-4F51-8CA2-4F6DBDF63851}" srcId="{AF8CD366-C205-4404-8C43-0D6959E82F14}" destId="{687F3FB2-EB36-4A55-A97B-402913995DAC}" srcOrd="0" destOrd="0" parTransId="{5FBF7B5F-0B4B-4173-A25D-2C37A12E1431}" sibTransId="{3E3FFB18-D033-4DE0-B076-F157AF30C27E}"/>
    <dgm:cxn modelId="{FAB6789B-A278-4146-9778-D134000BE082}" srcId="{AF8CD366-C205-4404-8C43-0D6959E82F14}" destId="{C5F1D815-900E-4116-B4FF-4A4A03D6053E}" srcOrd="1" destOrd="0" parTransId="{259ED951-F2A6-4973-9FFF-D49030541AEA}" sibTransId="{7BF997EF-26E4-4837-A246-5C044DDB8760}"/>
    <dgm:cxn modelId="{18ABBA9E-5C3D-461D-A7A7-6674750282DD}" type="presOf" srcId="{8184C002-3F14-43BB-9C92-4F41376EB0E3}" destId="{196301DD-7512-46F3-BD81-C26C11B007D1}" srcOrd="0" destOrd="10" presId="urn:microsoft.com/office/officeart/2005/8/layout/list1"/>
    <dgm:cxn modelId="{9131D5AA-10A9-4186-BCE0-D4CD93A1C3BE}" type="presOf" srcId="{DCDE835C-8BE2-4C48-B112-3A6F186B3072}" destId="{196301DD-7512-46F3-BD81-C26C11B007D1}" srcOrd="0" destOrd="7" presId="urn:microsoft.com/office/officeart/2005/8/layout/list1"/>
    <dgm:cxn modelId="{778122AE-D7A8-43B1-AA56-7628D2BB4F62}" type="presOf" srcId="{687F3FB2-EB36-4A55-A97B-402913995DAC}" destId="{196301DD-7512-46F3-BD81-C26C11B007D1}" srcOrd="0" destOrd="3" presId="urn:microsoft.com/office/officeart/2005/8/layout/list1"/>
    <dgm:cxn modelId="{463CBBBF-FA22-4F19-85CF-BBA98AB5C18B}" type="presOf" srcId="{AF8CD366-C205-4404-8C43-0D6959E82F14}" destId="{196301DD-7512-46F3-BD81-C26C11B007D1}" srcOrd="0" destOrd="2" presId="urn:microsoft.com/office/officeart/2005/8/layout/list1"/>
    <dgm:cxn modelId="{A2FD86CC-A7EB-419E-872B-8A3F5E24F2C3}" type="presOf" srcId="{CC9EFFF5-9D18-4875-8489-436989FA5EA7}" destId="{196301DD-7512-46F3-BD81-C26C11B007D1}" srcOrd="0" destOrd="9" presId="urn:microsoft.com/office/officeart/2005/8/layout/list1"/>
    <dgm:cxn modelId="{F789D6D4-C847-45B4-BAA0-8B89748DA69D}" srcId="{7E1219C6-5707-435E-A9B5-D177918F74A4}" destId="{203B9EAC-C9E4-4676-8922-BD697BA63DD2}" srcOrd="0" destOrd="0" parTransId="{CE943AF6-AB6D-4CC9-A0EB-D32055B693CF}" sibTransId="{BAE89B6E-425C-419F-9628-814E835D3788}"/>
    <dgm:cxn modelId="{960DCFDA-B631-48EC-A132-B6EDD36B94DE}" srcId="{AF8CD366-C205-4404-8C43-0D6959E82F14}" destId="{8184C002-3F14-43BB-9C92-4F41376EB0E3}" srcOrd="7" destOrd="0" parTransId="{C6B8BD4C-24AD-46F0-95ED-C837808B0DDE}" sibTransId="{2ACFCFB1-5CA3-4467-8F97-5129522E08DF}"/>
    <dgm:cxn modelId="{C065F2DC-1C7D-491D-85C9-FAF49D60B8B5}" srcId="{203B9EAC-C9E4-4676-8922-BD697BA63DD2}" destId="{AF8CD366-C205-4404-8C43-0D6959E82F14}" srcOrd="2" destOrd="0" parTransId="{15616B94-B369-4CA4-AC01-6C66C62B4DBD}" sibTransId="{47C0FDA7-1DAE-48FD-8B5F-1FD9A27D95E2}"/>
    <dgm:cxn modelId="{4473D4EF-3E25-4E63-93B6-35650AE57DC2}" type="presOf" srcId="{944A49B9-D082-4B87-9617-0F5A4F0D82B5}" destId="{196301DD-7512-46F3-BD81-C26C11B007D1}" srcOrd="0" destOrd="6" presId="urn:microsoft.com/office/officeart/2005/8/layout/list1"/>
    <dgm:cxn modelId="{72588FF5-7AE9-4AF1-B45B-60C027E74891}" type="presOf" srcId="{77E52831-9900-4539-BAE0-BCFF19813505}" destId="{196301DD-7512-46F3-BD81-C26C11B007D1}" srcOrd="0" destOrd="1" presId="urn:microsoft.com/office/officeart/2005/8/layout/list1"/>
    <dgm:cxn modelId="{56C51EF9-A78F-42F1-A4D2-83D20F8A13AA}" srcId="{AF8CD366-C205-4404-8C43-0D6959E82F14}" destId="{71A358BA-7416-4312-B9B1-BBBAA06CDF78}" srcOrd="5" destOrd="0" parTransId="{CBBE88BF-7F92-47AE-A2FD-DD8F3B169A9A}" sibTransId="{F3B90230-EC84-4410-B5F6-2B3FE07653B1}"/>
    <dgm:cxn modelId="{6B1BFDE0-644B-4AFE-B818-9B58B5ECF5C5}" type="presParOf" srcId="{1F6EFDCD-948F-4FB8-91AA-61F3410BAF5A}" destId="{42C885E2-B70D-47F3-9346-D1B47D94F84C}" srcOrd="0" destOrd="0" presId="urn:microsoft.com/office/officeart/2005/8/layout/list1"/>
    <dgm:cxn modelId="{3C391EE2-F811-4AD5-9C34-68BC2A37A85F}" type="presParOf" srcId="{42C885E2-B70D-47F3-9346-D1B47D94F84C}" destId="{06DFDA18-8CB9-47C3-87F6-82E103103B53}" srcOrd="0" destOrd="0" presId="urn:microsoft.com/office/officeart/2005/8/layout/list1"/>
    <dgm:cxn modelId="{411B50F9-4D44-49E6-B8C3-6822CD5BB4E4}" type="presParOf" srcId="{42C885E2-B70D-47F3-9346-D1B47D94F84C}" destId="{BD0264EF-516D-4A52-83DB-EDF7346530D1}" srcOrd="1" destOrd="0" presId="urn:microsoft.com/office/officeart/2005/8/layout/list1"/>
    <dgm:cxn modelId="{358D82D7-287F-4C81-A9D5-86114F043128}" type="presParOf" srcId="{1F6EFDCD-948F-4FB8-91AA-61F3410BAF5A}" destId="{D54257C3-7CC1-40AC-8459-9BBE1572432C}" srcOrd="1" destOrd="0" presId="urn:microsoft.com/office/officeart/2005/8/layout/list1"/>
    <dgm:cxn modelId="{9DE6D2CC-247B-485D-BDE0-48D8D58FD44D}" type="presParOf" srcId="{1F6EFDCD-948F-4FB8-91AA-61F3410BAF5A}" destId="{196301DD-7512-46F3-BD81-C26C11B007D1}" srcOrd="2" destOrd="0" presId="urn:microsoft.com/office/officeart/2005/8/layout/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bg-BG" b="1" noProof="0"/>
            <a:t>Дизайн мислене </a:t>
          </a:r>
          <a:endParaRPr lang="en-GB" noProof="0" dirty="0"/>
        </a:p>
      </dgm:t>
    </dgm:pt>
    <dgm:pt modelId="{46E05A99-5E05-4746-A278-AF862EDEDACF}" type="parTrans" cxnId="{832D49E6-2840-44A5-86FB-93F303BA82D3}">
      <dgm:prSet/>
      <dgm:spPr/>
      <dgm:t>
        <a:bodyPr/>
        <a:lstStyle/>
        <a:p>
          <a:endParaRPr lang="en-US"/>
        </a:p>
      </dgm:t>
    </dgm:pt>
    <dgm:pt modelId="{1A4EC86F-D7CE-4E7D-8C42-7BAE5B0DDBD6}" type="sib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pt>
    <dgm:pt modelId="{042FCD17-01C9-426B-8124-15CB5B8B4CE9}" type="pres">
      <dgm:prSet presAssocID="{7E36A696-6849-4171-ABB0-B03BE07DAD48}" presName="parentText" presStyleLbl="node1" presStyleIdx="0" presStyleCnt="1" custScaleY="100970" custLinFactNeighborY="15858">
        <dgm:presLayoutVars>
          <dgm:chMax val="0"/>
          <dgm:bulletEnabled val="1"/>
        </dgm:presLayoutVars>
      </dgm:prSet>
      <dgm:spPr/>
    </dgm:pt>
  </dgm:ptLst>
  <dgm:cxnLst>
    <dgm:cxn modelId="{E94E3831-9665-4AC7-8EF9-B7763E73A233}" type="presOf" srcId="{D89105CF-35D9-40E3-B34C-EF08538E4860}" destId="{0345C861-32A9-44B6-B9F1-A78F93DC1CC7}" srcOrd="0" destOrd="0" presId="urn:microsoft.com/office/officeart/2005/8/layout/vList2"/>
    <dgm:cxn modelId="{71150342-8526-47B9-BA49-A8AABE68617F}" type="presOf" srcId="{7E36A696-6849-4171-ABB0-B03BE07DAD48}" destId="{042FCD17-01C9-426B-8124-15CB5B8B4CE9}"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0CF96BF5-280E-4C69-90EA-993EBE196E8B}"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7E1219C6-5707-435E-A9B5-D177918F74A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5EC4182-659A-4134-8C22-886BE1B97FC8}">
      <dgm:prSet/>
      <dgm:spPr>
        <a:solidFill>
          <a:srgbClr val="E12227"/>
        </a:solidFill>
      </dgm:spPr>
      <dgm:t>
        <a:bodyPr/>
        <a:lstStyle/>
        <a:p>
          <a:r>
            <a:rPr lang="bg-BG"/>
            <a:t>Все още липсва широко възприето определение на дизайн мисленето</a:t>
          </a:r>
          <a:r>
            <a:rPr lang="en-GB"/>
            <a:t> </a:t>
          </a:r>
          <a:endParaRPr lang="hr-HR" dirty="0"/>
        </a:p>
      </dgm:t>
    </dgm:pt>
    <dgm:pt modelId="{F5EDE786-815B-4ED8-9056-B4404916C4CF}" type="parTrans" cxnId="{403C6177-AAE4-464D-A5E8-3C2FCFF8A02F}">
      <dgm:prSet/>
      <dgm:spPr/>
      <dgm:t>
        <a:bodyPr/>
        <a:lstStyle/>
        <a:p>
          <a:endParaRPr lang="en-US"/>
        </a:p>
      </dgm:t>
    </dgm:pt>
    <dgm:pt modelId="{DBDE184E-6C34-48D5-A416-18FD19796045}" type="sibTrans" cxnId="{403C6177-AAE4-464D-A5E8-3C2FCFF8A02F}">
      <dgm:prSet/>
      <dgm:spPr/>
      <dgm:t>
        <a:bodyPr/>
        <a:lstStyle/>
        <a:p>
          <a:endParaRPr lang="en-US"/>
        </a:p>
      </dgm:t>
    </dgm:pt>
    <dgm:pt modelId="{133DEED1-BA71-461A-8C69-1D2C134A1685}">
      <dgm:prSet/>
      <dgm:spPr>
        <a:solidFill>
          <a:schemeClr val="bg1"/>
        </a:solidFill>
        <a:ln>
          <a:solidFill>
            <a:srgbClr val="243255"/>
          </a:solidFill>
        </a:ln>
      </dgm:spPr>
      <dgm:t>
        <a:bodyPr/>
        <a:lstStyle/>
        <a:p>
          <a:r>
            <a:rPr lang="bg-BG">
              <a:solidFill>
                <a:srgbClr val="002060"/>
              </a:solidFill>
            </a:rPr>
            <a:t>Фокус върху потребителя</a:t>
          </a:r>
          <a:endParaRPr lang="hr-HR" dirty="0">
            <a:solidFill>
              <a:srgbClr val="002060"/>
            </a:solidFill>
          </a:endParaRPr>
        </a:p>
      </dgm:t>
    </dgm:pt>
    <dgm:pt modelId="{A37032C6-D13A-48A6-8310-4C04E09F166D}" type="parTrans" cxnId="{57C335EB-EB5B-4AB5-B6AD-DB3B7E5D1F12}">
      <dgm:prSet/>
      <dgm:spPr/>
      <dgm:t>
        <a:bodyPr/>
        <a:lstStyle/>
        <a:p>
          <a:endParaRPr lang="en-US"/>
        </a:p>
      </dgm:t>
    </dgm:pt>
    <dgm:pt modelId="{04D9FC5B-81C0-47FA-9959-48EF172C1735}" type="sibTrans" cxnId="{57C335EB-EB5B-4AB5-B6AD-DB3B7E5D1F12}">
      <dgm:prSet/>
      <dgm:spPr/>
      <dgm:t>
        <a:bodyPr/>
        <a:lstStyle/>
        <a:p>
          <a:endParaRPr lang="en-US"/>
        </a:p>
      </dgm:t>
    </dgm:pt>
    <dgm:pt modelId="{E4E74575-FB3B-453E-BD8A-FCC4262CA3EF}">
      <dgm:prSet/>
      <dgm:spPr>
        <a:solidFill>
          <a:srgbClr val="E12227"/>
        </a:solidFill>
      </dgm:spPr>
      <dgm:t>
        <a:bodyPr/>
        <a:lstStyle/>
        <a:p>
          <a:r>
            <a:rPr lang="bg-BG" noProof="0"/>
            <a:t>Рамка на дизайн мисленето </a:t>
          </a:r>
          <a:r>
            <a:rPr lang="en-GB" noProof="0"/>
            <a:t>(</a:t>
          </a:r>
          <a:r>
            <a:rPr lang="en-GB" noProof="0" dirty="0" err="1"/>
            <a:t>Carlgren</a:t>
          </a:r>
          <a:r>
            <a:rPr lang="en-GB" noProof="0" dirty="0"/>
            <a:t> et al., 2016):</a:t>
          </a:r>
        </a:p>
      </dgm:t>
    </dgm:pt>
    <dgm:pt modelId="{DA373BC1-A6F9-4DA6-B389-A8705BCC81DB}" type="parTrans" cxnId="{9505EE28-5573-49D9-B87A-96179F0209B0}">
      <dgm:prSet/>
      <dgm:spPr/>
      <dgm:t>
        <a:bodyPr/>
        <a:lstStyle/>
        <a:p>
          <a:endParaRPr lang="en-US"/>
        </a:p>
      </dgm:t>
    </dgm:pt>
    <dgm:pt modelId="{F1A9A0E5-BF70-48B2-AB2D-B3D9281E05EC}" type="sibTrans" cxnId="{9505EE28-5573-49D9-B87A-96179F0209B0}">
      <dgm:prSet/>
      <dgm:spPr/>
      <dgm:t>
        <a:bodyPr/>
        <a:lstStyle/>
        <a:p>
          <a:endParaRPr lang="en-US"/>
        </a:p>
      </dgm:t>
    </dgm:pt>
    <dgm:pt modelId="{BA70A3D6-BDA0-4FBC-8E10-338A7A7E5D1D}">
      <dgm:prSet/>
      <dgm:spPr>
        <a:solidFill>
          <a:schemeClr val="bg1"/>
        </a:solidFill>
        <a:ln>
          <a:solidFill>
            <a:srgbClr val="243255"/>
          </a:solidFill>
        </a:ln>
      </dgm:spPr>
      <dgm:t>
        <a:bodyPr/>
        <a:lstStyle/>
        <a:p>
          <a:r>
            <a:rPr lang="ru-RU" noProof="0">
              <a:solidFill>
                <a:srgbClr val="002060"/>
              </a:solidFill>
            </a:rPr>
            <a:t>Дизайн мисленето е процес, който редовно се използва от всеки, който се занимава с организационен дизайн</a:t>
          </a:r>
          <a:r>
            <a:rPr lang="en-GB" noProof="0">
              <a:solidFill>
                <a:srgbClr val="002060"/>
              </a:solidFill>
            </a:rPr>
            <a:t> </a:t>
          </a:r>
        </a:p>
      </dgm:t>
    </dgm:pt>
    <dgm:pt modelId="{C7D26277-3FEF-4F51-8A66-5B84B022C571}" type="parTrans" cxnId="{8EDD85C4-B3E7-44C9-9A52-99B6C64B5E53}">
      <dgm:prSet/>
      <dgm:spPr/>
      <dgm:t>
        <a:bodyPr/>
        <a:lstStyle/>
        <a:p>
          <a:endParaRPr lang="en-US"/>
        </a:p>
      </dgm:t>
    </dgm:pt>
    <dgm:pt modelId="{432C28C4-0D17-4DB8-A664-131420757126}" type="sibTrans" cxnId="{8EDD85C4-B3E7-44C9-9A52-99B6C64B5E53}">
      <dgm:prSet/>
      <dgm:spPr/>
      <dgm:t>
        <a:bodyPr/>
        <a:lstStyle/>
        <a:p>
          <a:endParaRPr lang="en-US"/>
        </a:p>
      </dgm:t>
    </dgm:pt>
    <dgm:pt modelId="{55BB399A-7B3D-49AD-924C-00E06394FF26}">
      <dgm:prSet/>
      <dgm:spPr>
        <a:ln>
          <a:solidFill>
            <a:srgbClr val="243255"/>
          </a:solidFill>
        </a:ln>
      </dgm:spPr>
      <dgm:t>
        <a:bodyPr/>
        <a:lstStyle/>
        <a:p>
          <a:r>
            <a:rPr lang="ru-RU" noProof="0">
              <a:solidFill>
                <a:srgbClr val="002060"/>
              </a:solidFill>
            </a:rPr>
            <a:t>Неуспехите и трудностите не се разглеждат като заплаха</a:t>
          </a:r>
          <a:endParaRPr lang="en-GB" noProof="0">
            <a:solidFill>
              <a:srgbClr val="002060"/>
            </a:solidFill>
          </a:endParaRPr>
        </a:p>
      </dgm:t>
    </dgm:pt>
    <dgm:pt modelId="{29308D19-55F5-4F8F-908A-8C62E4EE483F}" type="parTrans" cxnId="{51290581-43C8-4E12-8978-439FF688311E}">
      <dgm:prSet/>
      <dgm:spPr/>
      <dgm:t>
        <a:bodyPr/>
        <a:lstStyle/>
        <a:p>
          <a:endParaRPr lang="en-US"/>
        </a:p>
      </dgm:t>
    </dgm:pt>
    <dgm:pt modelId="{027ECAD3-EDA0-456B-967C-37B13259E44B}" type="sibTrans" cxnId="{51290581-43C8-4E12-8978-439FF688311E}">
      <dgm:prSet/>
      <dgm:spPr/>
      <dgm:t>
        <a:bodyPr/>
        <a:lstStyle/>
        <a:p>
          <a:endParaRPr lang="en-US"/>
        </a:p>
      </dgm:t>
    </dgm:pt>
    <dgm:pt modelId="{AEDF48A0-9C6B-45BB-A75D-DE578F199578}">
      <dgm:prSet/>
      <dgm:spPr>
        <a:solidFill>
          <a:schemeClr val="bg1"/>
        </a:solidFill>
        <a:ln>
          <a:solidFill>
            <a:srgbClr val="243255"/>
          </a:solidFill>
        </a:ln>
      </dgm:spPr>
      <dgm:t>
        <a:bodyPr/>
        <a:lstStyle/>
        <a:p>
          <a:r>
            <a:rPr lang="ru-RU" noProof="0">
              <a:solidFill>
                <a:srgbClr val="002060"/>
              </a:solidFill>
            </a:rPr>
            <a:t>Придобива популярност и като средство за насърчаване на иновациите чрез задействане на творчески процеси за разрешаване на проблеми</a:t>
          </a:r>
          <a:endParaRPr lang="en-GB" noProof="0">
            <a:solidFill>
              <a:srgbClr val="002060"/>
            </a:solidFill>
          </a:endParaRPr>
        </a:p>
      </dgm:t>
    </dgm:pt>
    <dgm:pt modelId="{F64B78C2-BABC-4B59-893E-BE63738AFF5B}" type="parTrans" cxnId="{2487D015-05EA-47E4-A733-53901374E4E6}">
      <dgm:prSet/>
      <dgm:spPr/>
      <dgm:t>
        <a:bodyPr/>
        <a:lstStyle/>
        <a:p>
          <a:endParaRPr lang="en-US"/>
        </a:p>
      </dgm:t>
    </dgm:pt>
    <dgm:pt modelId="{5ADE6365-0A4E-40D5-BDFE-429C5C4A54D1}" type="sibTrans" cxnId="{2487D015-05EA-47E4-A733-53901374E4E6}">
      <dgm:prSet/>
      <dgm:spPr/>
      <dgm:t>
        <a:bodyPr/>
        <a:lstStyle/>
        <a:p>
          <a:endParaRPr lang="en-US"/>
        </a:p>
      </dgm:t>
    </dgm:pt>
    <dgm:pt modelId="{3080B6D0-6917-43E9-9D18-15B2E9BA1210}">
      <dgm:prSet/>
      <dgm:spPr>
        <a:solidFill>
          <a:schemeClr val="bg1"/>
        </a:solidFill>
        <a:ln>
          <a:solidFill>
            <a:srgbClr val="243255"/>
          </a:solidFill>
        </a:ln>
      </dgm:spPr>
      <dgm:t>
        <a:bodyPr/>
        <a:lstStyle/>
        <a:p>
          <a:r>
            <a:rPr lang="ru-RU" noProof="0">
              <a:solidFill>
                <a:srgbClr val="002060"/>
              </a:solidFill>
            </a:rPr>
            <a:t>Предприемачите могат да използват дизайн мислене, т.е. рефлексия, алтернативи, визуализация, творческо разрешаване на проблеми, за да определят уникални бизнес възможности</a:t>
          </a:r>
          <a:endParaRPr lang="en-GB" noProof="0" dirty="0">
            <a:solidFill>
              <a:srgbClr val="002060"/>
            </a:solidFill>
          </a:endParaRPr>
        </a:p>
      </dgm:t>
    </dgm:pt>
    <dgm:pt modelId="{F05781D3-3DAD-4E84-B9A5-1687EF078B82}" type="parTrans" cxnId="{23DE7019-934A-4C29-8072-3EC1A50AFF9E}">
      <dgm:prSet/>
      <dgm:spPr/>
      <dgm:t>
        <a:bodyPr/>
        <a:lstStyle/>
        <a:p>
          <a:endParaRPr lang="en-US"/>
        </a:p>
      </dgm:t>
    </dgm:pt>
    <dgm:pt modelId="{43F549F1-5BA7-49C8-A3FE-48CA417422C1}" type="sibTrans" cxnId="{23DE7019-934A-4C29-8072-3EC1A50AFF9E}">
      <dgm:prSet/>
      <dgm:spPr/>
      <dgm:t>
        <a:bodyPr/>
        <a:lstStyle/>
        <a:p>
          <a:endParaRPr lang="en-US"/>
        </a:p>
      </dgm:t>
    </dgm:pt>
    <dgm:pt modelId="{A1281CFB-4E14-4B66-B93C-1D8B7F518250}">
      <dgm:prSet/>
      <dgm:spPr>
        <a:ln>
          <a:solidFill>
            <a:srgbClr val="243255"/>
          </a:solidFill>
        </a:ln>
      </dgm:spPr>
      <dgm:t>
        <a:bodyPr/>
        <a:lstStyle/>
        <a:p>
          <a:r>
            <a:rPr lang="bg-BG" noProof="0">
              <a:solidFill>
                <a:srgbClr val="002060"/>
              </a:solidFill>
            </a:rPr>
            <a:t>Дизайн мисленето е възможност за непрекъснато учене</a:t>
          </a:r>
          <a:endParaRPr lang="en-GB" noProof="0">
            <a:solidFill>
              <a:srgbClr val="002060"/>
            </a:solidFill>
          </a:endParaRPr>
        </a:p>
      </dgm:t>
    </dgm:pt>
    <dgm:pt modelId="{0A610956-5354-465C-847D-752E94C6DE21}" type="parTrans" cxnId="{573BFB6E-3B62-4B34-9DAA-E244198CD3CB}">
      <dgm:prSet/>
      <dgm:spPr/>
      <dgm:t>
        <a:bodyPr/>
        <a:lstStyle/>
        <a:p>
          <a:endParaRPr lang="en-US"/>
        </a:p>
      </dgm:t>
    </dgm:pt>
    <dgm:pt modelId="{6D13082F-7F43-43BA-ACBC-1EAEBF800685}" type="sibTrans" cxnId="{573BFB6E-3B62-4B34-9DAA-E244198CD3CB}">
      <dgm:prSet/>
      <dgm:spPr/>
      <dgm:t>
        <a:bodyPr/>
        <a:lstStyle/>
        <a:p>
          <a:endParaRPr lang="en-US"/>
        </a:p>
      </dgm:t>
    </dgm:pt>
    <dgm:pt modelId="{5E83F861-C06F-4A89-9A6E-7EB5BF0D5DB4}">
      <dgm:prSet/>
      <dgm:spPr>
        <a:ln>
          <a:solidFill>
            <a:srgbClr val="243255"/>
          </a:solidFill>
        </a:ln>
      </dgm:spPr>
      <dgm:t>
        <a:bodyPr/>
        <a:lstStyle/>
        <a:p>
          <a:r>
            <a:rPr lang="bg-BG" noProof="0">
              <a:solidFill>
                <a:srgbClr val="002060"/>
              </a:solidFill>
            </a:rPr>
            <a:t>Провалите карат хората да създават новаторски идеи и решения</a:t>
          </a:r>
          <a:r>
            <a:rPr lang="en-GB" noProof="0">
              <a:solidFill>
                <a:srgbClr val="002060"/>
              </a:solidFill>
            </a:rPr>
            <a:t> </a:t>
          </a:r>
          <a:endParaRPr lang="en-GB" noProof="0" dirty="0">
            <a:solidFill>
              <a:srgbClr val="002060"/>
            </a:solidFill>
          </a:endParaRPr>
        </a:p>
      </dgm:t>
    </dgm:pt>
    <dgm:pt modelId="{118E92BB-4BDB-43A9-8C9A-939AC9F1C2E6}" type="parTrans" cxnId="{1CDDB942-396D-428C-A1D6-080F5ACC0C74}">
      <dgm:prSet/>
      <dgm:spPr/>
      <dgm:t>
        <a:bodyPr/>
        <a:lstStyle/>
        <a:p>
          <a:endParaRPr lang="en-US"/>
        </a:p>
      </dgm:t>
    </dgm:pt>
    <dgm:pt modelId="{C0FBE034-717A-440E-AB3F-4F2499A60167}" type="sibTrans" cxnId="{1CDDB942-396D-428C-A1D6-080F5ACC0C74}">
      <dgm:prSet/>
      <dgm:spPr/>
      <dgm:t>
        <a:bodyPr/>
        <a:lstStyle/>
        <a:p>
          <a:endParaRPr lang="en-US"/>
        </a:p>
      </dgm:t>
    </dgm:pt>
    <dgm:pt modelId="{7E2DB06C-57B3-4240-AFB9-895A7F274E51}">
      <dgm:prSet/>
      <dgm:spPr/>
      <dgm:t>
        <a:bodyPr/>
        <a:lstStyle/>
        <a:p>
          <a:r>
            <a:rPr lang="bg-BG">
              <a:solidFill>
                <a:srgbClr val="002060"/>
              </a:solidFill>
            </a:rPr>
            <a:t>Преформулиране на проблема</a:t>
          </a:r>
          <a:endParaRPr lang="en-US" dirty="0">
            <a:solidFill>
              <a:srgbClr val="002060"/>
            </a:solidFill>
          </a:endParaRPr>
        </a:p>
      </dgm:t>
    </dgm:pt>
    <dgm:pt modelId="{CD1E370E-495D-48B8-9C88-950BEE955F7C}" type="parTrans" cxnId="{6AA75C06-9D9B-44B3-B633-D54E1F23A3A7}">
      <dgm:prSet/>
      <dgm:spPr/>
      <dgm:t>
        <a:bodyPr/>
        <a:lstStyle/>
        <a:p>
          <a:endParaRPr lang="en-US"/>
        </a:p>
      </dgm:t>
    </dgm:pt>
    <dgm:pt modelId="{E1D29B16-748A-4760-ADB1-EA61688BFC40}" type="sibTrans" cxnId="{6AA75C06-9D9B-44B3-B633-D54E1F23A3A7}">
      <dgm:prSet/>
      <dgm:spPr/>
      <dgm:t>
        <a:bodyPr/>
        <a:lstStyle/>
        <a:p>
          <a:endParaRPr lang="en-US"/>
        </a:p>
      </dgm:t>
    </dgm:pt>
    <dgm:pt modelId="{290A698A-FC78-4ABA-88FF-4BF93096D319}">
      <dgm:prSet/>
      <dgm:spPr/>
      <dgm:t>
        <a:bodyPr/>
        <a:lstStyle/>
        <a:p>
          <a:r>
            <a:rPr lang="bg-BG">
              <a:solidFill>
                <a:srgbClr val="002060"/>
              </a:solidFill>
            </a:rPr>
            <a:t>Разнообразие</a:t>
          </a:r>
          <a:endParaRPr lang="en-US" dirty="0">
            <a:solidFill>
              <a:srgbClr val="002060"/>
            </a:solidFill>
          </a:endParaRPr>
        </a:p>
      </dgm:t>
    </dgm:pt>
    <dgm:pt modelId="{1B3E83DA-790D-47EB-934D-6039F9740AE5}" type="parTrans" cxnId="{23779386-5EF7-4C7E-8EA5-902B181B6CC8}">
      <dgm:prSet/>
      <dgm:spPr/>
      <dgm:t>
        <a:bodyPr/>
        <a:lstStyle/>
        <a:p>
          <a:endParaRPr lang="en-US"/>
        </a:p>
      </dgm:t>
    </dgm:pt>
    <dgm:pt modelId="{200DA3E3-A10E-409C-BE50-1D5A1E4A7831}" type="sibTrans" cxnId="{23779386-5EF7-4C7E-8EA5-902B181B6CC8}">
      <dgm:prSet/>
      <dgm:spPr/>
      <dgm:t>
        <a:bodyPr/>
        <a:lstStyle/>
        <a:p>
          <a:endParaRPr lang="en-US"/>
        </a:p>
      </dgm:t>
    </dgm:pt>
    <dgm:pt modelId="{BE4CBB3C-DE32-44A1-9133-6F34B680E2B1}">
      <dgm:prSet/>
      <dgm:spPr/>
      <dgm:t>
        <a:bodyPr/>
        <a:lstStyle/>
        <a:p>
          <a:r>
            <a:rPr lang="bg-BG">
              <a:solidFill>
                <a:srgbClr val="002060"/>
              </a:solidFill>
            </a:rPr>
            <a:t>Експериментиране</a:t>
          </a:r>
          <a:endParaRPr lang="en-US" dirty="0">
            <a:solidFill>
              <a:srgbClr val="002060"/>
            </a:solidFill>
          </a:endParaRPr>
        </a:p>
      </dgm:t>
    </dgm:pt>
    <dgm:pt modelId="{FF732C0F-4F8C-4F96-81BA-B36C6BE05520}" type="parTrans" cxnId="{F715FD5E-FC93-4E5E-A496-27CE42EAE26C}">
      <dgm:prSet/>
      <dgm:spPr/>
      <dgm:t>
        <a:bodyPr/>
        <a:lstStyle/>
        <a:p>
          <a:endParaRPr lang="en-US"/>
        </a:p>
      </dgm:t>
    </dgm:pt>
    <dgm:pt modelId="{B0CE5D59-E192-45C1-BE99-6074277B31EB}" type="sibTrans" cxnId="{F715FD5E-FC93-4E5E-A496-27CE42EAE26C}">
      <dgm:prSet/>
      <dgm:spPr/>
      <dgm:t>
        <a:bodyPr/>
        <a:lstStyle/>
        <a:p>
          <a:endParaRPr lang="en-US"/>
        </a:p>
      </dgm:t>
    </dgm:pt>
    <dgm:pt modelId="{ED1754EB-126F-4381-AF4C-2A9A4115AFAB}">
      <dgm:prSet/>
      <dgm:spPr/>
      <dgm:t>
        <a:bodyPr/>
        <a:lstStyle/>
        <a:p>
          <a:r>
            <a:rPr lang="bg-BG">
              <a:solidFill>
                <a:srgbClr val="002060"/>
              </a:solidFill>
            </a:rPr>
            <a:t>Визуализация</a:t>
          </a:r>
          <a:endParaRPr lang="en-US" dirty="0">
            <a:solidFill>
              <a:srgbClr val="002060"/>
            </a:solidFill>
          </a:endParaRPr>
        </a:p>
      </dgm:t>
    </dgm:pt>
    <dgm:pt modelId="{A2CF11F2-9C6A-46AE-9147-826C8C2FFA69}" type="parTrans" cxnId="{D52EEA8F-81C8-48DB-A2BD-9F65DFD538ED}">
      <dgm:prSet/>
      <dgm:spPr/>
      <dgm:t>
        <a:bodyPr/>
        <a:lstStyle/>
        <a:p>
          <a:endParaRPr lang="en-US"/>
        </a:p>
      </dgm:t>
    </dgm:pt>
    <dgm:pt modelId="{C499893D-6988-49E3-8CD3-165DA893FC11}" type="sibTrans" cxnId="{D52EEA8F-81C8-48DB-A2BD-9F65DFD538ED}">
      <dgm:prSet/>
      <dgm:spPr/>
      <dgm:t>
        <a:bodyPr/>
        <a:lstStyle/>
        <a:p>
          <a:endParaRPr lang="en-US"/>
        </a:p>
      </dgm:t>
    </dgm:pt>
    <dgm:pt modelId="{1F6EFDCD-948F-4FB8-91AA-61F3410BAF5A}" type="pres">
      <dgm:prSet presAssocID="{7E1219C6-5707-435E-A9B5-D177918F74A4}" presName="linear" presStyleCnt="0">
        <dgm:presLayoutVars>
          <dgm:dir/>
          <dgm:animLvl val="lvl"/>
          <dgm:resizeHandles val="exact"/>
        </dgm:presLayoutVars>
      </dgm:prSet>
      <dgm:spPr/>
    </dgm:pt>
    <dgm:pt modelId="{0D0D5423-3CB2-4AB3-9F43-35FFF926D9C6}" type="pres">
      <dgm:prSet presAssocID="{85EC4182-659A-4134-8C22-886BE1B97FC8}" presName="parentLin" presStyleCnt="0"/>
      <dgm:spPr/>
    </dgm:pt>
    <dgm:pt modelId="{798B7097-0A68-47C8-AB22-92B3121048E1}" type="pres">
      <dgm:prSet presAssocID="{85EC4182-659A-4134-8C22-886BE1B97FC8}" presName="parentLeftMargin" presStyleLbl="node1" presStyleIdx="0" presStyleCnt="2"/>
      <dgm:spPr/>
    </dgm:pt>
    <dgm:pt modelId="{110CE9A5-03B1-4B01-BB1D-A40DAB09B1FB}" type="pres">
      <dgm:prSet presAssocID="{85EC4182-659A-4134-8C22-886BE1B97FC8}" presName="parentText" presStyleLbl="node1" presStyleIdx="0" presStyleCnt="2">
        <dgm:presLayoutVars>
          <dgm:chMax val="0"/>
          <dgm:bulletEnabled val="1"/>
        </dgm:presLayoutVars>
      </dgm:prSet>
      <dgm:spPr/>
    </dgm:pt>
    <dgm:pt modelId="{82A14D91-ED82-437E-AD3C-0F34B9B10E96}" type="pres">
      <dgm:prSet presAssocID="{85EC4182-659A-4134-8C22-886BE1B97FC8}" presName="negativeSpace" presStyleCnt="0"/>
      <dgm:spPr/>
    </dgm:pt>
    <dgm:pt modelId="{4B3E5BA7-B08E-4F85-9419-E12052003C7C}" type="pres">
      <dgm:prSet presAssocID="{85EC4182-659A-4134-8C22-886BE1B97FC8}" presName="childText" presStyleLbl="conFgAcc1" presStyleIdx="0" presStyleCnt="2">
        <dgm:presLayoutVars>
          <dgm:bulletEnabled val="1"/>
        </dgm:presLayoutVars>
      </dgm:prSet>
      <dgm:spPr/>
    </dgm:pt>
    <dgm:pt modelId="{9CBBCF27-2797-41F8-8324-505B1858DC7D}" type="pres">
      <dgm:prSet presAssocID="{DBDE184E-6C34-48D5-A416-18FD19796045}" presName="spaceBetweenRectangles" presStyleCnt="0"/>
      <dgm:spPr/>
    </dgm:pt>
    <dgm:pt modelId="{D962F2CC-CBD0-461A-A096-EE9F975BE705}" type="pres">
      <dgm:prSet presAssocID="{E4E74575-FB3B-453E-BD8A-FCC4262CA3EF}" presName="parentLin" presStyleCnt="0"/>
      <dgm:spPr/>
    </dgm:pt>
    <dgm:pt modelId="{97C1893D-03BC-48CB-A9FF-36FD30BD6C1E}" type="pres">
      <dgm:prSet presAssocID="{E4E74575-FB3B-453E-BD8A-FCC4262CA3EF}" presName="parentLeftMargin" presStyleLbl="node1" presStyleIdx="0" presStyleCnt="2"/>
      <dgm:spPr/>
    </dgm:pt>
    <dgm:pt modelId="{D7E385AB-48F7-4369-AF73-1ED6C27FDB70}" type="pres">
      <dgm:prSet presAssocID="{E4E74575-FB3B-453E-BD8A-FCC4262CA3EF}" presName="parentText" presStyleLbl="node1" presStyleIdx="1" presStyleCnt="2">
        <dgm:presLayoutVars>
          <dgm:chMax val="0"/>
          <dgm:bulletEnabled val="1"/>
        </dgm:presLayoutVars>
      </dgm:prSet>
      <dgm:spPr/>
    </dgm:pt>
    <dgm:pt modelId="{31F08337-A619-4878-B5B3-074F37EB2A27}" type="pres">
      <dgm:prSet presAssocID="{E4E74575-FB3B-453E-BD8A-FCC4262CA3EF}" presName="negativeSpace" presStyleCnt="0"/>
      <dgm:spPr/>
    </dgm:pt>
    <dgm:pt modelId="{C7AAC963-8EA1-407F-A708-1DCA6F22C908}" type="pres">
      <dgm:prSet presAssocID="{E4E74575-FB3B-453E-BD8A-FCC4262CA3EF}" presName="childText" presStyleLbl="conFgAcc1" presStyleIdx="1" presStyleCnt="2">
        <dgm:presLayoutVars>
          <dgm:bulletEnabled val="1"/>
        </dgm:presLayoutVars>
      </dgm:prSet>
      <dgm:spPr/>
    </dgm:pt>
  </dgm:ptLst>
  <dgm:cxnLst>
    <dgm:cxn modelId="{3D2E9701-E636-457B-A21A-967649413007}" type="presOf" srcId="{E4E74575-FB3B-453E-BD8A-FCC4262CA3EF}" destId="{D7E385AB-48F7-4369-AF73-1ED6C27FDB70}" srcOrd="1" destOrd="0" presId="urn:microsoft.com/office/officeart/2005/8/layout/list1"/>
    <dgm:cxn modelId="{6AA75C06-9D9B-44B3-B633-D54E1F23A3A7}" srcId="{E4E74575-FB3B-453E-BD8A-FCC4262CA3EF}" destId="{7E2DB06C-57B3-4240-AFB9-895A7F274E51}" srcOrd="1" destOrd="0" parTransId="{CD1E370E-495D-48B8-9C88-950BEE955F7C}" sibTransId="{E1D29B16-748A-4760-ADB1-EA61688BFC40}"/>
    <dgm:cxn modelId="{2487D015-05EA-47E4-A733-53901374E4E6}" srcId="{85EC4182-659A-4134-8C22-886BE1B97FC8}" destId="{AEDF48A0-9C6B-45BB-A75D-DE578F199578}" srcOrd="1" destOrd="0" parTransId="{F64B78C2-BABC-4B59-893E-BE63738AFF5B}" sibTransId="{5ADE6365-0A4E-40D5-BDFE-429C5C4A54D1}"/>
    <dgm:cxn modelId="{23DE7019-934A-4C29-8072-3EC1A50AFF9E}" srcId="{85EC4182-659A-4134-8C22-886BE1B97FC8}" destId="{3080B6D0-6917-43E9-9D18-15B2E9BA1210}" srcOrd="2" destOrd="0" parTransId="{F05781D3-3DAD-4E84-B9A5-1687EF078B82}" sibTransId="{43F549F1-5BA7-49C8-A3FE-48CA417422C1}"/>
    <dgm:cxn modelId="{9505EE28-5573-49D9-B87A-96179F0209B0}" srcId="{7E1219C6-5707-435E-A9B5-D177918F74A4}" destId="{E4E74575-FB3B-453E-BD8A-FCC4262CA3EF}" srcOrd="1" destOrd="0" parTransId="{DA373BC1-A6F9-4DA6-B389-A8705BCC81DB}" sibTransId="{F1A9A0E5-BF70-48B2-AB2D-B3D9281E05EC}"/>
    <dgm:cxn modelId="{FEDC6E3C-1B9B-4514-91A3-8228B725530D}" type="presOf" srcId="{85EC4182-659A-4134-8C22-886BE1B97FC8}" destId="{110CE9A5-03B1-4B01-BB1D-A40DAB09B1FB}" srcOrd="1" destOrd="0" presId="urn:microsoft.com/office/officeart/2005/8/layout/list1"/>
    <dgm:cxn modelId="{F715FD5E-FC93-4E5E-A496-27CE42EAE26C}" srcId="{E4E74575-FB3B-453E-BD8A-FCC4262CA3EF}" destId="{BE4CBB3C-DE32-44A1-9133-6F34B680E2B1}" srcOrd="3" destOrd="0" parTransId="{FF732C0F-4F8C-4F96-81BA-B36C6BE05520}" sibTransId="{B0CE5D59-E192-45C1-BE99-6074277B31EB}"/>
    <dgm:cxn modelId="{1CDDB942-396D-428C-A1D6-080F5ACC0C74}" srcId="{55BB399A-7B3D-49AD-924C-00E06394FF26}" destId="{5E83F861-C06F-4A89-9A6E-7EB5BF0D5DB4}" srcOrd="1" destOrd="0" parTransId="{118E92BB-4BDB-43A9-8C9A-939AC9F1C2E6}" sibTransId="{C0FBE034-717A-440E-AB3F-4F2499A60167}"/>
    <dgm:cxn modelId="{A2EE1647-528B-4FF8-A25A-EC59FB9D89EE}" type="presOf" srcId="{3080B6D0-6917-43E9-9D18-15B2E9BA1210}" destId="{4B3E5BA7-B08E-4F85-9419-E12052003C7C}" srcOrd="0" destOrd="2" presId="urn:microsoft.com/office/officeart/2005/8/layout/list1"/>
    <dgm:cxn modelId="{9D98CA49-FD3B-42E6-B16E-0A4A7B37CC5B}" type="presOf" srcId="{A1281CFB-4E14-4B66-B93C-1D8B7F518250}" destId="{4B3E5BA7-B08E-4F85-9419-E12052003C7C}" srcOrd="0" destOrd="4" presId="urn:microsoft.com/office/officeart/2005/8/layout/list1"/>
    <dgm:cxn modelId="{E98D406B-3E6C-407C-9213-9B04E9837D4B}" type="presOf" srcId="{BE4CBB3C-DE32-44A1-9133-6F34B680E2B1}" destId="{C7AAC963-8EA1-407F-A708-1DCA6F22C908}" srcOrd="0" destOrd="3" presId="urn:microsoft.com/office/officeart/2005/8/layout/list1"/>
    <dgm:cxn modelId="{F21F796E-7E19-4C5A-9222-2539D502C27F}" type="presOf" srcId="{290A698A-FC78-4ABA-88FF-4BF93096D319}" destId="{C7AAC963-8EA1-407F-A708-1DCA6F22C908}" srcOrd="0" destOrd="2" presId="urn:microsoft.com/office/officeart/2005/8/layout/list1"/>
    <dgm:cxn modelId="{573BFB6E-3B62-4B34-9DAA-E244198CD3CB}" srcId="{55BB399A-7B3D-49AD-924C-00E06394FF26}" destId="{A1281CFB-4E14-4B66-B93C-1D8B7F518250}" srcOrd="0" destOrd="0" parTransId="{0A610956-5354-465C-847D-752E94C6DE21}" sibTransId="{6D13082F-7F43-43BA-ACBC-1EAEBF800685}"/>
    <dgm:cxn modelId="{403C6177-AAE4-464D-A5E8-3C2FCFF8A02F}" srcId="{7E1219C6-5707-435E-A9B5-D177918F74A4}" destId="{85EC4182-659A-4134-8C22-886BE1B97FC8}" srcOrd="0" destOrd="0" parTransId="{F5EDE786-815B-4ED8-9056-B4404916C4CF}" sibTransId="{DBDE184E-6C34-48D5-A416-18FD19796045}"/>
    <dgm:cxn modelId="{79B0B858-842A-4F3B-AC2C-51F5872BB4DA}" type="presOf" srcId="{85EC4182-659A-4134-8C22-886BE1B97FC8}" destId="{798B7097-0A68-47C8-AB22-92B3121048E1}" srcOrd="0" destOrd="0" presId="urn:microsoft.com/office/officeart/2005/8/layout/list1"/>
    <dgm:cxn modelId="{8C60615A-F8C1-497F-9F69-682D26F90643}" type="presOf" srcId="{5E83F861-C06F-4A89-9A6E-7EB5BF0D5DB4}" destId="{4B3E5BA7-B08E-4F85-9419-E12052003C7C}" srcOrd="0" destOrd="5" presId="urn:microsoft.com/office/officeart/2005/8/layout/list1"/>
    <dgm:cxn modelId="{51290581-43C8-4E12-8978-439FF688311E}" srcId="{85EC4182-659A-4134-8C22-886BE1B97FC8}" destId="{55BB399A-7B3D-49AD-924C-00E06394FF26}" srcOrd="3" destOrd="0" parTransId="{29308D19-55F5-4F8F-908A-8C62E4EE483F}" sibTransId="{027ECAD3-EDA0-456B-967C-37B13259E44B}"/>
    <dgm:cxn modelId="{23779386-5EF7-4C7E-8EA5-902B181B6CC8}" srcId="{E4E74575-FB3B-453E-BD8A-FCC4262CA3EF}" destId="{290A698A-FC78-4ABA-88FF-4BF93096D319}" srcOrd="2" destOrd="0" parTransId="{1B3E83DA-790D-47EB-934D-6039F9740AE5}" sibTransId="{200DA3E3-A10E-409C-BE50-1D5A1E4A7831}"/>
    <dgm:cxn modelId="{D52EEA8F-81C8-48DB-A2BD-9F65DFD538ED}" srcId="{E4E74575-FB3B-453E-BD8A-FCC4262CA3EF}" destId="{ED1754EB-126F-4381-AF4C-2A9A4115AFAB}" srcOrd="4" destOrd="0" parTransId="{A2CF11F2-9C6A-46AE-9147-826C8C2FFA69}" sibTransId="{C499893D-6988-49E3-8CD3-165DA893FC11}"/>
    <dgm:cxn modelId="{569A7590-C9F7-4BD3-A5B7-37CD6B46202F}" type="presOf" srcId="{E4E74575-FB3B-453E-BD8A-FCC4262CA3EF}" destId="{97C1893D-03BC-48CB-A9FF-36FD30BD6C1E}" srcOrd="0" destOrd="0" presId="urn:microsoft.com/office/officeart/2005/8/layout/list1"/>
    <dgm:cxn modelId="{BB0F219E-5FF1-4A79-91EF-0DD6242CC5CD}" type="presOf" srcId="{55BB399A-7B3D-49AD-924C-00E06394FF26}" destId="{4B3E5BA7-B08E-4F85-9419-E12052003C7C}" srcOrd="0" destOrd="3" presId="urn:microsoft.com/office/officeart/2005/8/layout/list1"/>
    <dgm:cxn modelId="{E4C9CAA3-96F7-49A6-BD1D-1A6DC0ACCEDC}" type="presOf" srcId="{AEDF48A0-9C6B-45BB-A75D-DE578F199578}" destId="{4B3E5BA7-B08E-4F85-9419-E12052003C7C}" srcOrd="0" destOrd="1" presId="urn:microsoft.com/office/officeart/2005/8/layout/list1"/>
    <dgm:cxn modelId="{673F23A6-D08B-43BE-854E-9C90E5389470}" type="presOf" srcId="{7E1219C6-5707-435E-A9B5-D177918F74A4}" destId="{1F6EFDCD-948F-4FB8-91AA-61F3410BAF5A}" srcOrd="0" destOrd="0" presId="urn:microsoft.com/office/officeart/2005/8/layout/list1"/>
    <dgm:cxn modelId="{62FF7CB1-61EF-468F-8AC2-FAE3A39E25E3}" type="presOf" srcId="{BA70A3D6-BDA0-4FBC-8E10-338A7A7E5D1D}" destId="{4B3E5BA7-B08E-4F85-9419-E12052003C7C}" srcOrd="0" destOrd="0" presId="urn:microsoft.com/office/officeart/2005/8/layout/list1"/>
    <dgm:cxn modelId="{8EDD85C4-B3E7-44C9-9A52-99B6C64B5E53}" srcId="{85EC4182-659A-4134-8C22-886BE1B97FC8}" destId="{BA70A3D6-BDA0-4FBC-8E10-338A7A7E5D1D}" srcOrd="0" destOrd="0" parTransId="{C7D26277-3FEF-4F51-8A66-5B84B022C571}" sibTransId="{432C28C4-0D17-4DB8-A664-131420757126}"/>
    <dgm:cxn modelId="{470C1FC6-3CC4-46BA-9A25-05FFC2C0C924}" type="presOf" srcId="{7E2DB06C-57B3-4240-AFB9-895A7F274E51}" destId="{C7AAC963-8EA1-407F-A708-1DCA6F22C908}" srcOrd="0" destOrd="1" presId="urn:microsoft.com/office/officeart/2005/8/layout/list1"/>
    <dgm:cxn modelId="{1B9355CD-CCD9-4C9D-AC30-8862ABF4DAF6}" type="presOf" srcId="{ED1754EB-126F-4381-AF4C-2A9A4115AFAB}" destId="{C7AAC963-8EA1-407F-A708-1DCA6F22C908}" srcOrd="0" destOrd="4" presId="urn:microsoft.com/office/officeart/2005/8/layout/list1"/>
    <dgm:cxn modelId="{B4DB80DD-FBA9-4ED6-9F08-DC7998FFCDB1}" type="presOf" srcId="{133DEED1-BA71-461A-8C69-1D2C134A1685}" destId="{C7AAC963-8EA1-407F-A708-1DCA6F22C908}" srcOrd="0" destOrd="0" presId="urn:microsoft.com/office/officeart/2005/8/layout/list1"/>
    <dgm:cxn modelId="{57C335EB-EB5B-4AB5-B6AD-DB3B7E5D1F12}" srcId="{E4E74575-FB3B-453E-BD8A-FCC4262CA3EF}" destId="{133DEED1-BA71-461A-8C69-1D2C134A1685}" srcOrd="0" destOrd="0" parTransId="{A37032C6-D13A-48A6-8310-4C04E09F166D}" sibTransId="{04D9FC5B-81C0-47FA-9959-48EF172C1735}"/>
    <dgm:cxn modelId="{BF4A389C-C358-4999-94E5-1674C7F75870}" type="presParOf" srcId="{1F6EFDCD-948F-4FB8-91AA-61F3410BAF5A}" destId="{0D0D5423-3CB2-4AB3-9F43-35FFF926D9C6}" srcOrd="0" destOrd="0" presId="urn:microsoft.com/office/officeart/2005/8/layout/list1"/>
    <dgm:cxn modelId="{B83A0878-C5CA-461C-B935-445D308712E8}" type="presParOf" srcId="{0D0D5423-3CB2-4AB3-9F43-35FFF926D9C6}" destId="{798B7097-0A68-47C8-AB22-92B3121048E1}" srcOrd="0" destOrd="0" presId="urn:microsoft.com/office/officeart/2005/8/layout/list1"/>
    <dgm:cxn modelId="{83354F66-0188-451F-9161-96C4535D4BD9}" type="presParOf" srcId="{0D0D5423-3CB2-4AB3-9F43-35FFF926D9C6}" destId="{110CE9A5-03B1-4B01-BB1D-A40DAB09B1FB}" srcOrd="1" destOrd="0" presId="urn:microsoft.com/office/officeart/2005/8/layout/list1"/>
    <dgm:cxn modelId="{D45C8A3E-E2F2-440F-A0B7-0BBCA52943D3}" type="presParOf" srcId="{1F6EFDCD-948F-4FB8-91AA-61F3410BAF5A}" destId="{82A14D91-ED82-437E-AD3C-0F34B9B10E96}" srcOrd="1" destOrd="0" presId="urn:microsoft.com/office/officeart/2005/8/layout/list1"/>
    <dgm:cxn modelId="{E0D6547F-F706-4894-A594-987ACC6534CD}" type="presParOf" srcId="{1F6EFDCD-948F-4FB8-91AA-61F3410BAF5A}" destId="{4B3E5BA7-B08E-4F85-9419-E12052003C7C}" srcOrd="2" destOrd="0" presId="urn:microsoft.com/office/officeart/2005/8/layout/list1"/>
    <dgm:cxn modelId="{D3F5250A-4AAE-47A5-AFC5-7C878354E13D}" type="presParOf" srcId="{1F6EFDCD-948F-4FB8-91AA-61F3410BAF5A}" destId="{9CBBCF27-2797-41F8-8324-505B1858DC7D}" srcOrd="3" destOrd="0" presId="urn:microsoft.com/office/officeart/2005/8/layout/list1"/>
    <dgm:cxn modelId="{0B017DA9-6AF9-4537-99A5-CEDF79C747A0}" type="presParOf" srcId="{1F6EFDCD-948F-4FB8-91AA-61F3410BAF5A}" destId="{D962F2CC-CBD0-461A-A096-EE9F975BE705}" srcOrd="4" destOrd="0" presId="urn:microsoft.com/office/officeart/2005/8/layout/list1"/>
    <dgm:cxn modelId="{D4B88A18-0BE0-42AB-BFE1-33FCF95E08CE}" type="presParOf" srcId="{D962F2CC-CBD0-461A-A096-EE9F975BE705}" destId="{97C1893D-03BC-48CB-A9FF-36FD30BD6C1E}" srcOrd="0" destOrd="0" presId="urn:microsoft.com/office/officeart/2005/8/layout/list1"/>
    <dgm:cxn modelId="{C2B8988A-21E5-4712-9592-677F6EF42D44}" type="presParOf" srcId="{D962F2CC-CBD0-461A-A096-EE9F975BE705}" destId="{D7E385AB-48F7-4369-AF73-1ED6C27FDB70}" srcOrd="1" destOrd="0" presId="urn:microsoft.com/office/officeart/2005/8/layout/list1"/>
    <dgm:cxn modelId="{3122BE15-6AD9-4750-9CB8-ADC11A96CFB7}" type="presParOf" srcId="{1F6EFDCD-948F-4FB8-91AA-61F3410BAF5A}" destId="{31F08337-A619-4878-B5B3-074F37EB2A27}" srcOrd="5" destOrd="0" presId="urn:microsoft.com/office/officeart/2005/8/layout/list1"/>
    <dgm:cxn modelId="{3802C820-C1DC-47D2-ADE3-3BA5C821FA99}" type="presParOf" srcId="{1F6EFDCD-948F-4FB8-91AA-61F3410BAF5A}" destId="{C7AAC963-8EA1-407F-A708-1DCA6F22C908}" srcOrd="6" destOrd="0" presId="urn:microsoft.com/office/officeart/2005/8/layout/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81F17DD3-09A1-4574-A79B-4BC337BA25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CBA7AF9-5576-40F7-AB83-E647E312E2AA}">
      <dgm:prSet/>
      <dgm:spPr>
        <a:solidFill>
          <a:srgbClr val="E12227"/>
        </a:solidFill>
      </dgm:spPr>
      <dgm:t>
        <a:bodyPr/>
        <a:lstStyle/>
        <a:p>
          <a:r>
            <a:rPr lang="en-GB" dirty="0" err="1"/>
            <a:t>Dell’Era</a:t>
          </a:r>
          <a:r>
            <a:rPr lang="en-GB" dirty="0"/>
            <a:t> et al. (2018</a:t>
          </a:r>
          <a:r>
            <a:rPr lang="en-GB"/>
            <a:t>, </a:t>
          </a:r>
          <a:r>
            <a:rPr lang="bg-BG"/>
            <a:t>стр.</a:t>
          </a:r>
          <a:r>
            <a:rPr lang="en-GB"/>
            <a:t> </a:t>
          </a:r>
          <a:r>
            <a:rPr lang="en-GB" dirty="0"/>
            <a:t>329</a:t>
          </a:r>
          <a:r>
            <a:rPr lang="en-GB"/>
            <a:t>) </a:t>
          </a:r>
          <a:r>
            <a:rPr lang="bg-BG"/>
            <a:t>посочват ч</a:t>
          </a:r>
          <a:r>
            <a:rPr lang="ru-RU"/>
            <a:t>етири типа дизайн мислене:</a:t>
          </a:r>
          <a:endParaRPr lang="hr-HR" dirty="0"/>
        </a:p>
      </dgm:t>
    </dgm:pt>
    <dgm:pt modelId="{BEC9C9F6-E558-46EA-8B96-775B4F700920}" type="parTrans" cxnId="{5EA0C4F4-3B08-4EED-8DDC-9679507CE736}">
      <dgm:prSet/>
      <dgm:spPr/>
      <dgm:t>
        <a:bodyPr/>
        <a:lstStyle/>
        <a:p>
          <a:endParaRPr lang="en-US"/>
        </a:p>
      </dgm:t>
    </dgm:pt>
    <dgm:pt modelId="{BB4249AB-6071-4E1D-9967-4ECCA0EB335A}" type="sibTrans" cxnId="{5EA0C4F4-3B08-4EED-8DDC-9679507CE736}">
      <dgm:prSet/>
      <dgm:spPr/>
      <dgm:t>
        <a:bodyPr/>
        <a:lstStyle/>
        <a:p>
          <a:endParaRPr lang="en-US"/>
        </a:p>
      </dgm:t>
    </dgm:pt>
    <dgm:pt modelId="{ABDE8677-C7A5-4C8F-8D24-5FCC32FCEC17}">
      <dgm:prSet/>
      <dgm:spPr/>
      <dgm:t>
        <a:bodyPr/>
        <a:lstStyle/>
        <a:p>
          <a:endParaRPr lang="hr-HR" dirty="0">
            <a:solidFill>
              <a:srgbClr val="243255"/>
            </a:solidFill>
          </a:endParaRPr>
        </a:p>
      </dgm:t>
    </dgm:pt>
    <dgm:pt modelId="{163BB883-458F-44DF-878B-D728273A582D}" type="parTrans" cxnId="{C04DA569-34CF-4713-8B73-EEBCE67664B0}">
      <dgm:prSet/>
      <dgm:spPr/>
      <dgm:t>
        <a:bodyPr/>
        <a:lstStyle/>
        <a:p>
          <a:endParaRPr lang="en-US"/>
        </a:p>
      </dgm:t>
    </dgm:pt>
    <dgm:pt modelId="{004B01F8-038C-4125-9D39-7A6AA20E17AB}" type="sibTrans" cxnId="{C04DA569-34CF-4713-8B73-EEBCE67664B0}">
      <dgm:prSet/>
      <dgm:spPr/>
      <dgm:t>
        <a:bodyPr/>
        <a:lstStyle/>
        <a:p>
          <a:endParaRPr lang="en-US"/>
        </a:p>
      </dgm:t>
    </dgm:pt>
    <dgm:pt modelId="{69C53E89-D4EC-49F7-9EC2-C91BC884E6D5}">
      <dgm:prSet/>
      <dgm:spPr/>
      <dgm:t>
        <a:bodyPr/>
        <a:lstStyle/>
        <a:p>
          <a:r>
            <a:rPr lang="ru-RU" b="1">
              <a:solidFill>
                <a:srgbClr val="243255"/>
              </a:solidFill>
            </a:rPr>
            <a:t>Творческо решаване на проблеми</a:t>
          </a:r>
          <a:r>
            <a:rPr lang="ru-RU">
              <a:solidFill>
                <a:srgbClr val="243255"/>
              </a:solidFill>
            </a:rPr>
            <a:t>: Решаване на проклети (wicked) проблеми чрез възприемане както на аналитично, така и на интуитивно мислене</a:t>
          </a:r>
          <a:endParaRPr lang="hr-HR" dirty="0">
            <a:solidFill>
              <a:srgbClr val="243255"/>
            </a:solidFill>
          </a:endParaRPr>
        </a:p>
      </dgm:t>
    </dgm:pt>
    <dgm:pt modelId="{ED809282-9E75-4242-BD2F-7E5709EB1DE1}" type="parTrans" cxnId="{8052AF72-DAC2-4990-B30B-BE743135F2C4}">
      <dgm:prSet/>
      <dgm:spPr/>
    </dgm:pt>
    <dgm:pt modelId="{CFA697B4-DDDA-445A-9412-408418AE322F}" type="sibTrans" cxnId="{8052AF72-DAC2-4990-B30B-BE743135F2C4}">
      <dgm:prSet/>
      <dgm:spPr/>
    </dgm:pt>
    <dgm:pt modelId="{C96F8721-356C-47A4-9481-7AC9CD8A5EAB}">
      <dgm:prSet/>
      <dgm:spPr/>
      <dgm:t>
        <a:bodyPr/>
        <a:lstStyle/>
        <a:p>
          <a:r>
            <a:rPr lang="ru-RU" b="1">
              <a:solidFill>
                <a:srgbClr val="243255"/>
              </a:solidFill>
            </a:rPr>
            <a:t>Спринт </a:t>
          </a:r>
          <a:r>
            <a:rPr lang="ru-RU" b="1" dirty="0">
              <a:solidFill>
                <a:srgbClr val="243255"/>
              </a:solidFill>
            </a:rPr>
            <a:t>изпълнение</a:t>
          </a:r>
          <a:r>
            <a:rPr lang="ru-RU" dirty="0">
              <a:solidFill>
                <a:srgbClr val="243255"/>
              </a:solidFill>
            </a:rPr>
            <a:t>: Създаване на завършени продукти с голям потенциал и тяхното изпитване с цел  научаване на нови неща от клиентите и подобряване на решението</a:t>
          </a:r>
          <a:endParaRPr lang="en-US" dirty="0">
            <a:solidFill>
              <a:srgbClr val="243255"/>
            </a:solidFill>
          </a:endParaRPr>
        </a:p>
      </dgm:t>
    </dgm:pt>
    <dgm:pt modelId="{A93608A1-796B-441D-BDF2-1C653DBE55C6}" type="parTrans" cxnId="{3CEE24D2-31C1-4888-9452-1467FB612491}">
      <dgm:prSet/>
      <dgm:spPr/>
      <dgm:t>
        <a:bodyPr/>
        <a:lstStyle/>
        <a:p>
          <a:endParaRPr lang="en-US"/>
        </a:p>
      </dgm:t>
    </dgm:pt>
    <dgm:pt modelId="{A11D1852-B4D7-4E60-AF33-B817DF578E5E}" type="sibTrans" cxnId="{3CEE24D2-31C1-4888-9452-1467FB612491}">
      <dgm:prSet/>
      <dgm:spPr/>
      <dgm:t>
        <a:bodyPr/>
        <a:lstStyle/>
        <a:p>
          <a:endParaRPr lang="en-US"/>
        </a:p>
      </dgm:t>
    </dgm:pt>
    <dgm:pt modelId="{2B188234-03D2-445C-A894-2B6F3CD1123D}">
      <dgm:prSet/>
      <dgm:spPr/>
      <dgm:t>
        <a:bodyPr/>
        <a:lstStyle/>
        <a:p>
          <a:r>
            <a:rPr lang="ru-RU" b="1">
              <a:solidFill>
                <a:srgbClr val="243255"/>
              </a:solidFill>
            </a:rPr>
            <a:t>Творческа </a:t>
          </a:r>
          <a:r>
            <a:rPr lang="ru-RU" b="1" dirty="0">
              <a:solidFill>
                <a:srgbClr val="243255"/>
              </a:solidFill>
            </a:rPr>
            <a:t>увереност</a:t>
          </a:r>
          <a:r>
            <a:rPr lang="ru-RU" dirty="0">
              <a:solidFill>
                <a:srgbClr val="243255"/>
              </a:solidFill>
            </a:rPr>
            <a:t>: Включване на хората в творческите процеси с цел те да придобиват повече увереност </a:t>
          </a:r>
          <a:endParaRPr lang="en-US" dirty="0">
            <a:solidFill>
              <a:srgbClr val="243255"/>
            </a:solidFill>
          </a:endParaRPr>
        </a:p>
      </dgm:t>
    </dgm:pt>
    <dgm:pt modelId="{599297BC-8D10-4232-A757-D67EA9C6A216}" type="parTrans" cxnId="{CA32F9C9-3170-4D3A-A522-BA9028489CB9}">
      <dgm:prSet/>
      <dgm:spPr/>
      <dgm:t>
        <a:bodyPr/>
        <a:lstStyle/>
        <a:p>
          <a:endParaRPr lang="en-US"/>
        </a:p>
      </dgm:t>
    </dgm:pt>
    <dgm:pt modelId="{FDA047F6-6CB5-4EF6-A543-638A302E4D6F}" type="sibTrans" cxnId="{CA32F9C9-3170-4D3A-A522-BA9028489CB9}">
      <dgm:prSet/>
      <dgm:spPr/>
      <dgm:t>
        <a:bodyPr/>
        <a:lstStyle/>
        <a:p>
          <a:endParaRPr lang="en-US"/>
        </a:p>
      </dgm:t>
    </dgm:pt>
    <dgm:pt modelId="{0A7C5931-C350-4CAF-9BF9-B62B80E82A85}">
      <dgm:prSet/>
      <dgm:spPr/>
      <dgm:t>
        <a:bodyPr/>
        <a:lstStyle/>
        <a:p>
          <a:r>
            <a:rPr lang="ru-RU" b="1">
              <a:solidFill>
                <a:srgbClr val="243255"/>
              </a:solidFill>
            </a:rPr>
            <a:t>Иновация </a:t>
          </a:r>
          <a:r>
            <a:rPr lang="ru-RU" b="1" dirty="0">
              <a:solidFill>
                <a:srgbClr val="243255"/>
              </a:solidFill>
            </a:rPr>
            <a:t>на смисъла</a:t>
          </a:r>
          <a:r>
            <a:rPr lang="ru-RU" dirty="0">
              <a:solidFill>
                <a:srgbClr val="243255"/>
              </a:solidFill>
            </a:rPr>
            <a:t>: Предвиждане на нови посоки, които целят да предложат смислени преживявания </a:t>
          </a:r>
          <a:r>
            <a:rPr lang="ru-RU">
              <a:solidFill>
                <a:srgbClr val="243255"/>
              </a:solidFill>
            </a:rPr>
            <a:t>на хората</a:t>
          </a:r>
          <a:endParaRPr lang="en-US" dirty="0">
            <a:solidFill>
              <a:srgbClr val="243255"/>
            </a:solidFill>
          </a:endParaRPr>
        </a:p>
      </dgm:t>
    </dgm:pt>
    <dgm:pt modelId="{37AE46FD-8472-461D-9E68-20C61908A620}" type="parTrans" cxnId="{33C899FF-1CF5-4993-9A3D-FE5E22941292}">
      <dgm:prSet/>
      <dgm:spPr/>
      <dgm:t>
        <a:bodyPr/>
        <a:lstStyle/>
        <a:p>
          <a:endParaRPr lang="en-US"/>
        </a:p>
      </dgm:t>
    </dgm:pt>
    <dgm:pt modelId="{2B8A7E5D-3473-43CA-8158-C47C606C2D50}" type="sibTrans" cxnId="{33C899FF-1CF5-4993-9A3D-FE5E22941292}">
      <dgm:prSet/>
      <dgm:spPr/>
      <dgm:t>
        <a:bodyPr/>
        <a:lstStyle/>
        <a:p>
          <a:endParaRPr lang="en-US"/>
        </a:p>
      </dgm:t>
    </dgm:pt>
    <dgm:pt modelId="{DC452054-6B8C-4D89-B278-51B9C16D5042}">
      <dgm:prSet/>
      <dgm:spPr/>
      <dgm:t>
        <a:bodyPr/>
        <a:lstStyle/>
        <a:p>
          <a:endParaRPr lang="en-US" dirty="0">
            <a:solidFill>
              <a:srgbClr val="243255"/>
            </a:solidFill>
          </a:endParaRPr>
        </a:p>
      </dgm:t>
    </dgm:pt>
    <dgm:pt modelId="{415DEEDC-AC0B-4D09-B5AD-FD7CF890F94E}" type="parTrans" cxnId="{BDE73627-9FE2-413E-890B-7A3C30A3EF33}">
      <dgm:prSet/>
      <dgm:spPr/>
      <dgm:t>
        <a:bodyPr/>
        <a:lstStyle/>
        <a:p>
          <a:endParaRPr lang="en-US"/>
        </a:p>
      </dgm:t>
    </dgm:pt>
    <dgm:pt modelId="{B3C4A171-9C8D-4D59-8CD7-48F4F48D1BFB}" type="sibTrans" cxnId="{BDE73627-9FE2-413E-890B-7A3C30A3EF33}">
      <dgm:prSet/>
      <dgm:spPr/>
      <dgm:t>
        <a:bodyPr/>
        <a:lstStyle/>
        <a:p>
          <a:endParaRPr lang="en-US"/>
        </a:p>
      </dgm:t>
    </dgm:pt>
    <dgm:pt modelId="{F6AE9C80-1365-481F-87B9-0E708FE8C38E}" type="pres">
      <dgm:prSet presAssocID="{81F17DD3-09A1-4574-A79B-4BC337BA2516}" presName="linear" presStyleCnt="0">
        <dgm:presLayoutVars>
          <dgm:animLvl val="lvl"/>
          <dgm:resizeHandles val="exact"/>
        </dgm:presLayoutVars>
      </dgm:prSet>
      <dgm:spPr/>
    </dgm:pt>
    <dgm:pt modelId="{9A925AF4-3F00-4DC8-A7BE-4FEA3959CEB6}" type="pres">
      <dgm:prSet presAssocID="{ECBA7AF9-5576-40F7-AB83-E647E312E2AA}" presName="parentText" presStyleLbl="node1" presStyleIdx="0" presStyleCnt="1" custScaleY="84836">
        <dgm:presLayoutVars>
          <dgm:chMax val="0"/>
          <dgm:bulletEnabled val="1"/>
        </dgm:presLayoutVars>
      </dgm:prSet>
      <dgm:spPr/>
    </dgm:pt>
    <dgm:pt modelId="{CD04DB2F-EB4D-4657-85EB-943F95162FDF}" type="pres">
      <dgm:prSet presAssocID="{ECBA7AF9-5576-40F7-AB83-E647E312E2AA}" presName="childText" presStyleLbl="revTx" presStyleIdx="0" presStyleCnt="1">
        <dgm:presLayoutVars>
          <dgm:bulletEnabled val="1"/>
        </dgm:presLayoutVars>
      </dgm:prSet>
      <dgm:spPr/>
    </dgm:pt>
  </dgm:ptLst>
  <dgm:cxnLst>
    <dgm:cxn modelId="{BDE73627-9FE2-413E-890B-7A3C30A3EF33}" srcId="{ECBA7AF9-5576-40F7-AB83-E647E312E2AA}" destId="{DC452054-6B8C-4D89-B278-51B9C16D5042}" srcOrd="5" destOrd="0" parTransId="{415DEEDC-AC0B-4D09-B5AD-FD7CF890F94E}" sibTransId="{B3C4A171-9C8D-4D59-8CD7-48F4F48D1BFB}"/>
    <dgm:cxn modelId="{79A89F60-5E00-457C-A714-27F84AA4DF23}" type="presOf" srcId="{ECBA7AF9-5576-40F7-AB83-E647E312E2AA}" destId="{9A925AF4-3F00-4DC8-A7BE-4FEA3959CEB6}" srcOrd="0" destOrd="0" presId="urn:microsoft.com/office/officeart/2005/8/layout/vList2"/>
    <dgm:cxn modelId="{C04DA569-34CF-4713-8B73-EEBCE67664B0}" srcId="{ECBA7AF9-5576-40F7-AB83-E647E312E2AA}" destId="{ABDE8677-C7A5-4C8F-8D24-5FCC32FCEC17}" srcOrd="0" destOrd="0" parTransId="{163BB883-458F-44DF-878B-D728273A582D}" sibTransId="{004B01F8-038C-4125-9D39-7A6AA20E17AB}"/>
    <dgm:cxn modelId="{8052AF72-DAC2-4990-B30B-BE743135F2C4}" srcId="{ECBA7AF9-5576-40F7-AB83-E647E312E2AA}" destId="{69C53E89-D4EC-49F7-9EC2-C91BC884E6D5}" srcOrd="1" destOrd="0" parTransId="{ED809282-9E75-4242-BD2F-7E5709EB1DE1}" sibTransId="{CFA697B4-DDDA-445A-9412-408418AE322F}"/>
    <dgm:cxn modelId="{CD0CFCA4-7D6D-4A33-A82D-32E588BCE320}" type="presOf" srcId="{C96F8721-356C-47A4-9481-7AC9CD8A5EAB}" destId="{CD04DB2F-EB4D-4657-85EB-943F95162FDF}" srcOrd="0" destOrd="2" presId="urn:microsoft.com/office/officeart/2005/8/layout/vList2"/>
    <dgm:cxn modelId="{62302AAC-060F-47F5-8C0A-1FB1A2888910}" type="presOf" srcId="{ABDE8677-C7A5-4C8F-8D24-5FCC32FCEC17}" destId="{CD04DB2F-EB4D-4657-85EB-943F95162FDF}" srcOrd="0" destOrd="0" presId="urn:microsoft.com/office/officeart/2005/8/layout/vList2"/>
    <dgm:cxn modelId="{EB1DF4B6-00BA-4C80-BC68-E0BD35FFC33F}" type="presOf" srcId="{69C53E89-D4EC-49F7-9EC2-C91BC884E6D5}" destId="{CD04DB2F-EB4D-4657-85EB-943F95162FDF}" srcOrd="0" destOrd="1" presId="urn:microsoft.com/office/officeart/2005/8/layout/vList2"/>
    <dgm:cxn modelId="{7340C4B7-AA5B-4E3B-B1E7-68A1A6BFF7CF}" type="presOf" srcId="{DC452054-6B8C-4D89-B278-51B9C16D5042}" destId="{CD04DB2F-EB4D-4657-85EB-943F95162FDF}" srcOrd="0" destOrd="5" presId="urn:microsoft.com/office/officeart/2005/8/layout/vList2"/>
    <dgm:cxn modelId="{64AA6EBC-4DE8-4030-B714-CDD7AB8FE87E}" type="presOf" srcId="{2B188234-03D2-445C-A894-2B6F3CD1123D}" destId="{CD04DB2F-EB4D-4657-85EB-943F95162FDF}" srcOrd="0" destOrd="3" presId="urn:microsoft.com/office/officeart/2005/8/layout/vList2"/>
    <dgm:cxn modelId="{4CE419C0-FCD6-40CE-8CF0-F465001B0E8B}" type="presOf" srcId="{81F17DD3-09A1-4574-A79B-4BC337BA2516}" destId="{F6AE9C80-1365-481F-87B9-0E708FE8C38E}" srcOrd="0" destOrd="0" presId="urn:microsoft.com/office/officeart/2005/8/layout/vList2"/>
    <dgm:cxn modelId="{CA32F9C9-3170-4D3A-A522-BA9028489CB9}" srcId="{ECBA7AF9-5576-40F7-AB83-E647E312E2AA}" destId="{2B188234-03D2-445C-A894-2B6F3CD1123D}" srcOrd="3" destOrd="0" parTransId="{599297BC-8D10-4232-A757-D67EA9C6A216}" sibTransId="{FDA047F6-6CB5-4EF6-A543-638A302E4D6F}"/>
    <dgm:cxn modelId="{3CEE24D2-31C1-4888-9452-1467FB612491}" srcId="{ECBA7AF9-5576-40F7-AB83-E647E312E2AA}" destId="{C96F8721-356C-47A4-9481-7AC9CD8A5EAB}" srcOrd="2" destOrd="0" parTransId="{A93608A1-796B-441D-BDF2-1C653DBE55C6}" sibTransId="{A11D1852-B4D7-4E60-AF33-B817DF578E5E}"/>
    <dgm:cxn modelId="{56D4C9E3-07B1-4DBD-A6EB-4B4C57DB35AF}" type="presOf" srcId="{0A7C5931-C350-4CAF-9BF9-B62B80E82A85}" destId="{CD04DB2F-EB4D-4657-85EB-943F95162FDF}" srcOrd="0" destOrd="4" presId="urn:microsoft.com/office/officeart/2005/8/layout/vList2"/>
    <dgm:cxn modelId="{5EA0C4F4-3B08-4EED-8DDC-9679507CE736}" srcId="{81F17DD3-09A1-4574-A79B-4BC337BA2516}" destId="{ECBA7AF9-5576-40F7-AB83-E647E312E2AA}" srcOrd="0" destOrd="0" parTransId="{BEC9C9F6-E558-46EA-8B96-775B4F700920}" sibTransId="{BB4249AB-6071-4E1D-9967-4ECCA0EB335A}"/>
    <dgm:cxn modelId="{33C899FF-1CF5-4993-9A3D-FE5E22941292}" srcId="{ECBA7AF9-5576-40F7-AB83-E647E312E2AA}" destId="{0A7C5931-C350-4CAF-9BF9-B62B80E82A85}" srcOrd="4" destOrd="0" parTransId="{37AE46FD-8472-461D-9E68-20C61908A620}" sibTransId="{2B8A7E5D-3473-43CA-8158-C47C606C2D50}"/>
    <dgm:cxn modelId="{8EFBB79F-E89F-4F0E-BBA4-6A91BFFACA26}" type="presParOf" srcId="{F6AE9C80-1365-481F-87B9-0E708FE8C38E}" destId="{9A925AF4-3F00-4DC8-A7BE-4FEA3959CEB6}" srcOrd="0" destOrd="0" presId="urn:microsoft.com/office/officeart/2005/8/layout/vList2"/>
    <dgm:cxn modelId="{ADA7C322-6471-409B-B473-EB0523112F72}" type="presParOf" srcId="{F6AE9C80-1365-481F-87B9-0E708FE8C38E}" destId="{CD04DB2F-EB4D-4657-85EB-943F95162FDF}" srcOrd="1" destOrd="0" presId="urn:microsoft.com/office/officeart/2005/8/layout/vList2"/>
  </dgm:cxnLst>
  <dgm:bg/>
  <dgm:whole>
    <a:ln w="9525" cap="flat" cmpd="sng" algn="ctr">
      <a:solidFill>
        <a:schemeClr val="lt1">
          <a:hueOff val="0"/>
          <a:satOff val="0"/>
          <a:lumOff val="0"/>
        </a:schemeClr>
      </a:solidFill>
      <a:prstDash val="solid"/>
      <a:round/>
      <a:headEnd type="none" w="med" len="med"/>
      <a:tailEnd type="none" w="med" len="med"/>
    </a:ln>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6D34D5-6D4B-4C94-A87B-430E02245C1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D32A19C-4EE2-416A-9175-B445C7BC34A7}">
      <dgm:prSet/>
      <dgm:spPr>
        <a:solidFill>
          <a:srgbClr val="243255"/>
        </a:solidFill>
      </dgm:spPr>
      <dgm:t>
        <a:bodyPr/>
        <a:lstStyle/>
        <a:p>
          <a:pPr rtl="0"/>
          <a:r>
            <a:rPr lang="bg-BG" b="1"/>
            <a:t>Инвестиционна теория на креативността</a:t>
          </a:r>
          <a:endParaRPr lang="hr-HR" dirty="0"/>
        </a:p>
      </dgm:t>
    </dgm:pt>
    <dgm:pt modelId="{5D0182BF-6515-414A-8243-F933892DB6D1}" type="parTrans" cxnId="{2343A4A9-1660-4B4A-B31F-6780C6736DF8}">
      <dgm:prSet/>
      <dgm:spPr/>
      <dgm:t>
        <a:bodyPr/>
        <a:lstStyle/>
        <a:p>
          <a:endParaRPr lang="en-US"/>
        </a:p>
      </dgm:t>
    </dgm:pt>
    <dgm:pt modelId="{14E929F3-969C-42BC-84C7-6E2338806DE2}" type="sibTrans" cxnId="{2343A4A9-1660-4B4A-B31F-6780C6736DF8}">
      <dgm:prSet/>
      <dgm:spPr/>
      <dgm:t>
        <a:bodyPr/>
        <a:lstStyle/>
        <a:p>
          <a:endParaRPr lang="en-US"/>
        </a:p>
      </dgm:t>
    </dgm:pt>
    <dgm:pt modelId="{DE003A1C-C93E-4E5C-993B-B3B96A1C25B0}" type="pres">
      <dgm:prSet presAssocID="{476D34D5-6D4B-4C94-A87B-430E02245C1B}" presName="linear" presStyleCnt="0">
        <dgm:presLayoutVars>
          <dgm:animLvl val="lvl"/>
          <dgm:resizeHandles val="exact"/>
        </dgm:presLayoutVars>
      </dgm:prSet>
      <dgm:spPr/>
    </dgm:pt>
    <dgm:pt modelId="{D8BC4C90-D9CD-4FD7-9E86-70E93FA0A0BE}" type="pres">
      <dgm:prSet presAssocID="{AD32A19C-4EE2-416A-9175-B445C7BC34A7}" presName="parentText" presStyleLbl="node1" presStyleIdx="0" presStyleCnt="1" custScaleX="99489" custScaleY="105471">
        <dgm:presLayoutVars>
          <dgm:chMax val="0"/>
          <dgm:bulletEnabled val="1"/>
        </dgm:presLayoutVars>
      </dgm:prSet>
      <dgm:spPr/>
    </dgm:pt>
  </dgm:ptLst>
  <dgm:cxnLst>
    <dgm:cxn modelId="{A100D19E-2CB6-4D39-9536-DF673A9E968C}" type="presOf" srcId="{476D34D5-6D4B-4C94-A87B-430E02245C1B}" destId="{DE003A1C-C93E-4E5C-993B-B3B96A1C25B0}" srcOrd="0" destOrd="0" presId="urn:microsoft.com/office/officeart/2005/8/layout/vList2"/>
    <dgm:cxn modelId="{2343A4A9-1660-4B4A-B31F-6780C6736DF8}" srcId="{476D34D5-6D4B-4C94-A87B-430E02245C1B}" destId="{AD32A19C-4EE2-416A-9175-B445C7BC34A7}" srcOrd="0" destOrd="0" parTransId="{5D0182BF-6515-414A-8243-F933892DB6D1}" sibTransId="{14E929F3-969C-42BC-84C7-6E2338806DE2}"/>
    <dgm:cxn modelId="{5E6793D0-D4C9-40FF-9B8C-09A2F5909788}" type="presOf" srcId="{AD32A19C-4EE2-416A-9175-B445C7BC34A7}" destId="{D8BC4C90-D9CD-4FD7-9E86-70E93FA0A0BE}" srcOrd="0" destOrd="0" presId="urn:microsoft.com/office/officeart/2005/8/layout/vList2"/>
    <dgm:cxn modelId="{7EEC894F-01D4-4F00-9736-1A8ECD0B27B8}" type="presParOf" srcId="{DE003A1C-C93E-4E5C-993B-B3B96A1C25B0}" destId="{D8BC4C90-D9CD-4FD7-9E86-70E93FA0A0B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3D33C3-628D-4FFB-8482-2311D1F1C86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737B334-48ED-4808-AD79-D06BEF93098B}">
      <dgm:prSet custT="1"/>
      <dgm:spPr>
        <a:solidFill>
          <a:srgbClr val="243255"/>
        </a:solidFill>
      </dgm:spPr>
      <dgm:t>
        <a:bodyPr/>
        <a:lstStyle/>
        <a:p>
          <a:pPr rtl="0"/>
          <a:r>
            <a:rPr lang="bg-BG" sz="4000" b="1"/>
            <a:t>Значението на творческото мислене</a:t>
          </a:r>
          <a:endParaRPr lang="hr-HR" sz="4000" dirty="0"/>
        </a:p>
      </dgm:t>
    </dgm:pt>
    <dgm:pt modelId="{A6ABA545-1443-4FE2-8C7D-70C2A8755623}" type="parTrans" cxnId="{987862B2-651A-4021-9618-3C8E324B8356}">
      <dgm:prSet/>
      <dgm:spPr/>
      <dgm:t>
        <a:bodyPr/>
        <a:lstStyle/>
        <a:p>
          <a:endParaRPr lang="en-US"/>
        </a:p>
      </dgm:t>
    </dgm:pt>
    <dgm:pt modelId="{64A21707-A4E5-4266-A989-9CCFF91F2277}" type="sibTrans" cxnId="{987862B2-651A-4021-9618-3C8E324B8356}">
      <dgm:prSet/>
      <dgm:spPr/>
      <dgm:t>
        <a:bodyPr/>
        <a:lstStyle/>
        <a:p>
          <a:endParaRPr lang="en-US"/>
        </a:p>
      </dgm:t>
    </dgm:pt>
    <dgm:pt modelId="{21E48BEC-EEA4-4CA4-A662-BB77DD7CE295}" type="pres">
      <dgm:prSet presAssocID="{7A3D33C3-628D-4FFB-8482-2311D1F1C861}" presName="linear" presStyleCnt="0">
        <dgm:presLayoutVars>
          <dgm:animLvl val="lvl"/>
          <dgm:resizeHandles val="exact"/>
        </dgm:presLayoutVars>
      </dgm:prSet>
      <dgm:spPr/>
    </dgm:pt>
    <dgm:pt modelId="{FAA37E14-4DBF-4465-AA1B-1CBB6F8FF855}" type="pres">
      <dgm:prSet presAssocID="{C737B334-48ED-4808-AD79-D06BEF93098B}" presName="parentText" presStyleLbl="node1" presStyleIdx="0" presStyleCnt="1" custScaleX="95780" custScaleY="84954" custLinFactNeighborX="-2150" custLinFactNeighborY="6104">
        <dgm:presLayoutVars>
          <dgm:chMax val="0"/>
          <dgm:bulletEnabled val="1"/>
        </dgm:presLayoutVars>
      </dgm:prSet>
      <dgm:spPr/>
    </dgm:pt>
  </dgm:ptLst>
  <dgm:cxnLst>
    <dgm:cxn modelId="{987862B2-651A-4021-9618-3C8E324B8356}" srcId="{7A3D33C3-628D-4FFB-8482-2311D1F1C861}" destId="{C737B334-48ED-4808-AD79-D06BEF93098B}" srcOrd="0" destOrd="0" parTransId="{A6ABA545-1443-4FE2-8C7D-70C2A8755623}" sibTransId="{64A21707-A4E5-4266-A989-9CCFF91F2277}"/>
    <dgm:cxn modelId="{ACC974C8-007D-451C-A2E7-C335AB9D7003}" type="presOf" srcId="{7A3D33C3-628D-4FFB-8482-2311D1F1C861}" destId="{21E48BEC-EEA4-4CA4-A662-BB77DD7CE295}" srcOrd="0" destOrd="0" presId="urn:microsoft.com/office/officeart/2005/8/layout/vList2"/>
    <dgm:cxn modelId="{C0AED2EC-E9DD-4826-8184-7883A9F9F907}" type="presOf" srcId="{C737B334-48ED-4808-AD79-D06BEF93098B}" destId="{FAA37E14-4DBF-4465-AA1B-1CBB6F8FF855}" srcOrd="0" destOrd="0" presId="urn:microsoft.com/office/officeart/2005/8/layout/vList2"/>
    <dgm:cxn modelId="{9E069436-1288-4299-84D0-B0E21F3EECAE}" type="presParOf" srcId="{21E48BEC-EEA4-4CA4-A662-BB77DD7CE295}" destId="{FAA37E14-4DBF-4465-AA1B-1CBB6F8FF855}"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83C8857-0932-4AC7-BD63-5A1EB6029997}"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hr-HR"/>
        </a:p>
      </dgm:t>
    </dgm:pt>
    <dgm:pt modelId="{21BF8D8A-861A-4DF9-90EC-F533FDE41FBF}">
      <dgm:prSet phldrT="[Text]" custT="1"/>
      <dgm:spPr>
        <a:solidFill>
          <a:srgbClr val="243255"/>
        </a:solidFill>
      </dgm:spPr>
      <dgm:t>
        <a:bodyPr/>
        <a:lstStyle/>
        <a:p>
          <a:r>
            <a:rPr lang="bg-BG" sz="3200" noProof="0"/>
            <a:t>За отделния човек </a:t>
          </a:r>
          <a:endParaRPr lang="en-GB" sz="3200" noProof="0" dirty="0"/>
        </a:p>
      </dgm:t>
    </dgm:pt>
    <dgm:pt modelId="{F21274AC-59FC-4B3F-B28D-11DA62F738F4}" type="parTrans" cxnId="{F2148F55-14E6-4549-970F-BB132939BE7A}">
      <dgm:prSet/>
      <dgm:spPr/>
      <dgm:t>
        <a:bodyPr/>
        <a:lstStyle/>
        <a:p>
          <a:endParaRPr lang="hr-HR"/>
        </a:p>
      </dgm:t>
    </dgm:pt>
    <dgm:pt modelId="{FCA86EB2-4E33-450D-AA6D-B7ADE29F4D70}" type="sibTrans" cxnId="{F2148F55-14E6-4549-970F-BB132939BE7A}">
      <dgm:prSet/>
      <dgm:spPr/>
      <dgm:t>
        <a:bodyPr/>
        <a:lstStyle/>
        <a:p>
          <a:endParaRPr lang="hr-HR"/>
        </a:p>
      </dgm:t>
    </dgm:pt>
    <dgm:pt modelId="{F2CEAE8F-EB5E-436F-A511-525561F801BC}">
      <dgm:prSet phldrT="[Text]" custT="1"/>
      <dgm:spPr/>
      <dgm:t>
        <a:bodyPr/>
        <a:lstStyle/>
        <a:p>
          <a:r>
            <a:rPr lang="bg-BG" sz="2800">
              <a:solidFill>
                <a:srgbClr val="C00000"/>
              </a:solidFill>
            </a:rPr>
            <a:t>разрешаване на проблеми на работното място и в ежедневието </a:t>
          </a:r>
          <a:endParaRPr lang="hr-HR" sz="2800" dirty="0">
            <a:solidFill>
              <a:srgbClr val="C00000"/>
            </a:solidFill>
          </a:endParaRPr>
        </a:p>
      </dgm:t>
    </dgm:pt>
    <dgm:pt modelId="{1C33AF83-660D-43BD-87E8-CF50CC944BC7}" type="parTrans" cxnId="{8EC45A42-B2B7-48BE-A9A3-13103B463EC3}">
      <dgm:prSet/>
      <dgm:spPr/>
      <dgm:t>
        <a:bodyPr/>
        <a:lstStyle/>
        <a:p>
          <a:endParaRPr lang="hr-HR"/>
        </a:p>
      </dgm:t>
    </dgm:pt>
    <dgm:pt modelId="{9142054A-A099-430E-979F-A3CAA7429D7E}" type="sibTrans" cxnId="{8EC45A42-B2B7-48BE-A9A3-13103B463EC3}">
      <dgm:prSet/>
      <dgm:spPr/>
      <dgm:t>
        <a:bodyPr/>
        <a:lstStyle/>
        <a:p>
          <a:endParaRPr lang="hr-HR"/>
        </a:p>
      </dgm:t>
    </dgm:pt>
    <dgm:pt modelId="{14A36E9B-3BF3-42AF-9184-AB8A4F9A0E96}">
      <dgm:prSet phldrT="[Text]" custT="1"/>
      <dgm:spPr>
        <a:solidFill>
          <a:srgbClr val="243255"/>
        </a:solidFill>
      </dgm:spPr>
      <dgm:t>
        <a:bodyPr/>
        <a:lstStyle/>
        <a:p>
          <a:r>
            <a:rPr lang="bg-BG" sz="3200" noProof="0"/>
            <a:t>За обществото</a:t>
          </a:r>
          <a:endParaRPr lang="en-GB" sz="3200" noProof="0" dirty="0"/>
        </a:p>
      </dgm:t>
    </dgm:pt>
    <dgm:pt modelId="{DF4D9A95-EBBC-4570-B83F-6F34CD39047B}" type="parTrans" cxnId="{DBE8B8F3-7DE7-4169-AB9F-6C84AB59F24C}">
      <dgm:prSet/>
      <dgm:spPr/>
      <dgm:t>
        <a:bodyPr/>
        <a:lstStyle/>
        <a:p>
          <a:endParaRPr lang="hr-HR"/>
        </a:p>
      </dgm:t>
    </dgm:pt>
    <dgm:pt modelId="{20BA0BF3-098C-4766-936F-B6B34BCDD91A}" type="sibTrans" cxnId="{DBE8B8F3-7DE7-4169-AB9F-6C84AB59F24C}">
      <dgm:prSet/>
      <dgm:spPr/>
      <dgm:t>
        <a:bodyPr/>
        <a:lstStyle/>
        <a:p>
          <a:endParaRPr lang="hr-HR"/>
        </a:p>
      </dgm:t>
    </dgm:pt>
    <dgm:pt modelId="{A7CF1C0D-ECEA-4548-A8C6-6A99031D4D23}">
      <dgm:prSet phldrT="[Text]" custT="1"/>
      <dgm:spPr/>
      <dgm:t>
        <a:bodyPr/>
        <a:lstStyle/>
        <a:p>
          <a:r>
            <a:rPr lang="ru-RU" sz="2800">
              <a:solidFill>
                <a:srgbClr val="C00000"/>
              </a:solidFill>
            </a:rPr>
            <a:t>ново научно познание, нови направления в изкуствата, нови изобретения и социални програми</a:t>
          </a:r>
          <a:endParaRPr lang="hr-HR" sz="2800" dirty="0">
            <a:solidFill>
              <a:srgbClr val="C00000"/>
            </a:solidFill>
          </a:endParaRPr>
        </a:p>
      </dgm:t>
    </dgm:pt>
    <dgm:pt modelId="{D4A7008D-C420-42AF-B2E5-5CAA88EEFF12}" type="parTrans" cxnId="{B925B802-0C40-4520-B72B-45FAD071DDDC}">
      <dgm:prSet/>
      <dgm:spPr/>
      <dgm:t>
        <a:bodyPr/>
        <a:lstStyle/>
        <a:p>
          <a:endParaRPr lang="hr-HR"/>
        </a:p>
      </dgm:t>
    </dgm:pt>
    <dgm:pt modelId="{4A39C2F8-953E-4773-8C03-22857E9A98D8}" type="sibTrans" cxnId="{B925B802-0C40-4520-B72B-45FAD071DDDC}">
      <dgm:prSet/>
      <dgm:spPr/>
      <dgm:t>
        <a:bodyPr/>
        <a:lstStyle/>
        <a:p>
          <a:endParaRPr lang="hr-HR"/>
        </a:p>
      </dgm:t>
    </dgm:pt>
    <dgm:pt modelId="{802C8410-4F69-4C25-A4B8-E4427D9BCCCE}">
      <dgm:prSet phldrT="[Text]" custT="1"/>
      <dgm:spPr>
        <a:solidFill>
          <a:srgbClr val="243255"/>
        </a:solidFill>
      </dgm:spPr>
      <dgm:t>
        <a:bodyPr/>
        <a:lstStyle/>
        <a:p>
          <a:r>
            <a:rPr lang="bg-BG" sz="3200" noProof="0"/>
            <a:t>Икономическа значимост</a:t>
          </a:r>
          <a:endParaRPr lang="en-GB" sz="3200" noProof="0" dirty="0"/>
        </a:p>
      </dgm:t>
    </dgm:pt>
    <dgm:pt modelId="{4A6D81AF-BCF7-4DFC-A23B-81C22D6BA312}" type="parTrans" cxnId="{5BBE9AFF-E049-48D2-8FC2-AD2B4FCD5FB7}">
      <dgm:prSet/>
      <dgm:spPr/>
      <dgm:t>
        <a:bodyPr/>
        <a:lstStyle/>
        <a:p>
          <a:endParaRPr lang="hr-HR"/>
        </a:p>
      </dgm:t>
    </dgm:pt>
    <dgm:pt modelId="{74492595-71CF-4152-9AB8-CAFA278296EF}" type="sibTrans" cxnId="{5BBE9AFF-E049-48D2-8FC2-AD2B4FCD5FB7}">
      <dgm:prSet/>
      <dgm:spPr/>
      <dgm:t>
        <a:bodyPr/>
        <a:lstStyle/>
        <a:p>
          <a:endParaRPr lang="hr-HR"/>
        </a:p>
      </dgm:t>
    </dgm:pt>
    <dgm:pt modelId="{97075A62-D073-42F8-A8C5-52EC9DD69B80}">
      <dgm:prSet phldrT="[Text]" custT="1"/>
      <dgm:spPr/>
      <dgm:t>
        <a:bodyPr/>
        <a:lstStyle/>
        <a:p>
          <a:r>
            <a:rPr lang="ru-RU" sz="2800">
              <a:solidFill>
                <a:srgbClr val="C00000"/>
              </a:solidFill>
            </a:rPr>
            <a:t>новите продукти и услуги създават нови работни места</a:t>
          </a:r>
          <a:endParaRPr lang="hr-HR" sz="2800" dirty="0">
            <a:solidFill>
              <a:srgbClr val="C00000"/>
            </a:solidFill>
          </a:endParaRPr>
        </a:p>
      </dgm:t>
    </dgm:pt>
    <dgm:pt modelId="{410927D1-A68A-4397-8581-D925F95466C3}" type="sibTrans" cxnId="{BDD567B3-C422-4742-98A5-B8079EEB9EE3}">
      <dgm:prSet/>
      <dgm:spPr/>
      <dgm:t>
        <a:bodyPr/>
        <a:lstStyle/>
        <a:p>
          <a:endParaRPr lang="hr-HR"/>
        </a:p>
      </dgm:t>
    </dgm:pt>
    <dgm:pt modelId="{FA8885FA-9F72-412B-A2C9-4A3EDC46994B}" type="parTrans" cxnId="{BDD567B3-C422-4742-98A5-B8079EEB9EE3}">
      <dgm:prSet/>
      <dgm:spPr/>
      <dgm:t>
        <a:bodyPr/>
        <a:lstStyle/>
        <a:p>
          <a:endParaRPr lang="hr-HR"/>
        </a:p>
      </dgm:t>
    </dgm:pt>
    <dgm:pt modelId="{3EA56B01-BB93-40FD-8346-CAF4EAECB391}" type="pres">
      <dgm:prSet presAssocID="{483C8857-0932-4AC7-BD63-5A1EB6029997}" presName="Name0" presStyleCnt="0">
        <dgm:presLayoutVars>
          <dgm:dir/>
          <dgm:animLvl val="lvl"/>
          <dgm:resizeHandles val="exact"/>
        </dgm:presLayoutVars>
      </dgm:prSet>
      <dgm:spPr/>
    </dgm:pt>
    <dgm:pt modelId="{94A2DC8C-645D-46C1-BEF6-368BACA73462}" type="pres">
      <dgm:prSet presAssocID="{21BF8D8A-861A-4DF9-90EC-F533FDE41FBF}" presName="linNode" presStyleCnt="0"/>
      <dgm:spPr/>
    </dgm:pt>
    <dgm:pt modelId="{E1534FEC-4C35-484A-ABBB-B1099D4B2696}" type="pres">
      <dgm:prSet presAssocID="{21BF8D8A-861A-4DF9-90EC-F533FDE41FBF}" presName="parentText" presStyleLbl="node1" presStyleIdx="0" presStyleCnt="3" custScaleX="154803" custScaleY="59745">
        <dgm:presLayoutVars>
          <dgm:chMax val="1"/>
          <dgm:bulletEnabled val="1"/>
        </dgm:presLayoutVars>
      </dgm:prSet>
      <dgm:spPr/>
    </dgm:pt>
    <dgm:pt modelId="{5D28BFC0-C28E-48CD-AAE7-42B27B46BE28}" type="pres">
      <dgm:prSet presAssocID="{21BF8D8A-861A-4DF9-90EC-F533FDE41FBF}" presName="descendantText" presStyleLbl="alignAccFollowNode1" presStyleIdx="0" presStyleCnt="3">
        <dgm:presLayoutVars>
          <dgm:bulletEnabled val="1"/>
        </dgm:presLayoutVars>
      </dgm:prSet>
      <dgm:spPr/>
    </dgm:pt>
    <dgm:pt modelId="{02260332-0083-4770-91CA-6087602FA9EB}" type="pres">
      <dgm:prSet presAssocID="{FCA86EB2-4E33-450D-AA6D-B7ADE29F4D70}" presName="sp" presStyleCnt="0"/>
      <dgm:spPr/>
    </dgm:pt>
    <dgm:pt modelId="{DD5CA113-9882-4387-9AD4-EA199377E2DA}" type="pres">
      <dgm:prSet presAssocID="{14A36E9B-3BF3-42AF-9184-AB8A4F9A0E96}" presName="linNode" presStyleCnt="0"/>
      <dgm:spPr/>
    </dgm:pt>
    <dgm:pt modelId="{ED7A3EE9-A2B9-451A-BA46-9BE4AFB6697F}" type="pres">
      <dgm:prSet presAssocID="{14A36E9B-3BF3-42AF-9184-AB8A4F9A0E96}" presName="parentText" presStyleLbl="node1" presStyleIdx="1" presStyleCnt="3" custScaleX="154478" custScaleY="63038">
        <dgm:presLayoutVars>
          <dgm:chMax val="1"/>
          <dgm:bulletEnabled val="1"/>
        </dgm:presLayoutVars>
      </dgm:prSet>
      <dgm:spPr/>
    </dgm:pt>
    <dgm:pt modelId="{6F188ED6-B9A0-4E54-A7D8-F36F49A4A13A}" type="pres">
      <dgm:prSet presAssocID="{14A36E9B-3BF3-42AF-9184-AB8A4F9A0E96}" presName="descendantText" presStyleLbl="alignAccFollowNode1" presStyleIdx="1" presStyleCnt="3">
        <dgm:presLayoutVars>
          <dgm:bulletEnabled val="1"/>
        </dgm:presLayoutVars>
      </dgm:prSet>
      <dgm:spPr/>
    </dgm:pt>
    <dgm:pt modelId="{04EFF573-B0B9-4FE7-872B-A4C0458FF9DA}" type="pres">
      <dgm:prSet presAssocID="{20BA0BF3-098C-4766-936F-B6B34BCDD91A}" presName="sp" presStyleCnt="0"/>
      <dgm:spPr/>
    </dgm:pt>
    <dgm:pt modelId="{E80D789A-B7E9-4813-A578-56BDF02F742E}" type="pres">
      <dgm:prSet presAssocID="{802C8410-4F69-4C25-A4B8-E4427D9BCCCE}" presName="linNode" presStyleCnt="0"/>
      <dgm:spPr/>
    </dgm:pt>
    <dgm:pt modelId="{B725AE02-4317-4683-ADAA-B985F65A01CB}" type="pres">
      <dgm:prSet presAssocID="{802C8410-4F69-4C25-A4B8-E4427D9BCCCE}" presName="parentText" presStyleLbl="node1" presStyleIdx="2" presStyleCnt="3" custScaleX="129222" custScaleY="56888">
        <dgm:presLayoutVars>
          <dgm:chMax val="1"/>
          <dgm:bulletEnabled val="1"/>
        </dgm:presLayoutVars>
      </dgm:prSet>
      <dgm:spPr/>
    </dgm:pt>
    <dgm:pt modelId="{DB93C367-2312-4D63-8B3C-187D81AB16DA}" type="pres">
      <dgm:prSet presAssocID="{802C8410-4F69-4C25-A4B8-E4427D9BCCCE}" presName="descendantText" presStyleLbl="alignAccFollowNode1" presStyleIdx="2" presStyleCnt="3" custScaleX="83544">
        <dgm:presLayoutVars>
          <dgm:bulletEnabled val="1"/>
        </dgm:presLayoutVars>
      </dgm:prSet>
      <dgm:spPr/>
    </dgm:pt>
  </dgm:ptLst>
  <dgm:cxnLst>
    <dgm:cxn modelId="{B925B802-0C40-4520-B72B-45FAD071DDDC}" srcId="{14A36E9B-3BF3-42AF-9184-AB8A4F9A0E96}" destId="{A7CF1C0D-ECEA-4548-A8C6-6A99031D4D23}" srcOrd="0" destOrd="0" parTransId="{D4A7008D-C420-42AF-B2E5-5CAA88EEFF12}" sibTransId="{4A39C2F8-953E-4773-8C03-22857E9A98D8}"/>
    <dgm:cxn modelId="{CCFDFC0F-95B5-4365-B392-BBC0270365F5}" type="presOf" srcId="{F2CEAE8F-EB5E-436F-A511-525561F801BC}" destId="{5D28BFC0-C28E-48CD-AAE7-42B27B46BE28}" srcOrd="0" destOrd="0" presId="urn:microsoft.com/office/officeart/2005/8/layout/vList5"/>
    <dgm:cxn modelId="{7F15A732-82F5-4E79-BCCB-429D602E1C91}" type="presOf" srcId="{A7CF1C0D-ECEA-4548-A8C6-6A99031D4D23}" destId="{6F188ED6-B9A0-4E54-A7D8-F36F49A4A13A}" srcOrd="0" destOrd="0" presId="urn:microsoft.com/office/officeart/2005/8/layout/vList5"/>
    <dgm:cxn modelId="{8EC45A42-B2B7-48BE-A9A3-13103B463EC3}" srcId="{21BF8D8A-861A-4DF9-90EC-F533FDE41FBF}" destId="{F2CEAE8F-EB5E-436F-A511-525561F801BC}" srcOrd="0" destOrd="0" parTransId="{1C33AF83-660D-43BD-87E8-CF50CC944BC7}" sibTransId="{9142054A-A099-430E-979F-A3CAA7429D7E}"/>
    <dgm:cxn modelId="{3676F06E-C586-45B0-A58E-C85B03F5AC40}" type="presOf" srcId="{21BF8D8A-861A-4DF9-90EC-F533FDE41FBF}" destId="{E1534FEC-4C35-484A-ABBB-B1099D4B2696}" srcOrd="0" destOrd="0" presId="urn:microsoft.com/office/officeart/2005/8/layout/vList5"/>
    <dgm:cxn modelId="{F2148F55-14E6-4549-970F-BB132939BE7A}" srcId="{483C8857-0932-4AC7-BD63-5A1EB6029997}" destId="{21BF8D8A-861A-4DF9-90EC-F533FDE41FBF}" srcOrd="0" destOrd="0" parTransId="{F21274AC-59FC-4B3F-B28D-11DA62F738F4}" sibTransId="{FCA86EB2-4E33-450D-AA6D-B7ADE29F4D70}"/>
    <dgm:cxn modelId="{EDCD5E80-2501-48E6-9D4E-D90083B3918C}" type="presOf" srcId="{483C8857-0932-4AC7-BD63-5A1EB6029997}" destId="{3EA56B01-BB93-40FD-8346-CAF4EAECB391}" srcOrd="0" destOrd="0" presId="urn:microsoft.com/office/officeart/2005/8/layout/vList5"/>
    <dgm:cxn modelId="{CC03B8A7-7E5A-4A4E-8D51-DB533E8FD819}" type="presOf" srcId="{14A36E9B-3BF3-42AF-9184-AB8A4F9A0E96}" destId="{ED7A3EE9-A2B9-451A-BA46-9BE4AFB6697F}" srcOrd="0" destOrd="0" presId="urn:microsoft.com/office/officeart/2005/8/layout/vList5"/>
    <dgm:cxn modelId="{BDD567B3-C422-4742-98A5-B8079EEB9EE3}" srcId="{802C8410-4F69-4C25-A4B8-E4427D9BCCCE}" destId="{97075A62-D073-42F8-A8C5-52EC9DD69B80}" srcOrd="0" destOrd="0" parTransId="{FA8885FA-9F72-412B-A2C9-4A3EDC46994B}" sibTransId="{410927D1-A68A-4397-8581-D925F95466C3}"/>
    <dgm:cxn modelId="{670E6DC0-59F7-48C3-9E24-02BEE53748AA}" type="presOf" srcId="{802C8410-4F69-4C25-A4B8-E4427D9BCCCE}" destId="{B725AE02-4317-4683-ADAA-B985F65A01CB}" srcOrd="0" destOrd="0" presId="urn:microsoft.com/office/officeart/2005/8/layout/vList5"/>
    <dgm:cxn modelId="{2BCE46C7-1731-46D8-8465-002156122B17}" type="presOf" srcId="{97075A62-D073-42F8-A8C5-52EC9DD69B80}" destId="{DB93C367-2312-4D63-8B3C-187D81AB16DA}" srcOrd="0" destOrd="0" presId="urn:microsoft.com/office/officeart/2005/8/layout/vList5"/>
    <dgm:cxn modelId="{DBE8B8F3-7DE7-4169-AB9F-6C84AB59F24C}" srcId="{483C8857-0932-4AC7-BD63-5A1EB6029997}" destId="{14A36E9B-3BF3-42AF-9184-AB8A4F9A0E96}" srcOrd="1" destOrd="0" parTransId="{DF4D9A95-EBBC-4570-B83F-6F34CD39047B}" sibTransId="{20BA0BF3-098C-4766-936F-B6B34BCDD91A}"/>
    <dgm:cxn modelId="{5BBE9AFF-E049-48D2-8FC2-AD2B4FCD5FB7}" srcId="{483C8857-0932-4AC7-BD63-5A1EB6029997}" destId="{802C8410-4F69-4C25-A4B8-E4427D9BCCCE}" srcOrd="2" destOrd="0" parTransId="{4A6D81AF-BCF7-4DFC-A23B-81C22D6BA312}" sibTransId="{74492595-71CF-4152-9AB8-CAFA278296EF}"/>
    <dgm:cxn modelId="{D4AC4CD5-2CCF-4A0A-A325-2226FFF7F875}" type="presParOf" srcId="{3EA56B01-BB93-40FD-8346-CAF4EAECB391}" destId="{94A2DC8C-645D-46C1-BEF6-368BACA73462}" srcOrd="0" destOrd="0" presId="urn:microsoft.com/office/officeart/2005/8/layout/vList5"/>
    <dgm:cxn modelId="{24828286-BCF1-40BB-BAD9-1AD527D4C5F5}" type="presParOf" srcId="{94A2DC8C-645D-46C1-BEF6-368BACA73462}" destId="{E1534FEC-4C35-484A-ABBB-B1099D4B2696}" srcOrd="0" destOrd="0" presId="urn:microsoft.com/office/officeart/2005/8/layout/vList5"/>
    <dgm:cxn modelId="{2D94A66A-0327-4B36-9E0F-ED033E19EA35}" type="presParOf" srcId="{94A2DC8C-645D-46C1-BEF6-368BACA73462}" destId="{5D28BFC0-C28E-48CD-AAE7-42B27B46BE28}" srcOrd="1" destOrd="0" presId="urn:microsoft.com/office/officeart/2005/8/layout/vList5"/>
    <dgm:cxn modelId="{221435BC-E9AD-4262-98D7-0660E92155BB}" type="presParOf" srcId="{3EA56B01-BB93-40FD-8346-CAF4EAECB391}" destId="{02260332-0083-4770-91CA-6087602FA9EB}" srcOrd="1" destOrd="0" presId="urn:microsoft.com/office/officeart/2005/8/layout/vList5"/>
    <dgm:cxn modelId="{F50E7E02-0F80-45CF-922A-9F1BB848332D}" type="presParOf" srcId="{3EA56B01-BB93-40FD-8346-CAF4EAECB391}" destId="{DD5CA113-9882-4387-9AD4-EA199377E2DA}" srcOrd="2" destOrd="0" presId="urn:microsoft.com/office/officeart/2005/8/layout/vList5"/>
    <dgm:cxn modelId="{1446F184-122C-4C0B-8A33-D2B5B00CBD2A}" type="presParOf" srcId="{DD5CA113-9882-4387-9AD4-EA199377E2DA}" destId="{ED7A3EE9-A2B9-451A-BA46-9BE4AFB6697F}" srcOrd="0" destOrd="0" presId="urn:microsoft.com/office/officeart/2005/8/layout/vList5"/>
    <dgm:cxn modelId="{F3F98171-F63F-4618-BA43-2F0833895588}" type="presParOf" srcId="{DD5CA113-9882-4387-9AD4-EA199377E2DA}" destId="{6F188ED6-B9A0-4E54-A7D8-F36F49A4A13A}" srcOrd="1" destOrd="0" presId="urn:microsoft.com/office/officeart/2005/8/layout/vList5"/>
    <dgm:cxn modelId="{4F2F27DE-0C17-4DD2-A24D-03B0D1A4BD66}" type="presParOf" srcId="{3EA56B01-BB93-40FD-8346-CAF4EAECB391}" destId="{04EFF573-B0B9-4FE7-872B-A4C0458FF9DA}" srcOrd="3" destOrd="0" presId="urn:microsoft.com/office/officeart/2005/8/layout/vList5"/>
    <dgm:cxn modelId="{DB2B6633-9D21-4FD4-ACA4-B4D1AFA94B51}" type="presParOf" srcId="{3EA56B01-BB93-40FD-8346-CAF4EAECB391}" destId="{E80D789A-B7E9-4813-A578-56BDF02F742E}" srcOrd="4" destOrd="0" presId="urn:microsoft.com/office/officeart/2005/8/layout/vList5"/>
    <dgm:cxn modelId="{B072CC0C-4C48-4195-B9AA-DFC56E0C196A}" type="presParOf" srcId="{E80D789A-B7E9-4813-A578-56BDF02F742E}" destId="{B725AE02-4317-4683-ADAA-B985F65A01CB}" srcOrd="0" destOrd="0" presId="urn:microsoft.com/office/officeart/2005/8/layout/vList5"/>
    <dgm:cxn modelId="{6E4572BE-09F5-48AB-84CB-4BE37178701D}" type="presParOf" srcId="{E80D789A-B7E9-4813-A578-56BDF02F742E}" destId="{DB93C367-2312-4D63-8B3C-187D81AB16DA}" srcOrd="1" destOrd="0" presId="urn:microsoft.com/office/officeart/2005/8/layout/vList5"/>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402001C-43B1-4353-B0B7-C7EBD85A66D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EC14547-C59B-4DC8-BF32-198A736F4B18}">
      <dgm:prSet/>
      <dgm:spPr>
        <a:solidFill>
          <a:srgbClr val="243255"/>
        </a:solidFill>
      </dgm:spPr>
      <dgm:t>
        <a:bodyPr/>
        <a:lstStyle/>
        <a:p>
          <a:pPr rtl="0"/>
          <a:r>
            <a:rPr lang="ru-RU" b="1"/>
            <a:t>Пет съставни части на креативността:</a:t>
          </a:r>
          <a:r>
            <a:rPr lang="hr-HR" b="1"/>
            <a:t> </a:t>
          </a:r>
          <a:r>
            <a:rPr lang="en-GB" b="1"/>
            <a:t>Sternberg </a:t>
          </a:r>
          <a:r>
            <a:rPr lang="bg-BG" b="1"/>
            <a:t>и</a:t>
          </a:r>
          <a:r>
            <a:rPr lang="en-GB" b="1"/>
            <a:t> </a:t>
          </a:r>
          <a:r>
            <a:rPr lang="en-GB" b="1" dirty="0" err="1"/>
            <a:t>Lubart</a:t>
          </a:r>
          <a:r>
            <a:rPr lang="en-GB" b="1" dirty="0"/>
            <a:t> (1992)</a:t>
          </a:r>
          <a:endParaRPr lang="hr-HR" dirty="0"/>
        </a:p>
      </dgm:t>
    </dgm:pt>
    <dgm:pt modelId="{F9A33425-8454-4604-A579-4573ADB14FB9}" type="parTrans" cxnId="{A3EFE07D-38A0-43C2-9536-506EE2C717D6}">
      <dgm:prSet/>
      <dgm:spPr/>
      <dgm:t>
        <a:bodyPr/>
        <a:lstStyle/>
        <a:p>
          <a:endParaRPr lang="en-US"/>
        </a:p>
      </dgm:t>
    </dgm:pt>
    <dgm:pt modelId="{AE05132A-4597-4D30-929D-43C763701523}" type="sibTrans" cxnId="{A3EFE07D-38A0-43C2-9536-506EE2C717D6}">
      <dgm:prSet/>
      <dgm:spPr/>
      <dgm:t>
        <a:bodyPr/>
        <a:lstStyle/>
        <a:p>
          <a:endParaRPr lang="en-US"/>
        </a:p>
      </dgm:t>
    </dgm:pt>
    <dgm:pt modelId="{0E84E816-381F-4EE2-B4A7-262DCA400F99}" type="pres">
      <dgm:prSet presAssocID="{8402001C-43B1-4353-B0B7-C7EBD85A66DE}" presName="linear" presStyleCnt="0">
        <dgm:presLayoutVars>
          <dgm:animLvl val="lvl"/>
          <dgm:resizeHandles val="exact"/>
        </dgm:presLayoutVars>
      </dgm:prSet>
      <dgm:spPr/>
    </dgm:pt>
    <dgm:pt modelId="{05F7B1CA-DB78-427E-ACB2-C82394A21199}" type="pres">
      <dgm:prSet presAssocID="{EEC14547-C59B-4DC8-BF32-198A736F4B18}" presName="parentText" presStyleLbl="node1" presStyleIdx="0" presStyleCnt="1" custScaleX="95780" custScaleY="96489">
        <dgm:presLayoutVars>
          <dgm:chMax val="0"/>
          <dgm:bulletEnabled val="1"/>
        </dgm:presLayoutVars>
      </dgm:prSet>
      <dgm:spPr/>
    </dgm:pt>
  </dgm:ptLst>
  <dgm:cxnLst>
    <dgm:cxn modelId="{F3437047-7CA9-42DB-ADBC-D9384B0B3451}" type="presOf" srcId="{8402001C-43B1-4353-B0B7-C7EBD85A66DE}" destId="{0E84E816-381F-4EE2-B4A7-262DCA400F99}" srcOrd="0" destOrd="0" presId="urn:microsoft.com/office/officeart/2005/8/layout/vList2"/>
    <dgm:cxn modelId="{A3EFE07D-38A0-43C2-9536-506EE2C717D6}" srcId="{8402001C-43B1-4353-B0B7-C7EBD85A66DE}" destId="{EEC14547-C59B-4DC8-BF32-198A736F4B18}" srcOrd="0" destOrd="0" parTransId="{F9A33425-8454-4604-A579-4573ADB14FB9}" sibTransId="{AE05132A-4597-4D30-929D-43C763701523}"/>
    <dgm:cxn modelId="{E55969A0-05AF-4509-8A0A-3B7E76A8D125}" type="presOf" srcId="{EEC14547-C59B-4DC8-BF32-198A736F4B18}" destId="{05F7B1CA-DB78-427E-ACB2-C82394A21199}" srcOrd="0" destOrd="0" presId="urn:microsoft.com/office/officeart/2005/8/layout/vList2"/>
    <dgm:cxn modelId="{D02A6D9C-4594-4C0B-8D6A-14AC42531ED8}" type="presParOf" srcId="{0E84E816-381F-4EE2-B4A7-262DCA400F99}" destId="{05F7B1CA-DB78-427E-ACB2-C82394A2119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D2D6C4A-C4CF-4FF3-954F-0965B7B193A4}" type="doc">
      <dgm:prSet loTypeId="urn:microsoft.com/office/officeart/2005/8/layout/chevron2" loCatId="process" qsTypeId="urn:microsoft.com/office/officeart/2005/8/quickstyle/3d2" qsCatId="3D" csTypeId="urn:microsoft.com/office/officeart/2005/8/colors/accent2_2" csCatId="accent2" phldr="1"/>
      <dgm:spPr/>
      <dgm:t>
        <a:bodyPr/>
        <a:lstStyle/>
        <a:p>
          <a:endParaRPr lang="hr-HR"/>
        </a:p>
      </dgm:t>
    </dgm:pt>
    <dgm:pt modelId="{BB5F09F7-8281-4E91-B670-E9F9868F9F93}">
      <dgm:prSet/>
      <dgm:spPr>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gradFill>
      </dgm:spPr>
      <dgm:t>
        <a:bodyPr/>
        <a:lstStyle/>
        <a:p>
          <a:pPr rtl="0"/>
          <a:endParaRPr lang="hr-HR"/>
        </a:p>
      </dgm:t>
    </dgm:pt>
    <dgm:pt modelId="{4A9ED53B-A189-4316-B902-82024D6EC4AD}" type="parTrans" cxnId="{69077FAC-9970-455C-BB2C-56C42B3F76E1}">
      <dgm:prSet/>
      <dgm:spPr/>
      <dgm:t>
        <a:bodyPr/>
        <a:lstStyle/>
        <a:p>
          <a:endParaRPr lang="hr-HR"/>
        </a:p>
      </dgm:t>
    </dgm:pt>
    <dgm:pt modelId="{16EE71DA-EB00-4D7E-B44B-9E21C581CB23}" type="sibTrans" cxnId="{69077FAC-9970-455C-BB2C-56C42B3F76E1}">
      <dgm:prSet/>
      <dgm:spPr/>
      <dgm:t>
        <a:bodyPr/>
        <a:lstStyle/>
        <a:p>
          <a:endParaRPr lang="hr-HR"/>
        </a:p>
      </dgm:t>
    </dgm:pt>
    <dgm:pt modelId="{2A690DE2-3342-4744-AD07-1D6B2A408AB1}">
      <dgm:prSet/>
      <dgm:spPr>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gradFill>
      </dgm:spPr>
      <dgm:t>
        <a:bodyPr/>
        <a:lstStyle/>
        <a:p>
          <a:pPr rtl="0"/>
          <a:r>
            <a:rPr lang="en-US" dirty="0"/>
            <a:t>	</a:t>
          </a:r>
          <a:endParaRPr lang="hr-HR" dirty="0"/>
        </a:p>
      </dgm:t>
    </dgm:pt>
    <dgm:pt modelId="{10BD68FB-0133-47EB-9A9D-3A0FD0C9BCE9}" type="parTrans" cxnId="{9E3D741E-36F5-4DD1-979B-FDA5A44B926C}">
      <dgm:prSet/>
      <dgm:spPr/>
      <dgm:t>
        <a:bodyPr/>
        <a:lstStyle/>
        <a:p>
          <a:endParaRPr lang="hr-HR"/>
        </a:p>
      </dgm:t>
    </dgm:pt>
    <dgm:pt modelId="{87F0D7C8-F60A-40E0-8971-5E5EDD82C0FD}" type="sibTrans" cxnId="{9E3D741E-36F5-4DD1-979B-FDA5A44B926C}">
      <dgm:prSet/>
      <dgm:spPr/>
      <dgm:t>
        <a:bodyPr/>
        <a:lstStyle/>
        <a:p>
          <a:endParaRPr lang="hr-HR"/>
        </a:p>
      </dgm:t>
    </dgm:pt>
    <dgm:pt modelId="{F8F9766B-9B77-4E3F-BECB-15954D333FE0}">
      <dgm:prSet/>
      <dgm:spPr>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gradFill>
      </dgm:spPr>
      <dgm:t>
        <a:bodyPr/>
        <a:lstStyle/>
        <a:p>
          <a:endParaRPr lang="hr-HR"/>
        </a:p>
      </dgm:t>
    </dgm:pt>
    <dgm:pt modelId="{CA234793-A6A5-4E6A-AFD0-96FD3DFAE714}" type="parTrans" cxnId="{94B668F0-E34A-4A6D-8C0F-939932502983}">
      <dgm:prSet/>
      <dgm:spPr/>
      <dgm:t>
        <a:bodyPr/>
        <a:lstStyle/>
        <a:p>
          <a:endParaRPr lang="hr-HR"/>
        </a:p>
      </dgm:t>
    </dgm:pt>
    <dgm:pt modelId="{6AA122E3-477F-4EF4-840A-D78B578EF0F9}" type="sibTrans" cxnId="{94B668F0-E34A-4A6D-8C0F-939932502983}">
      <dgm:prSet/>
      <dgm:spPr/>
      <dgm:t>
        <a:bodyPr/>
        <a:lstStyle/>
        <a:p>
          <a:endParaRPr lang="hr-HR"/>
        </a:p>
      </dgm:t>
    </dgm:pt>
    <dgm:pt modelId="{D876B078-C56E-4AD8-92EF-BD58CDDA4633}">
      <dgm:prSet custT="1"/>
      <dgm:spPr/>
      <dgm:t>
        <a:bodyPr/>
        <a:lstStyle/>
        <a:p>
          <a:r>
            <a:rPr lang="ru-RU" sz="2800" b="1">
              <a:solidFill>
                <a:srgbClr val="002060"/>
              </a:solidFill>
            </a:rPr>
            <a:t>Знания – </a:t>
          </a:r>
          <a:r>
            <a:rPr lang="ru-RU" sz="2800" b="0">
              <a:solidFill>
                <a:srgbClr val="002060"/>
              </a:solidFill>
            </a:rPr>
            <a:t>обширните знания осигуряват идеите, образите и изразите</a:t>
          </a:r>
          <a:endParaRPr lang="hr-HR" sz="2800" dirty="0">
            <a:solidFill>
              <a:srgbClr val="002060"/>
            </a:solidFill>
          </a:endParaRPr>
        </a:p>
      </dgm:t>
    </dgm:pt>
    <dgm:pt modelId="{54CE6E36-AC04-43E3-8420-CE563DE05D22}" type="parTrans" cxnId="{8AE94633-5BDA-4A61-A5FF-5AD74E56B522}">
      <dgm:prSet/>
      <dgm:spPr/>
      <dgm:t>
        <a:bodyPr/>
        <a:lstStyle/>
        <a:p>
          <a:endParaRPr lang="hr-HR"/>
        </a:p>
      </dgm:t>
    </dgm:pt>
    <dgm:pt modelId="{F0BC80A2-ED7B-4CAE-84B0-BF3B4BB2D1BE}" type="sibTrans" cxnId="{8AE94633-5BDA-4A61-A5FF-5AD74E56B522}">
      <dgm:prSet/>
      <dgm:spPr/>
      <dgm:t>
        <a:bodyPr/>
        <a:lstStyle/>
        <a:p>
          <a:endParaRPr lang="hr-HR"/>
        </a:p>
      </dgm:t>
    </dgm:pt>
    <dgm:pt modelId="{39A6AA4C-69E3-4896-B880-FE49DC391271}">
      <dgm:prSet custT="1"/>
      <dgm:spPr/>
      <dgm:t>
        <a:bodyPr/>
        <a:lstStyle/>
        <a:p>
          <a:r>
            <a:rPr lang="ru-RU" sz="2800" b="1">
              <a:solidFill>
                <a:srgbClr val="002060"/>
              </a:solidFill>
            </a:rPr>
            <a:t>Склонност да се поемат рискове – </a:t>
          </a:r>
          <a:r>
            <a:rPr lang="ru-RU" sz="2800">
              <a:solidFill>
                <a:srgbClr val="002060"/>
              </a:solidFill>
            </a:rPr>
            <a:t>търсене на нови преживявания, търпимост към неопределеността и риска, непрестанно преодоляване на препятствия</a:t>
          </a:r>
          <a:endParaRPr lang="hr-HR" sz="2800" dirty="0">
            <a:solidFill>
              <a:srgbClr val="002060"/>
            </a:solidFill>
          </a:endParaRPr>
        </a:p>
      </dgm:t>
    </dgm:pt>
    <dgm:pt modelId="{161B3261-B26D-4B51-884E-A15BF052A7F7}" type="parTrans" cxnId="{AC6FD5DB-EE42-4631-AB11-D78DEAEBBAB4}">
      <dgm:prSet/>
      <dgm:spPr/>
      <dgm:t>
        <a:bodyPr/>
        <a:lstStyle/>
        <a:p>
          <a:endParaRPr lang="hr-HR"/>
        </a:p>
      </dgm:t>
    </dgm:pt>
    <dgm:pt modelId="{27C90728-AE03-46C4-931A-A824B734CDEA}" type="sibTrans" cxnId="{AC6FD5DB-EE42-4631-AB11-D78DEAEBBAB4}">
      <dgm:prSet/>
      <dgm:spPr/>
      <dgm:t>
        <a:bodyPr/>
        <a:lstStyle/>
        <a:p>
          <a:endParaRPr lang="hr-HR"/>
        </a:p>
      </dgm:t>
    </dgm:pt>
    <dgm:pt modelId="{0D5C4F07-A04C-4271-A60B-82995C534A0F}">
      <dgm:prSet/>
      <dgm:spPr>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gradFill>
      </dgm:spPr>
      <dgm:t>
        <a:bodyPr/>
        <a:lstStyle/>
        <a:p>
          <a:endParaRPr lang="hr-HR"/>
        </a:p>
      </dgm:t>
    </dgm:pt>
    <dgm:pt modelId="{7FF2B73F-1504-4677-9ED2-2018061549CE}" type="sibTrans" cxnId="{AD777DE4-6536-4B00-8CAD-CC97A7A7179B}">
      <dgm:prSet/>
      <dgm:spPr/>
      <dgm:t>
        <a:bodyPr/>
        <a:lstStyle/>
        <a:p>
          <a:endParaRPr lang="hr-HR"/>
        </a:p>
      </dgm:t>
    </dgm:pt>
    <dgm:pt modelId="{1BBC7F77-5242-457B-9670-CEB6D3FB790F}" type="parTrans" cxnId="{AD777DE4-6536-4B00-8CAD-CC97A7A7179B}">
      <dgm:prSet/>
      <dgm:spPr/>
      <dgm:t>
        <a:bodyPr/>
        <a:lstStyle/>
        <a:p>
          <a:endParaRPr lang="hr-HR"/>
        </a:p>
      </dgm:t>
    </dgm:pt>
    <dgm:pt modelId="{8EF012D5-1050-4EE0-975B-FD7DD9E598AC}">
      <dgm:prSet custT="1"/>
      <dgm:spPr/>
      <dgm:t>
        <a:bodyPr/>
        <a:lstStyle/>
        <a:p>
          <a:r>
            <a:rPr lang="ru-RU" sz="2800" b="1" noProof="0">
              <a:solidFill>
                <a:srgbClr val="002060"/>
              </a:solidFill>
            </a:rPr>
            <a:t>Въображение – </a:t>
          </a:r>
          <a:r>
            <a:rPr lang="ru-RU" sz="2800" b="0" noProof="0">
              <a:solidFill>
                <a:srgbClr val="002060"/>
              </a:solidFill>
            </a:rPr>
            <a:t>способността да се виждат нещата по нов начин, да се разпознават модели и да се правят връзки </a:t>
          </a:r>
          <a:endParaRPr lang="en-GB" sz="2800" b="0" noProof="0" dirty="0">
            <a:solidFill>
              <a:srgbClr val="002060"/>
            </a:solidFill>
          </a:endParaRPr>
        </a:p>
      </dgm:t>
    </dgm:pt>
    <dgm:pt modelId="{3F2A9AE8-CDCA-482C-A324-F2066098084A}" type="sibTrans" cxnId="{35F745F5-4D66-448D-8655-EC5999C8B1FA}">
      <dgm:prSet/>
      <dgm:spPr/>
      <dgm:t>
        <a:bodyPr/>
        <a:lstStyle/>
        <a:p>
          <a:endParaRPr lang="hr-HR"/>
        </a:p>
      </dgm:t>
    </dgm:pt>
    <dgm:pt modelId="{3F35CF77-7196-499F-8997-09FD78D14553}" type="parTrans" cxnId="{35F745F5-4D66-448D-8655-EC5999C8B1FA}">
      <dgm:prSet/>
      <dgm:spPr/>
      <dgm:t>
        <a:bodyPr/>
        <a:lstStyle/>
        <a:p>
          <a:endParaRPr lang="hr-HR"/>
        </a:p>
      </dgm:t>
    </dgm:pt>
    <dgm:pt modelId="{2F875E47-8AB2-44AC-9232-B95912660695}">
      <dgm:prSet/>
      <dgm:spPr>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gradFill>
      </dgm:spPr>
      <dgm:t>
        <a:bodyPr/>
        <a:lstStyle/>
        <a:p>
          <a:pPr rtl="0"/>
          <a:endParaRPr lang="hr-HR" dirty="0"/>
        </a:p>
      </dgm:t>
    </dgm:pt>
    <dgm:pt modelId="{926A9778-D82E-48A0-BCA7-641F55A27D6A}" type="sibTrans" cxnId="{13B2C5FD-04BA-4CE0-913E-E2AD590C2AAC}">
      <dgm:prSet/>
      <dgm:spPr/>
      <dgm:t>
        <a:bodyPr/>
        <a:lstStyle/>
        <a:p>
          <a:endParaRPr lang="hr-HR"/>
        </a:p>
      </dgm:t>
    </dgm:pt>
    <dgm:pt modelId="{B23E6F96-EBB0-4D1F-A9AE-211A80658F63}" type="parTrans" cxnId="{13B2C5FD-04BA-4CE0-913E-E2AD590C2AAC}">
      <dgm:prSet/>
      <dgm:spPr/>
      <dgm:t>
        <a:bodyPr/>
        <a:lstStyle/>
        <a:p>
          <a:endParaRPr lang="hr-HR"/>
        </a:p>
      </dgm:t>
    </dgm:pt>
    <dgm:pt modelId="{2141D68F-AFBD-4794-A2DA-044B9C64F868}">
      <dgm:prSet custT="1"/>
      <dgm:spPr/>
      <dgm:t>
        <a:bodyPr/>
        <a:lstStyle/>
        <a:p>
          <a:r>
            <a:rPr lang="bg-BG" sz="2800" b="1">
              <a:solidFill>
                <a:srgbClr val="002060"/>
              </a:solidFill>
            </a:rPr>
            <a:t>Вътрешна мотивация –  </a:t>
          </a:r>
          <a:r>
            <a:rPr lang="ru-RU" sz="2800" b="0">
              <a:solidFill>
                <a:srgbClr val="002060"/>
              </a:solidFill>
            </a:rPr>
            <a:t>да се водиш от интересите си, от търсенето на удовлетвореност и предизвикателства</a:t>
          </a:r>
          <a:r>
            <a:rPr lang="bg-BG" sz="2800" b="0">
              <a:solidFill>
                <a:srgbClr val="002060"/>
              </a:solidFill>
            </a:rPr>
            <a:t> </a:t>
          </a:r>
          <a:endParaRPr lang="hr-HR" sz="2100" b="0" dirty="0">
            <a:solidFill>
              <a:srgbClr val="002060"/>
            </a:solidFill>
          </a:endParaRPr>
        </a:p>
      </dgm:t>
    </dgm:pt>
    <dgm:pt modelId="{5B698699-CFAE-432B-9EA1-9D213C0DA4FB}" type="sibTrans" cxnId="{9138E69F-CEE9-49E6-BF1D-04A857BB638D}">
      <dgm:prSet/>
      <dgm:spPr/>
      <dgm:t>
        <a:bodyPr/>
        <a:lstStyle/>
        <a:p>
          <a:endParaRPr lang="hr-HR"/>
        </a:p>
      </dgm:t>
    </dgm:pt>
    <dgm:pt modelId="{4F92A6B7-12AA-4EA8-94C2-68ADCD07309C}" type="parTrans" cxnId="{9138E69F-CEE9-49E6-BF1D-04A857BB638D}">
      <dgm:prSet/>
      <dgm:spPr/>
      <dgm:t>
        <a:bodyPr/>
        <a:lstStyle/>
        <a:p>
          <a:endParaRPr lang="hr-HR"/>
        </a:p>
      </dgm:t>
    </dgm:pt>
    <dgm:pt modelId="{408B3521-5838-4A0C-A5E4-319A467BE713}">
      <dgm:prSet custT="1"/>
      <dgm:spPr/>
      <dgm:t>
        <a:bodyPr/>
        <a:lstStyle/>
        <a:p>
          <a:r>
            <a:rPr lang="bg-BG" sz="2800" b="1" noProof="0">
              <a:solidFill>
                <a:srgbClr val="002060"/>
              </a:solidFill>
            </a:rPr>
            <a:t>Творческа среда – </a:t>
          </a:r>
          <a:r>
            <a:rPr lang="bg-BG" sz="2800" noProof="0">
              <a:solidFill>
                <a:srgbClr val="002060"/>
              </a:solidFill>
            </a:rPr>
            <a:t>е</a:t>
          </a:r>
          <a:r>
            <a:rPr lang="ru-RU" sz="2800" b="0" noProof="0">
              <a:solidFill>
                <a:srgbClr val="002060"/>
              </a:solidFill>
            </a:rPr>
            <a:t>дна новаторска/интерактивна среда стимулира, подкрепя и усъвършенства творческите идеи</a:t>
          </a:r>
          <a:endParaRPr lang="en-GB" sz="2800" noProof="0" dirty="0">
            <a:solidFill>
              <a:srgbClr val="002060"/>
            </a:solidFill>
          </a:endParaRPr>
        </a:p>
      </dgm:t>
    </dgm:pt>
    <dgm:pt modelId="{338DE279-6A9C-4183-83CF-9471C7988AEC}" type="sibTrans" cxnId="{ED518B5F-BAD6-490B-8C93-87356BEE3CF8}">
      <dgm:prSet/>
      <dgm:spPr/>
      <dgm:t>
        <a:bodyPr/>
        <a:lstStyle/>
        <a:p>
          <a:endParaRPr lang="hr-HR"/>
        </a:p>
      </dgm:t>
    </dgm:pt>
    <dgm:pt modelId="{99F28FDE-EDD5-4776-858C-6D94FD61A40F}" type="parTrans" cxnId="{ED518B5F-BAD6-490B-8C93-87356BEE3CF8}">
      <dgm:prSet/>
      <dgm:spPr/>
      <dgm:t>
        <a:bodyPr/>
        <a:lstStyle/>
        <a:p>
          <a:endParaRPr lang="hr-HR"/>
        </a:p>
      </dgm:t>
    </dgm:pt>
    <dgm:pt modelId="{D9807C8E-5F31-46AA-B651-853350AD342B}" type="pres">
      <dgm:prSet presAssocID="{AD2D6C4A-C4CF-4FF3-954F-0965B7B193A4}" presName="linearFlow" presStyleCnt="0">
        <dgm:presLayoutVars>
          <dgm:dir/>
          <dgm:animLvl val="lvl"/>
          <dgm:resizeHandles val="exact"/>
        </dgm:presLayoutVars>
      </dgm:prSet>
      <dgm:spPr/>
    </dgm:pt>
    <dgm:pt modelId="{C28B8C42-2648-490C-842F-09E3FB6DFD8F}" type="pres">
      <dgm:prSet presAssocID="{BB5F09F7-8281-4E91-B670-E9F9868F9F93}" presName="composite" presStyleCnt="0"/>
      <dgm:spPr/>
    </dgm:pt>
    <dgm:pt modelId="{CC88F0E4-7EC4-4233-9D09-702C1618FF43}" type="pres">
      <dgm:prSet presAssocID="{BB5F09F7-8281-4E91-B670-E9F9868F9F93}" presName="parentText" presStyleLbl="alignNode1" presStyleIdx="0" presStyleCnt="5">
        <dgm:presLayoutVars>
          <dgm:chMax val="1"/>
          <dgm:bulletEnabled val="1"/>
        </dgm:presLayoutVars>
      </dgm:prSet>
      <dgm:spPr/>
    </dgm:pt>
    <dgm:pt modelId="{DE65D2FD-3151-4A19-94F2-01BB1344DAAD}" type="pres">
      <dgm:prSet presAssocID="{BB5F09F7-8281-4E91-B670-E9F9868F9F93}" presName="descendantText" presStyleLbl="alignAcc1" presStyleIdx="0" presStyleCnt="5" custScaleY="99902" custLinFactNeighborX="-32" custLinFactNeighborY="-3939">
        <dgm:presLayoutVars>
          <dgm:bulletEnabled val="1"/>
        </dgm:presLayoutVars>
      </dgm:prSet>
      <dgm:spPr/>
    </dgm:pt>
    <dgm:pt modelId="{7030C765-96B0-495D-B90F-ADFB707CDCB1}" type="pres">
      <dgm:prSet presAssocID="{16EE71DA-EB00-4D7E-B44B-9E21C581CB23}" presName="sp" presStyleCnt="0"/>
      <dgm:spPr/>
    </dgm:pt>
    <dgm:pt modelId="{0A585BB3-8B61-40C2-B4D6-5C1088C51E8E}" type="pres">
      <dgm:prSet presAssocID="{0D5C4F07-A04C-4271-A60B-82995C534A0F}" presName="composite" presStyleCnt="0"/>
      <dgm:spPr/>
    </dgm:pt>
    <dgm:pt modelId="{EE335CE4-CBFA-4AA3-9F09-A168A58EFEC8}" type="pres">
      <dgm:prSet presAssocID="{0D5C4F07-A04C-4271-A60B-82995C534A0F}" presName="parentText" presStyleLbl="alignNode1" presStyleIdx="1" presStyleCnt="5">
        <dgm:presLayoutVars>
          <dgm:chMax val="1"/>
          <dgm:bulletEnabled val="1"/>
        </dgm:presLayoutVars>
      </dgm:prSet>
      <dgm:spPr/>
    </dgm:pt>
    <dgm:pt modelId="{6B7680C4-6699-4158-AD1E-139867F7C9EB}" type="pres">
      <dgm:prSet presAssocID="{0D5C4F07-A04C-4271-A60B-82995C534A0F}" presName="descendantText" presStyleLbl="alignAcc1" presStyleIdx="1" presStyleCnt="5" custLinFactNeighborX="56" custLinFactNeighborY="533">
        <dgm:presLayoutVars>
          <dgm:bulletEnabled val="1"/>
        </dgm:presLayoutVars>
      </dgm:prSet>
      <dgm:spPr/>
    </dgm:pt>
    <dgm:pt modelId="{60E85461-483B-42DF-8B8E-2BBF45177478}" type="pres">
      <dgm:prSet presAssocID="{7FF2B73F-1504-4677-9ED2-2018061549CE}" presName="sp" presStyleCnt="0"/>
      <dgm:spPr/>
    </dgm:pt>
    <dgm:pt modelId="{E95E3EFD-1045-46E1-B64A-4DAFA777AD6F}" type="pres">
      <dgm:prSet presAssocID="{2A690DE2-3342-4744-AD07-1D6B2A408AB1}" presName="composite" presStyleCnt="0"/>
      <dgm:spPr/>
    </dgm:pt>
    <dgm:pt modelId="{020AE0F8-9CF4-4A2A-945F-91AA06C2E774}" type="pres">
      <dgm:prSet presAssocID="{2A690DE2-3342-4744-AD07-1D6B2A408AB1}" presName="parentText" presStyleLbl="alignNode1" presStyleIdx="2" presStyleCnt="5">
        <dgm:presLayoutVars>
          <dgm:chMax val="1"/>
          <dgm:bulletEnabled val="1"/>
        </dgm:presLayoutVars>
      </dgm:prSet>
      <dgm:spPr/>
    </dgm:pt>
    <dgm:pt modelId="{14E861B7-B48C-41D4-9185-B27512D91E05}" type="pres">
      <dgm:prSet presAssocID="{2A690DE2-3342-4744-AD07-1D6B2A408AB1}" presName="descendantText" presStyleLbl="alignAcc1" presStyleIdx="2" presStyleCnt="5">
        <dgm:presLayoutVars>
          <dgm:bulletEnabled val="1"/>
        </dgm:presLayoutVars>
      </dgm:prSet>
      <dgm:spPr/>
    </dgm:pt>
    <dgm:pt modelId="{03FBAD76-48CD-4BA6-9502-9E6A852B4082}" type="pres">
      <dgm:prSet presAssocID="{87F0D7C8-F60A-40E0-8971-5E5EDD82C0FD}" presName="sp" presStyleCnt="0"/>
      <dgm:spPr/>
    </dgm:pt>
    <dgm:pt modelId="{1F4ED553-35C2-4714-8642-5FA944A3A27A}" type="pres">
      <dgm:prSet presAssocID="{2F875E47-8AB2-44AC-9232-B95912660695}" presName="composite" presStyleCnt="0"/>
      <dgm:spPr/>
    </dgm:pt>
    <dgm:pt modelId="{AFF1C4FA-E7B1-4CB7-A056-83E26C3C25AA}" type="pres">
      <dgm:prSet presAssocID="{2F875E47-8AB2-44AC-9232-B95912660695}" presName="parentText" presStyleLbl="alignNode1" presStyleIdx="3" presStyleCnt="5">
        <dgm:presLayoutVars>
          <dgm:chMax val="1"/>
          <dgm:bulletEnabled val="1"/>
        </dgm:presLayoutVars>
      </dgm:prSet>
      <dgm:spPr/>
    </dgm:pt>
    <dgm:pt modelId="{19CE135D-0AE8-4812-8B7D-5A2601A337DA}" type="pres">
      <dgm:prSet presAssocID="{2F875E47-8AB2-44AC-9232-B95912660695}" presName="descendantText" presStyleLbl="alignAcc1" presStyleIdx="3" presStyleCnt="5">
        <dgm:presLayoutVars>
          <dgm:bulletEnabled val="1"/>
        </dgm:presLayoutVars>
      </dgm:prSet>
      <dgm:spPr/>
    </dgm:pt>
    <dgm:pt modelId="{D37F4609-BB7B-4772-966F-3E1C75CBEB65}" type="pres">
      <dgm:prSet presAssocID="{926A9778-D82E-48A0-BCA7-641F55A27D6A}" presName="sp" presStyleCnt="0"/>
      <dgm:spPr/>
    </dgm:pt>
    <dgm:pt modelId="{71A3270D-22D5-455D-AE7D-B2C45A0F275E}" type="pres">
      <dgm:prSet presAssocID="{F8F9766B-9B77-4E3F-BECB-15954D333FE0}" presName="composite" presStyleCnt="0"/>
      <dgm:spPr/>
    </dgm:pt>
    <dgm:pt modelId="{90A48DF3-474B-4BA6-832C-4F62E4A148BC}" type="pres">
      <dgm:prSet presAssocID="{F8F9766B-9B77-4E3F-BECB-15954D333FE0}" presName="parentText" presStyleLbl="alignNode1" presStyleIdx="4" presStyleCnt="5">
        <dgm:presLayoutVars>
          <dgm:chMax val="1"/>
          <dgm:bulletEnabled val="1"/>
        </dgm:presLayoutVars>
      </dgm:prSet>
      <dgm:spPr/>
    </dgm:pt>
    <dgm:pt modelId="{BFE07563-2CF7-4D34-86C5-23CDE01D2A39}" type="pres">
      <dgm:prSet presAssocID="{F8F9766B-9B77-4E3F-BECB-15954D333FE0}" presName="descendantText" presStyleLbl="alignAcc1" presStyleIdx="4" presStyleCnt="5" custLinFactNeighborX="9830" custLinFactNeighborY="-1582">
        <dgm:presLayoutVars>
          <dgm:bulletEnabled val="1"/>
        </dgm:presLayoutVars>
      </dgm:prSet>
      <dgm:spPr/>
    </dgm:pt>
  </dgm:ptLst>
  <dgm:cxnLst>
    <dgm:cxn modelId="{7EE8EC01-1FD2-4B4C-BB01-CE90379CDC73}" type="presOf" srcId="{8EF012D5-1050-4EE0-975B-FD7DD9E598AC}" destId="{6B7680C4-6699-4158-AD1E-139867F7C9EB}" srcOrd="0" destOrd="0" presId="urn:microsoft.com/office/officeart/2005/8/layout/chevron2"/>
    <dgm:cxn modelId="{9E3D741E-36F5-4DD1-979B-FDA5A44B926C}" srcId="{AD2D6C4A-C4CF-4FF3-954F-0965B7B193A4}" destId="{2A690DE2-3342-4744-AD07-1D6B2A408AB1}" srcOrd="2" destOrd="0" parTransId="{10BD68FB-0133-47EB-9A9D-3A0FD0C9BCE9}" sibTransId="{87F0D7C8-F60A-40E0-8971-5E5EDD82C0FD}"/>
    <dgm:cxn modelId="{463E6C1F-3228-4F9A-A5DD-126D72E8FAFC}" type="presOf" srcId="{AD2D6C4A-C4CF-4FF3-954F-0965B7B193A4}" destId="{D9807C8E-5F31-46AA-B651-853350AD342B}" srcOrd="0" destOrd="0" presId="urn:microsoft.com/office/officeart/2005/8/layout/chevron2"/>
    <dgm:cxn modelId="{8AE94633-5BDA-4A61-A5FF-5AD74E56B522}" srcId="{BB5F09F7-8281-4E91-B670-E9F9868F9F93}" destId="{D876B078-C56E-4AD8-92EF-BD58CDDA4633}" srcOrd="0" destOrd="0" parTransId="{54CE6E36-AC04-43E3-8420-CE563DE05D22}" sibTransId="{F0BC80A2-ED7B-4CAE-84B0-BF3B4BB2D1BE}"/>
    <dgm:cxn modelId="{4CBE4A5D-EF19-498C-A5C5-B8BFD25A468E}" type="presOf" srcId="{39A6AA4C-69E3-4896-B880-FE49DC391271}" destId="{14E861B7-B48C-41D4-9185-B27512D91E05}" srcOrd="0" destOrd="0" presId="urn:microsoft.com/office/officeart/2005/8/layout/chevron2"/>
    <dgm:cxn modelId="{ED518B5F-BAD6-490B-8C93-87356BEE3CF8}" srcId="{F8F9766B-9B77-4E3F-BECB-15954D333FE0}" destId="{408B3521-5838-4A0C-A5E4-319A467BE713}" srcOrd="0" destOrd="0" parTransId="{99F28FDE-EDD5-4776-858C-6D94FD61A40F}" sibTransId="{338DE279-6A9C-4183-83CF-9471C7988AEC}"/>
    <dgm:cxn modelId="{D154EC81-353D-4B72-9D2D-941EE6684F6D}" type="presOf" srcId="{2141D68F-AFBD-4794-A2DA-044B9C64F868}" destId="{19CE135D-0AE8-4812-8B7D-5A2601A337DA}" srcOrd="0" destOrd="0" presId="urn:microsoft.com/office/officeart/2005/8/layout/chevron2"/>
    <dgm:cxn modelId="{5B27AC97-A4E1-4105-A5A2-BCD39B6B78C5}" type="presOf" srcId="{408B3521-5838-4A0C-A5E4-319A467BE713}" destId="{BFE07563-2CF7-4D34-86C5-23CDE01D2A39}" srcOrd="0" destOrd="0" presId="urn:microsoft.com/office/officeart/2005/8/layout/chevron2"/>
    <dgm:cxn modelId="{9138E69F-CEE9-49E6-BF1D-04A857BB638D}" srcId="{2F875E47-8AB2-44AC-9232-B95912660695}" destId="{2141D68F-AFBD-4794-A2DA-044B9C64F868}" srcOrd="0" destOrd="0" parTransId="{4F92A6B7-12AA-4EA8-94C2-68ADCD07309C}" sibTransId="{5B698699-CFAE-432B-9EA1-9D213C0DA4FB}"/>
    <dgm:cxn modelId="{1EE964A0-5A1C-4276-A81D-5EE62899A84D}" type="presOf" srcId="{2A690DE2-3342-4744-AD07-1D6B2A408AB1}" destId="{020AE0F8-9CF4-4A2A-945F-91AA06C2E774}" srcOrd="0" destOrd="0" presId="urn:microsoft.com/office/officeart/2005/8/layout/chevron2"/>
    <dgm:cxn modelId="{69077FAC-9970-455C-BB2C-56C42B3F76E1}" srcId="{AD2D6C4A-C4CF-4FF3-954F-0965B7B193A4}" destId="{BB5F09F7-8281-4E91-B670-E9F9868F9F93}" srcOrd="0" destOrd="0" parTransId="{4A9ED53B-A189-4316-B902-82024D6EC4AD}" sibTransId="{16EE71DA-EB00-4D7E-B44B-9E21C581CB23}"/>
    <dgm:cxn modelId="{C24A22C7-11CA-4800-8A33-1058307CE452}" type="presOf" srcId="{D876B078-C56E-4AD8-92EF-BD58CDDA4633}" destId="{DE65D2FD-3151-4A19-94F2-01BB1344DAAD}" srcOrd="0" destOrd="0" presId="urn:microsoft.com/office/officeart/2005/8/layout/chevron2"/>
    <dgm:cxn modelId="{C4A260D1-F555-4B8A-B761-276CA848E6BD}" type="presOf" srcId="{0D5C4F07-A04C-4271-A60B-82995C534A0F}" destId="{EE335CE4-CBFA-4AA3-9F09-A168A58EFEC8}" srcOrd="0" destOrd="0" presId="urn:microsoft.com/office/officeart/2005/8/layout/chevron2"/>
    <dgm:cxn modelId="{C889DAD6-0D30-4D9D-96E1-DFAB1D760705}" type="presOf" srcId="{F8F9766B-9B77-4E3F-BECB-15954D333FE0}" destId="{90A48DF3-474B-4BA6-832C-4F62E4A148BC}" srcOrd="0" destOrd="0" presId="urn:microsoft.com/office/officeart/2005/8/layout/chevron2"/>
    <dgm:cxn modelId="{AC6FD5DB-EE42-4631-AB11-D78DEAEBBAB4}" srcId="{2A690DE2-3342-4744-AD07-1D6B2A408AB1}" destId="{39A6AA4C-69E3-4896-B880-FE49DC391271}" srcOrd="0" destOrd="0" parTransId="{161B3261-B26D-4B51-884E-A15BF052A7F7}" sibTransId="{27C90728-AE03-46C4-931A-A824B734CDEA}"/>
    <dgm:cxn modelId="{40D8D4E2-5BD5-4264-B2C6-43ACAD544016}" type="presOf" srcId="{2F875E47-8AB2-44AC-9232-B95912660695}" destId="{AFF1C4FA-E7B1-4CB7-A056-83E26C3C25AA}" srcOrd="0" destOrd="0" presId="urn:microsoft.com/office/officeart/2005/8/layout/chevron2"/>
    <dgm:cxn modelId="{0C0445E4-CEF4-4EEF-A90C-CD97527F8655}" type="presOf" srcId="{BB5F09F7-8281-4E91-B670-E9F9868F9F93}" destId="{CC88F0E4-7EC4-4233-9D09-702C1618FF43}" srcOrd="0" destOrd="0" presId="urn:microsoft.com/office/officeart/2005/8/layout/chevron2"/>
    <dgm:cxn modelId="{AD777DE4-6536-4B00-8CAD-CC97A7A7179B}" srcId="{AD2D6C4A-C4CF-4FF3-954F-0965B7B193A4}" destId="{0D5C4F07-A04C-4271-A60B-82995C534A0F}" srcOrd="1" destOrd="0" parTransId="{1BBC7F77-5242-457B-9670-CEB6D3FB790F}" sibTransId="{7FF2B73F-1504-4677-9ED2-2018061549CE}"/>
    <dgm:cxn modelId="{94B668F0-E34A-4A6D-8C0F-939932502983}" srcId="{AD2D6C4A-C4CF-4FF3-954F-0965B7B193A4}" destId="{F8F9766B-9B77-4E3F-BECB-15954D333FE0}" srcOrd="4" destOrd="0" parTransId="{CA234793-A6A5-4E6A-AFD0-96FD3DFAE714}" sibTransId="{6AA122E3-477F-4EF4-840A-D78B578EF0F9}"/>
    <dgm:cxn modelId="{35F745F5-4D66-448D-8655-EC5999C8B1FA}" srcId="{0D5C4F07-A04C-4271-A60B-82995C534A0F}" destId="{8EF012D5-1050-4EE0-975B-FD7DD9E598AC}" srcOrd="0" destOrd="0" parTransId="{3F35CF77-7196-499F-8997-09FD78D14553}" sibTransId="{3F2A9AE8-CDCA-482C-A324-F2066098084A}"/>
    <dgm:cxn modelId="{13B2C5FD-04BA-4CE0-913E-E2AD590C2AAC}" srcId="{AD2D6C4A-C4CF-4FF3-954F-0965B7B193A4}" destId="{2F875E47-8AB2-44AC-9232-B95912660695}" srcOrd="3" destOrd="0" parTransId="{B23E6F96-EBB0-4D1F-A9AE-211A80658F63}" sibTransId="{926A9778-D82E-48A0-BCA7-641F55A27D6A}"/>
    <dgm:cxn modelId="{D21AF18D-8425-4EFB-BDCD-4F661959AFE5}" type="presParOf" srcId="{D9807C8E-5F31-46AA-B651-853350AD342B}" destId="{C28B8C42-2648-490C-842F-09E3FB6DFD8F}" srcOrd="0" destOrd="0" presId="urn:microsoft.com/office/officeart/2005/8/layout/chevron2"/>
    <dgm:cxn modelId="{561C9998-7817-4F32-B4CE-89FB9FB68D1A}" type="presParOf" srcId="{C28B8C42-2648-490C-842F-09E3FB6DFD8F}" destId="{CC88F0E4-7EC4-4233-9D09-702C1618FF43}" srcOrd="0" destOrd="0" presId="urn:microsoft.com/office/officeart/2005/8/layout/chevron2"/>
    <dgm:cxn modelId="{D3D2121E-A895-43DF-8B99-B2B70F23FF29}" type="presParOf" srcId="{C28B8C42-2648-490C-842F-09E3FB6DFD8F}" destId="{DE65D2FD-3151-4A19-94F2-01BB1344DAAD}" srcOrd="1" destOrd="0" presId="urn:microsoft.com/office/officeart/2005/8/layout/chevron2"/>
    <dgm:cxn modelId="{A2B7DE39-8962-4EB4-8360-2B4D108FF58C}" type="presParOf" srcId="{D9807C8E-5F31-46AA-B651-853350AD342B}" destId="{7030C765-96B0-495D-B90F-ADFB707CDCB1}" srcOrd="1" destOrd="0" presId="urn:microsoft.com/office/officeart/2005/8/layout/chevron2"/>
    <dgm:cxn modelId="{5532B2B1-9C64-4548-80B6-08B2789F5F4D}" type="presParOf" srcId="{D9807C8E-5F31-46AA-B651-853350AD342B}" destId="{0A585BB3-8B61-40C2-B4D6-5C1088C51E8E}" srcOrd="2" destOrd="0" presId="urn:microsoft.com/office/officeart/2005/8/layout/chevron2"/>
    <dgm:cxn modelId="{CB6B46AA-5EF2-4DC8-8EAC-61E8F67612F5}" type="presParOf" srcId="{0A585BB3-8B61-40C2-B4D6-5C1088C51E8E}" destId="{EE335CE4-CBFA-4AA3-9F09-A168A58EFEC8}" srcOrd="0" destOrd="0" presId="urn:microsoft.com/office/officeart/2005/8/layout/chevron2"/>
    <dgm:cxn modelId="{6F5CCB15-A31B-4CEA-BC47-648D42EE2CF6}" type="presParOf" srcId="{0A585BB3-8B61-40C2-B4D6-5C1088C51E8E}" destId="{6B7680C4-6699-4158-AD1E-139867F7C9EB}" srcOrd="1" destOrd="0" presId="urn:microsoft.com/office/officeart/2005/8/layout/chevron2"/>
    <dgm:cxn modelId="{D1EF9B48-75DC-47EF-8F6C-B21A9A512993}" type="presParOf" srcId="{D9807C8E-5F31-46AA-B651-853350AD342B}" destId="{60E85461-483B-42DF-8B8E-2BBF45177478}" srcOrd="3" destOrd="0" presId="urn:microsoft.com/office/officeart/2005/8/layout/chevron2"/>
    <dgm:cxn modelId="{620C5135-C109-4651-A269-512BBAA690ED}" type="presParOf" srcId="{D9807C8E-5F31-46AA-B651-853350AD342B}" destId="{E95E3EFD-1045-46E1-B64A-4DAFA777AD6F}" srcOrd="4" destOrd="0" presId="urn:microsoft.com/office/officeart/2005/8/layout/chevron2"/>
    <dgm:cxn modelId="{BDEF4906-85C2-4401-A3C5-031DD7B86F9B}" type="presParOf" srcId="{E95E3EFD-1045-46E1-B64A-4DAFA777AD6F}" destId="{020AE0F8-9CF4-4A2A-945F-91AA06C2E774}" srcOrd="0" destOrd="0" presId="urn:microsoft.com/office/officeart/2005/8/layout/chevron2"/>
    <dgm:cxn modelId="{05D6801B-A3B7-4E61-B753-C9FD22E47CB9}" type="presParOf" srcId="{E95E3EFD-1045-46E1-B64A-4DAFA777AD6F}" destId="{14E861B7-B48C-41D4-9185-B27512D91E05}" srcOrd="1" destOrd="0" presId="urn:microsoft.com/office/officeart/2005/8/layout/chevron2"/>
    <dgm:cxn modelId="{36FF3801-709F-4DF5-AE4E-5C0FCEA2DFC3}" type="presParOf" srcId="{D9807C8E-5F31-46AA-B651-853350AD342B}" destId="{03FBAD76-48CD-4BA6-9502-9E6A852B4082}" srcOrd="5" destOrd="0" presId="urn:microsoft.com/office/officeart/2005/8/layout/chevron2"/>
    <dgm:cxn modelId="{BDCFEDA9-AD8C-40EF-BD04-0B5BF7ADF605}" type="presParOf" srcId="{D9807C8E-5F31-46AA-B651-853350AD342B}" destId="{1F4ED553-35C2-4714-8642-5FA944A3A27A}" srcOrd="6" destOrd="0" presId="urn:microsoft.com/office/officeart/2005/8/layout/chevron2"/>
    <dgm:cxn modelId="{D85B3A3C-02B1-45D7-A7A5-2B94953016B1}" type="presParOf" srcId="{1F4ED553-35C2-4714-8642-5FA944A3A27A}" destId="{AFF1C4FA-E7B1-4CB7-A056-83E26C3C25AA}" srcOrd="0" destOrd="0" presId="urn:microsoft.com/office/officeart/2005/8/layout/chevron2"/>
    <dgm:cxn modelId="{C1F09995-CB44-41B3-A887-E2AB955A5C9C}" type="presParOf" srcId="{1F4ED553-35C2-4714-8642-5FA944A3A27A}" destId="{19CE135D-0AE8-4812-8B7D-5A2601A337DA}" srcOrd="1" destOrd="0" presId="urn:microsoft.com/office/officeart/2005/8/layout/chevron2"/>
    <dgm:cxn modelId="{E8240802-A07F-454B-B523-28C95DB36E21}" type="presParOf" srcId="{D9807C8E-5F31-46AA-B651-853350AD342B}" destId="{D37F4609-BB7B-4772-966F-3E1C75CBEB65}" srcOrd="7" destOrd="0" presId="urn:microsoft.com/office/officeart/2005/8/layout/chevron2"/>
    <dgm:cxn modelId="{D7A78ABC-7D9D-44E1-85A6-404BFE7CA7C1}" type="presParOf" srcId="{D9807C8E-5F31-46AA-B651-853350AD342B}" destId="{71A3270D-22D5-455D-AE7D-B2C45A0F275E}" srcOrd="8" destOrd="0" presId="urn:microsoft.com/office/officeart/2005/8/layout/chevron2"/>
    <dgm:cxn modelId="{BD26AA0F-445D-4010-B1F8-03F076AB6FCC}" type="presParOf" srcId="{71A3270D-22D5-455D-AE7D-B2C45A0F275E}" destId="{90A48DF3-474B-4BA6-832C-4F62E4A148BC}" srcOrd="0" destOrd="0" presId="urn:microsoft.com/office/officeart/2005/8/layout/chevron2"/>
    <dgm:cxn modelId="{90F622DB-C580-41E6-A8C7-3E5D8134A091}" type="presParOf" srcId="{71A3270D-22D5-455D-AE7D-B2C45A0F275E}" destId="{BFE07563-2CF7-4D34-86C5-23CDE01D2A39}" srcOrd="1" destOrd="0" presId="urn:microsoft.com/office/officeart/2005/8/layout/chevron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3A286CD-B406-4BBA-BC23-19A48481C43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37142B5-E586-4D7F-965E-80EB5586B72E}">
      <dgm:prSet/>
      <dgm:spPr>
        <a:solidFill>
          <a:srgbClr val="243255"/>
        </a:solidFill>
      </dgm:spPr>
      <dgm:t>
        <a:bodyPr/>
        <a:lstStyle/>
        <a:p>
          <a:pPr rtl="0"/>
          <a:r>
            <a:rPr lang="ru-RU" b="1"/>
            <a:t>Ресурсите на творческата личност</a:t>
          </a:r>
          <a:endParaRPr lang="hr-HR"/>
        </a:p>
      </dgm:t>
    </dgm:pt>
    <dgm:pt modelId="{A8D5A295-CDE7-4ECC-8E00-0263F26B41CC}" type="parTrans" cxnId="{B9D56C52-5B35-4EF0-AF0A-7B320BD18E46}">
      <dgm:prSet/>
      <dgm:spPr/>
      <dgm:t>
        <a:bodyPr/>
        <a:lstStyle/>
        <a:p>
          <a:endParaRPr lang="en-US"/>
        </a:p>
      </dgm:t>
    </dgm:pt>
    <dgm:pt modelId="{26E762E3-62B2-4464-B6A7-1B9047AF4942}" type="sibTrans" cxnId="{B9D56C52-5B35-4EF0-AF0A-7B320BD18E46}">
      <dgm:prSet/>
      <dgm:spPr/>
      <dgm:t>
        <a:bodyPr/>
        <a:lstStyle/>
        <a:p>
          <a:endParaRPr lang="en-US"/>
        </a:p>
      </dgm:t>
    </dgm:pt>
    <dgm:pt modelId="{0002CE00-7587-497F-9FB8-D5F6386B2469}">
      <dgm:prSet/>
      <dgm:spPr>
        <a:ln>
          <a:solidFill>
            <a:srgbClr val="FF0000"/>
          </a:solidFill>
        </a:ln>
      </dgm:spPr>
      <dgm:t>
        <a:bodyPr/>
        <a:lstStyle/>
        <a:p>
          <a:pPr rtl="0"/>
          <a:r>
            <a:rPr lang="bg-BG" i="1">
              <a:solidFill>
                <a:srgbClr val="E12227"/>
              </a:solidFill>
            </a:rPr>
            <a:t>набор от интелектуални умения </a:t>
          </a:r>
          <a:r>
            <a:rPr lang="en-GB">
              <a:solidFill>
                <a:srgbClr val="002060"/>
              </a:solidFill>
            </a:rPr>
            <a:t>(</a:t>
          </a:r>
          <a:r>
            <a:rPr lang="ru-RU">
              <a:solidFill>
                <a:srgbClr val="002060"/>
              </a:solidFill>
            </a:rPr>
            <a:t>способността да виждаш проблемите по нов начин и да преминаваш отвъд обикновените идеи; способността ясно да определяш идеите, които си струва да преследваш; способността да убеждаваш околните в значимостта на тези идеи</a:t>
          </a:r>
          <a:r>
            <a:rPr lang="en-GB">
              <a:solidFill>
                <a:srgbClr val="002060"/>
              </a:solidFill>
            </a:rPr>
            <a:t>) </a:t>
          </a:r>
          <a:endParaRPr lang="hr-HR" dirty="0">
            <a:solidFill>
              <a:srgbClr val="002060"/>
            </a:solidFill>
          </a:endParaRPr>
        </a:p>
      </dgm:t>
    </dgm:pt>
    <dgm:pt modelId="{51D3EB72-1046-4DA5-918C-20121289583A}" type="parTrans" cxnId="{3A293B4F-E8B9-4F80-AE9C-A3922D87E0C4}">
      <dgm:prSet/>
      <dgm:spPr/>
      <dgm:t>
        <a:bodyPr/>
        <a:lstStyle/>
        <a:p>
          <a:endParaRPr lang="en-US"/>
        </a:p>
      </dgm:t>
    </dgm:pt>
    <dgm:pt modelId="{2F37E390-B323-4F3B-A063-670A03B4F3BC}" type="sibTrans" cxnId="{3A293B4F-E8B9-4F80-AE9C-A3922D87E0C4}">
      <dgm:prSet/>
      <dgm:spPr/>
      <dgm:t>
        <a:bodyPr/>
        <a:lstStyle/>
        <a:p>
          <a:endParaRPr lang="en-US"/>
        </a:p>
      </dgm:t>
    </dgm:pt>
    <dgm:pt modelId="{964BFD34-0F11-4D8B-8C88-5021FB189F53}">
      <dgm:prSet/>
      <dgm:spPr>
        <a:ln>
          <a:solidFill>
            <a:srgbClr val="FF0000"/>
          </a:solidFill>
        </a:ln>
      </dgm:spPr>
      <dgm:t>
        <a:bodyPr/>
        <a:lstStyle/>
        <a:p>
          <a:pPr rtl="0"/>
          <a:r>
            <a:rPr lang="bg-BG" i="1">
              <a:solidFill>
                <a:srgbClr val="E12227"/>
              </a:solidFill>
            </a:rPr>
            <a:t>познаването на съответната област </a:t>
          </a:r>
          <a:r>
            <a:rPr lang="hr-HR">
              <a:solidFill>
                <a:srgbClr val="002060"/>
              </a:solidFill>
            </a:rPr>
            <a:t>(</a:t>
          </a:r>
          <a:r>
            <a:rPr lang="ru-RU">
              <a:solidFill>
                <a:srgbClr val="002060"/>
              </a:solidFill>
            </a:rPr>
            <a:t>макар че твърде многото знание може да попречи на създаването на нови идеи</a:t>
          </a:r>
          <a:r>
            <a:rPr lang="hr-HR">
              <a:solidFill>
                <a:srgbClr val="002060"/>
              </a:solidFill>
            </a:rPr>
            <a:t>)</a:t>
          </a:r>
          <a:endParaRPr lang="hr-HR" dirty="0">
            <a:solidFill>
              <a:srgbClr val="002060"/>
            </a:solidFill>
          </a:endParaRPr>
        </a:p>
      </dgm:t>
    </dgm:pt>
    <dgm:pt modelId="{48549DF7-E32E-4B62-B93C-31451E09F4CB}" type="parTrans" cxnId="{4C1B91D7-CA1A-41BA-8B64-AAD1BB5794D0}">
      <dgm:prSet/>
      <dgm:spPr/>
      <dgm:t>
        <a:bodyPr/>
        <a:lstStyle/>
        <a:p>
          <a:endParaRPr lang="en-US"/>
        </a:p>
      </dgm:t>
    </dgm:pt>
    <dgm:pt modelId="{3251166D-AD6F-4802-A60D-DDBDDF4BCB77}" type="sibTrans" cxnId="{4C1B91D7-CA1A-41BA-8B64-AAD1BB5794D0}">
      <dgm:prSet/>
      <dgm:spPr/>
      <dgm:t>
        <a:bodyPr/>
        <a:lstStyle/>
        <a:p>
          <a:endParaRPr lang="en-US"/>
        </a:p>
      </dgm:t>
    </dgm:pt>
    <dgm:pt modelId="{1F1038A3-29C1-410B-B355-1B2D30609202}">
      <dgm:prSet/>
      <dgm:spPr>
        <a:ln>
          <a:solidFill>
            <a:srgbClr val="FF0000"/>
          </a:solidFill>
        </a:ln>
      </dgm:spPr>
      <dgm:t>
        <a:bodyPr/>
        <a:lstStyle/>
        <a:p>
          <a:pPr rtl="0"/>
          <a:r>
            <a:rPr lang="bg-BG" i="1">
              <a:solidFill>
                <a:srgbClr val="E12227"/>
              </a:solidFill>
            </a:rPr>
            <a:t>характер, </a:t>
          </a:r>
          <a:r>
            <a:rPr lang="ru-RU">
              <a:solidFill>
                <a:srgbClr val="002060"/>
              </a:solidFill>
            </a:rPr>
            <a:t>който ти позволява да мислиш самостоятелно, нещо много необходимо, ако смяташ да предизвикваш околните и да застъпваш идеи, с  повечето от които никой не е съгласен</a:t>
          </a:r>
          <a:endParaRPr lang="hr-HR" dirty="0">
            <a:solidFill>
              <a:srgbClr val="002060"/>
            </a:solidFill>
          </a:endParaRPr>
        </a:p>
      </dgm:t>
    </dgm:pt>
    <dgm:pt modelId="{653DA023-1023-43C6-98DC-2127DBD25A78}" type="parTrans" cxnId="{6A007A24-5F32-4292-B530-BBBDFA08BCC6}">
      <dgm:prSet/>
      <dgm:spPr/>
      <dgm:t>
        <a:bodyPr/>
        <a:lstStyle/>
        <a:p>
          <a:endParaRPr lang="en-US"/>
        </a:p>
      </dgm:t>
    </dgm:pt>
    <dgm:pt modelId="{C7DF10AD-B9F0-4738-91E1-364D78BFB47F}" type="sibTrans" cxnId="{6A007A24-5F32-4292-B530-BBBDFA08BCC6}">
      <dgm:prSet/>
      <dgm:spPr/>
      <dgm:t>
        <a:bodyPr/>
        <a:lstStyle/>
        <a:p>
          <a:endParaRPr lang="en-US"/>
        </a:p>
      </dgm:t>
    </dgm:pt>
    <dgm:pt modelId="{788E3B64-2ABA-4A06-BF20-AFBF51D65EED}">
      <dgm:prSet/>
      <dgm:spPr/>
      <dgm:t>
        <a:bodyPr/>
        <a:lstStyle/>
        <a:p>
          <a:pPr rtl="0"/>
          <a:r>
            <a:rPr lang="bg-BG" i="1">
              <a:solidFill>
                <a:srgbClr val="E12227"/>
              </a:solidFill>
            </a:rPr>
            <a:t>среда</a:t>
          </a:r>
          <a:r>
            <a:rPr lang="ru-RU"/>
            <a:t>, </a:t>
          </a:r>
          <a:r>
            <a:rPr lang="ru-RU">
              <a:solidFill>
                <a:srgbClr val="002060"/>
              </a:solidFill>
            </a:rPr>
            <a:t>която те подкрепя и ти отдава дължимото за творческите ти идеи</a:t>
          </a:r>
          <a:endParaRPr lang="en-US">
            <a:solidFill>
              <a:srgbClr val="002060"/>
            </a:solidFill>
          </a:endParaRPr>
        </a:p>
      </dgm:t>
    </dgm:pt>
    <dgm:pt modelId="{E4198E28-CE83-4AF1-95C5-3B1FDDCA39CB}" type="parTrans" cxnId="{01056BE1-FE22-435F-9658-3E83C461BD0D}">
      <dgm:prSet/>
      <dgm:spPr/>
      <dgm:t>
        <a:bodyPr/>
        <a:lstStyle/>
        <a:p>
          <a:endParaRPr lang="en-US"/>
        </a:p>
      </dgm:t>
    </dgm:pt>
    <dgm:pt modelId="{87010A26-9F18-43FB-9664-64CBB143B272}" type="sibTrans" cxnId="{01056BE1-FE22-435F-9658-3E83C461BD0D}">
      <dgm:prSet/>
      <dgm:spPr/>
      <dgm:t>
        <a:bodyPr/>
        <a:lstStyle/>
        <a:p>
          <a:endParaRPr lang="en-US"/>
        </a:p>
      </dgm:t>
    </dgm:pt>
    <dgm:pt modelId="{B6C4744E-03D4-4C0D-9229-CA9304BF1AC1}">
      <dgm:prSet/>
      <dgm:spPr>
        <a:ln>
          <a:solidFill>
            <a:srgbClr val="FF0000"/>
          </a:solidFill>
        </a:ln>
      </dgm:spPr>
      <dgm:t>
        <a:bodyPr/>
        <a:lstStyle/>
        <a:p>
          <a:pPr rtl="0"/>
          <a:r>
            <a:rPr lang="bg-BG">
              <a:solidFill>
                <a:srgbClr val="002060"/>
              </a:solidFill>
            </a:rPr>
            <a:t>Източник</a:t>
          </a:r>
          <a:r>
            <a:rPr lang="en-GB">
              <a:solidFill>
                <a:srgbClr val="002060"/>
              </a:solidFill>
            </a:rPr>
            <a:t>: Sternberg </a:t>
          </a:r>
          <a:r>
            <a:rPr lang="bg-BG">
              <a:solidFill>
                <a:srgbClr val="002060"/>
              </a:solidFill>
            </a:rPr>
            <a:t>и</a:t>
          </a:r>
          <a:r>
            <a:rPr lang="en-GB">
              <a:solidFill>
                <a:srgbClr val="002060"/>
              </a:solidFill>
            </a:rPr>
            <a:t> Lubart (1995) </a:t>
          </a:r>
          <a:endParaRPr lang="en-US">
            <a:solidFill>
              <a:srgbClr val="002060"/>
            </a:solidFill>
          </a:endParaRPr>
        </a:p>
      </dgm:t>
    </dgm:pt>
    <dgm:pt modelId="{E41C19CE-F290-4F61-A4CD-92385025D70C}" type="parTrans" cxnId="{E178A8C6-C125-4B9A-B1AA-623204E2815B}">
      <dgm:prSet/>
      <dgm:spPr/>
      <dgm:t>
        <a:bodyPr/>
        <a:lstStyle/>
        <a:p>
          <a:endParaRPr lang="en-US"/>
        </a:p>
      </dgm:t>
    </dgm:pt>
    <dgm:pt modelId="{A837D849-2EEA-4CED-8AC4-C56286ECB189}" type="sibTrans" cxnId="{E178A8C6-C125-4B9A-B1AA-623204E2815B}">
      <dgm:prSet/>
      <dgm:spPr/>
      <dgm:t>
        <a:bodyPr/>
        <a:lstStyle/>
        <a:p>
          <a:endParaRPr lang="en-US"/>
        </a:p>
      </dgm:t>
    </dgm:pt>
    <dgm:pt modelId="{EEFEDEE6-7B94-4E2B-A5CB-BBF9B3355CF0}" type="pres">
      <dgm:prSet presAssocID="{83A286CD-B406-4BBA-BC23-19A48481C43C}" presName="linear" presStyleCnt="0">
        <dgm:presLayoutVars>
          <dgm:dir/>
          <dgm:animLvl val="lvl"/>
          <dgm:resizeHandles val="exact"/>
        </dgm:presLayoutVars>
      </dgm:prSet>
      <dgm:spPr/>
    </dgm:pt>
    <dgm:pt modelId="{71A77E4C-3B11-4D21-8AA2-596DCA6E6EB6}" type="pres">
      <dgm:prSet presAssocID="{937142B5-E586-4D7F-965E-80EB5586B72E}" presName="parentLin" presStyleCnt="0"/>
      <dgm:spPr/>
    </dgm:pt>
    <dgm:pt modelId="{FAD29B8F-B981-4E1A-B7F9-4643A90A2125}" type="pres">
      <dgm:prSet presAssocID="{937142B5-E586-4D7F-965E-80EB5586B72E}" presName="parentLeftMargin" presStyleLbl="node1" presStyleIdx="0" presStyleCnt="1"/>
      <dgm:spPr/>
    </dgm:pt>
    <dgm:pt modelId="{7CA62AA6-5001-4149-BCB9-FE3DCC12FB6E}" type="pres">
      <dgm:prSet presAssocID="{937142B5-E586-4D7F-965E-80EB5586B72E}" presName="parentText" presStyleLbl="node1" presStyleIdx="0" presStyleCnt="1">
        <dgm:presLayoutVars>
          <dgm:chMax val="0"/>
          <dgm:bulletEnabled val="1"/>
        </dgm:presLayoutVars>
      </dgm:prSet>
      <dgm:spPr/>
    </dgm:pt>
    <dgm:pt modelId="{A2C86985-0C51-4527-9FF1-69F82454E7A8}" type="pres">
      <dgm:prSet presAssocID="{937142B5-E586-4D7F-965E-80EB5586B72E}" presName="negativeSpace" presStyleCnt="0"/>
      <dgm:spPr/>
    </dgm:pt>
    <dgm:pt modelId="{C5CB239E-9CB8-46F5-B331-D43224F00FB9}" type="pres">
      <dgm:prSet presAssocID="{937142B5-E586-4D7F-965E-80EB5586B72E}" presName="childText" presStyleLbl="conFgAcc1" presStyleIdx="0" presStyleCnt="1">
        <dgm:presLayoutVars>
          <dgm:bulletEnabled val="1"/>
        </dgm:presLayoutVars>
      </dgm:prSet>
      <dgm:spPr/>
    </dgm:pt>
  </dgm:ptLst>
  <dgm:cxnLst>
    <dgm:cxn modelId="{EC004E01-CB5F-49F2-A9CE-F3FB566AC545}" type="presOf" srcId="{1F1038A3-29C1-410B-B355-1B2D30609202}" destId="{C5CB239E-9CB8-46F5-B331-D43224F00FB9}" srcOrd="0" destOrd="2" presId="urn:microsoft.com/office/officeart/2005/8/layout/list1"/>
    <dgm:cxn modelId="{D80C8023-8B0E-4D84-9238-F713575544D5}" type="presOf" srcId="{B6C4744E-03D4-4C0D-9229-CA9304BF1AC1}" destId="{C5CB239E-9CB8-46F5-B331-D43224F00FB9}" srcOrd="0" destOrd="4" presId="urn:microsoft.com/office/officeart/2005/8/layout/list1"/>
    <dgm:cxn modelId="{6A007A24-5F32-4292-B530-BBBDFA08BCC6}" srcId="{937142B5-E586-4D7F-965E-80EB5586B72E}" destId="{1F1038A3-29C1-410B-B355-1B2D30609202}" srcOrd="2" destOrd="0" parTransId="{653DA023-1023-43C6-98DC-2127DBD25A78}" sibTransId="{C7DF10AD-B9F0-4738-91E1-364D78BFB47F}"/>
    <dgm:cxn modelId="{E3D85A27-DADE-4C8B-89A6-BB90EEE052EE}" type="presOf" srcId="{937142B5-E586-4D7F-965E-80EB5586B72E}" destId="{FAD29B8F-B981-4E1A-B7F9-4643A90A2125}" srcOrd="0" destOrd="0" presId="urn:microsoft.com/office/officeart/2005/8/layout/list1"/>
    <dgm:cxn modelId="{63D60B36-888C-42E9-856D-82A18ED9BAB3}" type="presOf" srcId="{964BFD34-0F11-4D8B-8C88-5021FB189F53}" destId="{C5CB239E-9CB8-46F5-B331-D43224F00FB9}" srcOrd="0" destOrd="1" presId="urn:microsoft.com/office/officeart/2005/8/layout/list1"/>
    <dgm:cxn modelId="{3A293B4F-E8B9-4F80-AE9C-A3922D87E0C4}" srcId="{937142B5-E586-4D7F-965E-80EB5586B72E}" destId="{0002CE00-7587-497F-9FB8-D5F6386B2469}" srcOrd="0" destOrd="0" parTransId="{51D3EB72-1046-4DA5-918C-20121289583A}" sibTransId="{2F37E390-B323-4F3B-A063-670A03B4F3BC}"/>
    <dgm:cxn modelId="{B9D56C52-5B35-4EF0-AF0A-7B320BD18E46}" srcId="{83A286CD-B406-4BBA-BC23-19A48481C43C}" destId="{937142B5-E586-4D7F-965E-80EB5586B72E}" srcOrd="0" destOrd="0" parTransId="{A8D5A295-CDE7-4ECC-8E00-0263F26B41CC}" sibTransId="{26E762E3-62B2-4464-B6A7-1B9047AF4942}"/>
    <dgm:cxn modelId="{57CBCB76-6244-42A1-98B5-50E4499B79AD}" type="presOf" srcId="{937142B5-E586-4D7F-965E-80EB5586B72E}" destId="{7CA62AA6-5001-4149-BCB9-FE3DCC12FB6E}" srcOrd="1" destOrd="0" presId="urn:microsoft.com/office/officeart/2005/8/layout/list1"/>
    <dgm:cxn modelId="{0F2F3D8D-5C48-4D1E-AE48-F94026B286DA}" type="presOf" srcId="{788E3B64-2ABA-4A06-BF20-AFBF51D65EED}" destId="{C5CB239E-9CB8-46F5-B331-D43224F00FB9}" srcOrd="0" destOrd="3" presId="urn:microsoft.com/office/officeart/2005/8/layout/list1"/>
    <dgm:cxn modelId="{E178A8C6-C125-4B9A-B1AA-623204E2815B}" srcId="{937142B5-E586-4D7F-965E-80EB5586B72E}" destId="{B6C4744E-03D4-4C0D-9229-CA9304BF1AC1}" srcOrd="4" destOrd="0" parTransId="{E41C19CE-F290-4F61-A4CD-92385025D70C}" sibTransId="{A837D849-2EEA-4CED-8AC4-C56286ECB189}"/>
    <dgm:cxn modelId="{101BCCCF-28D3-40A0-9F9D-A82FF0DBE042}" type="presOf" srcId="{83A286CD-B406-4BBA-BC23-19A48481C43C}" destId="{EEFEDEE6-7B94-4E2B-A5CB-BBF9B3355CF0}" srcOrd="0" destOrd="0" presId="urn:microsoft.com/office/officeart/2005/8/layout/list1"/>
    <dgm:cxn modelId="{4C1B91D7-CA1A-41BA-8B64-AAD1BB5794D0}" srcId="{937142B5-E586-4D7F-965E-80EB5586B72E}" destId="{964BFD34-0F11-4D8B-8C88-5021FB189F53}" srcOrd="1" destOrd="0" parTransId="{48549DF7-E32E-4B62-B93C-31451E09F4CB}" sibTransId="{3251166D-AD6F-4802-A60D-DDBDDF4BCB77}"/>
    <dgm:cxn modelId="{01056BE1-FE22-435F-9658-3E83C461BD0D}" srcId="{937142B5-E586-4D7F-965E-80EB5586B72E}" destId="{788E3B64-2ABA-4A06-BF20-AFBF51D65EED}" srcOrd="3" destOrd="0" parTransId="{E4198E28-CE83-4AF1-95C5-3B1FDDCA39CB}" sibTransId="{87010A26-9F18-43FB-9664-64CBB143B272}"/>
    <dgm:cxn modelId="{8D94D7E5-C3DF-42C6-9EA9-48AD86CCB1C5}" type="presOf" srcId="{0002CE00-7587-497F-9FB8-D5F6386B2469}" destId="{C5CB239E-9CB8-46F5-B331-D43224F00FB9}" srcOrd="0" destOrd="0" presId="urn:microsoft.com/office/officeart/2005/8/layout/list1"/>
    <dgm:cxn modelId="{2BC16F66-2A7D-45E3-8DBE-604FEC584C25}" type="presParOf" srcId="{EEFEDEE6-7B94-4E2B-A5CB-BBF9B3355CF0}" destId="{71A77E4C-3B11-4D21-8AA2-596DCA6E6EB6}" srcOrd="0" destOrd="0" presId="urn:microsoft.com/office/officeart/2005/8/layout/list1"/>
    <dgm:cxn modelId="{5FFEECB3-DD73-4517-B4FA-6CE15F35F74F}" type="presParOf" srcId="{71A77E4C-3B11-4D21-8AA2-596DCA6E6EB6}" destId="{FAD29B8F-B981-4E1A-B7F9-4643A90A2125}" srcOrd="0" destOrd="0" presId="urn:microsoft.com/office/officeart/2005/8/layout/list1"/>
    <dgm:cxn modelId="{5DD3DBC1-F42D-45A8-9C5E-CA4D2ECA88F2}" type="presParOf" srcId="{71A77E4C-3B11-4D21-8AA2-596DCA6E6EB6}" destId="{7CA62AA6-5001-4149-BCB9-FE3DCC12FB6E}" srcOrd="1" destOrd="0" presId="urn:microsoft.com/office/officeart/2005/8/layout/list1"/>
    <dgm:cxn modelId="{83D56ED0-BF0A-452E-8437-78A731C948F1}" type="presParOf" srcId="{EEFEDEE6-7B94-4E2B-A5CB-BBF9B3355CF0}" destId="{A2C86985-0C51-4527-9FF1-69F82454E7A8}" srcOrd="1" destOrd="0" presId="urn:microsoft.com/office/officeart/2005/8/layout/list1"/>
    <dgm:cxn modelId="{14FACC2C-9A42-4176-9964-5A3DC00460D2}" type="presParOf" srcId="{EEFEDEE6-7B94-4E2B-A5CB-BBF9B3355CF0}" destId="{C5CB239E-9CB8-46F5-B331-D43224F00FB9}" srcOrd="2" destOrd="0" presId="urn:microsoft.com/office/officeart/2005/8/layout/list1"/>
  </dgm:cxnLst>
  <dgm:bg/>
  <dgm:whole>
    <a:ln w="9525" cap="flat" cmpd="sng" algn="ctr">
      <a:solidFill>
        <a:schemeClr val="lt1">
          <a:hueOff val="0"/>
          <a:satOff val="0"/>
          <a:lumOff val="0"/>
        </a:schemeClr>
      </a:solidFill>
      <a:prstDash val="solid"/>
      <a:round/>
      <a:headEnd type="none" w="med" len="med"/>
      <a:tailEnd type="none" w="med" len="med"/>
    </a:ln>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1B13C-AA17-44E9-8569-B75BA188C82C}">
      <dsp:nvSpPr>
        <dsp:cNvPr id="0" name=""/>
        <dsp:cNvSpPr/>
      </dsp:nvSpPr>
      <dsp:spPr>
        <a:xfrm>
          <a:off x="0" y="0"/>
          <a:ext cx="16306800" cy="1065576"/>
        </a:xfrm>
        <a:prstGeom prst="roundRect">
          <a:avLst/>
        </a:prstGeom>
        <a:solidFill>
          <a:srgbClr val="243255"/>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rtl="0">
            <a:lnSpc>
              <a:spcPct val="90000"/>
            </a:lnSpc>
            <a:spcBef>
              <a:spcPct val="0"/>
            </a:spcBef>
            <a:spcAft>
              <a:spcPct val="35000"/>
            </a:spcAft>
            <a:buNone/>
          </a:pPr>
          <a:r>
            <a:rPr lang="bg-BG" sz="4400" b="1" kern="1200"/>
            <a:t>ТВОРЧЕСКО МИСЛЕНЕ, КРЕАТИВНОСТ</a:t>
          </a:r>
          <a:endParaRPr lang="hr-HR" sz="4400" kern="1200" dirty="0"/>
        </a:p>
      </dsp:txBody>
      <dsp:txXfrm>
        <a:off x="52017" y="52017"/>
        <a:ext cx="16202766" cy="96154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07ECB-5C7B-4661-BF9D-6574C90267C0}">
      <dsp:nvSpPr>
        <dsp:cNvPr id="0" name=""/>
        <dsp:cNvSpPr/>
      </dsp:nvSpPr>
      <dsp:spPr>
        <a:xfrm>
          <a:off x="0" y="91369"/>
          <a:ext cx="15316201" cy="76752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bg-BG" sz="3200" b="1" kern="1200"/>
            <a:t>Характеристики на </a:t>
          </a:r>
          <a:r>
            <a:rPr lang="ru-RU" sz="3200" b="1" kern="1200"/>
            <a:t>творческите личности</a:t>
          </a:r>
          <a:r>
            <a:rPr lang="hr-HR" sz="3200" b="1" kern="1200"/>
            <a:t>: </a:t>
          </a:r>
          <a:r>
            <a:rPr lang="bg-BG" sz="3200" b="1" kern="1200"/>
            <a:t>адаптирано от </a:t>
          </a:r>
          <a:r>
            <a:rPr lang="en-GB" sz="3200" b="1" kern="1200"/>
            <a:t>Cloninger </a:t>
          </a:r>
          <a:r>
            <a:rPr lang="bg-BG" sz="3200" b="1" kern="1200"/>
            <a:t>и</a:t>
          </a:r>
          <a:r>
            <a:rPr lang="en-GB" sz="3200" b="1" kern="1200"/>
            <a:t> </a:t>
          </a:r>
          <a:r>
            <a:rPr lang="en-GB" sz="3200" b="1" kern="1200" dirty="0" err="1"/>
            <a:t>Mengert</a:t>
          </a:r>
          <a:r>
            <a:rPr lang="en-GB" sz="3200" b="1" kern="1200" dirty="0"/>
            <a:t> (2010) </a:t>
          </a:r>
          <a:endParaRPr lang="hr-HR" sz="3200" kern="1200" dirty="0"/>
        </a:p>
      </dsp:txBody>
      <dsp:txXfrm>
        <a:off x="37467" y="128836"/>
        <a:ext cx="15241267" cy="69258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33C942-163B-44B1-8071-F21D6C0F06F4}">
      <dsp:nvSpPr>
        <dsp:cNvPr id="0" name=""/>
        <dsp:cNvSpPr/>
      </dsp:nvSpPr>
      <dsp:spPr>
        <a:xfrm>
          <a:off x="356879" y="7864"/>
          <a:ext cx="1619994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bg-BG" sz="3800" b="1" kern="1200"/>
            <a:t>Модел на креативност 4</a:t>
          </a:r>
          <a:r>
            <a:rPr lang="en-US" sz="3800" b="1" kern="1200"/>
            <a:t>P </a:t>
          </a:r>
          <a:endParaRPr lang="hr-HR" sz="3800" kern="1200"/>
        </a:p>
      </dsp:txBody>
      <dsp:txXfrm>
        <a:off x="401803" y="52788"/>
        <a:ext cx="16110092" cy="83042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C45FE5-4AD4-472A-9115-592D8C132F50}">
      <dsp:nvSpPr>
        <dsp:cNvPr id="0" name=""/>
        <dsp:cNvSpPr/>
      </dsp:nvSpPr>
      <dsp:spPr>
        <a:xfrm>
          <a:off x="0" y="292"/>
          <a:ext cx="16200000" cy="935415"/>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rtl="0">
            <a:lnSpc>
              <a:spcPct val="90000"/>
            </a:lnSpc>
            <a:spcBef>
              <a:spcPct val="0"/>
            </a:spcBef>
            <a:spcAft>
              <a:spcPct val="35000"/>
            </a:spcAft>
            <a:buNone/>
          </a:pPr>
          <a:r>
            <a:rPr lang="bg-BG" sz="3900" b="1" kern="1200"/>
            <a:t>Видове креативност</a:t>
          </a:r>
          <a:r>
            <a:rPr lang="en-GB" sz="3900" b="1" kern="1200"/>
            <a:t> </a:t>
          </a:r>
          <a:endParaRPr lang="hr-HR" sz="3900" kern="1200"/>
        </a:p>
      </dsp:txBody>
      <dsp:txXfrm>
        <a:off x="45663" y="45955"/>
        <a:ext cx="16108674" cy="84408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B4327F-475B-441E-816E-0A81FA37DB40}">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bg-BG" sz="3800" b="1" kern="1200"/>
            <a:t>Примери за различни видове креативност</a:t>
          </a:r>
          <a:endParaRPr lang="hr-HR" sz="3800" kern="1200" dirty="0"/>
        </a:p>
      </dsp:txBody>
      <dsp:txXfrm>
        <a:off x="44924" y="52788"/>
        <a:ext cx="16110152" cy="83042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ru-RU" sz="3800" b="1" kern="1200"/>
            <a:t>Преодоляване на личностните бариери пред креативността</a:t>
          </a:r>
          <a:endParaRPr lang="hr-HR" sz="3800" b="1" kern="1200" dirty="0"/>
        </a:p>
      </dsp:txBody>
      <dsp:txXfrm>
        <a:off x="44924" y="52788"/>
        <a:ext cx="16110152" cy="83042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38773"/>
          <a:ext cx="16200000" cy="843483"/>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bg-BG" sz="2000" b="1" kern="1200"/>
            <a:t> Преодоляване на личностните бариери пред креативността</a:t>
          </a:r>
          <a:endParaRPr lang="hr-HR" sz="2000" b="1" kern="1200" dirty="0"/>
        </a:p>
      </dsp:txBody>
      <dsp:txXfrm>
        <a:off x="41175" y="79948"/>
        <a:ext cx="16117650" cy="76113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0"/>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ru-RU" sz="3800" b="1" kern="1200"/>
            <a:t>Преодоляване на личностните бариери пред креативността</a:t>
          </a:r>
          <a:endParaRPr lang="en-US" sz="3800" b="1" kern="1200"/>
        </a:p>
      </dsp:txBody>
      <dsp:txXfrm>
        <a:off x="44924" y="44924"/>
        <a:ext cx="16110152" cy="83042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0"/>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hr-HR" sz="3800" b="1" kern="1200"/>
            <a:t> </a:t>
          </a:r>
          <a:r>
            <a:rPr lang="bg-BG" sz="3800" b="1" kern="1200"/>
            <a:t>Преодоляване на личностните бариери пред креативността</a:t>
          </a:r>
          <a:endParaRPr lang="hr-HR" sz="3800" b="1" kern="1200" dirty="0"/>
        </a:p>
      </dsp:txBody>
      <dsp:txXfrm>
        <a:off x="44924" y="44924"/>
        <a:ext cx="16110152" cy="83042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0"/>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bg-BG" sz="3800" b="1" kern="1200"/>
            <a:t>Преодоляване на личностните бариери пред креативността </a:t>
          </a:r>
          <a:endParaRPr lang="hr-HR" sz="3800" b="1" kern="1200" dirty="0"/>
        </a:p>
      </dsp:txBody>
      <dsp:txXfrm>
        <a:off x="44924" y="44924"/>
        <a:ext cx="16110152" cy="83042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0"/>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bg-BG" sz="3800" b="1" kern="1200"/>
            <a:t>Преодоляване на личностните бариери пред креативността</a:t>
          </a:r>
          <a:r>
            <a:rPr lang="hr-HR" sz="3800" b="1" kern="1200"/>
            <a:t> </a:t>
          </a:r>
          <a:endParaRPr lang="hr-HR" sz="3800" b="1" kern="1200" dirty="0"/>
        </a:p>
      </dsp:txBody>
      <dsp:txXfrm>
        <a:off x="44924" y="44924"/>
        <a:ext cx="16110152" cy="8304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B42E7-1FED-4B36-ABBC-6C5A43F75138}">
      <dsp:nvSpPr>
        <dsp:cNvPr id="0" name=""/>
        <dsp:cNvSpPr/>
      </dsp:nvSpPr>
      <dsp:spPr>
        <a:xfrm>
          <a:off x="0" y="583274"/>
          <a:ext cx="16199935" cy="6284250"/>
        </a:xfrm>
        <a:prstGeom prst="rect">
          <a:avLst/>
        </a:prstGeom>
        <a:solidFill>
          <a:schemeClr val="lt1">
            <a:alpha val="90000"/>
            <a:hueOff val="0"/>
            <a:satOff val="0"/>
            <a:lumOff val="0"/>
            <a:alphaOff val="0"/>
          </a:schemeClr>
        </a:solidFill>
        <a:ln w="25400" cap="flat" cmpd="sng" algn="ctr">
          <a:solidFill>
            <a:srgbClr val="E12227"/>
          </a:solidFill>
          <a:prstDash val="solid"/>
        </a:ln>
        <a:effectLst/>
      </dsp:spPr>
      <dsp:style>
        <a:lnRef idx="2">
          <a:scrgbClr r="0" g="0" b="0"/>
        </a:lnRef>
        <a:fillRef idx="1">
          <a:scrgbClr r="0" g="0" b="0"/>
        </a:fillRef>
        <a:effectRef idx="0">
          <a:scrgbClr r="0" g="0" b="0"/>
        </a:effectRef>
        <a:fontRef idx="minor"/>
      </dsp:style>
      <dsp:txBody>
        <a:bodyPr spcFirstLastPara="0" vert="horz" wrap="square" lIns="1306987" tIns="728980" rIns="1306987" bIns="248920" numCol="1" spcCol="1270" anchor="t" anchorCtr="0">
          <a:noAutofit/>
        </a:bodyPr>
        <a:lstStyle/>
        <a:p>
          <a:pPr marL="285750" lvl="1" indent="-285750" algn="l" defTabSz="1555750" rtl="0">
            <a:lnSpc>
              <a:spcPct val="90000"/>
            </a:lnSpc>
            <a:spcBef>
              <a:spcPct val="0"/>
            </a:spcBef>
            <a:spcAft>
              <a:spcPct val="15000"/>
            </a:spcAft>
            <a:buChar char="•"/>
          </a:pPr>
          <a:r>
            <a:rPr lang="ru-RU" sz="3500" kern="1200">
              <a:solidFill>
                <a:srgbClr val="002060"/>
              </a:solidFill>
            </a:rPr>
            <a:t>В днешния бързо променящ се, изпълнен с много предизвикателства свят да развиваш творческата си същност се е превърнало в необходимост</a:t>
          </a:r>
          <a:endParaRPr lang="hr-HR" sz="3500" kern="1200">
            <a:solidFill>
              <a:srgbClr val="002060"/>
            </a:solidFill>
          </a:endParaRPr>
        </a:p>
        <a:p>
          <a:pPr marL="285750" lvl="1" indent="-285750" algn="l" defTabSz="1555750" rtl="0">
            <a:lnSpc>
              <a:spcPct val="90000"/>
            </a:lnSpc>
            <a:spcBef>
              <a:spcPct val="0"/>
            </a:spcBef>
            <a:spcAft>
              <a:spcPct val="15000"/>
            </a:spcAft>
            <a:buChar char="•"/>
          </a:pPr>
          <a:r>
            <a:rPr lang="ru-RU" sz="3500" kern="1200">
              <a:solidFill>
                <a:srgbClr val="002060"/>
              </a:solidFill>
            </a:rPr>
            <a:t>Творческият подход е ключов за успех в почти всички житейски ситуации, както лични, така и професионални</a:t>
          </a:r>
          <a:endParaRPr lang="hr-HR" sz="3500" kern="1200" dirty="0">
            <a:solidFill>
              <a:srgbClr val="002060"/>
            </a:solidFill>
          </a:endParaRPr>
        </a:p>
        <a:p>
          <a:pPr marL="285750" lvl="1" indent="-285750" algn="l" defTabSz="1555750" rtl="0">
            <a:lnSpc>
              <a:spcPct val="90000"/>
            </a:lnSpc>
            <a:spcBef>
              <a:spcPct val="0"/>
            </a:spcBef>
            <a:spcAft>
              <a:spcPct val="15000"/>
            </a:spcAft>
            <a:buChar char="•"/>
          </a:pPr>
          <a:r>
            <a:rPr lang="ru-RU" sz="3500" kern="1200">
              <a:solidFill>
                <a:srgbClr val="002060"/>
              </a:solidFill>
            </a:rPr>
            <a:t>Креативността е от ключово значение за обществото и тя оказва мощно въздействие върху всички обществени сфери</a:t>
          </a:r>
          <a:endParaRPr lang="hr-HR" sz="3500" kern="1200">
            <a:solidFill>
              <a:srgbClr val="002060"/>
            </a:solidFill>
          </a:endParaRPr>
        </a:p>
        <a:p>
          <a:pPr marL="285750" lvl="1" indent="-285750" algn="l" defTabSz="1555750" rtl="0">
            <a:lnSpc>
              <a:spcPct val="90000"/>
            </a:lnSpc>
            <a:spcBef>
              <a:spcPct val="0"/>
            </a:spcBef>
            <a:spcAft>
              <a:spcPct val="15000"/>
            </a:spcAft>
            <a:buChar char="•"/>
          </a:pPr>
          <a:r>
            <a:rPr lang="bg-BG" sz="3500" kern="1200">
              <a:solidFill>
                <a:srgbClr val="002060"/>
              </a:solidFill>
            </a:rPr>
            <a:t>Накратко казано, креативността е с</a:t>
          </a:r>
          <a:r>
            <a:rPr lang="ru-RU" sz="3500" kern="1200">
              <a:solidFill>
                <a:srgbClr val="002060"/>
              </a:solidFill>
            </a:rPr>
            <a:t>бор от два основни елемента:</a:t>
          </a:r>
          <a:endParaRPr lang="hr-HR" sz="3500" kern="1200">
            <a:solidFill>
              <a:srgbClr val="002060"/>
            </a:solidFill>
          </a:endParaRPr>
        </a:p>
        <a:p>
          <a:pPr marL="285750" lvl="1" indent="-285750" algn="l" defTabSz="1555750" rtl="0">
            <a:lnSpc>
              <a:spcPct val="90000"/>
            </a:lnSpc>
            <a:spcBef>
              <a:spcPct val="0"/>
            </a:spcBef>
            <a:spcAft>
              <a:spcPct val="15000"/>
            </a:spcAft>
            <a:buChar char="•"/>
          </a:pPr>
          <a:r>
            <a:rPr lang="bg-BG" sz="3500" i="1" kern="1200">
              <a:solidFill>
                <a:srgbClr val="002060"/>
              </a:solidFill>
            </a:rPr>
            <a:t>(1) новаторство, оригиналност и </a:t>
          </a:r>
          <a:endParaRPr lang="en-US" sz="3500" i="1" kern="1200">
            <a:solidFill>
              <a:srgbClr val="002060"/>
            </a:solidFill>
          </a:endParaRPr>
        </a:p>
        <a:p>
          <a:pPr marL="285750" lvl="1" indent="-285750" algn="l" defTabSz="1555750" rtl="0">
            <a:lnSpc>
              <a:spcPct val="90000"/>
            </a:lnSpc>
            <a:spcBef>
              <a:spcPct val="0"/>
            </a:spcBef>
            <a:spcAft>
              <a:spcPct val="15000"/>
            </a:spcAft>
            <a:buChar char="•"/>
          </a:pPr>
          <a:r>
            <a:rPr lang="ru-RU" sz="3500" i="1" kern="1200">
              <a:solidFill>
                <a:srgbClr val="002060"/>
              </a:solidFill>
            </a:rPr>
            <a:t>(2) уместност, полезност или смисленост</a:t>
          </a:r>
          <a:endParaRPr lang="en-US" sz="3500" kern="1200">
            <a:solidFill>
              <a:srgbClr val="002060"/>
            </a:solidFill>
          </a:endParaRPr>
        </a:p>
      </dsp:txBody>
      <dsp:txXfrm>
        <a:off x="0" y="583274"/>
        <a:ext cx="16199935" cy="6284250"/>
      </dsp:txXfrm>
    </dsp:sp>
    <dsp:sp modelId="{335CCE47-B0A7-4E31-BA0F-4591AE467EA7}">
      <dsp:nvSpPr>
        <dsp:cNvPr id="0" name=""/>
        <dsp:cNvSpPr/>
      </dsp:nvSpPr>
      <dsp:spPr>
        <a:xfrm>
          <a:off x="842010" y="66674"/>
          <a:ext cx="11788140" cy="103320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5564" tIns="0" rIns="445564" bIns="0" numCol="1" spcCol="1270" anchor="ctr" anchorCtr="0">
          <a:noAutofit/>
        </a:bodyPr>
        <a:lstStyle/>
        <a:p>
          <a:pPr marL="0" lvl="0" indent="0" algn="l" defTabSz="1555750" rtl="0">
            <a:lnSpc>
              <a:spcPct val="90000"/>
            </a:lnSpc>
            <a:spcBef>
              <a:spcPct val="0"/>
            </a:spcBef>
            <a:spcAft>
              <a:spcPct val="35000"/>
            </a:spcAft>
            <a:buNone/>
          </a:pPr>
          <a:r>
            <a:rPr lang="bg-BG" sz="3500" kern="1200"/>
            <a:t>Какво представлява творческото мислене?</a:t>
          </a:r>
          <a:endParaRPr lang="hr-HR" sz="3500" kern="1200" dirty="0"/>
        </a:p>
      </dsp:txBody>
      <dsp:txXfrm>
        <a:off x="892447" y="117111"/>
        <a:ext cx="11687266" cy="93232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ru-RU" sz="3800" b="1" kern="1200" noProof="0"/>
            <a:t>Творческото мислене в екипа</a:t>
          </a:r>
          <a:endParaRPr lang="en-GB" sz="3800" b="1" kern="1200" noProof="0" dirty="0"/>
        </a:p>
      </dsp:txBody>
      <dsp:txXfrm>
        <a:off x="44924" y="52788"/>
        <a:ext cx="16110152" cy="83042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ru-RU" sz="3800" b="1" kern="1200" noProof="0"/>
            <a:t>Креативност на работното място</a:t>
          </a:r>
          <a:endParaRPr lang="en-GB" sz="3800" b="1" kern="1200" noProof="0" dirty="0"/>
        </a:p>
      </dsp:txBody>
      <dsp:txXfrm>
        <a:off x="44924" y="52788"/>
        <a:ext cx="16110152" cy="83042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ru-RU" sz="3800" b="1" kern="1200" noProof="0"/>
            <a:t>Креативност на работното място</a:t>
          </a:r>
          <a:endParaRPr lang="en-GB" sz="3800" b="1" kern="1200" noProof="0" dirty="0"/>
        </a:p>
      </dsp:txBody>
      <dsp:txXfrm>
        <a:off x="44924" y="52788"/>
        <a:ext cx="16110152" cy="83042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9D64A1-74BF-43E0-951D-1129A581E1F1}">
      <dsp:nvSpPr>
        <dsp:cNvPr id="0" name=""/>
        <dsp:cNvSpPr/>
      </dsp:nvSpPr>
      <dsp:spPr>
        <a:xfrm>
          <a:off x="0" y="470054"/>
          <a:ext cx="16200000" cy="4394250"/>
        </a:xfrm>
        <a:prstGeom prst="rect">
          <a:avLst/>
        </a:prstGeom>
        <a:solidFill>
          <a:schemeClr val="lt1">
            <a:alpha val="90000"/>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0" tIns="645668" rIns="1257300" bIns="170688" numCol="1" spcCol="1270" anchor="t" anchorCtr="0">
          <a:noAutofit/>
        </a:bodyPr>
        <a:lstStyle/>
        <a:p>
          <a:pPr marL="171450" lvl="1" indent="-171450" algn="l" defTabSz="844550" rtl="0">
            <a:lnSpc>
              <a:spcPct val="90000"/>
            </a:lnSpc>
            <a:spcBef>
              <a:spcPct val="0"/>
            </a:spcBef>
            <a:spcAft>
              <a:spcPct val="15000"/>
            </a:spcAft>
            <a:buChar char="•"/>
          </a:pPr>
          <a:endParaRPr lang="hr-HR" sz="1900" kern="1200" dirty="0"/>
        </a:p>
        <a:p>
          <a:pPr marL="228600" lvl="1" indent="-228600" algn="l" defTabSz="1066800" rtl="0">
            <a:lnSpc>
              <a:spcPct val="90000"/>
            </a:lnSpc>
            <a:spcBef>
              <a:spcPct val="0"/>
            </a:spcBef>
            <a:spcAft>
              <a:spcPct val="15000"/>
            </a:spcAft>
            <a:buChar char="•"/>
          </a:pPr>
          <a:r>
            <a:rPr lang="ru-RU" sz="2400" i="1" kern="1200">
              <a:solidFill>
                <a:srgbClr val="002060"/>
              </a:solidFill>
            </a:rPr>
            <a:t>Анализ – изследването на текущото състояние на нещата е в основата на творческо мислене.</a:t>
          </a:r>
          <a:endParaRPr lang="hr-HR" sz="2400" kern="1200" dirty="0">
            <a:solidFill>
              <a:srgbClr val="002060"/>
            </a:solidFill>
          </a:endParaRPr>
        </a:p>
        <a:p>
          <a:pPr marL="228600" lvl="1" indent="-228600" algn="l" defTabSz="1066800" rtl="0">
            <a:lnSpc>
              <a:spcPct val="90000"/>
            </a:lnSpc>
            <a:spcBef>
              <a:spcPct val="0"/>
            </a:spcBef>
            <a:spcAft>
              <a:spcPct val="15000"/>
            </a:spcAft>
            <a:buChar char="•"/>
          </a:pPr>
          <a:r>
            <a:rPr lang="ru-RU" sz="2400" i="1" kern="1200">
              <a:solidFill>
                <a:srgbClr val="002060"/>
              </a:solidFill>
            </a:rPr>
            <a:t>Непредубеденост </a:t>
          </a:r>
          <a:r>
            <a:rPr lang="ru-RU" sz="2400" i="1" kern="1200" dirty="0">
              <a:solidFill>
                <a:srgbClr val="002060"/>
              </a:solidFill>
            </a:rPr>
            <a:t>– бъди готов/а първо да допускаш грешки и да влизаш в задънена улица, преди да осъществиш пробив.</a:t>
          </a:r>
          <a:endParaRPr lang="en-US" sz="2400" i="1" kern="1200" dirty="0">
            <a:solidFill>
              <a:srgbClr val="002060"/>
            </a:solidFill>
          </a:endParaRPr>
        </a:p>
        <a:p>
          <a:pPr marL="228600" lvl="1" indent="-228600" algn="l" defTabSz="1066800" rtl="0">
            <a:lnSpc>
              <a:spcPct val="90000"/>
            </a:lnSpc>
            <a:spcBef>
              <a:spcPct val="0"/>
            </a:spcBef>
            <a:spcAft>
              <a:spcPct val="15000"/>
            </a:spcAft>
            <a:buChar char="•"/>
          </a:pPr>
          <a:r>
            <a:rPr lang="ru-RU" sz="2400" i="1" kern="1200">
              <a:solidFill>
                <a:srgbClr val="002060"/>
              </a:solidFill>
            </a:rPr>
            <a:t>Организация </a:t>
          </a:r>
          <a:r>
            <a:rPr lang="ru-RU" sz="2400" i="1" kern="1200" dirty="0">
              <a:solidFill>
                <a:srgbClr val="002060"/>
              </a:solidFill>
            </a:rPr>
            <a:t>– от съществено значение е способността да структурираш мисъл, да я залагаш в план с процес, цел и краен срок.</a:t>
          </a:r>
          <a:endParaRPr lang="en-US" sz="2400" i="1" kern="1200" dirty="0">
            <a:solidFill>
              <a:srgbClr val="002060"/>
            </a:solidFill>
          </a:endParaRPr>
        </a:p>
        <a:p>
          <a:pPr marL="228600" lvl="1" indent="-228600" algn="l" defTabSz="1066800" rtl="0">
            <a:lnSpc>
              <a:spcPct val="90000"/>
            </a:lnSpc>
            <a:spcBef>
              <a:spcPct val="0"/>
            </a:spcBef>
            <a:spcAft>
              <a:spcPct val="15000"/>
            </a:spcAft>
            <a:buChar char="•"/>
          </a:pPr>
          <a:r>
            <a:rPr lang="ru-RU" sz="2400" i="1" kern="1200">
              <a:solidFill>
                <a:srgbClr val="002060"/>
              </a:solidFill>
            </a:rPr>
            <a:t>Комуникация </a:t>
          </a:r>
          <a:r>
            <a:rPr lang="ru-RU" sz="2400" i="1" kern="1200" dirty="0">
              <a:solidFill>
                <a:srgbClr val="002060"/>
              </a:solidFill>
            </a:rPr>
            <a:t>– страхотните идеи вършат работа, само ако стигат до околните (трябва да развиваш писмените си и речеви умения, както и уменията си за слушане).</a:t>
          </a:r>
          <a:endParaRPr lang="en-US" sz="2400" i="1" kern="1200" dirty="0">
            <a:solidFill>
              <a:srgbClr val="002060"/>
            </a:solidFill>
          </a:endParaRPr>
        </a:p>
        <a:p>
          <a:pPr marL="228600" lvl="1" indent="-228600" algn="l" defTabSz="1066800" rtl="0">
            <a:lnSpc>
              <a:spcPct val="90000"/>
            </a:lnSpc>
            <a:spcBef>
              <a:spcPct val="0"/>
            </a:spcBef>
            <a:spcAft>
              <a:spcPct val="15000"/>
            </a:spcAft>
            <a:buChar char="•"/>
          </a:pPr>
          <a:r>
            <a:rPr lang="ru-RU" sz="2400" i="1" kern="1200">
              <a:solidFill>
                <a:srgbClr val="002060"/>
              </a:solidFill>
            </a:rPr>
            <a:t>Обучение </a:t>
          </a:r>
          <a:r>
            <a:rPr lang="ru-RU" sz="2400" i="1" kern="1200" dirty="0">
              <a:solidFill>
                <a:srgbClr val="002060"/>
              </a:solidFill>
            </a:rPr>
            <a:t>– насърчава и развива творческото мислене и уменията за разрешаване на проблеми.</a:t>
          </a:r>
          <a:endParaRPr lang="en-US" sz="2400" i="1" kern="1200" dirty="0">
            <a:solidFill>
              <a:srgbClr val="002060"/>
            </a:solidFill>
          </a:endParaRPr>
        </a:p>
        <a:p>
          <a:pPr marL="171450" lvl="1" indent="-171450" algn="l" defTabSz="844550" rtl="0">
            <a:lnSpc>
              <a:spcPct val="90000"/>
            </a:lnSpc>
            <a:spcBef>
              <a:spcPct val="0"/>
            </a:spcBef>
            <a:spcAft>
              <a:spcPct val="15000"/>
            </a:spcAft>
            <a:buChar char="•"/>
          </a:pPr>
          <a:endParaRPr lang="en-US" sz="1900" i="1" kern="1200" dirty="0"/>
        </a:p>
      </dsp:txBody>
      <dsp:txXfrm>
        <a:off x="0" y="470054"/>
        <a:ext cx="16200000" cy="4394250"/>
      </dsp:txXfrm>
    </dsp:sp>
    <dsp:sp modelId="{F4B0C805-FCC3-42D0-AAD3-D26F94D3268B}">
      <dsp:nvSpPr>
        <dsp:cNvPr id="0" name=""/>
        <dsp:cNvSpPr/>
      </dsp:nvSpPr>
      <dsp:spPr>
        <a:xfrm>
          <a:off x="810000" y="12494"/>
          <a:ext cx="11340000" cy="91512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8625" tIns="0" rIns="428625" bIns="0" numCol="1" spcCol="1270" anchor="ctr" anchorCtr="0">
          <a:noAutofit/>
        </a:bodyPr>
        <a:lstStyle/>
        <a:p>
          <a:pPr marL="0" lvl="0" indent="0" algn="l" defTabSz="1377950" rtl="0">
            <a:lnSpc>
              <a:spcPct val="90000"/>
            </a:lnSpc>
            <a:spcBef>
              <a:spcPct val="0"/>
            </a:spcBef>
            <a:spcAft>
              <a:spcPct val="35000"/>
            </a:spcAft>
            <a:buNone/>
          </a:pPr>
          <a:r>
            <a:rPr lang="ru-RU" sz="3100" i="1" kern="1200"/>
            <a:t>Основите на творческото мислене са</a:t>
          </a:r>
          <a:r>
            <a:rPr lang="en-US" sz="3100" i="1" kern="1200"/>
            <a:t>:</a:t>
          </a:r>
          <a:endParaRPr lang="hr-HR" sz="3100" kern="1200" dirty="0"/>
        </a:p>
      </dsp:txBody>
      <dsp:txXfrm>
        <a:off x="854672" y="57166"/>
        <a:ext cx="11250656" cy="825776"/>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ru-RU" sz="3800" b="1" kern="1200" noProof="0"/>
            <a:t>Креативност на работното място</a:t>
          </a:r>
          <a:endParaRPr lang="en-GB" sz="3800" b="1" kern="1200" noProof="0" dirty="0"/>
        </a:p>
      </dsp:txBody>
      <dsp:txXfrm>
        <a:off x="44924" y="52788"/>
        <a:ext cx="16110152" cy="83042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ru-RU" sz="3800" b="1" kern="1200"/>
            <a:t>Техники на творческото мислене</a:t>
          </a:r>
          <a:endParaRPr lang="hr-HR" sz="3800" kern="1200" dirty="0"/>
        </a:p>
      </dsp:txBody>
      <dsp:txXfrm>
        <a:off x="44924" y="52788"/>
        <a:ext cx="16110152" cy="830422"/>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56299"/>
          <a:ext cx="16200000" cy="82340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bg-BG" sz="3400" b="1" kern="1200"/>
            <a:t>Техники на творческото мислене </a:t>
          </a:r>
          <a:r>
            <a:rPr lang="hr-HR" sz="3400" b="0" kern="1200"/>
            <a:t>(</a:t>
          </a:r>
          <a:r>
            <a:rPr lang="hr-HR" sz="3400" b="0" kern="1200" dirty="0" err="1"/>
            <a:t>Geschka</a:t>
          </a:r>
          <a:r>
            <a:rPr lang="hr-HR" sz="3400" b="0" kern="1200" dirty="0"/>
            <a:t>, 1983 and </a:t>
          </a:r>
          <a:r>
            <a:rPr lang="de-DE" sz="3400" b="0" i="0" kern="1200" dirty="0"/>
            <a:t>Wöhler, J., &amp; Reinhardt, R.</a:t>
          </a:r>
          <a:r>
            <a:rPr lang="hr-HR" sz="3400" b="0" i="0" kern="1200" dirty="0"/>
            <a:t>, </a:t>
          </a:r>
          <a:r>
            <a:rPr lang="de-DE" sz="3400" b="0" i="0" kern="1200" dirty="0"/>
            <a:t>2021</a:t>
          </a:r>
          <a:r>
            <a:rPr lang="hr-HR" sz="3400" b="0" kern="1200" dirty="0"/>
            <a:t>)</a:t>
          </a:r>
        </a:p>
      </dsp:txBody>
      <dsp:txXfrm>
        <a:off x="40195" y="96494"/>
        <a:ext cx="16119610" cy="743010"/>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bg-BG" sz="3800" b="1" kern="1200"/>
            <a:t>Техники на креативност </a:t>
          </a:r>
          <a:r>
            <a:rPr lang="hr-HR" sz="3800" b="1" kern="1200"/>
            <a:t>(</a:t>
          </a:r>
          <a:r>
            <a:rPr lang="de-DE" sz="3800" b="0" i="0" kern="1200" dirty="0"/>
            <a:t>Wöhler, J., &amp; Reinhardt, R.</a:t>
          </a:r>
          <a:r>
            <a:rPr lang="hr-HR" sz="3800" b="0" i="0" kern="1200" dirty="0"/>
            <a:t>, </a:t>
          </a:r>
          <a:r>
            <a:rPr lang="de-DE" sz="3800" b="0" i="0" kern="1200" dirty="0"/>
            <a:t>2021</a:t>
          </a:r>
          <a:r>
            <a:rPr lang="hr-HR" sz="3800" b="0" i="0" kern="1200"/>
            <a:t>, </a:t>
          </a:r>
          <a:r>
            <a:rPr lang="bg-BG" sz="3800" b="0" i="0" kern="1200"/>
            <a:t>стр.</a:t>
          </a:r>
          <a:r>
            <a:rPr lang="hr-HR" sz="3800" b="0" i="0" kern="1200"/>
            <a:t> 146</a:t>
          </a:r>
          <a:r>
            <a:rPr lang="de-DE" sz="3800" b="0" i="0" kern="1200"/>
            <a:t>)</a:t>
          </a:r>
          <a:endParaRPr lang="hr-HR" sz="3800" kern="1200" dirty="0"/>
        </a:p>
      </dsp:txBody>
      <dsp:txXfrm>
        <a:off x="44924" y="52788"/>
        <a:ext cx="16110152" cy="830422"/>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bg-BG" sz="3800" b="1" kern="1200"/>
            <a:t>Техники на творческото мислене</a:t>
          </a:r>
          <a:r>
            <a:rPr lang="hr-HR" sz="3800" b="1" kern="1200"/>
            <a:t>: </a:t>
          </a:r>
          <a:r>
            <a:rPr lang="bg-BG" sz="3800" b="1" kern="1200"/>
            <a:t>брейнсторминг и брейнрайтинг</a:t>
          </a:r>
          <a:endParaRPr lang="en-GB" sz="3800" kern="1200" noProof="0" dirty="0"/>
        </a:p>
      </dsp:txBody>
      <dsp:txXfrm>
        <a:off x="44924" y="52788"/>
        <a:ext cx="16110152" cy="830422"/>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02F44F-265A-4440-8BB0-BD6B266B6EE1}">
      <dsp:nvSpPr>
        <dsp:cNvPr id="0" name=""/>
        <dsp:cNvSpPr/>
      </dsp:nvSpPr>
      <dsp:spPr>
        <a:xfrm>
          <a:off x="0" y="537077"/>
          <a:ext cx="12531135" cy="5380200"/>
        </a:xfrm>
        <a:prstGeom prst="rect">
          <a:avLst/>
        </a:prstGeom>
        <a:solidFill>
          <a:schemeClr val="lt1">
            <a:alpha val="90000"/>
            <a:hueOff val="0"/>
            <a:satOff val="0"/>
            <a:lumOff val="0"/>
            <a:alphaOff val="0"/>
          </a:schemeClr>
        </a:solidFill>
        <a:ln w="25400" cap="flat" cmpd="sng" algn="ctr">
          <a:solidFill>
            <a:srgbClr val="E12227"/>
          </a:solidFill>
          <a:prstDash val="solid"/>
        </a:ln>
        <a:effectLst/>
      </dsp:spPr>
      <dsp:style>
        <a:lnRef idx="2">
          <a:scrgbClr r="0" g="0" b="0"/>
        </a:lnRef>
        <a:fillRef idx="1">
          <a:scrgbClr r="0" g="0" b="0"/>
        </a:fillRef>
        <a:effectRef idx="0">
          <a:scrgbClr r="0" g="0" b="0"/>
        </a:effectRef>
        <a:fontRef idx="minor"/>
      </dsp:style>
      <dsp:txBody>
        <a:bodyPr spcFirstLastPara="0" vert="horz" wrap="square" lIns="972555" tIns="583184" rIns="972555" bIns="199136" numCol="1" spcCol="1270" anchor="t" anchorCtr="0">
          <a:noAutofit/>
        </a:bodyPr>
        <a:lstStyle/>
        <a:p>
          <a:pPr marL="285750" lvl="1" indent="-285750" algn="l" defTabSz="1244600" rtl="0">
            <a:lnSpc>
              <a:spcPct val="90000"/>
            </a:lnSpc>
            <a:spcBef>
              <a:spcPct val="0"/>
            </a:spcBef>
            <a:spcAft>
              <a:spcPct val="15000"/>
            </a:spcAft>
            <a:buChar char="•"/>
          </a:pPr>
          <a:r>
            <a:rPr lang="ru-RU" sz="2800" kern="1200">
              <a:solidFill>
                <a:srgbClr val="002060"/>
              </a:solidFill>
            </a:rPr>
            <a:t>всички групови сесии, насочени към събиране на идеи за разрешаване на конкретен проблем</a:t>
          </a:r>
          <a:endParaRPr lang="hr-HR" sz="2800" kern="1200">
            <a:solidFill>
              <a:srgbClr val="002060"/>
            </a:solidFill>
          </a:endParaRPr>
        </a:p>
        <a:p>
          <a:pPr marL="285750" lvl="1" indent="-285750" algn="l" defTabSz="1244600" rtl="0">
            <a:lnSpc>
              <a:spcPct val="90000"/>
            </a:lnSpc>
            <a:spcBef>
              <a:spcPct val="0"/>
            </a:spcBef>
            <a:spcAft>
              <a:spcPct val="15000"/>
            </a:spcAft>
            <a:buChar char="•"/>
          </a:pPr>
          <a:r>
            <a:rPr lang="ru-RU" sz="2800" kern="1200">
              <a:solidFill>
                <a:srgbClr val="002060"/>
              </a:solidFill>
            </a:rPr>
            <a:t>среда, в която хората работят заедно, и цялата група, а не отделен човек, взема решения</a:t>
          </a:r>
          <a:endParaRPr lang="hr-HR" sz="2800" kern="1200">
            <a:solidFill>
              <a:srgbClr val="002060"/>
            </a:solidFill>
          </a:endParaRPr>
        </a:p>
        <a:p>
          <a:pPr marL="285750" lvl="1" indent="-285750" algn="l" defTabSz="1244600" rtl="0">
            <a:lnSpc>
              <a:spcPct val="90000"/>
            </a:lnSpc>
            <a:spcBef>
              <a:spcPct val="0"/>
            </a:spcBef>
            <a:spcAft>
              <a:spcPct val="15000"/>
            </a:spcAft>
            <a:buChar char="•"/>
          </a:pPr>
          <a:r>
            <a:rPr lang="ru-RU" sz="2800" kern="1200">
              <a:solidFill>
                <a:srgbClr val="002060"/>
              </a:solidFill>
            </a:rPr>
            <a:t>при брейнсторминга няма ограничения за креативността на предложенията</a:t>
          </a:r>
          <a:endParaRPr lang="hr-HR" sz="2800" kern="1200">
            <a:solidFill>
              <a:srgbClr val="002060"/>
            </a:solidFill>
          </a:endParaRPr>
        </a:p>
        <a:p>
          <a:pPr marL="285750" lvl="1" indent="-285750" algn="l" defTabSz="1244600" rtl="0">
            <a:lnSpc>
              <a:spcPct val="90000"/>
            </a:lnSpc>
            <a:spcBef>
              <a:spcPct val="0"/>
            </a:spcBef>
            <a:spcAft>
              <a:spcPct val="15000"/>
            </a:spcAft>
            <a:buChar char="•"/>
          </a:pPr>
          <a:r>
            <a:rPr lang="ru-RU" sz="2800" kern="1200">
              <a:solidFill>
                <a:srgbClr val="002060"/>
              </a:solidFill>
            </a:rPr>
            <a:t>резултат: списък с идеи, които всички членове на групата са предоставили свободно</a:t>
          </a:r>
          <a:endParaRPr lang="hr-HR" sz="2800" kern="1200">
            <a:solidFill>
              <a:srgbClr val="002060"/>
            </a:solidFill>
          </a:endParaRPr>
        </a:p>
        <a:p>
          <a:pPr marL="285750" lvl="1" indent="-285750" algn="l" defTabSz="1244600" rtl="0">
            <a:lnSpc>
              <a:spcPct val="90000"/>
            </a:lnSpc>
            <a:spcBef>
              <a:spcPct val="0"/>
            </a:spcBef>
            <a:spcAft>
              <a:spcPct val="15000"/>
            </a:spcAft>
            <a:buChar char="•"/>
          </a:pPr>
          <a:r>
            <a:rPr lang="ru-RU" sz="2800" kern="1200">
              <a:solidFill>
                <a:srgbClr val="002060"/>
              </a:solidFill>
            </a:rPr>
            <a:t>брейнстормингът е едновременно метод за изучаване и научаване и метод за научно изследване и креативност</a:t>
          </a:r>
          <a:r>
            <a:rPr lang="en-GB" sz="2800" kern="1200">
              <a:solidFill>
                <a:srgbClr val="002060"/>
              </a:solidFill>
            </a:rPr>
            <a:t> </a:t>
          </a:r>
          <a:r>
            <a:rPr lang="hr-HR" sz="2800" kern="1200">
              <a:solidFill>
                <a:srgbClr val="002060"/>
              </a:solidFill>
            </a:rPr>
            <a:t>(</a:t>
          </a:r>
          <a:r>
            <a:rPr lang="da-DK" sz="2800" kern="1200">
              <a:solidFill>
                <a:srgbClr val="002060"/>
              </a:solidFill>
            </a:rPr>
            <a:t>Litcanu et al. (2015, </a:t>
          </a:r>
          <a:r>
            <a:rPr lang="bg-BG" sz="2800" kern="1200">
              <a:solidFill>
                <a:srgbClr val="002060"/>
              </a:solidFill>
            </a:rPr>
            <a:t>стр</a:t>
          </a:r>
          <a:r>
            <a:rPr lang="da-DK" sz="2800" kern="1200">
              <a:solidFill>
                <a:srgbClr val="002060"/>
              </a:solidFill>
            </a:rPr>
            <a:t>. 388)) </a:t>
          </a:r>
          <a:r>
            <a:rPr lang="en-GB" sz="2800" kern="1200">
              <a:solidFill>
                <a:srgbClr val="002060"/>
              </a:solidFill>
            </a:rPr>
            <a:t> </a:t>
          </a:r>
          <a:endParaRPr lang="hr-HR" sz="2800" kern="1200">
            <a:solidFill>
              <a:srgbClr val="002060"/>
            </a:solidFill>
          </a:endParaRPr>
        </a:p>
      </dsp:txBody>
      <dsp:txXfrm>
        <a:off x="0" y="537077"/>
        <a:ext cx="12531135" cy="5380200"/>
      </dsp:txXfrm>
    </dsp:sp>
    <dsp:sp modelId="{4355EC47-71E5-4844-9960-FCEAF2DA7741}">
      <dsp:nvSpPr>
        <dsp:cNvPr id="0" name=""/>
        <dsp:cNvSpPr/>
      </dsp:nvSpPr>
      <dsp:spPr>
        <a:xfrm>
          <a:off x="626556" y="93611"/>
          <a:ext cx="8771794" cy="826560"/>
        </a:xfrm>
        <a:prstGeom prst="roundRect">
          <a:avLst/>
        </a:prstGeom>
        <a:solidFill>
          <a:srgbClr val="E122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553" tIns="0" rIns="331553" bIns="0" numCol="1" spcCol="1270" anchor="ctr" anchorCtr="0">
          <a:noAutofit/>
        </a:bodyPr>
        <a:lstStyle/>
        <a:p>
          <a:pPr marL="0" lvl="0" indent="0" algn="l" defTabSz="1244600" rtl="0">
            <a:lnSpc>
              <a:spcPct val="90000"/>
            </a:lnSpc>
            <a:spcBef>
              <a:spcPct val="0"/>
            </a:spcBef>
            <a:spcAft>
              <a:spcPct val="35000"/>
            </a:spcAft>
            <a:buNone/>
          </a:pPr>
          <a:r>
            <a:rPr lang="bg-BG" sz="2800" kern="1200"/>
            <a:t>Брейнсторминг</a:t>
          </a:r>
          <a:r>
            <a:rPr lang="en-GB" sz="2800" kern="1200"/>
            <a:t>  </a:t>
          </a:r>
          <a:endParaRPr lang="hr-HR" sz="2800" kern="1200"/>
        </a:p>
      </dsp:txBody>
      <dsp:txXfrm>
        <a:off x="666905" y="133960"/>
        <a:ext cx="8691096" cy="745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4C6E4-A431-4D4C-829C-8A4D90B7C45D}">
      <dsp:nvSpPr>
        <dsp:cNvPr id="0" name=""/>
        <dsp:cNvSpPr/>
      </dsp:nvSpPr>
      <dsp:spPr>
        <a:xfrm>
          <a:off x="444846" y="0"/>
          <a:ext cx="16200062" cy="935415"/>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rtl="0">
            <a:lnSpc>
              <a:spcPct val="90000"/>
            </a:lnSpc>
            <a:spcBef>
              <a:spcPct val="0"/>
            </a:spcBef>
            <a:spcAft>
              <a:spcPct val="35000"/>
            </a:spcAft>
            <a:buNone/>
          </a:pPr>
          <a:r>
            <a:rPr lang="bg-BG" sz="3900" b="1" kern="1200"/>
            <a:t>Определения за креативност, творческо мислене</a:t>
          </a:r>
          <a:endParaRPr lang="hr-HR" sz="3900" kern="1200" dirty="0"/>
        </a:p>
      </dsp:txBody>
      <dsp:txXfrm>
        <a:off x="490509" y="45663"/>
        <a:ext cx="16108736" cy="844089"/>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0"/>
          <a:ext cx="16200000" cy="933209"/>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endParaRPr lang="ru-RU" sz="3600" b="1" kern="1200"/>
        </a:p>
        <a:p>
          <a:pPr marL="0" lvl="0" indent="0" algn="l" defTabSz="1600200" rtl="0">
            <a:lnSpc>
              <a:spcPct val="90000"/>
            </a:lnSpc>
            <a:spcBef>
              <a:spcPct val="0"/>
            </a:spcBef>
            <a:spcAft>
              <a:spcPct val="35000"/>
            </a:spcAft>
            <a:buNone/>
          </a:pPr>
          <a:r>
            <a:rPr lang="ru-RU" sz="3800" b="1" kern="1200"/>
            <a:t>Техники на креативност: брейнсторминг и брейнрайтинг</a:t>
          </a:r>
          <a:endParaRPr lang="en-US" sz="3800" b="1" kern="1200"/>
        </a:p>
        <a:p>
          <a:pPr marL="0" lvl="0" indent="0" algn="l" defTabSz="1600200" rtl="0">
            <a:lnSpc>
              <a:spcPct val="90000"/>
            </a:lnSpc>
            <a:spcBef>
              <a:spcPct val="0"/>
            </a:spcBef>
            <a:spcAft>
              <a:spcPct val="35000"/>
            </a:spcAft>
            <a:buNone/>
          </a:pPr>
          <a:endParaRPr lang="en-GB" sz="3600" kern="1200" noProof="0" dirty="0"/>
        </a:p>
      </dsp:txBody>
      <dsp:txXfrm>
        <a:off x="45556" y="45556"/>
        <a:ext cx="16108888" cy="842097"/>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A6A20E-D983-4789-8DB3-41E380B00A25}">
      <dsp:nvSpPr>
        <dsp:cNvPr id="0" name=""/>
        <dsp:cNvSpPr/>
      </dsp:nvSpPr>
      <dsp:spPr>
        <a:xfrm>
          <a:off x="0" y="458688"/>
          <a:ext cx="12531135" cy="5405399"/>
        </a:xfrm>
        <a:prstGeom prst="rect">
          <a:avLst/>
        </a:prstGeom>
        <a:solidFill>
          <a:schemeClr val="lt1">
            <a:alpha val="90000"/>
            <a:hueOff val="0"/>
            <a:satOff val="0"/>
            <a:lumOff val="0"/>
            <a:alphaOff val="0"/>
          </a:schemeClr>
        </a:solidFill>
        <a:ln w="25400" cap="flat" cmpd="sng" algn="ctr">
          <a:solidFill>
            <a:srgbClr val="E12227"/>
          </a:solidFill>
          <a:prstDash val="solid"/>
        </a:ln>
        <a:effectLst/>
      </dsp:spPr>
      <dsp:style>
        <a:lnRef idx="2">
          <a:scrgbClr r="0" g="0" b="0"/>
        </a:lnRef>
        <a:fillRef idx="1">
          <a:scrgbClr r="0" g="0" b="0"/>
        </a:fillRef>
        <a:effectRef idx="0">
          <a:scrgbClr r="0" g="0" b="0"/>
        </a:effectRef>
        <a:fontRef idx="minor"/>
      </dsp:style>
      <dsp:txBody>
        <a:bodyPr spcFirstLastPara="0" vert="horz" wrap="square" lIns="972555" tIns="458216" rIns="972555" bIns="156464" numCol="1" spcCol="1270" anchor="t" anchorCtr="0">
          <a:noAutofit/>
        </a:bodyPr>
        <a:lstStyle/>
        <a:p>
          <a:pPr marL="228600" lvl="1" indent="-228600" algn="l" defTabSz="977900" rtl="0">
            <a:lnSpc>
              <a:spcPct val="90000"/>
            </a:lnSpc>
            <a:spcBef>
              <a:spcPct val="0"/>
            </a:spcBef>
            <a:spcAft>
              <a:spcPct val="15000"/>
            </a:spcAft>
            <a:buChar char="•"/>
          </a:pPr>
          <a:r>
            <a:rPr lang="bg-BG" sz="2200" kern="1200">
              <a:solidFill>
                <a:srgbClr val="002060"/>
              </a:solidFill>
            </a:rPr>
            <a:t>Относително по-малко позната</a:t>
          </a:r>
          <a:r>
            <a:rPr lang="en-GB" sz="2200" kern="1200">
              <a:solidFill>
                <a:srgbClr val="002060"/>
              </a:solidFill>
            </a:rPr>
            <a:t> </a:t>
          </a:r>
          <a:r>
            <a:rPr lang="bg-BG" sz="2200" kern="1200">
              <a:solidFill>
                <a:srgbClr val="002060"/>
              </a:solidFill>
            </a:rPr>
            <a:t>техника.</a:t>
          </a:r>
          <a:endParaRPr lang="hr-HR" sz="2200" kern="1200">
            <a:solidFill>
              <a:srgbClr val="002060"/>
            </a:solidFill>
          </a:endParaRPr>
        </a:p>
        <a:p>
          <a:pPr marL="228600" lvl="1" indent="-228600" algn="l" defTabSz="977900" rtl="0">
            <a:lnSpc>
              <a:spcPct val="90000"/>
            </a:lnSpc>
            <a:spcBef>
              <a:spcPct val="0"/>
            </a:spcBef>
            <a:spcAft>
              <a:spcPct val="15000"/>
            </a:spcAft>
            <a:buChar char="•"/>
          </a:pPr>
          <a:r>
            <a:rPr lang="ru-RU" sz="2200" kern="1200" noProof="0">
              <a:solidFill>
                <a:srgbClr val="002060"/>
              </a:solidFill>
            </a:rPr>
            <a:t>Може допълнително да развива идеи, генерирани по време на брейнсторминг.</a:t>
          </a:r>
          <a:r>
            <a:rPr lang="en-GB" sz="2200" kern="1200" noProof="0">
              <a:solidFill>
                <a:srgbClr val="002060"/>
              </a:solidFill>
            </a:rPr>
            <a:t> </a:t>
          </a:r>
          <a:endParaRPr lang="en-GB" sz="2200" kern="1200" noProof="0" dirty="0">
            <a:solidFill>
              <a:srgbClr val="002060"/>
            </a:solidFill>
          </a:endParaRPr>
        </a:p>
        <a:p>
          <a:pPr marL="228600" lvl="1" indent="-228600" algn="l" defTabSz="977900">
            <a:lnSpc>
              <a:spcPct val="90000"/>
            </a:lnSpc>
            <a:spcBef>
              <a:spcPct val="0"/>
            </a:spcBef>
            <a:spcAft>
              <a:spcPct val="15000"/>
            </a:spcAft>
            <a:buChar char="•"/>
          </a:pPr>
          <a:r>
            <a:rPr lang="en-GB" sz="2200" kern="1200" noProof="0">
              <a:solidFill>
                <a:srgbClr val="002060"/>
              </a:solidFill>
            </a:rPr>
            <a:t>Liticanu et al. (2015)  </a:t>
          </a:r>
          <a:r>
            <a:rPr lang="ru-RU" sz="2200" kern="1200" noProof="0">
              <a:solidFill>
                <a:srgbClr val="002060"/>
              </a:solidFill>
            </a:rPr>
            <a:t>сравняват тази техника с брейнсторминга и обобщават някои предимства на брейнрайтинга:</a:t>
          </a:r>
          <a:endParaRPr lang="en-GB" sz="2200" kern="1200" noProof="0">
            <a:solidFill>
              <a:srgbClr val="002060"/>
            </a:solidFill>
          </a:endParaRPr>
        </a:p>
        <a:p>
          <a:pPr marL="228600" lvl="1" indent="-228600" algn="l" defTabSz="977900">
            <a:lnSpc>
              <a:spcPct val="90000"/>
            </a:lnSpc>
            <a:spcBef>
              <a:spcPct val="0"/>
            </a:spcBef>
            <a:spcAft>
              <a:spcPct val="15000"/>
            </a:spcAft>
            <a:buChar char="•"/>
          </a:pPr>
          <a:r>
            <a:rPr lang="ru-RU" sz="2200" kern="1200" noProof="0">
              <a:solidFill>
                <a:srgbClr val="002060"/>
              </a:solidFill>
            </a:rPr>
            <a:t>Като записваш идеите си, вместо просто да ги изговаряш, ти ги обмисляш и изразяваш далеч по-ясно;</a:t>
          </a:r>
          <a:endParaRPr lang="en-US" sz="2200" kern="1200" noProof="0">
            <a:solidFill>
              <a:srgbClr val="002060"/>
            </a:solidFill>
          </a:endParaRPr>
        </a:p>
        <a:p>
          <a:pPr marL="228600" lvl="1" indent="-228600" algn="l" defTabSz="977900">
            <a:lnSpc>
              <a:spcPct val="90000"/>
            </a:lnSpc>
            <a:spcBef>
              <a:spcPct val="0"/>
            </a:spcBef>
            <a:spcAft>
              <a:spcPct val="15000"/>
            </a:spcAft>
            <a:buChar char="•"/>
          </a:pPr>
          <a:r>
            <a:rPr lang="ru-RU" sz="2200" kern="1200" noProof="0">
              <a:solidFill>
                <a:srgbClr val="002060"/>
              </a:solidFill>
            </a:rPr>
            <a:t>Помага за изразяване на идеи от участници, които не се чувстват готови да ги изказват на всеослушание</a:t>
          </a:r>
          <a:endParaRPr lang="en-US" sz="2200" kern="1200" noProof="0">
            <a:solidFill>
              <a:srgbClr val="002060"/>
            </a:solidFill>
          </a:endParaRPr>
        </a:p>
        <a:p>
          <a:pPr marL="228600" lvl="1" indent="-228600" algn="l" defTabSz="977900">
            <a:lnSpc>
              <a:spcPct val="90000"/>
            </a:lnSpc>
            <a:spcBef>
              <a:spcPct val="0"/>
            </a:spcBef>
            <a:spcAft>
              <a:spcPct val="15000"/>
            </a:spcAft>
            <a:buChar char="•"/>
          </a:pPr>
          <a:r>
            <a:rPr lang="ru-RU" sz="2200" kern="1200" noProof="0">
              <a:solidFill>
                <a:srgbClr val="002060"/>
              </a:solidFill>
            </a:rPr>
            <a:t> Полезна е и в случаите, когато групата има склонност да се „социализира“ твърде много;</a:t>
          </a:r>
          <a:endParaRPr lang="en-US" sz="2200" kern="1200" noProof="0">
            <a:solidFill>
              <a:srgbClr val="002060"/>
            </a:solidFill>
          </a:endParaRPr>
        </a:p>
        <a:p>
          <a:pPr marL="228600" lvl="1" indent="-228600" algn="l" defTabSz="977900">
            <a:lnSpc>
              <a:spcPct val="90000"/>
            </a:lnSpc>
            <a:spcBef>
              <a:spcPct val="0"/>
            </a:spcBef>
            <a:spcAft>
              <a:spcPct val="15000"/>
            </a:spcAft>
            <a:buChar char="•"/>
          </a:pPr>
          <a:r>
            <a:rPr lang="ru-RU" sz="2200" kern="1200" noProof="0">
              <a:solidFill>
                <a:srgbClr val="002060"/>
              </a:solidFill>
            </a:rPr>
            <a:t>В сравнение с брейнсторминга, записването на идеи обикновено води до по-малко на брой, но пък по-добре разработени идеи (Roco, 2004).</a:t>
          </a:r>
          <a:endParaRPr lang="en-US" sz="2200" kern="1200" noProof="0">
            <a:solidFill>
              <a:srgbClr val="002060"/>
            </a:solidFill>
          </a:endParaRPr>
        </a:p>
        <a:p>
          <a:pPr marL="228600" lvl="1" indent="-228600" algn="l" defTabSz="977900">
            <a:lnSpc>
              <a:spcPct val="90000"/>
            </a:lnSpc>
            <a:spcBef>
              <a:spcPct val="0"/>
            </a:spcBef>
            <a:spcAft>
              <a:spcPct val="15000"/>
            </a:spcAft>
            <a:buChar char="•"/>
          </a:pPr>
          <a:endParaRPr lang="en-US" sz="2200" kern="1200" noProof="0"/>
        </a:p>
        <a:p>
          <a:pPr marL="228600" lvl="1" indent="-228600" algn="l" defTabSz="977900">
            <a:lnSpc>
              <a:spcPct val="90000"/>
            </a:lnSpc>
            <a:spcBef>
              <a:spcPct val="0"/>
            </a:spcBef>
            <a:spcAft>
              <a:spcPct val="15000"/>
            </a:spcAft>
            <a:buChar char="•"/>
          </a:pPr>
          <a:endParaRPr lang="en-US" sz="2200" kern="1200" noProof="0"/>
        </a:p>
      </dsp:txBody>
      <dsp:txXfrm>
        <a:off x="0" y="458688"/>
        <a:ext cx="12531135" cy="5405399"/>
      </dsp:txXfrm>
    </dsp:sp>
    <dsp:sp modelId="{9EC7A296-75AA-4627-B68C-3DF6D6C7ADBD}">
      <dsp:nvSpPr>
        <dsp:cNvPr id="0" name=""/>
        <dsp:cNvSpPr/>
      </dsp:nvSpPr>
      <dsp:spPr>
        <a:xfrm>
          <a:off x="626556" y="125292"/>
          <a:ext cx="8771794" cy="649440"/>
        </a:xfrm>
        <a:prstGeom prst="roundRect">
          <a:avLst/>
        </a:prstGeom>
        <a:solidFill>
          <a:srgbClr val="E12227"/>
        </a:solidFill>
        <a:ln w="25400" cap="flat" cmpd="sng" algn="ctr">
          <a:solidFill>
            <a:srgbClr val="E1222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553" tIns="0" rIns="331553" bIns="0" numCol="1" spcCol="1270" anchor="ctr" anchorCtr="0">
          <a:noAutofit/>
        </a:bodyPr>
        <a:lstStyle/>
        <a:p>
          <a:pPr marL="0" lvl="0" indent="0" algn="l" defTabSz="977900" rtl="0">
            <a:lnSpc>
              <a:spcPct val="90000"/>
            </a:lnSpc>
            <a:spcBef>
              <a:spcPct val="0"/>
            </a:spcBef>
            <a:spcAft>
              <a:spcPct val="35000"/>
            </a:spcAft>
            <a:buNone/>
          </a:pPr>
          <a:r>
            <a:rPr lang="bg-BG" sz="2200" kern="1200"/>
            <a:t>Брейнрайтинг</a:t>
          </a:r>
          <a:endParaRPr lang="hr-HR" sz="2200" kern="1200"/>
        </a:p>
      </dsp:txBody>
      <dsp:txXfrm>
        <a:off x="658259" y="156995"/>
        <a:ext cx="8708388" cy="586034"/>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bg-BG" sz="3800" b="1" kern="1200"/>
            <a:t>Техники на креативност</a:t>
          </a:r>
          <a:r>
            <a:rPr lang="hr-HR" sz="3800" b="1" kern="1200"/>
            <a:t>: </a:t>
          </a:r>
          <a:r>
            <a:rPr lang="bg-BG" sz="3800" b="1" kern="1200"/>
            <a:t>6 мисловни шапки </a:t>
          </a:r>
          <a:endParaRPr lang="en-GB" sz="3800" kern="1200" noProof="0" dirty="0"/>
        </a:p>
      </dsp:txBody>
      <dsp:txXfrm>
        <a:off x="44924" y="52788"/>
        <a:ext cx="16110152" cy="830422"/>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6301DD-7512-46F3-BD81-C26C11B007D1}">
      <dsp:nvSpPr>
        <dsp:cNvPr id="0" name=""/>
        <dsp:cNvSpPr/>
      </dsp:nvSpPr>
      <dsp:spPr>
        <a:xfrm>
          <a:off x="0" y="332112"/>
          <a:ext cx="10014579" cy="5040000"/>
        </a:xfrm>
        <a:prstGeom prst="rect">
          <a:avLst/>
        </a:prstGeom>
        <a:solidFill>
          <a:schemeClr val="lt1">
            <a:alpha val="90000"/>
            <a:hueOff val="0"/>
            <a:satOff val="0"/>
            <a:lumOff val="0"/>
            <a:alphaOff val="0"/>
          </a:schemeClr>
        </a:solidFill>
        <a:ln w="25400" cap="flat" cmpd="sng" algn="ctr">
          <a:solidFill>
            <a:srgbClr val="E12227"/>
          </a:solidFill>
          <a:prstDash val="solid"/>
        </a:ln>
        <a:effectLst/>
      </dsp:spPr>
      <dsp:style>
        <a:lnRef idx="2">
          <a:scrgbClr r="0" g="0" b="0"/>
        </a:lnRef>
        <a:fillRef idx="1">
          <a:scrgbClr r="0" g="0" b="0"/>
        </a:fillRef>
        <a:effectRef idx="0">
          <a:scrgbClr r="0" g="0" b="0"/>
        </a:effectRef>
        <a:fontRef idx="minor"/>
      </dsp:style>
      <dsp:txBody>
        <a:bodyPr spcFirstLastPara="0" vert="horz" wrap="square" lIns="777243" tIns="416560" rIns="777243" bIns="142240" numCol="1" spcCol="1270" anchor="t" anchorCtr="0">
          <a:noAutofit/>
        </a:bodyPr>
        <a:lstStyle/>
        <a:p>
          <a:pPr marL="228600" lvl="1" indent="-228600" algn="l" defTabSz="889000" rtl="0">
            <a:lnSpc>
              <a:spcPct val="90000"/>
            </a:lnSpc>
            <a:spcBef>
              <a:spcPct val="0"/>
            </a:spcBef>
            <a:spcAft>
              <a:spcPct val="15000"/>
            </a:spcAft>
            <a:buChar char="•"/>
          </a:pPr>
          <a:r>
            <a:rPr lang="bg-BG" sz="2000" kern="1200" noProof="0">
              <a:solidFill>
                <a:srgbClr val="002060"/>
              </a:solidFill>
            </a:rPr>
            <a:t>6 различни познавателни подхода към критическото мислене </a:t>
          </a:r>
          <a:r>
            <a:rPr lang="en-GB" sz="2000" kern="1200" noProof="0">
              <a:solidFill>
                <a:srgbClr val="002060"/>
              </a:solidFill>
            </a:rPr>
            <a:t> </a:t>
          </a:r>
        </a:p>
        <a:p>
          <a:pPr marL="228600" lvl="1" indent="-228600" algn="l" defTabSz="889000" rtl="0">
            <a:lnSpc>
              <a:spcPct val="90000"/>
            </a:lnSpc>
            <a:spcBef>
              <a:spcPct val="0"/>
            </a:spcBef>
            <a:spcAft>
              <a:spcPct val="15000"/>
            </a:spcAft>
            <a:buChar char="•"/>
          </a:pPr>
          <a:r>
            <a:rPr lang="ru-RU" sz="2000" kern="1200" noProof="0">
              <a:solidFill>
                <a:srgbClr val="002060"/>
              </a:solidFill>
            </a:rPr>
            <a:t>Шестте шапки са в различни цветове и всяка от тях представлява различен подход към проблема.</a:t>
          </a:r>
          <a:endParaRPr lang="en-GB" sz="2000" kern="1200" noProof="0">
            <a:solidFill>
              <a:srgbClr val="002060"/>
            </a:solidFill>
          </a:endParaRPr>
        </a:p>
        <a:p>
          <a:pPr marL="228600" lvl="1" indent="-228600" algn="l" defTabSz="889000" rtl="0">
            <a:lnSpc>
              <a:spcPct val="90000"/>
            </a:lnSpc>
            <a:spcBef>
              <a:spcPct val="0"/>
            </a:spcBef>
            <a:spcAft>
              <a:spcPct val="15000"/>
            </a:spcAft>
            <a:buChar char="•"/>
          </a:pPr>
          <a:r>
            <a:rPr lang="bg-BG" sz="2000" kern="1200" noProof="0">
              <a:solidFill>
                <a:srgbClr val="002060"/>
              </a:solidFill>
            </a:rPr>
            <a:t>Цветовете са</a:t>
          </a:r>
          <a:r>
            <a:rPr lang="en-GB" sz="2000" kern="1200" noProof="0">
              <a:solidFill>
                <a:srgbClr val="002060"/>
              </a:solidFill>
            </a:rPr>
            <a:t>:</a:t>
          </a:r>
        </a:p>
        <a:p>
          <a:pPr marL="457200" lvl="2" indent="-228600" algn="l" defTabSz="889000" rtl="0">
            <a:lnSpc>
              <a:spcPct val="90000"/>
            </a:lnSpc>
            <a:spcBef>
              <a:spcPct val="0"/>
            </a:spcBef>
            <a:spcAft>
              <a:spcPct val="15000"/>
            </a:spcAft>
            <a:buChar char="•"/>
          </a:pPr>
          <a:r>
            <a:rPr lang="ru-RU" sz="2000" kern="1200" noProof="0">
              <a:solidFill>
                <a:srgbClr val="002060"/>
              </a:solidFill>
            </a:rPr>
            <a:t>	Жълто – ползи, положителни аспекти, яркост и оптимизъм</a:t>
          </a:r>
          <a:endParaRPr lang="en-GB" sz="2000" kern="1200" noProof="0" dirty="0">
            <a:solidFill>
              <a:srgbClr val="002060"/>
            </a:solidFill>
          </a:endParaRPr>
        </a:p>
        <a:p>
          <a:pPr marL="457200" lvl="2" indent="-228600" algn="l" defTabSz="889000" rtl="0">
            <a:lnSpc>
              <a:spcPct val="90000"/>
            </a:lnSpc>
            <a:spcBef>
              <a:spcPct val="0"/>
            </a:spcBef>
            <a:spcAft>
              <a:spcPct val="15000"/>
            </a:spcAft>
            <a:buChar char="•"/>
          </a:pPr>
          <a:r>
            <a:rPr lang="ru-RU" sz="2000" kern="1200" noProof="0" dirty="0">
              <a:solidFill>
                <a:srgbClr val="002060"/>
              </a:solidFill>
            </a:rPr>
            <a:t>	 Черно – трудности, отрицателни аспекти, предпазливост и критичност</a:t>
          </a:r>
          <a:endParaRPr lang="en-US" sz="2000" kern="1200" noProof="0" dirty="0">
            <a:solidFill>
              <a:srgbClr val="002060"/>
            </a:solidFill>
          </a:endParaRPr>
        </a:p>
        <a:p>
          <a:pPr marL="457200" lvl="2" indent="-228600" algn="l" defTabSz="889000" rtl="0">
            <a:lnSpc>
              <a:spcPct val="90000"/>
            </a:lnSpc>
            <a:spcBef>
              <a:spcPct val="0"/>
            </a:spcBef>
            <a:spcAft>
              <a:spcPct val="15000"/>
            </a:spcAft>
            <a:buChar char="•"/>
          </a:pPr>
          <a:r>
            <a:rPr lang="ru-RU" sz="2000" kern="1200" noProof="0" dirty="0">
              <a:solidFill>
                <a:srgbClr val="002060"/>
              </a:solidFill>
            </a:rPr>
            <a:t>	Синьо – процес, организационно мислене: обобщение, следващи стъпки…</a:t>
          </a:r>
          <a:endParaRPr lang="en-US" sz="2000" kern="1200" noProof="0" dirty="0">
            <a:solidFill>
              <a:srgbClr val="002060"/>
            </a:solidFill>
          </a:endParaRPr>
        </a:p>
        <a:p>
          <a:pPr marL="457200" lvl="2" indent="-228600" algn="l" defTabSz="889000" rtl="0">
            <a:lnSpc>
              <a:spcPct val="90000"/>
            </a:lnSpc>
            <a:spcBef>
              <a:spcPct val="0"/>
            </a:spcBef>
            <a:spcAft>
              <a:spcPct val="15000"/>
            </a:spcAft>
            <a:buChar char="•"/>
          </a:pPr>
          <a:r>
            <a:rPr lang="ru-RU" sz="2000" kern="1200" noProof="0" dirty="0">
              <a:solidFill>
                <a:srgbClr val="002060"/>
              </a:solidFill>
            </a:rPr>
            <a:t>	Зелено – креативност, нови идеи, алтернативи</a:t>
          </a:r>
          <a:endParaRPr lang="en-US" sz="2000" kern="1200" noProof="0" dirty="0">
            <a:solidFill>
              <a:srgbClr val="002060"/>
            </a:solidFill>
          </a:endParaRPr>
        </a:p>
        <a:p>
          <a:pPr marL="457200" lvl="2" indent="-228600" algn="l" defTabSz="889000" rtl="0">
            <a:lnSpc>
              <a:spcPct val="90000"/>
            </a:lnSpc>
            <a:spcBef>
              <a:spcPct val="0"/>
            </a:spcBef>
            <a:spcAft>
              <a:spcPct val="15000"/>
            </a:spcAft>
            <a:buChar char="•"/>
          </a:pPr>
          <a:r>
            <a:rPr lang="ru-RU" sz="2000" kern="1200" noProof="0" dirty="0">
              <a:solidFill>
                <a:srgbClr val="002060"/>
              </a:solidFill>
            </a:rPr>
            <a:t>	Червено – емоции, интуиция, инстинкт и предчувствие</a:t>
          </a:r>
          <a:endParaRPr lang="en-US" sz="2000" kern="1200" noProof="0" dirty="0">
            <a:solidFill>
              <a:srgbClr val="002060"/>
            </a:solidFill>
          </a:endParaRPr>
        </a:p>
        <a:p>
          <a:pPr marL="457200" lvl="2" indent="-228600" algn="l" defTabSz="889000" rtl="0">
            <a:lnSpc>
              <a:spcPct val="90000"/>
            </a:lnSpc>
            <a:spcBef>
              <a:spcPct val="0"/>
            </a:spcBef>
            <a:spcAft>
              <a:spcPct val="15000"/>
            </a:spcAft>
            <a:buChar char="•"/>
          </a:pPr>
          <a:r>
            <a:rPr lang="bg-BG" sz="2000" kern="1200" noProof="0" dirty="0">
              <a:solidFill>
                <a:srgbClr val="002060"/>
              </a:solidFill>
            </a:rPr>
            <a:t>	Бяло – фактология, данни, рационалност</a:t>
          </a:r>
          <a:endParaRPr lang="en-US" sz="2000" kern="1200" noProof="0" dirty="0">
            <a:solidFill>
              <a:srgbClr val="002060"/>
            </a:solidFill>
          </a:endParaRPr>
        </a:p>
        <a:p>
          <a:pPr marL="457200" lvl="2" indent="-228600" algn="l" defTabSz="889000" rtl="0">
            <a:lnSpc>
              <a:spcPct val="90000"/>
            </a:lnSpc>
            <a:spcBef>
              <a:spcPct val="0"/>
            </a:spcBef>
            <a:spcAft>
              <a:spcPct val="15000"/>
            </a:spcAft>
            <a:buChar char="•"/>
          </a:pPr>
          <a:endParaRPr lang="en-US" sz="2000" kern="1200" noProof="0" dirty="0"/>
        </a:p>
        <a:p>
          <a:pPr marL="457200" lvl="2" indent="-228600" algn="l" defTabSz="889000" rtl="0">
            <a:lnSpc>
              <a:spcPct val="90000"/>
            </a:lnSpc>
            <a:spcBef>
              <a:spcPct val="0"/>
            </a:spcBef>
            <a:spcAft>
              <a:spcPct val="15000"/>
            </a:spcAft>
            <a:buChar char="•"/>
          </a:pPr>
          <a:endParaRPr lang="en-US" sz="2000" kern="1200" noProof="0" dirty="0"/>
        </a:p>
      </dsp:txBody>
      <dsp:txXfrm>
        <a:off x="0" y="332112"/>
        <a:ext cx="10014579" cy="5040000"/>
      </dsp:txXfrm>
    </dsp:sp>
    <dsp:sp modelId="{BD0264EF-516D-4A52-83DB-EDF7346530D1}">
      <dsp:nvSpPr>
        <dsp:cNvPr id="0" name=""/>
        <dsp:cNvSpPr/>
      </dsp:nvSpPr>
      <dsp:spPr>
        <a:xfrm>
          <a:off x="500728" y="37499"/>
          <a:ext cx="7010205" cy="590400"/>
        </a:xfrm>
        <a:prstGeom prst="roundRect">
          <a:avLst/>
        </a:prstGeom>
        <a:solidFill>
          <a:srgbClr val="E122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969" tIns="0" rIns="264969" bIns="0" numCol="1" spcCol="1270" anchor="ctr" anchorCtr="0">
          <a:noAutofit/>
        </a:bodyPr>
        <a:lstStyle/>
        <a:p>
          <a:pPr marL="0" lvl="0" indent="0" algn="l" defTabSz="889000" rtl="0">
            <a:lnSpc>
              <a:spcPct val="90000"/>
            </a:lnSpc>
            <a:spcBef>
              <a:spcPct val="0"/>
            </a:spcBef>
            <a:spcAft>
              <a:spcPct val="35000"/>
            </a:spcAft>
            <a:buNone/>
          </a:pPr>
          <a:endParaRPr lang="bg-BG" sz="2000" kern="1200"/>
        </a:p>
        <a:p>
          <a:pPr marL="0" lvl="0" indent="0" algn="l" defTabSz="889000" rtl="0">
            <a:lnSpc>
              <a:spcPct val="90000"/>
            </a:lnSpc>
            <a:spcBef>
              <a:spcPct val="0"/>
            </a:spcBef>
            <a:spcAft>
              <a:spcPct val="35000"/>
            </a:spcAft>
            <a:buNone/>
          </a:pPr>
          <a:r>
            <a:rPr lang="bg-BG" sz="2000" kern="1200"/>
            <a:t>6 мисловни шапки </a:t>
          </a:r>
          <a:endParaRPr lang="en-US" sz="2000" kern="1200"/>
        </a:p>
        <a:p>
          <a:pPr marL="0" lvl="0" indent="0" algn="l" defTabSz="889000" rtl="0">
            <a:lnSpc>
              <a:spcPct val="90000"/>
            </a:lnSpc>
            <a:spcBef>
              <a:spcPct val="0"/>
            </a:spcBef>
            <a:spcAft>
              <a:spcPct val="35000"/>
            </a:spcAft>
            <a:buNone/>
          </a:pPr>
          <a:endParaRPr lang="hr-HR" sz="2000" kern="1200"/>
        </a:p>
      </dsp:txBody>
      <dsp:txXfrm>
        <a:off x="529549" y="66320"/>
        <a:ext cx="6952563" cy="532758"/>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15729"/>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bg-BG" sz="3800" b="1" kern="1200" noProof="0"/>
            <a:t>Дизайн мислене </a:t>
          </a:r>
          <a:endParaRPr lang="en-GB" sz="3800" kern="1200" noProof="0" dirty="0"/>
        </a:p>
      </dsp:txBody>
      <dsp:txXfrm>
        <a:off x="44924" y="60653"/>
        <a:ext cx="16110152" cy="830422"/>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3E5BA7-B08E-4F85-9419-E12052003C7C}">
      <dsp:nvSpPr>
        <dsp:cNvPr id="0" name=""/>
        <dsp:cNvSpPr/>
      </dsp:nvSpPr>
      <dsp:spPr>
        <a:xfrm>
          <a:off x="0" y="379649"/>
          <a:ext cx="15849601" cy="2778300"/>
        </a:xfrm>
        <a:prstGeom prst="rect">
          <a:avLst/>
        </a:prstGeom>
        <a:solidFill>
          <a:schemeClr val="bg1"/>
        </a:solidFill>
        <a:ln w="25400" cap="flat" cmpd="sng" algn="ctr">
          <a:solidFill>
            <a:srgbClr val="243255"/>
          </a:solidFill>
          <a:prstDash val="solid"/>
        </a:ln>
        <a:effectLst/>
      </dsp:spPr>
      <dsp:style>
        <a:lnRef idx="2">
          <a:scrgbClr r="0" g="0" b="0"/>
        </a:lnRef>
        <a:fillRef idx="1">
          <a:scrgbClr r="0" g="0" b="0"/>
        </a:fillRef>
        <a:effectRef idx="0">
          <a:scrgbClr r="0" g="0" b="0"/>
        </a:effectRef>
        <a:fontRef idx="minor"/>
      </dsp:style>
      <dsp:txBody>
        <a:bodyPr spcFirstLastPara="0" vert="horz" wrap="square" lIns="1230105" tIns="374904" rIns="1230105" bIns="128016" numCol="1" spcCol="1270" anchor="t" anchorCtr="0">
          <a:noAutofit/>
        </a:bodyPr>
        <a:lstStyle/>
        <a:p>
          <a:pPr marL="171450" lvl="1" indent="-171450" algn="l" defTabSz="800100">
            <a:lnSpc>
              <a:spcPct val="90000"/>
            </a:lnSpc>
            <a:spcBef>
              <a:spcPct val="0"/>
            </a:spcBef>
            <a:spcAft>
              <a:spcPct val="15000"/>
            </a:spcAft>
            <a:buChar char="•"/>
          </a:pPr>
          <a:r>
            <a:rPr lang="ru-RU" sz="1800" kern="1200" noProof="0">
              <a:solidFill>
                <a:srgbClr val="002060"/>
              </a:solidFill>
            </a:rPr>
            <a:t>Дизайн мисленето е процес, който редовно се използва от всеки, който се занимава с организационен дизайн</a:t>
          </a:r>
          <a:r>
            <a:rPr lang="en-GB" sz="1800" kern="1200" noProof="0">
              <a:solidFill>
                <a:srgbClr val="002060"/>
              </a:solidFill>
            </a:rPr>
            <a:t> </a:t>
          </a:r>
        </a:p>
        <a:p>
          <a:pPr marL="171450" lvl="1" indent="-171450" algn="l" defTabSz="800100">
            <a:lnSpc>
              <a:spcPct val="90000"/>
            </a:lnSpc>
            <a:spcBef>
              <a:spcPct val="0"/>
            </a:spcBef>
            <a:spcAft>
              <a:spcPct val="15000"/>
            </a:spcAft>
            <a:buChar char="•"/>
          </a:pPr>
          <a:r>
            <a:rPr lang="ru-RU" sz="1800" kern="1200" noProof="0">
              <a:solidFill>
                <a:srgbClr val="002060"/>
              </a:solidFill>
            </a:rPr>
            <a:t>Придобива популярност и като средство за насърчаване на иновациите чрез задействане на творчески процеси за разрешаване на проблеми</a:t>
          </a:r>
          <a:endParaRPr lang="en-GB" sz="1800" kern="1200" noProof="0">
            <a:solidFill>
              <a:srgbClr val="002060"/>
            </a:solidFill>
          </a:endParaRPr>
        </a:p>
        <a:p>
          <a:pPr marL="171450" lvl="1" indent="-171450" algn="l" defTabSz="800100">
            <a:lnSpc>
              <a:spcPct val="90000"/>
            </a:lnSpc>
            <a:spcBef>
              <a:spcPct val="0"/>
            </a:spcBef>
            <a:spcAft>
              <a:spcPct val="15000"/>
            </a:spcAft>
            <a:buChar char="•"/>
          </a:pPr>
          <a:r>
            <a:rPr lang="ru-RU" sz="1800" kern="1200" noProof="0">
              <a:solidFill>
                <a:srgbClr val="002060"/>
              </a:solidFill>
            </a:rPr>
            <a:t>Предприемачите могат да използват дизайн мислене, т.е. рефлексия, алтернативи, визуализация, творческо разрешаване на проблеми, за да определят уникални бизнес възможности</a:t>
          </a:r>
          <a:endParaRPr lang="en-GB" sz="1800" kern="1200" noProof="0" dirty="0">
            <a:solidFill>
              <a:srgbClr val="002060"/>
            </a:solidFill>
          </a:endParaRPr>
        </a:p>
        <a:p>
          <a:pPr marL="171450" lvl="1" indent="-171450" algn="l" defTabSz="800100">
            <a:lnSpc>
              <a:spcPct val="90000"/>
            </a:lnSpc>
            <a:spcBef>
              <a:spcPct val="0"/>
            </a:spcBef>
            <a:spcAft>
              <a:spcPct val="15000"/>
            </a:spcAft>
            <a:buChar char="•"/>
          </a:pPr>
          <a:r>
            <a:rPr lang="ru-RU" sz="1800" kern="1200" noProof="0">
              <a:solidFill>
                <a:srgbClr val="002060"/>
              </a:solidFill>
            </a:rPr>
            <a:t>Неуспехите и трудностите не се разглеждат като заплаха</a:t>
          </a:r>
          <a:endParaRPr lang="en-GB" sz="1800" kern="1200" noProof="0">
            <a:solidFill>
              <a:srgbClr val="002060"/>
            </a:solidFill>
          </a:endParaRPr>
        </a:p>
        <a:p>
          <a:pPr marL="342900" lvl="2" indent="-171450" algn="l" defTabSz="800100">
            <a:lnSpc>
              <a:spcPct val="90000"/>
            </a:lnSpc>
            <a:spcBef>
              <a:spcPct val="0"/>
            </a:spcBef>
            <a:spcAft>
              <a:spcPct val="15000"/>
            </a:spcAft>
            <a:buChar char="•"/>
          </a:pPr>
          <a:r>
            <a:rPr lang="bg-BG" sz="1800" kern="1200" noProof="0">
              <a:solidFill>
                <a:srgbClr val="002060"/>
              </a:solidFill>
            </a:rPr>
            <a:t>Дизайн мисленето е възможност за непрекъснато учене</a:t>
          </a:r>
          <a:endParaRPr lang="en-GB" sz="1800" kern="1200" noProof="0">
            <a:solidFill>
              <a:srgbClr val="002060"/>
            </a:solidFill>
          </a:endParaRPr>
        </a:p>
        <a:p>
          <a:pPr marL="342900" lvl="2" indent="-171450" algn="l" defTabSz="800100">
            <a:lnSpc>
              <a:spcPct val="90000"/>
            </a:lnSpc>
            <a:spcBef>
              <a:spcPct val="0"/>
            </a:spcBef>
            <a:spcAft>
              <a:spcPct val="15000"/>
            </a:spcAft>
            <a:buChar char="•"/>
          </a:pPr>
          <a:r>
            <a:rPr lang="bg-BG" sz="1800" kern="1200" noProof="0">
              <a:solidFill>
                <a:srgbClr val="002060"/>
              </a:solidFill>
            </a:rPr>
            <a:t>Провалите карат хората да създават новаторски идеи и решения</a:t>
          </a:r>
          <a:r>
            <a:rPr lang="en-GB" sz="1800" kern="1200" noProof="0">
              <a:solidFill>
                <a:srgbClr val="002060"/>
              </a:solidFill>
            </a:rPr>
            <a:t> </a:t>
          </a:r>
          <a:endParaRPr lang="en-GB" sz="1800" kern="1200" noProof="0" dirty="0">
            <a:solidFill>
              <a:srgbClr val="002060"/>
            </a:solidFill>
          </a:endParaRPr>
        </a:p>
      </dsp:txBody>
      <dsp:txXfrm>
        <a:off x="0" y="379649"/>
        <a:ext cx="15849601" cy="2778300"/>
      </dsp:txXfrm>
    </dsp:sp>
    <dsp:sp modelId="{110CE9A5-03B1-4B01-BB1D-A40DAB09B1FB}">
      <dsp:nvSpPr>
        <dsp:cNvPr id="0" name=""/>
        <dsp:cNvSpPr/>
      </dsp:nvSpPr>
      <dsp:spPr>
        <a:xfrm>
          <a:off x="792480" y="113969"/>
          <a:ext cx="11094720" cy="531360"/>
        </a:xfrm>
        <a:prstGeom prst="roundRect">
          <a:avLst/>
        </a:prstGeom>
        <a:solidFill>
          <a:srgbClr val="E122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354" tIns="0" rIns="419354" bIns="0" numCol="1" spcCol="1270" anchor="ctr" anchorCtr="0">
          <a:noAutofit/>
        </a:bodyPr>
        <a:lstStyle/>
        <a:p>
          <a:pPr marL="0" lvl="0" indent="0" algn="l" defTabSz="800100">
            <a:lnSpc>
              <a:spcPct val="90000"/>
            </a:lnSpc>
            <a:spcBef>
              <a:spcPct val="0"/>
            </a:spcBef>
            <a:spcAft>
              <a:spcPct val="35000"/>
            </a:spcAft>
            <a:buNone/>
          </a:pPr>
          <a:r>
            <a:rPr lang="bg-BG" sz="1800" kern="1200"/>
            <a:t>Все още липсва широко възприето определение на дизайн мисленето</a:t>
          </a:r>
          <a:r>
            <a:rPr lang="en-GB" sz="1800" kern="1200"/>
            <a:t> </a:t>
          </a:r>
          <a:endParaRPr lang="hr-HR" sz="1800" kern="1200" dirty="0"/>
        </a:p>
      </dsp:txBody>
      <dsp:txXfrm>
        <a:off x="818419" y="139908"/>
        <a:ext cx="11042842" cy="479482"/>
      </dsp:txXfrm>
    </dsp:sp>
    <dsp:sp modelId="{C7AAC963-8EA1-407F-A708-1DCA6F22C908}">
      <dsp:nvSpPr>
        <dsp:cNvPr id="0" name=""/>
        <dsp:cNvSpPr/>
      </dsp:nvSpPr>
      <dsp:spPr>
        <a:xfrm>
          <a:off x="0" y="3520830"/>
          <a:ext cx="15849601" cy="1927800"/>
        </a:xfrm>
        <a:prstGeom prst="rect">
          <a:avLst/>
        </a:prstGeom>
        <a:solidFill>
          <a:schemeClr val="bg1"/>
        </a:solidFill>
        <a:ln w="25400" cap="flat" cmpd="sng" algn="ctr">
          <a:solidFill>
            <a:srgbClr val="243255"/>
          </a:solidFill>
          <a:prstDash val="solid"/>
        </a:ln>
        <a:effectLst/>
      </dsp:spPr>
      <dsp:style>
        <a:lnRef idx="2">
          <a:scrgbClr r="0" g="0" b="0"/>
        </a:lnRef>
        <a:fillRef idx="1">
          <a:scrgbClr r="0" g="0" b="0"/>
        </a:fillRef>
        <a:effectRef idx="0">
          <a:scrgbClr r="0" g="0" b="0"/>
        </a:effectRef>
        <a:fontRef idx="minor"/>
      </dsp:style>
      <dsp:txBody>
        <a:bodyPr spcFirstLastPara="0" vert="horz" wrap="square" lIns="1230105" tIns="374904" rIns="1230105" bIns="128016" numCol="1" spcCol="1270" anchor="t" anchorCtr="0">
          <a:noAutofit/>
        </a:bodyPr>
        <a:lstStyle/>
        <a:p>
          <a:pPr marL="171450" lvl="1" indent="-171450" algn="l" defTabSz="800100">
            <a:lnSpc>
              <a:spcPct val="90000"/>
            </a:lnSpc>
            <a:spcBef>
              <a:spcPct val="0"/>
            </a:spcBef>
            <a:spcAft>
              <a:spcPct val="15000"/>
            </a:spcAft>
            <a:buChar char="•"/>
          </a:pPr>
          <a:r>
            <a:rPr lang="bg-BG" sz="1800" kern="1200">
              <a:solidFill>
                <a:srgbClr val="002060"/>
              </a:solidFill>
            </a:rPr>
            <a:t>Фокус върху потребителя</a:t>
          </a:r>
          <a:endParaRPr lang="hr-HR" sz="1800" kern="1200" dirty="0">
            <a:solidFill>
              <a:srgbClr val="002060"/>
            </a:solidFill>
          </a:endParaRPr>
        </a:p>
        <a:p>
          <a:pPr marL="171450" lvl="1" indent="-171450" algn="l" defTabSz="800100">
            <a:lnSpc>
              <a:spcPct val="90000"/>
            </a:lnSpc>
            <a:spcBef>
              <a:spcPct val="0"/>
            </a:spcBef>
            <a:spcAft>
              <a:spcPct val="15000"/>
            </a:spcAft>
            <a:buChar char="•"/>
          </a:pPr>
          <a:r>
            <a:rPr lang="bg-BG" sz="1800" kern="1200">
              <a:solidFill>
                <a:srgbClr val="002060"/>
              </a:solidFill>
            </a:rPr>
            <a:t>Преформулиране на проблема</a:t>
          </a:r>
          <a:endParaRPr lang="en-US" sz="1800" kern="1200" dirty="0">
            <a:solidFill>
              <a:srgbClr val="002060"/>
            </a:solidFill>
          </a:endParaRPr>
        </a:p>
        <a:p>
          <a:pPr marL="171450" lvl="1" indent="-171450" algn="l" defTabSz="800100">
            <a:lnSpc>
              <a:spcPct val="90000"/>
            </a:lnSpc>
            <a:spcBef>
              <a:spcPct val="0"/>
            </a:spcBef>
            <a:spcAft>
              <a:spcPct val="15000"/>
            </a:spcAft>
            <a:buChar char="•"/>
          </a:pPr>
          <a:r>
            <a:rPr lang="bg-BG" sz="1800" kern="1200">
              <a:solidFill>
                <a:srgbClr val="002060"/>
              </a:solidFill>
            </a:rPr>
            <a:t>Разнообразие</a:t>
          </a:r>
          <a:endParaRPr lang="en-US" sz="1800" kern="1200" dirty="0">
            <a:solidFill>
              <a:srgbClr val="002060"/>
            </a:solidFill>
          </a:endParaRPr>
        </a:p>
        <a:p>
          <a:pPr marL="171450" lvl="1" indent="-171450" algn="l" defTabSz="800100">
            <a:lnSpc>
              <a:spcPct val="90000"/>
            </a:lnSpc>
            <a:spcBef>
              <a:spcPct val="0"/>
            </a:spcBef>
            <a:spcAft>
              <a:spcPct val="15000"/>
            </a:spcAft>
            <a:buChar char="•"/>
          </a:pPr>
          <a:r>
            <a:rPr lang="bg-BG" sz="1800" kern="1200">
              <a:solidFill>
                <a:srgbClr val="002060"/>
              </a:solidFill>
            </a:rPr>
            <a:t>Експериментиране</a:t>
          </a:r>
          <a:endParaRPr lang="en-US" sz="1800" kern="1200" dirty="0">
            <a:solidFill>
              <a:srgbClr val="002060"/>
            </a:solidFill>
          </a:endParaRPr>
        </a:p>
        <a:p>
          <a:pPr marL="171450" lvl="1" indent="-171450" algn="l" defTabSz="800100">
            <a:lnSpc>
              <a:spcPct val="90000"/>
            </a:lnSpc>
            <a:spcBef>
              <a:spcPct val="0"/>
            </a:spcBef>
            <a:spcAft>
              <a:spcPct val="15000"/>
            </a:spcAft>
            <a:buChar char="•"/>
          </a:pPr>
          <a:r>
            <a:rPr lang="bg-BG" sz="1800" kern="1200">
              <a:solidFill>
                <a:srgbClr val="002060"/>
              </a:solidFill>
            </a:rPr>
            <a:t>Визуализация</a:t>
          </a:r>
          <a:endParaRPr lang="en-US" sz="1800" kern="1200" dirty="0">
            <a:solidFill>
              <a:srgbClr val="002060"/>
            </a:solidFill>
          </a:endParaRPr>
        </a:p>
      </dsp:txBody>
      <dsp:txXfrm>
        <a:off x="0" y="3520830"/>
        <a:ext cx="15849601" cy="1927800"/>
      </dsp:txXfrm>
    </dsp:sp>
    <dsp:sp modelId="{D7E385AB-48F7-4369-AF73-1ED6C27FDB70}">
      <dsp:nvSpPr>
        <dsp:cNvPr id="0" name=""/>
        <dsp:cNvSpPr/>
      </dsp:nvSpPr>
      <dsp:spPr>
        <a:xfrm>
          <a:off x="792480" y="3255150"/>
          <a:ext cx="11094720" cy="531360"/>
        </a:xfrm>
        <a:prstGeom prst="roundRect">
          <a:avLst/>
        </a:prstGeom>
        <a:solidFill>
          <a:srgbClr val="E122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354" tIns="0" rIns="419354" bIns="0" numCol="1" spcCol="1270" anchor="ctr" anchorCtr="0">
          <a:noAutofit/>
        </a:bodyPr>
        <a:lstStyle/>
        <a:p>
          <a:pPr marL="0" lvl="0" indent="0" algn="l" defTabSz="800100">
            <a:lnSpc>
              <a:spcPct val="90000"/>
            </a:lnSpc>
            <a:spcBef>
              <a:spcPct val="0"/>
            </a:spcBef>
            <a:spcAft>
              <a:spcPct val="35000"/>
            </a:spcAft>
            <a:buNone/>
          </a:pPr>
          <a:r>
            <a:rPr lang="bg-BG" sz="1800" kern="1200" noProof="0"/>
            <a:t>Рамка на дизайн мисленето </a:t>
          </a:r>
          <a:r>
            <a:rPr lang="en-GB" sz="1800" kern="1200" noProof="0"/>
            <a:t>(</a:t>
          </a:r>
          <a:r>
            <a:rPr lang="en-GB" sz="1800" kern="1200" noProof="0" dirty="0" err="1"/>
            <a:t>Carlgren</a:t>
          </a:r>
          <a:r>
            <a:rPr lang="en-GB" sz="1800" kern="1200" noProof="0" dirty="0"/>
            <a:t> et al., 2016):</a:t>
          </a:r>
        </a:p>
      </dsp:txBody>
      <dsp:txXfrm>
        <a:off x="818419" y="3281089"/>
        <a:ext cx="11042842" cy="479482"/>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925AF4-3F00-4DC8-A7BE-4FEA3959CEB6}">
      <dsp:nvSpPr>
        <dsp:cNvPr id="0" name=""/>
        <dsp:cNvSpPr/>
      </dsp:nvSpPr>
      <dsp:spPr>
        <a:xfrm>
          <a:off x="0" y="84767"/>
          <a:ext cx="16078199" cy="834264"/>
        </a:xfrm>
        <a:prstGeom prst="roundRect">
          <a:avLst/>
        </a:prstGeom>
        <a:solidFill>
          <a:srgbClr val="E122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dirty="0" err="1"/>
            <a:t>Dell’Era</a:t>
          </a:r>
          <a:r>
            <a:rPr lang="en-GB" sz="3400" kern="1200" dirty="0"/>
            <a:t> et al. (2018</a:t>
          </a:r>
          <a:r>
            <a:rPr lang="en-GB" sz="3400" kern="1200"/>
            <a:t>, </a:t>
          </a:r>
          <a:r>
            <a:rPr lang="bg-BG" sz="3400" kern="1200"/>
            <a:t>стр.</a:t>
          </a:r>
          <a:r>
            <a:rPr lang="en-GB" sz="3400" kern="1200"/>
            <a:t> </a:t>
          </a:r>
          <a:r>
            <a:rPr lang="en-GB" sz="3400" kern="1200" dirty="0"/>
            <a:t>329</a:t>
          </a:r>
          <a:r>
            <a:rPr lang="en-GB" sz="3400" kern="1200"/>
            <a:t>) </a:t>
          </a:r>
          <a:r>
            <a:rPr lang="bg-BG" sz="3400" kern="1200"/>
            <a:t>посочват ч</a:t>
          </a:r>
          <a:r>
            <a:rPr lang="ru-RU" sz="3400" kern="1200"/>
            <a:t>етири типа дизайн мислене:</a:t>
          </a:r>
          <a:endParaRPr lang="hr-HR" sz="3400" kern="1200" dirty="0"/>
        </a:p>
      </dsp:txBody>
      <dsp:txXfrm>
        <a:off x="40725" y="125492"/>
        <a:ext cx="15996749" cy="752814"/>
      </dsp:txXfrm>
    </dsp:sp>
    <dsp:sp modelId="{CD04DB2F-EB4D-4657-85EB-943F95162FDF}">
      <dsp:nvSpPr>
        <dsp:cNvPr id="0" name=""/>
        <dsp:cNvSpPr/>
      </dsp:nvSpPr>
      <dsp:spPr>
        <a:xfrm>
          <a:off x="0" y="919032"/>
          <a:ext cx="16078199" cy="5092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0483" tIns="43180" rIns="241808" bIns="43180" numCol="1" spcCol="1270" anchor="t" anchorCtr="0">
          <a:noAutofit/>
        </a:bodyPr>
        <a:lstStyle/>
        <a:p>
          <a:pPr marL="228600" lvl="1" indent="-228600" algn="l" defTabSz="1200150">
            <a:lnSpc>
              <a:spcPct val="90000"/>
            </a:lnSpc>
            <a:spcBef>
              <a:spcPct val="0"/>
            </a:spcBef>
            <a:spcAft>
              <a:spcPct val="20000"/>
            </a:spcAft>
            <a:buChar char="•"/>
          </a:pPr>
          <a:endParaRPr lang="hr-HR" sz="2700" kern="1200" dirty="0">
            <a:solidFill>
              <a:srgbClr val="243255"/>
            </a:solidFill>
          </a:endParaRPr>
        </a:p>
        <a:p>
          <a:pPr marL="228600" lvl="1" indent="-228600" algn="l" defTabSz="1200150">
            <a:lnSpc>
              <a:spcPct val="90000"/>
            </a:lnSpc>
            <a:spcBef>
              <a:spcPct val="0"/>
            </a:spcBef>
            <a:spcAft>
              <a:spcPct val="20000"/>
            </a:spcAft>
            <a:buChar char="•"/>
          </a:pPr>
          <a:r>
            <a:rPr lang="ru-RU" sz="2700" b="1" kern="1200">
              <a:solidFill>
                <a:srgbClr val="243255"/>
              </a:solidFill>
            </a:rPr>
            <a:t>Творческо решаване на проблеми</a:t>
          </a:r>
          <a:r>
            <a:rPr lang="ru-RU" sz="2700" kern="1200">
              <a:solidFill>
                <a:srgbClr val="243255"/>
              </a:solidFill>
            </a:rPr>
            <a:t>: Решаване на проклети (wicked) проблеми чрез възприемане както на аналитично, така и на интуитивно мислене</a:t>
          </a:r>
          <a:endParaRPr lang="hr-HR" sz="2700" kern="1200" dirty="0">
            <a:solidFill>
              <a:srgbClr val="243255"/>
            </a:solidFill>
          </a:endParaRPr>
        </a:p>
        <a:p>
          <a:pPr marL="228600" lvl="1" indent="-228600" algn="l" defTabSz="1200150">
            <a:lnSpc>
              <a:spcPct val="90000"/>
            </a:lnSpc>
            <a:spcBef>
              <a:spcPct val="0"/>
            </a:spcBef>
            <a:spcAft>
              <a:spcPct val="20000"/>
            </a:spcAft>
            <a:buChar char="•"/>
          </a:pPr>
          <a:r>
            <a:rPr lang="ru-RU" sz="2700" b="1" kern="1200">
              <a:solidFill>
                <a:srgbClr val="243255"/>
              </a:solidFill>
            </a:rPr>
            <a:t>Спринт </a:t>
          </a:r>
          <a:r>
            <a:rPr lang="ru-RU" sz="2700" b="1" kern="1200" dirty="0">
              <a:solidFill>
                <a:srgbClr val="243255"/>
              </a:solidFill>
            </a:rPr>
            <a:t>изпълнение</a:t>
          </a:r>
          <a:r>
            <a:rPr lang="ru-RU" sz="2700" kern="1200" dirty="0">
              <a:solidFill>
                <a:srgbClr val="243255"/>
              </a:solidFill>
            </a:rPr>
            <a:t>: Създаване на завършени продукти с голям потенциал и тяхното изпитване с цел  научаване на нови неща от клиентите и подобряване на решението</a:t>
          </a:r>
          <a:endParaRPr lang="en-US" sz="2700" kern="1200" dirty="0">
            <a:solidFill>
              <a:srgbClr val="243255"/>
            </a:solidFill>
          </a:endParaRPr>
        </a:p>
        <a:p>
          <a:pPr marL="228600" lvl="1" indent="-228600" algn="l" defTabSz="1200150">
            <a:lnSpc>
              <a:spcPct val="90000"/>
            </a:lnSpc>
            <a:spcBef>
              <a:spcPct val="0"/>
            </a:spcBef>
            <a:spcAft>
              <a:spcPct val="20000"/>
            </a:spcAft>
            <a:buChar char="•"/>
          </a:pPr>
          <a:r>
            <a:rPr lang="ru-RU" sz="2700" b="1" kern="1200">
              <a:solidFill>
                <a:srgbClr val="243255"/>
              </a:solidFill>
            </a:rPr>
            <a:t>Творческа </a:t>
          </a:r>
          <a:r>
            <a:rPr lang="ru-RU" sz="2700" b="1" kern="1200" dirty="0">
              <a:solidFill>
                <a:srgbClr val="243255"/>
              </a:solidFill>
            </a:rPr>
            <a:t>увереност</a:t>
          </a:r>
          <a:r>
            <a:rPr lang="ru-RU" sz="2700" kern="1200" dirty="0">
              <a:solidFill>
                <a:srgbClr val="243255"/>
              </a:solidFill>
            </a:rPr>
            <a:t>: Включване на хората в творческите процеси с цел те да придобиват повече увереност </a:t>
          </a:r>
          <a:endParaRPr lang="en-US" sz="2700" kern="1200" dirty="0">
            <a:solidFill>
              <a:srgbClr val="243255"/>
            </a:solidFill>
          </a:endParaRPr>
        </a:p>
        <a:p>
          <a:pPr marL="228600" lvl="1" indent="-228600" algn="l" defTabSz="1200150">
            <a:lnSpc>
              <a:spcPct val="90000"/>
            </a:lnSpc>
            <a:spcBef>
              <a:spcPct val="0"/>
            </a:spcBef>
            <a:spcAft>
              <a:spcPct val="20000"/>
            </a:spcAft>
            <a:buChar char="•"/>
          </a:pPr>
          <a:r>
            <a:rPr lang="ru-RU" sz="2700" b="1" kern="1200">
              <a:solidFill>
                <a:srgbClr val="243255"/>
              </a:solidFill>
            </a:rPr>
            <a:t>Иновация </a:t>
          </a:r>
          <a:r>
            <a:rPr lang="ru-RU" sz="2700" b="1" kern="1200" dirty="0">
              <a:solidFill>
                <a:srgbClr val="243255"/>
              </a:solidFill>
            </a:rPr>
            <a:t>на смисъла</a:t>
          </a:r>
          <a:r>
            <a:rPr lang="ru-RU" sz="2700" kern="1200" dirty="0">
              <a:solidFill>
                <a:srgbClr val="243255"/>
              </a:solidFill>
            </a:rPr>
            <a:t>: Предвиждане на нови посоки, които целят да предложат смислени преживявания </a:t>
          </a:r>
          <a:r>
            <a:rPr lang="ru-RU" sz="2700" kern="1200">
              <a:solidFill>
                <a:srgbClr val="243255"/>
              </a:solidFill>
            </a:rPr>
            <a:t>на хората</a:t>
          </a:r>
          <a:endParaRPr lang="en-US" sz="2700" kern="1200" dirty="0">
            <a:solidFill>
              <a:srgbClr val="243255"/>
            </a:solidFill>
          </a:endParaRPr>
        </a:p>
        <a:p>
          <a:pPr marL="228600" lvl="1" indent="-228600" algn="l" defTabSz="1200150">
            <a:lnSpc>
              <a:spcPct val="90000"/>
            </a:lnSpc>
            <a:spcBef>
              <a:spcPct val="0"/>
            </a:spcBef>
            <a:spcAft>
              <a:spcPct val="20000"/>
            </a:spcAft>
            <a:buChar char="•"/>
          </a:pPr>
          <a:endParaRPr lang="en-US" sz="2700" kern="1200" dirty="0">
            <a:solidFill>
              <a:srgbClr val="243255"/>
            </a:solidFill>
          </a:endParaRPr>
        </a:p>
      </dsp:txBody>
      <dsp:txXfrm>
        <a:off x="0" y="919032"/>
        <a:ext cx="16078199" cy="50921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BC4C90-D9CD-4FD7-9E86-70E93FA0A0BE}">
      <dsp:nvSpPr>
        <dsp:cNvPr id="0" name=""/>
        <dsp:cNvSpPr/>
      </dsp:nvSpPr>
      <dsp:spPr>
        <a:xfrm>
          <a:off x="41603" y="1"/>
          <a:ext cx="16199935" cy="935997"/>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lang="bg-BG" sz="3700" b="1" kern="1200"/>
            <a:t>Инвестиционна теория на креативността</a:t>
          </a:r>
          <a:endParaRPr lang="hr-HR" sz="3700" kern="1200" dirty="0"/>
        </a:p>
      </dsp:txBody>
      <dsp:txXfrm>
        <a:off x="87295" y="45693"/>
        <a:ext cx="16108551" cy="8446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37E14-4DBF-4465-AA1B-1CBB6F8FF855}">
      <dsp:nvSpPr>
        <dsp:cNvPr id="0" name=""/>
        <dsp:cNvSpPr/>
      </dsp:nvSpPr>
      <dsp:spPr>
        <a:xfrm>
          <a:off x="0" y="711"/>
          <a:ext cx="16199940" cy="935288"/>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bg-BG" sz="4000" b="1" kern="1200"/>
            <a:t>Значението на творческото мислене</a:t>
          </a:r>
          <a:endParaRPr lang="hr-HR" sz="4000" kern="1200" dirty="0"/>
        </a:p>
      </dsp:txBody>
      <dsp:txXfrm>
        <a:off x="45657" y="46368"/>
        <a:ext cx="16108626" cy="8439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28BFC0-C28E-48CD-AAE7-42B27B46BE28}">
      <dsp:nvSpPr>
        <dsp:cNvPr id="0" name=""/>
        <dsp:cNvSpPr/>
      </dsp:nvSpPr>
      <dsp:spPr>
        <a:xfrm rot="5400000">
          <a:off x="10975735" y="-3468249"/>
          <a:ext cx="1682085" cy="8619867"/>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bg-BG" sz="2800" kern="1200">
              <a:solidFill>
                <a:srgbClr val="C00000"/>
              </a:solidFill>
            </a:rPr>
            <a:t>разрешаване на проблеми на работното място и в ежедневието </a:t>
          </a:r>
          <a:endParaRPr lang="hr-HR" sz="2800" kern="1200" dirty="0">
            <a:solidFill>
              <a:srgbClr val="C00000"/>
            </a:solidFill>
          </a:endParaRPr>
        </a:p>
      </dsp:txBody>
      <dsp:txXfrm rot="-5400000">
        <a:off x="7506845" y="82754"/>
        <a:ext cx="8537754" cy="1517859"/>
      </dsp:txXfrm>
    </dsp:sp>
    <dsp:sp modelId="{E1534FEC-4C35-484A-ABBB-B1099D4B2696}">
      <dsp:nvSpPr>
        <dsp:cNvPr id="0" name=""/>
        <dsp:cNvSpPr/>
      </dsp:nvSpPr>
      <dsp:spPr>
        <a:xfrm>
          <a:off x="949" y="213583"/>
          <a:ext cx="7505894" cy="1256202"/>
        </a:xfrm>
        <a:prstGeom prst="roundRect">
          <a:avLst/>
        </a:prstGeom>
        <a:solidFill>
          <a:srgbClr val="243255"/>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bg-BG" sz="3200" kern="1200" noProof="0"/>
            <a:t>За отделния човек </a:t>
          </a:r>
          <a:endParaRPr lang="en-GB" sz="3200" kern="1200" noProof="0" dirty="0"/>
        </a:p>
      </dsp:txBody>
      <dsp:txXfrm>
        <a:off x="62272" y="274906"/>
        <a:ext cx="7383248" cy="1133556"/>
      </dsp:txXfrm>
    </dsp:sp>
    <dsp:sp modelId="{6F188ED6-B9A0-4E54-A7D8-F36F49A4A13A}">
      <dsp:nvSpPr>
        <dsp:cNvPr id="0" name=""/>
        <dsp:cNvSpPr/>
      </dsp:nvSpPr>
      <dsp:spPr>
        <a:xfrm rot="5400000">
          <a:off x="10973778" y="-1686074"/>
          <a:ext cx="1682085" cy="862994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ru-RU" sz="2800" kern="1200">
              <a:solidFill>
                <a:srgbClr val="C00000"/>
              </a:solidFill>
            </a:rPr>
            <a:t>ново научно познание, нови направления в изкуствата, нови изобретения и социални програми</a:t>
          </a:r>
          <a:endParaRPr lang="hr-HR" sz="2800" kern="1200" dirty="0">
            <a:solidFill>
              <a:srgbClr val="C00000"/>
            </a:solidFill>
          </a:endParaRPr>
        </a:p>
      </dsp:txBody>
      <dsp:txXfrm rot="-5400000">
        <a:off x="7499847" y="1869970"/>
        <a:ext cx="8547836" cy="1517859"/>
      </dsp:txXfrm>
    </dsp:sp>
    <dsp:sp modelId="{ED7A3EE9-A2B9-451A-BA46-9BE4AFB6697F}">
      <dsp:nvSpPr>
        <dsp:cNvPr id="0" name=""/>
        <dsp:cNvSpPr/>
      </dsp:nvSpPr>
      <dsp:spPr>
        <a:xfrm>
          <a:off x="949" y="1966179"/>
          <a:ext cx="7498897" cy="1325441"/>
        </a:xfrm>
        <a:prstGeom prst="roundRect">
          <a:avLst/>
        </a:prstGeom>
        <a:solidFill>
          <a:srgbClr val="243255"/>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bg-BG" sz="3200" kern="1200" noProof="0"/>
            <a:t>За обществото</a:t>
          </a:r>
          <a:endParaRPr lang="en-GB" sz="3200" kern="1200" noProof="0" dirty="0"/>
        </a:p>
      </dsp:txBody>
      <dsp:txXfrm>
        <a:off x="65652" y="2030882"/>
        <a:ext cx="7369491" cy="1196035"/>
      </dsp:txXfrm>
    </dsp:sp>
    <dsp:sp modelId="{DB93C367-2312-4D63-8B3C-187D81AB16DA}">
      <dsp:nvSpPr>
        <dsp:cNvPr id="0" name=""/>
        <dsp:cNvSpPr/>
      </dsp:nvSpPr>
      <dsp:spPr>
        <a:xfrm rot="5400000">
          <a:off x="10976323" y="103709"/>
          <a:ext cx="1682085" cy="862481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ru-RU" sz="2800" kern="1200">
              <a:solidFill>
                <a:srgbClr val="C00000"/>
              </a:solidFill>
            </a:rPr>
            <a:t>новите продукти и услуги създават нови работни места</a:t>
          </a:r>
          <a:endParaRPr lang="hr-HR" sz="2800" kern="1200" dirty="0">
            <a:solidFill>
              <a:srgbClr val="C00000"/>
            </a:solidFill>
          </a:endParaRPr>
        </a:p>
      </dsp:txBody>
      <dsp:txXfrm rot="-5400000">
        <a:off x="7504960" y="3657186"/>
        <a:ext cx="8542700" cy="1517859"/>
      </dsp:txXfrm>
    </dsp:sp>
    <dsp:sp modelId="{B725AE02-4317-4683-ADAA-B985F65A01CB}">
      <dsp:nvSpPr>
        <dsp:cNvPr id="0" name=""/>
        <dsp:cNvSpPr/>
      </dsp:nvSpPr>
      <dsp:spPr>
        <a:xfrm>
          <a:off x="949" y="3818050"/>
          <a:ext cx="7504010" cy="1196130"/>
        </a:xfrm>
        <a:prstGeom prst="roundRect">
          <a:avLst/>
        </a:prstGeom>
        <a:solidFill>
          <a:srgbClr val="243255"/>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bg-BG" sz="3200" kern="1200" noProof="0"/>
            <a:t>Икономическа значимост</a:t>
          </a:r>
          <a:endParaRPr lang="en-GB" sz="3200" kern="1200" noProof="0" dirty="0"/>
        </a:p>
      </dsp:txBody>
      <dsp:txXfrm>
        <a:off x="59339" y="3876440"/>
        <a:ext cx="7387230" cy="10793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F7B1CA-DB78-427E-ACB2-C82394A21199}">
      <dsp:nvSpPr>
        <dsp:cNvPr id="0" name=""/>
        <dsp:cNvSpPr/>
      </dsp:nvSpPr>
      <dsp:spPr>
        <a:xfrm>
          <a:off x="356879" y="5142"/>
          <a:ext cx="16199939" cy="925715"/>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ru-RU" sz="3800" b="1" kern="1200"/>
            <a:t>Пет съставни части на креативността:</a:t>
          </a:r>
          <a:r>
            <a:rPr lang="hr-HR" sz="3800" b="1" kern="1200"/>
            <a:t> </a:t>
          </a:r>
          <a:r>
            <a:rPr lang="en-GB" sz="3800" b="1" kern="1200"/>
            <a:t>Sternberg </a:t>
          </a:r>
          <a:r>
            <a:rPr lang="bg-BG" sz="3800" b="1" kern="1200"/>
            <a:t>и</a:t>
          </a:r>
          <a:r>
            <a:rPr lang="en-GB" sz="3800" b="1" kern="1200"/>
            <a:t> </a:t>
          </a:r>
          <a:r>
            <a:rPr lang="en-GB" sz="3800" b="1" kern="1200" dirty="0" err="1"/>
            <a:t>Lubart</a:t>
          </a:r>
          <a:r>
            <a:rPr lang="en-GB" sz="3800" b="1" kern="1200" dirty="0"/>
            <a:t> (1992)</a:t>
          </a:r>
          <a:endParaRPr lang="hr-HR" sz="3800" kern="1200" dirty="0"/>
        </a:p>
      </dsp:txBody>
      <dsp:txXfrm>
        <a:off x="402069" y="50332"/>
        <a:ext cx="16109559" cy="8353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88F0E4-7EC4-4233-9D09-702C1618FF43}">
      <dsp:nvSpPr>
        <dsp:cNvPr id="0" name=""/>
        <dsp:cNvSpPr/>
      </dsp:nvSpPr>
      <dsp:spPr>
        <a:xfrm rot="5400000">
          <a:off x="-172682" y="176170"/>
          <a:ext cx="1151213" cy="805849"/>
        </a:xfrm>
        <a:prstGeom prst="chevron">
          <a:avLst/>
        </a:prstGeom>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endParaRPr lang="hr-HR" sz="1700" kern="1200"/>
        </a:p>
      </dsp:txBody>
      <dsp:txXfrm rot="-5400000">
        <a:off x="1" y="406413"/>
        <a:ext cx="805849" cy="345364"/>
      </dsp:txXfrm>
    </dsp:sp>
    <dsp:sp modelId="{DE65D2FD-3151-4A19-94F2-01BB1344DAAD}">
      <dsp:nvSpPr>
        <dsp:cNvPr id="0" name=""/>
        <dsp:cNvSpPr/>
      </dsp:nvSpPr>
      <dsp:spPr>
        <a:xfrm rot="5400000">
          <a:off x="8124220" y="-7323297"/>
          <a:ext cx="747555" cy="15394150"/>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ru-RU" sz="2800" b="1" kern="1200">
              <a:solidFill>
                <a:srgbClr val="002060"/>
              </a:solidFill>
            </a:rPr>
            <a:t>Знания – </a:t>
          </a:r>
          <a:r>
            <a:rPr lang="ru-RU" sz="2800" b="0" kern="1200">
              <a:solidFill>
                <a:srgbClr val="002060"/>
              </a:solidFill>
            </a:rPr>
            <a:t>обширните знания осигуряват идеите, образите и изразите</a:t>
          </a:r>
          <a:endParaRPr lang="hr-HR" sz="2800" kern="1200" dirty="0">
            <a:solidFill>
              <a:srgbClr val="002060"/>
            </a:solidFill>
          </a:endParaRPr>
        </a:p>
      </dsp:txBody>
      <dsp:txXfrm rot="-5400000">
        <a:off x="800923" y="36493"/>
        <a:ext cx="15357657" cy="674569"/>
      </dsp:txXfrm>
    </dsp:sp>
    <dsp:sp modelId="{EE335CE4-CBFA-4AA3-9F09-A168A58EFEC8}">
      <dsp:nvSpPr>
        <dsp:cNvPr id="0" name=""/>
        <dsp:cNvSpPr/>
      </dsp:nvSpPr>
      <dsp:spPr>
        <a:xfrm rot="5400000">
          <a:off x="-172682" y="1210972"/>
          <a:ext cx="1151213" cy="805849"/>
        </a:xfrm>
        <a:prstGeom prst="chevron">
          <a:avLst/>
        </a:prstGeom>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endParaRPr lang="hr-HR" sz="1700" kern="1200"/>
        </a:p>
      </dsp:txBody>
      <dsp:txXfrm rot="-5400000">
        <a:off x="1" y="1441215"/>
        <a:ext cx="805849" cy="345364"/>
      </dsp:txXfrm>
    </dsp:sp>
    <dsp:sp modelId="{6B7680C4-6699-4158-AD1E-139867F7C9EB}">
      <dsp:nvSpPr>
        <dsp:cNvPr id="0" name=""/>
        <dsp:cNvSpPr/>
      </dsp:nvSpPr>
      <dsp:spPr>
        <a:xfrm rot="5400000">
          <a:off x="8128780" y="-6280652"/>
          <a:ext cx="748288" cy="15394150"/>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ru-RU" sz="2800" b="1" kern="1200" noProof="0">
              <a:solidFill>
                <a:srgbClr val="002060"/>
              </a:solidFill>
            </a:rPr>
            <a:t>Въображение – </a:t>
          </a:r>
          <a:r>
            <a:rPr lang="ru-RU" sz="2800" b="0" kern="1200" noProof="0">
              <a:solidFill>
                <a:srgbClr val="002060"/>
              </a:solidFill>
            </a:rPr>
            <a:t>способността да се виждат нещата по нов начин, да се разпознават модели и да се правят връзки </a:t>
          </a:r>
          <a:endParaRPr lang="en-GB" sz="2800" b="0" kern="1200" noProof="0" dirty="0">
            <a:solidFill>
              <a:srgbClr val="002060"/>
            </a:solidFill>
          </a:endParaRPr>
        </a:p>
      </dsp:txBody>
      <dsp:txXfrm rot="-5400000">
        <a:off x="805849" y="1078807"/>
        <a:ext cx="15357622" cy="675232"/>
      </dsp:txXfrm>
    </dsp:sp>
    <dsp:sp modelId="{020AE0F8-9CF4-4A2A-945F-91AA06C2E774}">
      <dsp:nvSpPr>
        <dsp:cNvPr id="0" name=""/>
        <dsp:cNvSpPr/>
      </dsp:nvSpPr>
      <dsp:spPr>
        <a:xfrm rot="5400000">
          <a:off x="-172682" y="2245773"/>
          <a:ext cx="1151213" cy="805849"/>
        </a:xfrm>
        <a:prstGeom prst="chevron">
          <a:avLst/>
        </a:prstGeom>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en-US" sz="1700" kern="1200" dirty="0"/>
            <a:t>	</a:t>
          </a:r>
          <a:endParaRPr lang="hr-HR" sz="1700" kern="1200" dirty="0"/>
        </a:p>
      </dsp:txBody>
      <dsp:txXfrm rot="-5400000">
        <a:off x="1" y="2476016"/>
        <a:ext cx="805849" cy="345364"/>
      </dsp:txXfrm>
    </dsp:sp>
    <dsp:sp modelId="{14E861B7-B48C-41D4-9185-B27512D91E05}">
      <dsp:nvSpPr>
        <dsp:cNvPr id="0" name=""/>
        <dsp:cNvSpPr/>
      </dsp:nvSpPr>
      <dsp:spPr>
        <a:xfrm rot="5400000">
          <a:off x="8128780" y="-5249839"/>
          <a:ext cx="748288" cy="15394150"/>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ru-RU" sz="2800" b="1" kern="1200">
              <a:solidFill>
                <a:srgbClr val="002060"/>
              </a:solidFill>
            </a:rPr>
            <a:t>Склонност да се поемат рискове – </a:t>
          </a:r>
          <a:r>
            <a:rPr lang="ru-RU" sz="2800" kern="1200">
              <a:solidFill>
                <a:srgbClr val="002060"/>
              </a:solidFill>
            </a:rPr>
            <a:t>търсене на нови преживявания, търпимост към неопределеността и риска, непрестанно преодоляване на препятствия</a:t>
          </a:r>
          <a:endParaRPr lang="hr-HR" sz="2800" kern="1200" dirty="0">
            <a:solidFill>
              <a:srgbClr val="002060"/>
            </a:solidFill>
          </a:endParaRPr>
        </a:p>
      </dsp:txBody>
      <dsp:txXfrm rot="-5400000">
        <a:off x="805849" y="2109620"/>
        <a:ext cx="15357622" cy="675232"/>
      </dsp:txXfrm>
    </dsp:sp>
    <dsp:sp modelId="{AFF1C4FA-E7B1-4CB7-A056-83E26C3C25AA}">
      <dsp:nvSpPr>
        <dsp:cNvPr id="0" name=""/>
        <dsp:cNvSpPr/>
      </dsp:nvSpPr>
      <dsp:spPr>
        <a:xfrm rot="5400000">
          <a:off x="-172682" y="3280574"/>
          <a:ext cx="1151213" cy="805849"/>
        </a:xfrm>
        <a:prstGeom prst="chevron">
          <a:avLst/>
        </a:prstGeom>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endParaRPr lang="hr-HR" sz="1700" kern="1200" dirty="0"/>
        </a:p>
      </dsp:txBody>
      <dsp:txXfrm rot="-5400000">
        <a:off x="1" y="3510817"/>
        <a:ext cx="805849" cy="345364"/>
      </dsp:txXfrm>
    </dsp:sp>
    <dsp:sp modelId="{19CE135D-0AE8-4812-8B7D-5A2601A337DA}">
      <dsp:nvSpPr>
        <dsp:cNvPr id="0" name=""/>
        <dsp:cNvSpPr/>
      </dsp:nvSpPr>
      <dsp:spPr>
        <a:xfrm rot="5400000">
          <a:off x="8128780" y="-4215038"/>
          <a:ext cx="748288" cy="15394150"/>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bg-BG" sz="2800" b="1" kern="1200">
              <a:solidFill>
                <a:srgbClr val="002060"/>
              </a:solidFill>
            </a:rPr>
            <a:t>Вътрешна мотивация –  </a:t>
          </a:r>
          <a:r>
            <a:rPr lang="ru-RU" sz="2800" b="0" kern="1200">
              <a:solidFill>
                <a:srgbClr val="002060"/>
              </a:solidFill>
            </a:rPr>
            <a:t>да се водиш от интересите си, от търсенето на удовлетвореност и предизвикателства</a:t>
          </a:r>
          <a:r>
            <a:rPr lang="bg-BG" sz="2800" b="0" kern="1200">
              <a:solidFill>
                <a:srgbClr val="002060"/>
              </a:solidFill>
            </a:rPr>
            <a:t> </a:t>
          </a:r>
          <a:endParaRPr lang="hr-HR" sz="2100" b="0" kern="1200" dirty="0">
            <a:solidFill>
              <a:srgbClr val="002060"/>
            </a:solidFill>
          </a:endParaRPr>
        </a:p>
      </dsp:txBody>
      <dsp:txXfrm rot="-5400000">
        <a:off x="805849" y="3144421"/>
        <a:ext cx="15357622" cy="675232"/>
      </dsp:txXfrm>
    </dsp:sp>
    <dsp:sp modelId="{90A48DF3-474B-4BA6-832C-4F62E4A148BC}">
      <dsp:nvSpPr>
        <dsp:cNvPr id="0" name=""/>
        <dsp:cNvSpPr/>
      </dsp:nvSpPr>
      <dsp:spPr>
        <a:xfrm rot="5400000">
          <a:off x="-172682" y="4315375"/>
          <a:ext cx="1151213" cy="805849"/>
        </a:xfrm>
        <a:prstGeom prst="chevron">
          <a:avLst/>
        </a:prstGeom>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endParaRPr lang="hr-HR" sz="1700" kern="1200"/>
        </a:p>
      </dsp:txBody>
      <dsp:txXfrm rot="-5400000">
        <a:off x="1" y="4545618"/>
        <a:ext cx="805849" cy="345364"/>
      </dsp:txXfrm>
    </dsp:sp>
    <dsp:sp modelId="{BFE07563-2CF7-4D34-86C5-23CDE01D2A39}">
      <dsp:nvSpPr>
        <dsp:cNvPr id="0" name=""/>
        <dsp:cNvSpPr/>
      </dsp:nvSpPr>
      <dsp:spPr>
        <a:xfrm rot="5400000">
          <a:off x="8128780" y="-3192075"/>
          <a:ext cx="748288" cy="15394150"/>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bg-BG" sz="2800" b="1" kern="1200" noProof="0">
              <a:solidFill>
                <a:srgbClr val="002060"/>
              </a:solidFill>
            </a:rPr>
            <a:t>Творческа среда – </a:t>
          </a:r>
          <a:r>
            <a:rPr lang="bg-BG" sz="2800" kern="1200" noProof="0">
              <a:solidFill>
                <a:srgbClr val="002060"/>
              </a:solidFill>
            </a:rPr>
            <a:t>е</a:t>
          </a:r>
          <a:r>
            <a:rPr lang="ru-RU" sz="2800" b="0" kern="1200" noProof="0">
              <a:solidFill>
                <a:srgbClr val="002060"/>
              </a:solidFill>
            </a:rPr>
            <a:t>дна новаторска/интерактивна среда стимулира, подкрепя и усъвършенства творческите идеи</a:t>
          </a:r>
          <a:endParaRPr lang="en-GB" sz="2800" kern="1200" noProof="0" dirty="0">
            <a:solidFill>
              <a:srgbClr val="002060"/>
            </a:solidFill>
          </a:endParaRPr>
        </a:p>
      </dsp:txBody>
      <dsp:txXfrm rot="-5400000">
        <a:off x="805849" y="4167384"/>
        <a:ext cx="15357622" cy="67523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CB239E-9CB8-46F5-B331-D43224F00FB9}">
      <dsp:nvSpPr>
        <dsp:cNvPr id="0" name=""/>
        <dsp:cNvSpPr/>
      </dsp:nvSpPr>
      <dsp:spPr>
        <a:xfrm>
          <a:off x="0" y="463081"/>
          <a:ext cx="16554926" cy="5764500"/>
        </a:xfrm>
        <a:prstGeom prst="rect">
          <a:avLst/>
        </a:prstGeom>
        <a:solidFill>
          <a:schemeClr val="lt1">
            <a:alpha val="90000"/>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284846" tIns="624840" rIns="1284846" bIns="213360" numCol="1" spcCol="1270" anchor="t" anchorCtr="0">
          <a:noAutofit/>
        </a:bodyPr>
        <a:lstStyle/>
        <a:p>
          <a:pPr marL="285750" lvl="1" indent="-285750" algn="l" defTabSz="1333500" rtl="0">
            <a:lnSpc>
              <a:spcPct val="90000"/>
            </a:lnSpc>
            <a:spcBef>
              <a:spcPct val="0"/>
            </a:spcBef>
            <a:spcAft>
              <a:spcPct val="15000"/>
            </a:spcAft>
            <a:buChar char="•"/>
          </a:pPr>
          <a:r>
            <a:rPr lang="bg-BG" sz="3000" i="1" kern="1200">
              <a:solidFill>
                <a:srgbClr val="E12227"/>
              </a:solidFill>
            </a:rPr>
            <a:t>набор от интелектуални умения </a:t>
          </a:r>
          <a:r>
            <a:rPr lang="en-GB" sz="3000" kern="1200">
              <a:solidFill>
                <a:srgbClr val="002060"/>
              </a:solidFill>
            </a:rPr>
            <a:t>(</a:t>
          </a:r>
          <a:r>
            <a:rPr lang="ru-RU" sz="3000" kern="1200">
              <a:solidFill>
                <a:srgbClr val="002060"/>
              </a:solidFill>
            </a:rPr>
            <a:t>способността да виждаш проблемите по нов начин и да преминаваш отвъд обикновените идеи; способността ясно да определяш идеите, които си струва да преследваш; способността да убеждаваш околните в значимостта на тези идеи</a:t>
          </a:r>
          <a:r>
            <a:rPr lang="en-GB" sz="3000" kern="1200">
              <a:solidFill>
                <a:srgbClr val="002060"/>
              </a:solidFill>
            </a:rPr>
            <a:t>) </a:t>
          </a:r>
          <a:endParaRPr lang="hr-HR" sz="3000" kern="1200" dirty="0">
            <a:solidFill>
              <a:srgbClr val="002060"/>
            </a:solidFill>
          </a:endParaRPr>
        </a:p>
        <a:p>
          <a:pPr marL="285750" lvl="1" indent="-285750" algn="l" defTabSz="1333500" rtl="0">
            <a:lnSpc>
              <a:spcPct val="90000"/>
            </a:lnSpc>
            <a:spcBef>
              <a:spcPct val="0"/>
            </a:spcBef>
            <a:spcAft>
              <a:spcPct val="15000"/>
            </a:spcAft>
            <a:buChar char="•"/>
          </a:pPr>
          <a:r>
            <a:rPr lang="bg-BG" sz="3000" i="1" kern="1200">
              <a:solidFill>
                <a:srgbClr val="E12227"/>
              </a:solidFill>
            </a:rPr>
            <a:t>познаването на съответната област </a:t>
          </a:r>
          <a:r>
            <a:rPr lang="hr-HR" sz="3000" kern="1200">
              <a:solidFill>
                <a:srgbClr val="002060"/>
              </a:solidFill>
            </a:rPr>
            <a:t>(</a:t>
          </a:r>
          <a:r>
            <a:rPr lang="ru-RU" sz="3000" kern="1200">
              <a:solidFill>
                <a:srgbClr val="002060"/>
              </a:solidFill>
            </a:rPr>
            <a:t>макар че твърде многото знание може да попречи на създаването на нови идеи</a:t>
          </a:r>
          <a:r>
            <a:rPr lang="hr-HR" sz="3000" kern="1200">
              <a:solidFill>
                <a:srgbClr val="002060"/>
              </a:solidFill>
            </a:rPr>
            <a:t>)</a:t>
          </a:r>
          <a:endParaRPr lang="hr-HR" sz="3000" kern="1200" dirty="0">
            <a:solidFill>
              <a:srgbClr val="002060"/>
            </a:solidFill>
          </a:endParaRPr>
        </a:p>
        <a:p>
          <a:pPr marL="285750" lvl="1" indent="-285750" algn="l" defTabSz="1333500" rtl="0">
            <a:lnSpc>
              <a:spcPct val="90000"/>
            </a:lnSpc>
            <a:spcBef>
              <a:spcPct val="0"/>
            </a:spcBef>
            <a:spcAft>
              <a:spcPct val="15000"/>
            </a:spcAft>
            <a:buChar char="•"/>
          </a:pPr>
          <a:r>
            <a:rPr lang="bg-BG" sz="3000" i="1" kern="1200">
              <a:solidFill>
                <a:srgbClr val="E12227"/>
              </a:solidFill>
            </a:rPr>
            <a:t>характер, </a:t>
          </a:r>
          <a:r>
            <a:rPr lang="ru-RU" sz="3000" kern="1200">
              <a:solidFill>
                <a:srgbClr val="002060"/>
              </a:solidFill>
            </a:rPr>
            <a:t>който ти позволява да мислиш самостоятелно, нещо много необходимо, ако смяташ да предизвикваш околните и да застъпваш идеи, с  повечето от които никой не е съгласен</a:t>
          </a:r>
          <a:endParaRPr lang="hr-HR" sz="3000" kern="1200" dirty="0">
            <a:solidFill>
              <a:srgbClr val="002060"/>
            </a:solidFill>
          </a:endParaRPr>
        </a:p>
        <a:p>
          <a:pPr marL="285750" lvl="1" indent="-285750" algn="l" defTabSz="1333500" rtl="0">
            <a:lnSpc>
              <a:spcPct val="90000"/>
            </a:lnSpc>
            <a:spcBef>
              <a:spcPct val="0"/>
            </a:spcBef>
            <a:spcAft>
              <a:spcPct val="15000"/>
            </a:spcAft>
            <a:buChar char="•"/>
          </a:pPr>
          <a:r>
            <a:rPr lang="bg-BG" sz="3000" i="1" kern="1200">
              <a:solidFill>
                <a:srgbClr val="E12227"/>
              </a:solidFill>
            </a:rPr>
            <a:t>среда</a:t>
          </a:r>
          <a:r>
            <a:rPr lang="ru-RU" sz="3000" kern="1200"/>
            <a:t>, </a:t>
          </a:r>
          <a:r>
            <a:rPr lang="ru-RU" sz="3000" kern="1200">
              <a:solidFill>
                <a:srgbClr val="002060"/>
              </a:solidFill>
            </a:rPr>
            <a:t>която те подкрепя и ти отдава дължимото за творческите ти идеи</a:t>
          </a:r>
          <a:endParaRPr lang="en-US" sz="3000" kern="1200">
            <a:solidFill>
              <a:srgbClr val="002060"/>
            </a:solidFill>
          </a:endParaRPr>
        </a:p>
        <a:p>
          <a:pPr marL="285750" lvl="1" indent="-285750" algn="l" defTabSz="1333500" rtl="0">
            <a:lnSpc>
              <a:spcPct val="90000"/>
            </a:lnSpc>
            <a:spcBef>
              <a:spcPct val="0"/>
            </a:spcBef>
            <a:spcAft>
              <a:spcPct val="15000"/>
            </a:spcAft>
            <a:buChar char="•"/>
          </a:pPr>
          <a:r>
            <a:rPr lang="bg-BG" sz="3000" kern="1200">
              <a:solidFill>
                <a:srgbClr val="002060"/>
              </a:solidFill>
            </a:rPr>
            <a:t>Източник</a:t>
          </a:r>
          <a:r>
            <a:rPr lang="en-GB" sz="3000" kern="1200">
              <a:solidFill>
                <a:srgbClr val="002060"/>
              </a:solidFill>
            </a:rPr>
            <a:t>: Sternberg </a:t>
          </a:r>
          <a:r>
            <a:rPr lang="bg-BG" sz="3000" kern="1200">
              <a:solidFill>
                <a:srgbClr val="002060"/>
              </a:solidFill>
            </a:rPr>
            <a:t>и</a:t>
          </a:r>
          <a:r>
            <a:rPr lang="en-GB" sz="3000" kern="1200">
              <a:solidFill>
                <a:srgbClr val="002060"/>
              </a:solidFill>
            </a:rPr>
            <a:t> Lubart (1995) </a:t>
          </a:r>
          <a:endParaRPr lang="en-US" sz="3000" kern="1200">
            <a:solidFill>
              <a:srgbClr val="002060"/>
            </a:solidFill>
          </a:endParaRPr>
        </a:p>
      </dsp:txBody>
      <dsp:txXfrm>
        <a:off x="0" y="463081"/>
        <a:ext cx="16554926" cy="5764500"/>
      </dsp:txXfrm>
    </dsp:sp>
    <dsp:sp modelId="{7CA62AA6-5001-4149-BCB9-FE3DCC12FB6E}">
      <dsp:nvSpPr>
        <dsp:cNvPr id="0" name=""/>
        <dsp:cNvSpPr/>
      </dsp:nvSpPr>
      <dsp:spPr>
        <a:xfrm>
          <a:off x="827746" y="20281"/>
          <a:ext cx="11588448" cy="88560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016" tIns="0" rIns="438016" bIns="0" numCol="1" spcCol="1270" anchor="ctr" anchorCtr="0">
          <a:noAutofit/>
        </a:bodyPr>
        <a:lstStyle/>
        <a:p>
          <a:pPr marL="0" lvl="0" indent="0" algn="l" defTabSz="1333500" rtl="0">
            <a:lnSpc>
              <a:spcPct val="90000"/>
            </a:lnSpc>
            <a:spcBef>
              <a:spcPct val="0"/>
            </a:spcBef>
            <a:spcAft>
              <a:spcPct val="35000"/>
            </a:spcAft>
            <a:buNone/>
          </a:pPr>
          <a:r>
            <a:rPr lang="ru-RU" sz="3000" b="1" kern="1200"/>
            <a:t>Ресурсите на творческата личност</a:t>
          </a:r>
          <a:endParaRPr lang="hr-HR" sz="3000" kern="1200"/>
        </a:p>
      </dsp:txBody>
      <dsp:txXfrm>
        <a:off x="870977" y="63512"/>
        <a:ext cx="11501986" cy="79913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EC313640-A9D7-4474-A8EE-605C28A1E708}" type="datetimeFigureOut">
              <a:rPr lang="es-ES" smtClean="0"/>
              <a:t>08/02/2022</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12FB2E4B-9468-4FDF-9F87-37DCA28F108B}" type="slidenum">
              <a:rPr lang="es-ES" smtClean="0"/>
              <a:t>‹#›</a:t>
            </a:fld>
            <a:endParaRPr lang="es-ES"/>
          </a:p>
        </p:txBody>
      </p:sp>
    </p:spTree>
    <p:extLst>
      <p:ext uri="{BB962C8B-B14F-4D97-AF65-F5344CB8AC3E}">
        <p14:creationId xmlns:p14="http://schemas.microsoft.com/office/powerpoint/2010/main" val="2952647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A2A5AF86-9181-4709-A4AD-865EAD2937B2}" type="slidenum">
              <a:rPr lang="es-ES" smtClean="0">
                <a:solidFill>
                  <a:prstClr val="black"/>
                </a:solidFill>
              </a:rPr>
              <a:pPr>
                <a:defRPr/>
              </a:pPr>
              <a:t>4</a:t>
            </a:fld>
            <a:endParaRPr lang="es-ES">
              <a:solidFill>
                <a:prstClr val="black"/>
              </a:solidFill>
            </a:endParaRPr>
          </a:p>
        </p:txBody>
      </p:sp>
    </p:spTree>
    <p:extLst>
      <p:ext uri="{BB962C8B-B14F-4D97-AF65-F5344CB8AC3E}">
        <p14:creationId xmlns:p14="http://schemas.microsoft.com/office/powerpoint/2010/main" val="1693743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7055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5464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41418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7494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40621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07001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08129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06405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3913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23279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A2A5AF86-9181-4709-A4AD-865EAD2937B2}" type="slidenum">
              <a:rPr lang="es-ES" smtClean="0">
                <a:solidFill>
                  <a:prstClr val="black"/>
                </a:solidFill>
              </a:rPr>
              <a:pPr>
                <a:defRPr/>
              </a:pPr>
              <a:t>34</a:t>
            </a:fld>
            <a:endParaRPr lang="es-ES">
              <a:solidFill>
                <a:prstClr val="black"/>
              </a:solidFill>
            </a:endParaRPr>
          </a:p>
        </p:txBody>
      </p:sp>
    </p:spTree>
    <p:extLst>
      <p:ext uri="{BB962C8B-B14F-4D97-AF65-F5344CB8AC3E}">
        <p14:creationId xmlns:p14="http://schemas.microsoft.com/office/powerpoint/2010/main" val="29600236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93955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9039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767A38-6BE8-48B4-8B8F-3257C75110C3}"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6379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1567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5090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9679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5300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4700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3441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152D54"/>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152D54"/>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38061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FF1B20"/>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FF1B20"/>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2569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93152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51422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152D54"/>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152D54"/>
          </a:solidFill>
        </p:spPr>
        <p:txBody>
          <a:bodyPr wrap="square" lIns="0" tIns="0" rIns="0" bIns="0" rtlCol="0"/>
          <a:lstStyle/>
          <a:p>
            <a:endParaRPr/>
          </a:p>
        </p:txBody>
      </p:sp>
      <p:pic>
        <p:nvPicPr>
          <p:cNvPr id="19" name="bg object 19"/>
          <p:cNvPicPr/>
          <p:nvPr/>
        </p:nvPicPr>
        <p:blipFill>
          <a:blip r:embed="rId2" cstate="print"/>
          <a:stretch>
            <a:fillRect/>
          </a:stretch>
        </p:blipFill>
        <p:spPr>
          <a:xfrm>
            <a:off x="6370720" y="9572870"/>
            <a:ext cx="11740249" cy="529936"/>
          </a:xfrm>
          <a:prstGeom prst="rect">
            <a:avLst/>
          </a:prstGeom>
        </p:spPr>
      </p:pic>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851148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152D54"/>
          </a:solidFill>
        </p:spPr>
        <p:txBody>
          <a:bodyPr wrap="square" lIns="0" tIns="0" rIns="0" bIns="0" rtlCol="0"/>
          <a:lstStyle/>
          <a:p>
            <a:endParaRPr/>
          </a:p>
        </p:txBody>
      </p:sp>
      <p:sp>
        <p:nvSpPr>
          <p:cNvPr id="17" name="bg object 17"/>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18" name="bg object 18"/>
          <p:cNvSpPr/>
          <p:nvPr/>
        </p:nvSpPr>
        <p:spPr>
          <a:xfrm>
            <a:off x="2322659" y="8517270"/>
            <a:ext cx="6817359" cy="1769745"/>
          </a:xfrm>
          <a:custGeom>
            <a:avLst/>
            <a:gdLst/>
            <a:ahLst/>
            <a:cxnLst/>
            <a:rect l="l" t="t" r="r" b="b"/>
            <a:pathLst>
              <a:path w="6817359" h="1769745">
                <a:moveTo>
                  <a:pt x="6817229" y="0"/>
                </a:moveTo>
                <a:lnTo>
                  <a:pt x="5048259" y="1769728"/>
                </a:lnTo>
                <a:lnTo>
                  <a:pt x="0" y="1769728"/>
                </a:lnTo>
                <a:lnTo>
                  <a:pt x="1768979" y="0"/>
                </a:lnTo>
                <a:lnTo>
                  <a:pt x="6817229" y="0"/>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2/8/2022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FF1B20"/>
          </a:solidFill>
        </p:spPr>
        <p:txBody>
          <a:bodyPr wrap="square" lIns="0" tIns="0" rIns="0" bIns="0" rtlCol="0"/>
          <a:lstStyle/>
          <a:p>
            <a:endParaRPr/>
          </a:p>
        </p:txBody>
      </p:sp>
      <p:sp>
        <p:nvSpPr>
          <p:cNvPr id="17" name="bg object 17"/>
          <p:cNvSpPr/>
          <p:nvPr/>
        </p:nvSpPr>
        <p:spPr>
          <a:xfrm>
            <a:off x="1209657" y="8521585"/>
            <a:ext cx="7934325" cy="1765935"/>
          </a:xfrm>
          <a:custGeom>
            <a:avLst/>
            <a:gdLst/>
            <a:ahLst/>
            <a:cxnLst/>
            <a:rect l="l" t="t" r="r" b="b"/>
            <a:pathLst>
              <a:path w="7934325" h="1765934">
                <a:moveTo>
                  <a:pt x="0" y="0"/>
                </a:moveTo>
                <a:lnTo>
                  <a:pt x="7934323" y="0"/>
                </a:lnTo>
                <a:lnTo>
                  <a:pt x="7910915" y="41690"/>
                </a:lnTo>
                <a:lnTo>
                  <a:pt x="7887081" y="83107"/>
                </a:lnTo>
                <a:lnTo>
                  <a:pt x="7862825" y="124248"/>
                </a:lnTo>
                <a:lnTo>
                  <a:pt x="7838151" y="165111"/>
                </a:lnTo>
                <a:lnTo>
                  <a:pt x="7813060" y="205691"/>
                </a:lnTo>
                <a:lnTo>
                  <a:pt x="7787556" y="245987"/>
                </a:lnTo>
                <a:lnTo>
                  <a:pt x="7761642" y="285994"/>
                </a:lnTo>
                <a:lnTo>
                  <a:pt x="7735320" y="325711"/>
                </a:lnTo>
                <a:lnTo>
                  <a:pt x="7708595" y="365134"/>
                </a:lnTo>
                <a:lnTo>
                  <a:pt x="7681468" y="404260"/>
                </a:lnTo>
                <a:lnTo>
                  <a:pt x="7653942" y="443086"/>
                </a:lnTo>
                <a:lnTo>
                  <a:pt x="7626021" y="481610"/>
                </a:lnTo>
                <a:lnTo>
                  <a:pt x="7597708" y="519828"/>
                </a:lnTo>
                <a:lnTo>
                  <a:pt x="7569005" y="557737"/>
                </a:lnTo>
                <a:lnTo>
                  <a:pt x="7539915" y="595335"/>
                </a:lnTo>
                <a:lnTo>
                  <a:pt x="7510442" y="632618"/>
                </a:lnTo>
                <a:lnTo>
                  <a:pt x="7480588" y="669584"/>
                </a:lnTo>
                <a:lnTo>
                  <a:pt x="7450357" y="706229"/>
                </a:lnTo>
                <a:lnTo>
                  <a:pt x="7419751" y="742551"/>
                </a:lnTo>
                <a:lnTo>
                  <a:pt x="7388772" y="778546"/>
                </a:lnTo>
                <a:lnTo>
                  <a:pt x="7357425" y="814212"/>
                </a:lnTo>
                <a:lnTo>
                  <a:pt x="7325712" y="849546"/>
                </a:lnTo>
                <a:lnTo>
                  <a:pt x="7293636" y="884545"/>
                </a:lnTo>
                <a:lnTo>
                  <a:pt x="7261200" y="919205"/>
                </a:lnTo>
                <a:lnTo>
                  <a:pt x="7228407" y="953524"/>
                </a:lnTo>
                <a:lnTo>
                  <a:pt x="7195260" y="987498"/>
                </a:lnTo>
                <a:lnTo>
                  <a:pt x="7161762" y="1021126"/>
                </a:lnTo>
                <a:lnTo>
                  <a:pt x="7127915" y="1054404"/>
                </a:lnTo>
                <a:lnTo>
                  <a:pt x="7093724" y="1087328"/>
                </a:lnTo>
                <a:lnTo>
                  <a:pt x="7059189" y="1119896"/>
                </a:lnTo>
                <a:lnTo>
                  <a:pt x="7024316" y="1152106"/>
                </a:lnTo>
                <a:lnTo>
                  <a:pt x="6989106" y="1183953"/>
                </a:lnTo>
                <a:lnTo>
                  <a:pt x="6953563" y="1215436"/>
                </a:lnTo>
                <a:lnTo>
                  <a:pt x="6917689" y="1246550"/>
                </a:lnTo>
                <a:lnTo>
                  <a:pt x="6881488" y="1277294"/>
                </a:lnTo>
                <a:lnTo>
                  <a:pt x="6844962" y="1307664"/>
                </a:lnTo>
                <a:lnTo>
                  <a:pt x="6808114" y="1337657"/>
                </a:lnTo>
                <a:lnTo>
                  <a:pt x="6770948" y="1367271"/>
                </a:lnTo>
                <a:lnTo>
                  <a:pt x="6733466" y="1396501"/>
                </a:lnTo>
                <a:lnTo>
                  <a:pt x="6695671" y="1425347"/>
                </a:lnTo>
                <a:lnTo>
                  <a:pt x="6657566" y="1453803"/>
                </a:lnTo>
                <a:lnTo>
                  <a:pt x="6619155" y="1481868"/>
                </a:lnTo>
                <a:lnTo>
                  <a:pt x="6580439" y="1509538"/>
                </a:lnTo>
                <a:lnTo>
                  <a:pt x="6541423" y="1536811"/>
                </a:lnTo>
                <a:lnTo>
                  <a:pt x="6502108" y="1563683"/>
                </a:lnTo>
                <a:lnTo>
                  <a:pt x="6462499" y="1590152"/>
                </a:lnTo>
                <a:lnTo>
                  <a:pt x="6422597" y="1616215"/>
                </a:lnTo>
                <a:lnTo>
                  <a:pt x="6382406" y="1641868"/>
                </a:lnTo>
                <a:lnTo>
                  <a:pt x="6341929" y="1667108"/>
                </a:lnTo>
                <a:lnTo>
                  <a:pt x="6301168" y="1691934"/>
                </a:lnTo>
                <a:lnTo>
                  <a:pt x="6260128" y="1716341"/>
                </a:lnTo>
                <a:lnTo>
                  <a:pt x="6218810" y="1740327"/>
                </a:lnTo>
                <a:lnTo>
                  <a:pt x="6177217" y="1763889"/>
                </a:lnTo>
                <a:lnTo>
                  <a:pt x="6174459" y="1765413"/>
                </a:lnTo>
                <a:lnTo>
                  <a:pt x="1759920" y="1765413"/>
                </a:lnTo>
                <a:lnTo>
                  <a:pt x="1715568" y="1740327"/>
                </a:lnTo>
                <a:lnTo>
                  <a:pt x="1674249" y="1716341"/>
                </a:lnTo>
                <a:lnTo>
                  <a:pt x="1633207" y="1691934"/>
                </a:lnTo>
                <a:lnTo>
                  <a:pt x="1592446" y="1667108"/>
                </a:lnTo>
                <a:lnTo>
                  <a:pt x="1551968" y="1641868"/>
                </a:lnTo>
                <a:lnTo>
                  <a:pt x="1511776" y="1616215"/>
                </a:lnTo>
                <a:lnTo>
                  <a:pt x="1471874" y="1590152"/>
                </a:lnTo>
                <a:lnTo>
                  <a:pt x="1432264" y="1563683"/>
                </a:lnTo>
                <a:lnTo>
                  <a:pt x="1392948" y="1536811"/>
                </a:lnTo>
                <a:lnTo>
                  <a:pt x="1353931" y="1509538"/>
                </a:lnTo>
                <a:lnTo>
                  <a:pt x="1315215" y="1481868"/>
                </a:lnTo>
                <a:lnTo>
                  <a:pt x="1276802" y="1453803"/>
                </a:lnTo>
                <a:lnTo>
                  <a:pt x="1238697" y="1425347"/>
                </a:lnTo>
                <a:lnTo>
                  <a:pt x="1200901" y="1396501"/>
                </a:lnTo>
                <a:lnTo>
                  <a:pt x="1163418" y="1367271"/>
                </a:lnTo>
                <a:lnTo>
                  <a:pt x="1126251" y="1337657"/>
                </a:lnTo>
                <a:lnTo>
                  <a:pt x="1089403" y="1307664"/>
                </a:lnTo>
                <a:lnTo>
                  <a:pt x="1052876" y="1277294"/>
                </a:lnTo>
                <a:lnTo>
                  <a:pt x="1016673" y="1246550"/>
                </a:lnTo>
                <a:lnTo>
                  <a:pt x="980799" y="1215436"/>
                </a:lnTo>
                <a:lnTo>
                  <a:pt x="945255" y="1183953"/>
                </a:lnTo>
                <a:lnTo>
                  <a:pt x="910044" y="1152106"/>
                </a:lnTo>
                <a:lnTo>
                  <a:pt x="875169" y="1119896"/>
                </a:lnTo>
                <a:lnTo>
                  <a:pt x="840634" y="1087328"/>
                </a:lnTo>
                <a:lnTo>
                  <a:pt x="806442" y="1054404"/>
                </a:lnTo>
                <a:lnTo>
                  <a:pt x="772594" y="1021126"/>
                </a:lnTo>
                <a:lnTo>
                  <a:pt x="739095" y="987498"/>
                </a:lnTo>
                <a:lnTo>
                  <a:pt x="705947" y="953524"/>
                </a:lnTo>
                <a:lnTo>
                  <a:pt x="673153" y="919205"/>
                </a:lnTo>
                <a:lnTo>
                  <a:pt x="640716" y="884545"/>
                </a:lnTo>
                <a:lnTo>
                  <a:pt x="608639" y="849546"/>
                </a:lnTo>
                <a:lnTo>
                  <a:pt x="576925" y="814212"/>
                </a:lnTo>
                <a:lnTo>
                  <a:pt x="545577" y="778546"/>
                </a:lnTo>
                <a:lnTo>
                  <a:pt x="514597" y="742551"/>
                </a:lnTo>
                <a:lnTo>
                  <a:pt x="483990" y="706229"/>
                </a:lnTo>
                <a:lnTo>
                  <a:pt x="453757" y="669584"/>
                </a:lnTo>
                <a:lnTo>
                  <a:pt x="423902" y="632618"/>
                </a:lnTo>
                <a:lnTo>
                  <a:pt x="394428" y="595335"/>
                </a:lnTo>
                <a:lnTo>
                  <a:pt x="365337" y="557737"/>
                </a:lnTo>
                <a:lnTo>
                  <a:pt x="336633" y="519828"/>
                </a:lnTo>
                <a:lnTo>
                  <a:pt x="308318" y="481610"/>
                </a:lnTo>
                <a:lnTo>
                  <a:pt x="280396" y="443086"/>
                </a:lnTo>
                <a:lnTo>
                  <a:pt x="252870" y="404260"/>
                </a:lnTo>
                <a:lnTo>
                  <a:pt x="225741" y="365134"/>
                </a:lnTo>
                <a:lnTo>
                  <a:pt x="199014" y="325711"/>
                </a:lnTo>
                <a:lnTo>
                  <a:pt x="172691" y="285994"/>
                </a:lnTo>
                <a:lnTo>
                  <a:pt x="146776" y="245987"/>
                </a:lnTo>
                <a:lnTo>
                  <a:pt x="121270" y="205691"/>
                </a:lnTo>
                <a:lnTo>
                  <a:pt x="96178" y="165111"/>
                </a:lnTo>
                <a:lnTo>
                  <a:pt x="71502" y="124248"/>
                </a:lnTo>
                <a:lnTo>
                  <a:pt x="47245" y="83107"/>
                </a:lnTo>
                <a:lnTo>
                  <a:pt x="23410" y="41690"/>
                </a:lnTo>
                <a:lnTo>
                  <a:pt x="0" y="0"/>
                </a:lnTo>
                <a:close/>
              </a:path>
            </a:pathLst>
          </a:custGeom>
          <a:solidFill>
            <a:srgbClr val="152D54"/>
          </a:solidFill>
        </p:spPr>
        <p:txBody>
          <a:bodyPr wrap="square" lIns="0" tIns="0" rIns="0" bIns="0" rtlCol="0"/>
          <a:lstStyle/>
          <a:p>
            <a:endParaRPr/>
          </a:p>
        </p:txBody>
      </p:sp>
      <p:sp>
        <p:nvSpPr>
          <p:cNvPr id="18" name="bg object 18"/>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2/8/2022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58967279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6.jpeg"/><Relationship Id="rId7" Type="http://schemas.openxmlformats.org/officeDocument/2006/relationships/diagramQuickStyle" Target="../diagrams/quickStyle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7.png"/><Relationship Id="rId9" Type="http://schemas.microsoft.com/office/2007/relationships/diagramDrawing" Target="../diagrams/drawing9.xml"/></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 Id="rId9"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 Id="rId9" Type="http://schemas.openxmlformats.org/officeDocument/2006/relationships/image" Target="../media/image7.png"/></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10" Type="http://schemas.openxmlformats.org/officeDocument/2006/relationships/image" Target="../media/image8.emf"/><Relationship Id="rId4" Type="http://schemas.openxmlformats.org/officeDocument/2006/relationships/diagramLayout" Target="../diagrams/layout13.xml"/><Relationship Id="rId9"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 Id="rId9" Type="http://schemas.openxmlformats.org/officeDocument/2006/relationships/image" Target="../media/image7.png"/></Relationships>
</file>

<file path=ppt/slides/_rels/slide1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 Id="rId9"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 Id="rId9" Type="http://schemas.openxmlformats.org/officeDocument/2006/relationships/image" Target="../media/image7.png"/></Relationships>
</file>

<file path=ppt/slides/_rels/slide1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 Id="rId9" Type="http://schemas.openxmlformats.org/officeDocument/2006/relationships/image" Target="../media/image7.png"/></Relationships>
</file>

<file path=ppt/slides/_rels/slide1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 Id="rId9" Type="http://schemas.openxmlformats.org/officeDocument/2006/relationships/image" Target="../media/image7.png"/></Relationships>
</file>

<file path=ppt/slides/_rels/slide2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 Id="rId9" Type="http://schemas.openxmlformats.org/officeDocument/2006/relationships/image" Target="../media/image7.png"/></Relationships>
</file>

<file path=ppt/slides/_rels/slide2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 Id="rId9" Type="http://schemas.openxmlformats.org/officeDocument/2006/relationships/image" Target="../media/image7.png"/></Relationships>
</file>

<file path=ppt/slides/_rels/slide23.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diagramColors" Target="../diagrams/colors23.xml"/><Relationship Id="rId3" Type="http://schemas.openxmlformats.org/officeDocument/2006/relationships/diagramData" Target="../diagrams/data22.xml"/><Relationship Id="rId7" Type="http://schemas.microsoft.com/office/2007/relationships/diagramDrawing" Target="../diagrams/drawing22.xml"/><Relationship Id="rId12" Type="http://schemas.openxmlformats.org/officeDocument/2006/relationships/diagramQuickStyle" Target="../diagrams/quickStyle2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2.xml"/><Relationship Id="rId11" Type="http://schemas.openxmlformats.org/officeDocument/2006/relationships/diagramLayout" Target="../diagrams/layout23.xml"/><Relationship Id="rId5" Type="http://schemas.openxmlformats.org/officeDocument/2006/relationships/diagramQuickStyle" Target="../diagrams/quickStyle22.xml"/><Relationship Id="rId10" Type="http://schemas.openxmlformats.org/officeDocument/2006/relationships/diagramData" Target="../diagrams/data23.xml"/><Relationship Id="rId4" Type="http://schemas.openxmlformats.org/officeDocument/2006/relationships/diagramLayout" Target="../diagrams/layout22.xml"/><Relationship Id="rId9" Type="http://schemas.openxmlformats.org/officeDocument/2006/relationships/image" Target="../media/image7.png"/><Relationship Id="rId14" Type="http://schemas.microsoft.com/office/2007/relationships/diagramDrawing" Target="../diagrams/drawing23.xml"/></Relationships>
</file>

<file path=ppt/slides/_rels/slide2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 Id="rId9" Type="http://schemas.openxmlformats.org/officeDocument/2006/relationships/image" Target="../media/image7.png"/></Relationships>
</file>

<file path=ppt/slides/_rels/slide2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 Id="rId9" Type="http://schemas.openxmlformats.org/officeDocument/2006/relationships/image" Target="../media/image7.png"/></Relationships>
</file>

<file path=ppt/slides/_rels/slide2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 Id="rId9" Type="http://schemas.openxmlformats.org/officeDocument/2006/relationships/image" Target="../media/image7.png"/></Relationships>
</file>

<file path=ppt/slides/_rels/slide2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 Id="rId9" Type="http://schemas.openxmlformats.org/officeDocument/2006/relationships/image" Target="../media/image7.png"/></Relationships>
</file>

<file path=ppt/slides/_rels/slide28.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diagramColors" Target="../diagrams/colors29.xml"/><Relationship Id="rId3" Type="http://schemas.openxmlformats.org/officeDocument/2006/relationships/diagramData" Target="../diagrams/data28.xml"/><Relationship Id="rId7" Type="http://schemas.microsoft.com/office/2007/relationships/diagramDrawing" Target="../diagrams/drawing28.xml"/><Relationship Id="rId12" Type="http://schemas.openxmlformats.org/officeDocument/2006/relationships/diagramQuickStyle" Target="../diagrams/quickStyle29.xml"/><Relationship Id="rId2" Type="http://schemas.openxmlformats.org/officeDocument/2006/relationships/notesSlide" Target="../notesSlides/notesSlide25.xml"/><Relationship Id="rId16"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diagramColors" Target="../diagrams/colors28.xml"/><Relationship Id="rId11" Type="http://schemas.openxmlformats.org/officeDocument/2006/relationships/diagramLayout" Target="../diagrams/layout29.xml"/><Relationship Id="rId5" Type="http://schemas.openxmlformats.org/officeDocument/2006/relationships/diagramQuickStyle" Target="../diagrams/quickStyle28.xml"/><Relationship Id="rId15" Type="http://schemas.openxmlformats.org/officeDocument/2006/relationships/image" Target="../media/image9.png"/><Relationship Id="rId10" Type="http://schemas.openxmlformats.org/officeDocument/2006/relationships/diagramData" Target="../diagrams/data29.xml"/><Relationship Id="rId4" Type="http://schemas.openxmlformats.org/officeDocument/2006/relationships/diagramLayout" Target="../diagrams/layout28.xml"/><Relationship Id="rId9" Type="http://schemas.openxmlformats.org/officeDocument/2006/relationships/image" Target="../media/image7.png"/><Relationship Id="rId14" Type="http://schemas.microsoft.com/office/2007/relationships/diagramDrawing" Target="../diagrams/drawing29.xml"/></Relationships>
</file>

<file path=ppt/slides/_rels/slide29.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diagramColors" Target="../diagrams/colors31.xml"/><Relationship Id="rId3" Type="http://schemas.openxmlformats.org/officeDocument/2006/relationships/diagramData" Target="../diagrams/data30.xml"/><Relationship Id="rId7" Type="http://schemas.microsoft.com/office/2007/relationships/diagramDrawing" Target="../diagrams/drawing30.xml"/><Relationship Id="rId12" Type="http://schemas.openxmlformats.org/officeDocument/2006/relationships/diagramQuickStyle" Target="../diagrams/quickStyle31.xml"/><Relationship Id="rId2" Type="http://schemas.openxmlformats.org/officeDocument/2006/relationships/notesSlide" Target="../notesSlides/notesSlide26.xml"/><Relationship Id="rId16"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diagramColors" Target="../diagrams/colors30.xml"/><Relationship Id="rId11" Type="http://schemas.openxmlformats.org/officeDocument/2006/relationships/diagramLayout" Target="../diagrams/layout31.xml"/><Relationship Id="rId5" Type="http://schemas.openxmlformats.org/officeDocument/2006/relationships/diagramQuickStyle" Target="../diagrams/quickStyle30.xml"/><Relationship Id="rId15" Type="http://schemas.openxmlformats.org/officeDocument/2006/relationships/image" Target="../media/image9.png"/><Relationship Id="rId10" Type="http://schemas.openxmlformats.org/officeDocument/2006/relationships/diagramData" Target="../diagrams/data31.xml"/><Relationship Id="rId4" Type="http://schemas.openxmlformats.org/officeDocument/2006/relationships/diagramLayout" Target="../diagrams/layout30.xml"/><Relationship Id="rId9" Type="http://schemas.openxmlformats.org/officeDocument/2006/relationships/image" Target="../media/image7.png"/><Relationship Id="rId14" Type="http://schemas.microsoft.com/office/2007/relationships/diagramDrawing" Target="../diagrams/drawing3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diagramColors" Target="../diagrams/colors33.xml"/><Relationship Id="rId3" Type="http://schemas.openxmlformats.org/officeDocument/2006/relationships/diagramData" Target="../diagrams/data32.xml"/><Relationship Id="rId7" Type="http://schemas.microsoft.com/office/2007/relationships/diagramDrawing" Target="../diagrams/drawing32.xml"/><Relationship Id="rId12" Type="http://schemas.openxmlformats.org/officeDocument/2006/relationships/diagramQuickStyle" Target="../diagrams/quickStyle33.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32.xml"/><Relationship Id="rId11" Type="http://schemas.openxmlformats.org/officeDocument/2006/relationships/diagramLayout" Target="../diagrams/layout33.xml"/><Relationship Id="rId5" Type="http://schemas.openxmlformats.org/officeDocument/2006/relationships/diagramQuickStyle" Target="../diagrams/quickStyle32.xml"/><Relationship Id="rId15" Type="http://schemas.openxmlformats.org/officeDocument/2006/relationships/image" Target="../media/image11.jpg"/><Relationship Id="rId10" Type="http://schemas.openxmlformats.org/officeDocument/2006/relationships/diagramData" Target="../diagrams/data33.xml"/><Relationship Id="rId4" Type="http://schemas.openxmlformats.org/officeDocument/2006/relationships/diagramLayout" Target="../diagrams/layout32.xml"/><Relationship Id="rId9" Type="http://schemas.openxmlformats.org/officeDocument/2006/relationships/image" Target="../media/image7.png"/><Relationship Id="rId14" Type="http://schemas.microsoft.com/office/2007/relationships/diagramDrawing" Target="../diagrams/drawing33.xml"/></Relationships>
</file>

<file path=ppt/slides/_rels/slide3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diagramColors" Target="../diagrams/colors35.xml"/><Relationship Id="rId3" Type="http://schemas.openxmlformats.org/officeDocument/2006/relationships/diagramData" Target="../diagrams/data34.xml"/><Relationship Id="rId7" Type="http://schemas.microsoft.com/office/2007/relationships/diagramDrawing" Target="../diagrams/drawing34.xml"/><Relationship Id="rId12" Type="http://schemas.openxmlformats.org/officeDocument/2006/relationships/diagramQuickStyle" Target="../diagrams/quickStyle35.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34.xml"/><Relationship Id="rId11" Type="http://schemas.openxmlformats.org/officeDocument/2006/relationships/diagramLayout" Target="../diagrams/layout35.xml"/><Relationship Id="rId5" Type="http://schemas.openxmlformats.org/officeDocument/2006/relationships/diagramQuickStyle" Target="../diagrams/quickStyle34.xml"/><Relationship Id="rId10" Type="http://schemas.openxmlformats.org/officeDocument/2006/relationships/diagramData" Target="../diagrams/data35.xml"/><Relationship Id="rId4" Type="http://schemas.openxmlformats.org/officeDocument/2006/relationships/diagramLayout" Target="../diagrams/layout34.xml"/><Relationship Id="rId9" Type="http://schemas.openxmlformats.org/officeDocument/2006/relationships/image" Target="../media/image7.png"/><Relationship Id="rId14" Type="http://schemas.microsoft.com/office/2007/relationships/diagramDrawing" Target="../diagrams/drawing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diagramColors" Target="../diagrams/colors36.xml"/><Relationship Id="rId3" Type="http://schemas.openxmlformats.org/officeDocument/2006/relationships/image" Target="../media/image6.jpeg"/><Relationship Id="rId7" Type="http://schemas.openxmlformats.org/officeDocument/2006/relationships/diagramQuickStyle" Target="../diagrams/quickStyle36.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Layout" Target="../diagrams/layout36.xml"/><Relationship Id="rId5" Type="http://schemas.openxmlformats.org/officeDocument/2006/relationships/diagramData" Target="../diagrams/data36.xml"/><Relationship Id="rId4" Type="http://schemas.openxmlformats.org/officeDocument/2006/relationships/image" Target="../media/image7.png"/><Relationship Id="rId9" Type="http://schemas.microsoft.com/office/2007/relationships/diagramDrawing" Target="../diagrams/drawing36.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9.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diagramColors" Target="../diagrams/colors6.xml"/><Relationship Id="rId3" Type="http://schemas.openxmlformats.org/officeDocument/2006/relationships/diagramData" Target="../diagrams/data5.xml"/><Relationship Id="rId7" Type="http://schemas.microsoft.com/office/2007/relationships/diagramDrawing" Target="../diagrams/drawing5.xml"/><Relationship Id="rId12" Type="http://schemas.openxmlformats.org/officeDocument/2006/relationships/diagramQuickStyle" Target="../diagrams/quickStyle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Layout" Target="../diagrams/layout6.xml"/><Relationship Id="rId5" Type="http://schemas.openxmlformats.org/officeDocument/2006/relationships/diagramQuickStyle" Target="../diagrams/quickStyle5.xml"/><Relationship Id="rId10" Type="http://schemas.openxmlformats.org/officeDocument/2006/relationships/diagramData" Target="../diagrams/data6.xml"/><Relationship Id="rId4" Type="http://schemas.openxmlformats.org/officeDocument/2006/relationships/diagramLayout" Target="../diagrams/layout5.xml"/><Relationship Id="rId9" Type="http://schemas.openxmlformats.org/officeDocument/2006/relationships/image" Target="../media/image7.png"/><Relationship Id="rId14" Type="http://schemas.microsoft.com/office/2007/relationships/diagramDrawing" Target="../diagrams/drawing6.xml"/></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diagramColors" Target="../diagrams/colors8.xml"/><Relationship Id="rId3" Type="http://schemas.openxmlformats.org/officeDocument/2006/relationships/diagramData" Target="../diagrams/data7.xml"/><Relationship Id="rId7" Type="http://schemas.microsoft.com/office/2007/relationships/diagramDrawing" Target="../diagrams/drawing7.xml"/><Relationship Id="rId12" Type="http://schemas.openxmlformats.org/officeDocument/2006/relationships/diagramQuickStyle" Target="../diagrams/quickStyle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Layout" Target="../diagrams/layout8.xml"/><Relationship Id="rId5" Type="http://schemas.openxmlformats.org/officeDocument/2006/relationships/diagramQuickStyle" Target="../diagrams/quickStyle7.xml"/><Relationship Id="rId10" Type="http://schemas.openxmlformats.org/officeDocument/2006/relationships/diagramData" Target="../diagrams/data8.xml"/><Relationship Id="rId4" Type="http://schemas.openxmlformats.org/officeDocument/2006/relationships/diagramLayout" Target="../diagrams/layout7.xml"/><Relationship Id="rId9" Type="http://schemas.openxmlformats.org/officeDocument/2006/relationships/image" Target="../media/image7.png"/><Relationship Id="rId14" Type="http://schemas.microsoft.com/office/2007/relationships/diagramDrawing" Target="../diagrams/drawin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63100" y="6057900"/>
            <a:ext cx="6019800" cy="889346"/>
          </a:xfrm>
          <a:prstGeom prst="rect">
            <a:avLst/>
          </a:prstGeom>
        </p:spPr>
        <p:txBody>
          <a:bodyPr vert="horz" wrap="square" lIns="0" tIns="67945" rIns="0" bIns="0" rtlCol="0">
            <a:spAutoFit/>
          </a:bodyPr>
          <a:lstStyle/>
          <a:p>
            <a:pPr marL="572770" marR="0" lvl="0" indent="0" algn="l" defTabSz="914400" rtl="0" eaLnBrk="1" fontAlgn="auto" latinLnBrk="0" hangingPunct="1">
              <a:lnSpc>
                <a:spcPct val="100000"/>
              </a:lnSpc>
              <a:spcBef>
                <a:spcPts val="535"/>
              </a:spcBef>
              <a:spcAft>
                <a:spcPts val="0"/>
              </a:spcAft>
              <a:buClrTx/>
              <a:buSzTx/>
              <a:buFontTx/>
              <a:buNone/>
              <a:tabLst>
                <a:tab pos="2402205" algn="l"/>
                <a:tab pos="3403600" algn="l"/>
                <a:tab pos="4709160" algn="l"/>
                <a:tab pos="5283200" algn="l"/>
              </a:tabLst>
              <a:defRPr/>
            </a:pP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nh</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f</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k</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ll</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 t</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 </a:t>
            </a:r>
            <a:r>
              <a:rPr kumimoji="0" lang="en-US" sz="2500" b="1" i="0" u="none" strike="noStrike" kern="1200" cap="none" spc="1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434"/>
              </a:spcBef>
              <a:spcAft>
                <a:spcPts val="0"/>
              </a:spcAft>
              <a:buClrTx/>
              <a:buSzTx/>
              <a:buFontTx/>
              <a:buNone/>
              <a:tabLst>
                <a:tab pos="3549015" algn="l"/>
                <a:tab pos="4462145" algn="l"/>
              </a:tabLst>
              <a:defRPr/>
            </a:pP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v</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ss </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d </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b</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uadroTexto 4">
            <a:extLst>
              <a:ext uri="{FF2B5EF4-FFF2-40B4-BE49-F238E27FC236}">
                <a16:creationId xmlns:a16="http://schemas.microsoft.com/office/drawing/2014/main" id="{C7FEDA95-0A56-4050-BF37-D149971C5E0B}"/>
              </a:ext>
            </a:extLst>
          </p:cNvPr>
          <p:cNvSpPr txBox="1"/>
          <p:nvPr/>
        </p:nvSpPr>
        <p:spPr>
          <a:xfrm>
            <a:off x="6994103" y="7414536"/>
            <a:ext cx="11065297"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bg-BG" sz="4000" b="1">
                <a:solidFill>
                  <a:srgbClr val="E12227"/>
                </a:solidFill>
                <a:latin typeface="Tahoma" panose="020B0604030504040204" pitchFamily="34" charset="0"/>
                <a:ea typeface="Tahoma" panose="020B0604030504040204" pitchFamily="34" charset="0"/>
                <a:cs typeface="Tahoma" panose="020B0604030504040204" pitchFamily="34" charset="0"/>
              </a:rPr>
              <a:t>Творческо мислене, креативност</a:t>
            </a:r>
            <a:endParaRPr kumimoji="0" lang="en-GB" sz="4000" b="1" i="0" u="none" strike="noStrike" kern="1200" cap="none" spc="0" normalizeH="0" baseline="0" dirty="0">
              <a:ln>
                <a:noFill/>
              </a:ln>
              <a:solidFill>
                <a:srgbClr val="E12227"/>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8" name="Picture 9">
            <a:extLst>
              <a:ext uri="{FF2B5EF4-FFF2-40B4-BE49-F238E27FC236}">
                <a16:creationId xmlns:a16="http://schemas.microsoft.com/office/drawing/2014/main" id="{2BDD780B-BA5B-4AEE-B637-7A9940B2B8EC}"/>
              </a:ext>
            </a:extLst>
          </p:cNvPr>
          <p:cNvPicPr>
            <a:picLocks noChangeAspect="1"/>
          </p:cNvPicPr>
          <p:nvPr/>
        </p:nvPicPr>
        <p:blipFill>
          <a:blip r:embed="rId2"/>
          <a:srcRect/>
          <a:stretch>
            <a:fillRect/>
          </a:stretch>
        </p:blipFill>
        <p:spPr>
          <a:xfrm>
            <a:off x="8289503" y="9661769"/>
            <a:ext cx="10058400" cy="556688"/>
          </a:xfrm>
          <a:prstGeom prst="rect">
            <a:avLst/>
          </a:prstGeom>
          <a:noFill/>
          <a:ln cap="flat">
            <a:noFill/>
          </a:ln>
        </p:spPr>
      </p:pic>
      <p:pic>
        <p:nvPicPr>
          <p:cNvPr id="9" name="Picture 3">
            <a:extLst>
              <a:ext uri="{FF2B5EF4-FFF2-40B4-BE49-F238E27FC236}">
                <a16:creationId xmlns:a16="http://schemas.microsoft.com/office/drawing/2014/main" id="{8020D37D-7110-4D40-ACA1-FA70F8070053}"/>
              </a:ext>
            </a:extLst>
          </p:cNvPr>
          <p:cNvPicPr>
            <a:picLocks noChangeAspect="1"/>
          </p:cNvPicPr>
          <p:nvPr/>
        </p:nvPicPr>
        <p:blipFill>
          <a:blip r:embed="rId3"/>
          <a:stretch>
            <a:fillRect/>
          </a:stretch>
        </p:blipFill>
        <p:spPr>
          <a:xfrm>
            <a:off x="6324600" y="9705175"/>
            <a:ext cx="1985322" cy="432844"/>
          </a:xfrm>
          <a:prstGeom prst="rect">
            <a:avLst/>
          </a:prstGeom>
          <a:noFill/>
          <a:ln cap="flat">
            <a:noFill/>
          </a:ln>
        </p:spPr>
      </p:pic>
      <p:pic>
        <p:nvPicPr>
          <p:cNvPr id="10" name="Imagen 9">
            <a:extLst>
              <a:ext uri="{FF2B5EF4-FFF2-40B4-BE49-F238E27FC236}">
                <a16:creationId xmlns:a16="http://schemas.microsoft.com/office/drawing/2014/main" id="{9EBA414C-4770-4267-896F-E9209710F1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57800" y="9715392"/>
            <a:ext cx="936335" cy="449441"/>
          </a:xfrm>
          <a:prstGeom prst="rect">
            <a:avLst/>
          </a:prstGeom>
        </p:spPr>
      </p:pic>
      <p:sp>
        <p:nvSpPr>
          <p:cNvPr id="11" name="CuadroTexto 10">
            <a:extLst>
              <a:ext uri="{FF2B5EF4-FFF2-40B4-BE49-F238E27FC236}">
                <a16:creationId xmlns:a16="http://schemas.microsoft.com/office/drawing/2014/main" id="{8D6FD40E-974E-4899-B2AE-AFC9BA64F374}"/>
              </a:ext>
            </a:extLst>
          </p:cNvPr>
          <p:cNvSpPr txBox="1"/>
          <p:nvPr/>
        </p:nvSpPr>
        <p:spPr>
          <a:xfrm>
            <a:off x="9144000" y="8486593"/>
            <a:ext cx="6781800" cy="400110"/>
          </a:xfrm>
          <a:prstGeom prst="rect">
            <a:avLst/>
          </a:prstGeom>
          <a:noFill/>
        </p:spPr>
        <p:txBody>
          <a:bodyPr wrap="square">
            <a:spAutoFit/>
          </a:bodyPr>
          <a:lstStyle/>
          <a:p>
            <a:pPr algn="ctr"/>
            <a:r>
              <a:rPr lang="bg-BG" sz="2000" b="1">
                <a:solidFill>
                  <a:srgbClr val="243255"/>
                </a:solidFill>
                <a:latin typeface="Tahoma" panose="020B0604030504040204" pitchFamily="34" charset="0"/>
                <a:ea typeface="Tahoma" panose="020B0604030504040204" pitchFamily="34" charset="0"/>
                <a:cs typeface="Tahoma" panose="020B0604030504040204" pitchFamily="34" charset="0"/>
              </a:rPr>
              <a:t>Университет в Дубровник, Хърватия</a:t>
            </a:r>
            <a:endParaRPr lang="es-ES" sz="2000" b="1" dirty="0">
              <a:solidFill>
                <a:srgbClr val="243255"/>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 </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1</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587945" cy="629660"/>
          </a:xfrm>
          <a:prstGeom prst="rect">
            <a:avLst/>
          </a:prstGeom>
        </p:spPr>
        <p:txBody>
          <a:bodyPr vert="horz" wrap="square" lIns="0" tIns="13970" rIns="0" bIns="0" rtlCol="0">
            <a:spAutoFit/>
          </a:bodyPr>
          <a:lstStyle/>
          <a:p>
            <a:pPr marL="12700" algn="just">
              <a:lnSpc>
                <a:spcPct val="100000"/>
              </a:lnSpc>
              <a:spcBef>
                <a:spcPts val="110"/>
              </a:spcBef>
            </a:pPr>
            <a:endParaRPr lang="en-GB" sz="4000" b="1" spc="50" dirty="0">
              <a:solidFill>
                <a:srgbClr val="243255"/>
              </a:solidFill>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2" name="Diagram 1"/>
          <p:cNvGraphicFramePr/>
          <p:nvPr>
            <p:extLst>
              <p:ext uri="{D42A27DB-BD31-4B8C-83A1-F6EECF244321}">
                <p14:modId xmlns:p14="http://schemas.microsoft.com/office/powerpoint/2010/main" val="3525431407"/>
              </p:ext>
            </p:extLst>
          </p:nvPr>
        </p:nvGraphicFramePr>
        <p:xfrm>
          <a:off x="784746" y="1538107"/>
          <a:ext cx="16554926" cy="624786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1220340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 </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1</a:t>
            </a:r>
          </a:p>
        </p:txBody>
      </p:sp>
      <p:graphicFrame>
        <p:nvGraphicFramePr>
          <p:cNvPr id="2" name="Diagram 1"/>
          <p:cNvGraphicFramePr/>
          <p:nvPr>
            <p:extLst>
              <p:ext uri="{D42A27DB-BD31-4B8C-83A1-F6EECF244321}">
                <p14:modId xmlns:p14="http://schemas.microsoft.com/office/powerpoint/2010/main" val="4284294210"/>
              </p:ext>
            </p:extLst>
          </p:nvPr>
        </p:nvGraphicFramePr>
        <p:xfrm>
          <a:off x="1142999" y="1399188"/>
          <a:ext cx="15316201" cy="9502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410628428"/>
              </p:ext>
            </p:extLst>
          </p:nvPr>
        </p:nvGraphicFramePr>
        <p:xfrm>
          <a:off x="1143000" y="2488366"/>
          <a:ext cx="15316200" cy="6101885"/>
        </p:xfrm>
        <a:graphic>
          <a:graphicData uri="http://schemas.openxmlformats.org/drawingml/2006/table">
            <a:tbl>
              <a:tblPr firstRow="1" bandRow="1">
                <a:tableStyleId>{72833802-FEF1-4C79-8D5D-14CF1EAF98D9}</a:tableStyleId>
              </a:tblPr>
              <a:tblGrid>
                <a:gridCol w="4876800">
                  <a:extLst>
                    <a:ext uri="{9D8B030D-6E8A-4147-A177-3AD203B41FA5}">
                      <a16:colId xmlns:a16="http://schemas.microsoft.com/office/drawing/2014/main" val="20000"/>
                    </a:ext>
                  </a:extLst>
                </a:gridCol>
                <a:gridCol w="5105400">
                  <a:extLst>
                    <a:ext uri="{9D8B030D-6E8A-4147-A177-3AD203B41FA5}">
                      <a16:colId xmlns:a16="http://schemas.microsoft.com/office/drawing/2014/main" val="20001"/>
                    </a:ext>
                  </a:extLst>
                </a:gridCol>
                <a:gridCol w="5334000">
                  <a:extLst>
                    <a:ext uri="{9D8B030D-6E8A-4147-A177-3AD203B41FA5}">
                      <a16:colId xmlns:a16="http://schemas.microsoft.com/office/drawing/2014/main" val="20002"/>
                    </a:ext>
                  </a:extLst>
                </a:gridCol>
              </a:tblGrid>
              <a:tr h="1053411">
                <a:tc>
                  <a:txBody>
                    <a:bodyPr/>
                    <a:lstStyle/>
                    <a:p>
                      <a:pPr algn="ctr"/>
                      <a:r>
                        <a:rPr lang="bg-BG" sz="2800" noProof="0"/>
                        <a:t>Познавателни характеристики </a:t>
                      </a:r>
                      <a:endParaRPr lang="en-GB" sz="2800" noProof="0" dirty="0"/>
                    </a:p>
                  </a:txBody>
                  <a:tcPr anchor="ctr">
                    <a:solidFill>
                      <a:srgbClr val="E12227"/>
                    </a:solidFill>
                  </a:tcPr>
                </a:tc>
                <a:tc>
                  <a:txBody>
                    <a:bodyPr/>
                    <a:lstStyle/>
                    <a:p>
                      <a:pPr algn="ctr"/>
                      <a:r>
                        <a:rPr lang="bg-BG" sz="2800" noProof="0"/>
                        <a:t>Личностни характеристики </a:t>
                      </a:r>
                      <a:endParaRPr lang="en-GB" sz="2800" noProof="0" dirty="0"/>
                    </a:p>
                  </a:txBody>
                  <a:tcPr anchor="ctr">
                    <a:solidFill>
                      <a:srgbClr val="E12227"/>
                    </a:solidFill>
                  </a:tcPr>
                </a:tc>
                <a:tc>
                  <a:txBody>
                    <a:bodyPr/>
                    <a:lstStyle/>
                    <a:p>
                      <a:pPr algn="ctr"/>
                      <a:r>
                        <a:rPr lang="ru-RU" sz="2800" noProof="0"/>
                        <a:t>Характеристики, свързани с конкретната област (напр. младите писатели</a:t>
                      </a:r>
                      <a:r>
                        <a:rPr lang="en-GB" sz="2800" noProof="0"/>
                        <a:t>)</a:t>
                      </a:r>
                      <a:endParaRPr lang="en-GB" sz="2800" noProof="0" dirty="0"/>
                    </a:p>
                  </a:txBody>
                  <a:tcPr>
                    <a:solidFill>
                      <a:srgbClr val="E12227"/>
                    </a:solidFill>
                  </a:tcPr>
                </a:tc>
                <a:extLst>
                  <a:ext uri="{0D108BD9-81ED-4DB2-BD59-A6C34878D82A}">
                    <a16:rowId xmlns:a16="http://schemas.microsoft.com/office/drawing/2014/main" val="10000"/>
                  </a:ext>
                </a:extLst>
              </a:tr>
              <a:tr h="616873">
                <a:tc>
                  <a:txBody>
                    <a:bodyPr/>
                    <a:lstStyle/>
                    <a:p>
                      <a:pPr algn="ctr"/>
                      <a:r>
                        <a:rPr lang="ru-RU" sz="2400" noProof="0">
                          <a:solidFill>
                            <a:srgbClr val="002060"/>
                          </a:solidFill>
                        </a:rPr>
                        <a:t>Метафорично мислене</a:t>
                      </a:r>
                      <a:endParaRPr lang="en-GB" sz="2400" noProof="0" dirty="0">
                        <a:solidFill>
                          <a:srgbClr val="002060"/>
                        </a:solidFill>
                      </a:endParaRPr>
                    </a:p>
                  </a:txBody>
                  <a:tcPr anchor="ctr"/>
                </a:tc>
                <a:tc>
                  <a:txBody>
                    <a:bodyPr/>
                    <a:lstStyle/>
                    <a:p>
                      <a:pPr algn="ctr"/>
                      <a:r>
                        <a:rPr lang="bg-BG" sz="2400" noProof="0">
                          <a:solidFill>
                            <a:srgbClr val="002060"/>
                          </a:solidFill>
                        </a:rPr>
                        <a:t>Т</a:t>
                      </a:r>
                      <a:r>
                        <a:rPr lang="ru-RU" sz="2400" noProof="0">
                          <a:solidFill>
                            <a:srgbClr val="002060"/>
                          </a:solidFill>
                        </a:rPr>
                        <a:t>ърсене на новото</a:t>
                      </a:r>
                      <a:endParaRPr lang="en-GB" sz="2400" noProof="0" dirty="0">
                        <a:solidFill>
                          <a:srgbClr val="002060"/>
                        </a:solidFill>
                      </a:endParaRPr>
                    </a:p>
                  </a:txBody>
                  <a:tcPr anchor="ctr"/>
                </a:tc>
                <a:tc>
                  <a:txBody>
                    <a:bodyPr/>
                    <a:lstStyle/>
                    <a:p>
                      <a:pPr algn="ctr"/>
                      <a:r>
                        <a:rPr lang="bg-BG" sz="2400" noProof="0">
                          <a:solidFill>
                            <a:srgbClr val="002060"/>
                          </a:solidFill>
                        </a:rPr>
                        <a:t>Вл</a:t>
                      </a:r>
                      <a:r>
                        <a:rPr lang="ru-RU" sz="2400" noProof="0">
                          <a:solidFill>
                            <a:srgbClr val="002060"/>
                          </a:solidFill>
                        </a:rPr>
                        <a:t>адеене играта с думите</a:t>
                      </a:r>
                      <a:endParaRPr lang="en-GB" sz="2400" noProof="0" dirty="0">
                        <a:solidFill>
                          <a:srgbClr val="002060"/>
                        </a:solidFill>
                      </a:endParaRPr>
                    </a:p>
                  </a:txBody>
                  <a:tcPr anchor="ctr"/>
                </a:tc>
                <a:extLst>
                  <a:ext uri="{0D108BD9-81ED-4DB2-BD59-A6C34878D82A}">
                    <a16:rowId xmlns:a16="http://schemas.microsoft.com/office/drawing/2014/main" val="10001"/>
                  </a:ext>
                </a:extLst>
              </a:tr>
              <a:tr h="603850">
                <a:tc>
                  <a:txBody>
                    <a:bodyPr/>
                    <a:lstStyle/>
                    <a:p>
                      <a:pPr algn="ctr"/>
                      <a:r>
                        <a:rPr lang="bg-BG" sz="2400" noProof="0">
                          <a:solidFill>
                            <a:srgbClr val="002060"/>
                          </a:solidFill>
                        </a:rPr>
                        <a:t>Г</a:t>
                      </a:r>
                      <a:r>
                        <a:rPr lang="ru-RU" sz="2400" noProof="0">
                          <a:solidFill>
                            <a:srgbClr val="002060"/>
                          </a:solidFill>
                        </a:rPr>
                        <a:t>ъвкавост на уменията и гъвкавост на вземането на решения </a:t>
                      </a:r>
                      <a:endParaRPr lang="en-GB" sz="2400" noProof="0" dirty="0">
                        <a:solidFill>
                          <a:srgbClr val="002060"/>
                        </a:solidFill>
                      </a:endParaRPr>
                    </a:p>
                  </a:txBody>
                  <a:tcPr anchor="ctr"/>
                </a:tc>
                <a:tc>
                  <a:txBody>
                    <a:bodyPr/>
                    <a:lstStyle/>
                    <a:p>
                      <a:pPr algn="ctr"/>
                      <a:r>
                        <a:rPr lang="bg-BG" sz="2400" noProof="0">
                          <a:solidFill>
                            <a:srgbClr val="002060"/>
                          </a:solidFill>
                        </a:rPr>
                        <a:t> У</a:t>
                      </a:r>
                      <a:r>
                        <a:rPr lang="ru-RU" sz="2400" noProof="0">
                          <a:solidFill>
                            <a:srgbClr val="002060"/>
                          </a:solidFill>
                        </a:rPr>
                        <a:t>поритост, хъс, отдаване</a:t>
                      </a:r>
                      <a:endParaRPr lang="en-GB" sz="2400" noProof="0" dirty="0">
                        <a:solidFill>
                          <a:srgbClr val="002060"/>
                        </a:solidFill>
                      </a:endParaRPr>
                    </a:p>
                  </a:txBody>
                  <a:tcPr anchor="ctr"/>
                </a:tc>
                <a:tc>
                  <a:txBody>
                    <a:bodyPr/>
                    <a:lstStyle/>
                    <a:p>
                      <a:pPr algn="ctr"/>
                      <a:r>
                        <a:rPr lang="bg-BG" sz="2400" noProof="0">
                          <a:solidFill>
                            <a:srgbClr val="002060"/>
                          </a:solidFill>
                        </a:rPr>
                        <a:t>В</a:t>
                      </a:r>
                      <a:r>
                        <a:rPr lang="ru-RU" sz="2400" noProof="0">
                          <a:solidFill>
                            <a:srgbClr val="002060"/>
                          </a:solidFill>
                        </a:rPr>
                        <a:t>исока концептуална словесна интелигентност</a:t>
                      </a:r>
                      <a:endParaRPr lang="en-GB" sz="2400" noProof="0" dirty="0">
                        <a:solidFill>
                          <a:srgbClr val="002060"/>
                        </a:solidFill>
                      </a:endParaRPr>
                    </a:p>
                  </a:txBody>
                  <a:tcPr anchor="ctr"/>
                </a:tc>
                <a:extLst>
                  <a:ext uri="{0D108BD9-81ED-4DB2-BD59-A6C34878D82A}">
                    <a16:rowId xmlns:a16="http://schemas.microsoft.com/office/drawing/2014/main" val="10002"/>
                  </a:ext>
                </a:extLst>
              </a:tr>
              <a:tr h="616873">
                <a:tc>
                  <a:txBody>
                    <a:bodyPr/>
                    <a:lstStyle/>
                    <a:p>
                      <a:pPr algn="ctr"/>
                      <a:r>
                        <a:rPr lang="bg-BG" sz="2400" noProof="0">
                          <a:solidFill>
                            <a:srgbClr val="002060"/>
                          </a:solidFill>
                        </a:rPr>
                        <a:t>С</a:t>
                      </a:r>
                      <a:r>
                        <a:rPr lang="ru-RU" sz="2400" noProof="0">
                          <a:solidFill>
                            <a:srgbClr val="002060"/>
                          </a:solidFill>
                        </a:rPr>
                        <a:t>амостоятелност при преценката</a:t>
                      </a:r>
                      <a:endParaRPr lang="en-GB" sz="2400" noProof="0" dirty="0">
                        <a:solidFill>
                          <a:srgbClr val="002060"/>
                        </a:solidFill>
                      </a:endParaRPr>
                    </a:p>
                  </a:txBody>
                  <a:tcPr anchor="ctr"/>
                </a:tc>
                <a:tc>
                  <a:txBody>
                    <a:bodyPr/>
                    <a:lstStyle/>
                    <a:p>
                      <a:pPr algn="ctr"/>
                      <a:r>
                        <a:rPr lang="ru-RU" sz="2400" noProof="0">
                          <a:solidFill>
                            <a:srgbClr val="002060"/>
                          </a:solidFill>
                        </a:rPr>
                        <a:t>Любопитство</a:t>
                      </a:r>
                      <a:endParaRPr lang="en-GB" sz="2400" noProof="0" dirty="0">
                        <a:solidFill>
                          <a:srgbClr val="002060"/>
                        </a:solidFill>
                      </a:endParaRPr>
                    </a:p>
                  </a:txBody>
                  <a:tcPr anchor="ctr"/>
                </a:tc>
                <a:tc>
                  <a:txBody>
                    <a:bodyPr/>
                    <a:lstStyle/>
                    <a:p>
                      <a:pPr algn="ctr"/>
                      <a:r>
                        <a:rPr lang="bg-BG" sz="2400" noProof="0">
                          <a:solidFill>
                            <a:srgbClr val="002060"/>
                          </a:solidFill>
                        </a:rPr>
                        <a:t>Четене от ранна възраст</a:t>
                      </a:r>
                      <a:endParaRPr lang="en-GB" sz="2400" noProof="0" dirty="0">
                        <a:solidFill>
                          <a:srgbClr val="002060"/>
                        </a:solidFill>
                      </a:endParaRPr>
                    </a:p>
                  </a:txBody>
                  <a:tcPr anchor="ctr"/>
                </a:tc>
                <a:extLst>
                  <a:ext uri="{0D108BD9-81ED-4DB2-BD59-A6C34878D82A}">
                    <a16:rowId xmlns:a16="http://schemas.microsoft.com/office/drawing/2014/main" val="10003"/>
                  </a:ext>
                </a:extLst>
              </a:tr>
              <a:tr h="616873">
                <a:tc>
                  <a:txBody>
                    <a:bodyPr/>
                    <a:lstStyle/>
                    <a:p>
                      <a:pPr algn="ctr"/>
                      <a:r>
                        <a:rPr lang="bg-BG" sz="2400" noProof="0">
                          <a:solidFill>
                            <a:srgbClr val="002060"/>
                          </a:solidFill>
                        </a:rPr>
                        <a:t>Д</a:t>
                      </a:r>
                      <a:r>
                        <a:rPr lang="ru-RU" sz="2400" noProof="0">
                          <a:solidFill>
                            <a:srgbClr val="002060"/>
                          </a:solidFill>
                        </a:rPr>
                        <a:t>обро справяне с новостите</a:t>
                      </a:r>
                      <a:endParaRPr lang="en-GB" sz="2400" noProof="0" dirty="0">
                        <a:solidFill>
                          <a:srgbClr val="002060"/>
                        </a:solidFill>
                      </a:endParaRPr>
                    </a:p>
                  </a:txBody>
                  <a:tcPr anchor="ctr"/>
                </a:tc>
                <a:tc>
                  <a:txBody>
                    <a:bodyPr/>
                    <a:lstStyle/>
                    <a:p>
                      <a:pPr algn="ctr"/>
                      <a:r>
                        <a:rPr lang="bg-BG" sz="2400" noProof="0">
                          <a:solidFill>
                            <a:srgbClr val="002060"/>
                          </a:solidFill>
                        </a:rPr>
                        <a:t>Ж</a:t>
                      </a:r>
                      <a:r>
                        <a:rPr lang="ru-RU" sz="2400" noProof="0">
                          <a:solidFill>
                            <a:srgbClr val="002060"/>
                          </a:solidFill>
                        </a:rPr>
                        <a:t>елание за нови изживявания</a:t>
                      </a:r>
                      <a:endParaRPr lang="en-GB" sz="2400" noProof="0" dirty="0">
                        <a:solidFill>
                          <a:srgbClr val="002060"/>
                        </a:solidFill>
                      </a:endParaRPr>
                    </a:p>
                  </a:txBody>
                  <a:tcPr anchor="ctr"/>
                </a:tc>
                <a:tc>
                  <a:txBody>
                    <a:bodyPr/>
                    <a:lstStyle/>
                    <a:p>
                      <a:pPr algn="ctr"/>
                      <a:r>
                        <a:rPr lang="bg-BG" sz="2400" noProof="0">
                          <a:solidFill>
                            <a:srgbClr val="002060"/>
                          </a:solidFill>
                        </a:rPr>
                        <a:t>И</a:t>
                      </a:r>
                      <a:r>
                        <a:rPr lang="ru-RU" sz="2400" noProof="0">
                          <a:solidFill>
                            <a:srgbClr val="002060"/>
                          </a:solidFill>
                        </a:rPr>
                        <a:t>зползване на преносна езикова употреба</a:t>
                      </a:r>
                      <a:endParaRPr lang="en-GB" sz="2400" noProof="0" dirty="0">
                        <a:solidFill>
                          <a:srgbClr val="002060"/>
                        </a:solidFill>
                      </a:endParaRPr>
                    </a:p>
                  </a:txBody>
                  <a:tcPr anchor="ctr"/>
                </a:tc>
                <a:extLst>
                  <a:ext uri="{0D108BD9-81ED-4DB2-BD59-A6C34878D82A}">
                    <a16:rowId xmlns:a16="http://schemas.microsoft.com/office/drawing/2014/main" val="10004"/>
                  </a:ext>
                </a:extLst>
              </a:tr>
              <a:tr h="616873">
                <a:tc>
                  <a:txBody>
                    <a:bodyPr/>
                    <a:lstStyle/>
                    <a:p>
                      <a:pPr algn="ctr"/>
                      <a:r>
                        <a:rPr lang="bg-BG" sz="2400" baseline="0" noProof="0">
                          <a:solidFill>
                            <a:srgbClr val="002060"/>
                          </a:solidFill>
                        </a:rPr>
                        <a:t>У</a:t>
                      </a:r>
                      <a:r>
                        <a:rPr lang="ru-RU" sz="2400" baseline="0" noProof="0">
                          <a:solidFill>
                            <a:srgbClr val="002060"/>
                          </a:solidFill>
                        </a:rPr>
                        <a:t>мения за логическо мислене</a:t>
                      </a:r>
                      <a:endParaRPr lang="en-GB" sz="2400" noProof="0" dirty="0">
                        <a:solidFill>
                          <a:srgbClr val="002060"/>
                        </a:solidFill>
                      </a:endParaRPr>
                    </a:p>
                  </a:txBody>
                  <a:tcPr anchor="ctr"/>
                </a:tc>
                <a:tc>
                  <a:txBody>
                    <a:bodyPr/>
                    <a:lstStyle/>
                    <a:p>
                      <a:pPr algn="ctr"/>
                      <a:r>
                        <a:rPr lang="bg-BG" sz="2400" noProof="0">
                          <a:solidFill>
                            <a:srgbClr val="002060"/>
                          </a:solidFill>
                        </a:rPr>
                        <a:t>Т</a:t>
                      </a:r>
                      <a:r>
                        <a:rPr lang="ru-RU" sz="2400" noProof="0">
                          <a:solidFill>
                            <a:srgbClr val="002060"/>
                          </a:solidFill>
                        </a:rPr>
                        <a:t>ърпимост към непреодоленост</a:t>
                      </a:r>
                      <a:endParaRPr lang="en-GB" sz="2400" noProof="0" dirty="0">
                        <a:solidFill>
                          <a:srgbClr val="002060"/>
                        </a:solidFill>
                      </a:endParaRPr>
                    </a:p>
                  </a:txBody>
                  <a:tcPr anchor="ctr"/>
                </a:tc>
                <a:tc>
                  <a:txBody>
                    <a:bodyPr/>
                    <a:lstStyle/>
                    <a:p>
                      <a:pPr algn="ctr"/>
                      <a:r>
                        <a:rPr lang="ru-RU" sz="2400" noProof="0">
                          <a:solidFill>
                            <a:srgbClr val="002060"/>
                          </a:solidFill>
                        </a:rPr>
                        <a:t>Усет за езика </a:t>
                      </a:r>
                      <a:endParaRPr lang="en-GB" sz="2400" noProof="0" dirty="0">
                        <a:solidFill>
                          <a:srgbClr val="002060"/>
                        </a:solidFill>
                      </a:endParaRPr>
                    </a:p>
                  </a:txBody>
                  <a:tcPr anchor="ctr"/>
                </a:tc>
                <a:extLst>
                  <a:ext uri="{0D108BD9-81ED-4DB2-BD59-A6C34878D82A}">
                    <a16:rowId xmlns:a16="http://schemas.microsoft.com/office/drawing/2014/main" val="10005"/>
                  </a:ext>
                </a:extLst>
              </a:tr>
              <a:tr h="616873">
                <a:tc>
                  <a:txBody>
                    <a:bodyPr/>
                    <a:lstStyle/>
                    <a:p>
                      <a:pPr algn="ctr"/>
                      <a:r>
                        <a:rPr lang="bg-BG" sz="2400" noProof="0">
                          <a:solidFill>
                            <a:srgbClr val="002060"/>
                          </a:solidFill>
                        </a:rPr>
                        <a:t>В</a:t>
                      </a:r>
                      <a:r>
                        <a:rPr lang="ru-RU" sz="2400" noProof="0">
                          <a:solidFill>
                            <a:srgbClr val="002060"/>
                          </a:solidFill>
                        </a:rPr>
                        <a:t>изуализация</a:t>
                      </a:r>
                      <a:endParaRPr lang="en-GB" sz="2400" noProof="0" dirty="0">
                        <a:solidFill>
                          <a:srgbClr val="002060"/>
                        </a:solidFill>
                      </a:endParaRPr>
                    </a:p>
                  </a:txBody>
                  <a:tcPr anchor="ctr"/>
                </a:tc>
                <a:tc>
                  <a:txBody>
                    <a:bodyPr/>
                    <a:lstStyle/>
                    <a:p>
                      <a:pPr algn="ctr"/>
                      <a:r>
                        <a:rPr lang="bg-BG" sz="2400" noProof="0">
                          <a:solidFill>
                            <a:srgbClr val="002060"/>
                          </a:solidFill>
                        </a:rPr>
                        <a:t>Ш</a:t>
                      </a:r>
                      <a:r>
                        <a:rPr lang="ru-RU" sz="2400" noProof="0">
                          <a:solidFill>
                            <a:srgbClr val="002060"/>
                          </a:solidFill>
                        </a:rPr>
                        <a:t>ироки интереси</a:t>
                      </a:r>
                      <a:endParaRPr lang="en-GB" sz="2400" noProof="0" dirty="0">
                        <a:solidFill>
                          <a:srgbClr val="002060"/>
                        </a:solidFill>
                      </a:endParaRPr>
                    </a:p>
                  </a:txBody>
                  <a:tcPr anchor="ctr"/>
                </a:tc>
                <a:tc>
                  <a:txBody>
                    <a:bodyPr/>
                    <a:lstStyle/>
                    <a:p>
                      <a:pPr algn="ctr"/>
                      <a:r>
                        <a:rPr lang="ru-RU" sz="2400" noProof="0">
                          <a:solidFill>
                            <a:srgbClr val="002060"/>
                          </a:solidFill>
                        </a:rPr>
                        <a:t>Ценене на самоизразяването </a:t>
                      </a:r>
                      <a:endParaRPr lang="en-GB" sz="2400" noProof="0" dirty="0">
                        <a:solidFill>
                          <a:srgbClr val="002060"/>
                        </a:solidFill>
                      </a:endParaRPr>
                    </a:p>
                  </a:txBody>
                  <a:tcPr anchor="ctr"/>
                </a:tc>
                <a:extLst>
                  <a:ext uri="{0D108BD9-81ED-4DB2-BD59-A6C34878D82A}">
                    <a16:rowId xmlns:a16="http://schemas.microsoft.com/office/drawing/2014/main" val="10006"/>
                  </a:ext>
                </a:extLst>
              </a:tr>
              <a:tr h="616873">
                <a:tc>
                  <a:txBody>
                    <a:bodyPr/>
                    <a:lstStyle/>
                    <a:p>
                      <a:pPr algn="ctr"/>
                      <a:r>
                        <a:rPr lang="bg-BG" sz="2400" baseline="0" noProof="0">
                          <a:solidFill>
                            <a:srgbClr val="002060"/>
                          </a:solidFill>
                        </a:rPr>
                        <a:t>Н</a:t>
                      </a:r>
                      <a:r>
                        <a:rPr lang="ru-RU" sz="2400" baseline="0" noProof="0">
                          <a:solidFill>
                            <a:srgbClr val="002060"/>
                          </a:solidFill>
                        </a:rPr>
                        <a:t>амиране на ред в хаоса</a:t>
                      </a:r>
                      <a:endParaRPr lang="en-GB" sz="2400" noProof="0" dirty="0">
                        <a:solidFill>
                          <a:srgbClr val="002060"/>
                        </a:solidFill>
                      </a:endParaRPr>
                    </a:p>
                  </a:txBody>
                  <a:tcPr anchor="ctr"/>
                </a:tc>
                <a:tc>
                  <a:txBody>
                    <a:bodyPr/>
                    <a:lstStyle/>
                    <a:p>
                      <a:pPr algn="ctr"/>
                      <a:r>
                        <a:rPr lang="bg-BG" sz="2400" noProof="0">
                          <a:solidFill>
                            <a:srgbClr val="002060"/>
                          </a:solidFill>
                        </a:rPr>
                        <a:t>Ценене на оригиналността</a:t>
                      </a:r>
                      <a:endParaRPr lang="en-GB" sz="2400" noProof="0" dirty="0">
                        <a:solidFill>
                          <a:srgbClr val="002060"/>
                        </a:solidFill>
                      </a:endParaRPr>
                    </a:p>
                  </a:txBody>
                  <a:tcPr anchor="ctr"/>
                </a:tc>
                <a:tc>
                  <a:txBody>
                    <a:bodyPr/>
                    <a:lstStyle/>
                    <a:p>
                      <a:pPr algn="ctr"/>
                      <a:r>
                        <a:rPr lang="ru-RU" sz="2400" noProof="0">
                          <a:solidFill>
                            <a:srgbClr val="002060"/>
                          </a:solidFill>
                        </a:rPr>
                        <a:t>Продуктивност</a:t>
                      </a:r>
                      <a:endParaRPr lang="en-GB" sz="2400" noProof="0" dirty="0">
                        <a:solidFill>
                          <a:srgbClr val="002060"/>
                        </a:solidFill>
                      </a:endParaRPr>
                    </a:p>
                  </a:txBody>
                  <a:tcPr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7002896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 </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1</a:t>
            </a:r>
          </a:p>
        </p:txBody>
      </p:sp>
      <p:graphicFrame>
        <p:nvGraphicFramePr>
          <p:cNvPr id="2" name="Diagram 1"/>
          <p:cNvGraphicFramePr/>
          <p:nvPr>
            <p:extLst>
              <p:ext uri="{D42A27DB-BD31-4B8C-83A1-F6EECF244321}">
                <p14:modId xmlns:p14="http://schemas.microsoft.com/office/powerpoint/2010/main" val="762009460"/>
              </p:ext>
            </p:extLst>
          </p:nvPr>
        </p:nvGraphicFramePr>
        <p:xfrm>
          <a:off x="685800" y="1775377"/>
          <a:ext cx="16913699"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1066800" y="3122254"/>
            <a:ext cx="16078200" cy="5693866"/>
          </a:xfrm>
          <a:prstGeom prst="rect">
            <a:avLst/>
          </a:prstGeom>
          <a:noFill/>
          <a:ln>
            <a:solidFill>
              <a:srgbClr val="E12227"/>
            </a:solidFill>
          </a:ln>
        </p:spPr>
        <p:txBody>
          <a:bodyPr wrap="square" rtlCol="0">
            <a:spAutoFit/>
          </a:bodyPr>
          <a:lstStyle/>
          <a:p>
            <a:pPr algn="just"/>
            <a:r>
              <a:rPr lang="ru-RU" altLang="ko-KR" sz="2800">
                <a:solidFill>
                  <a:srgbClr val="002060"/>
                </a:solidFill>
              </a:rPr>
              <a:t>Творческото мислене описва използването на имплицитно познавателно мислене в условия на мотивираща среда с цел създаването на нови продукти</a:t>
            </a:r>
            <a:r>
              <a:rPr lang="en-GB" altLang="ko-KR" sz="2800">
                <a:solidFill>
                  <a:srgbClr val="002060"/>
                </a:solidFill>
              </a:rPr>
              <a:t> (</a:t>
            </a:r>
            <a:r>
              <a:rPr lang="en-GB" altLang="ko-KR" sz="2800" dirty="0">
                <a:solidFill>
                  <a:srgbClr val="002060"/>
                </a:solidFill>
              </a:rPr>
              <a:t>Rhodes, 1961)</a:t>
            </a:r>
          </a:p>
          <a:p>
            <a:pPr algn="just"/>
            <a:endParaRPr lang="en-GB" altLang="ko-KR" sz="2800" dirty="0"/>
          </a:p>
          <a:p>
            <a:pPr algn="just"/>
            <a:r>
              <a:rPr lang="ru-RU" altLang="ko-KR" sz="2800" b="1">
                <a:solidFill>
                  <a:srgbClr val="243255"/>
                </a:solidFill>
              </a:rPr>
              <a:t>Моделът на креативност 4P</a:t>
            </a:r>
            <a:r>
              <a:rPr lang="ru-RU" altLang="ko-KR" sz="2800"/>
              <a:t>, </a:t>
            </a:r>
            <a:r>
              <a:rPr lang="ru-RU" altLang="ko-KR" sz="2800">
                <a:solidFill>
                  <a:srgbClr val="002060"/>
                </a:solidFill>
              </a:rPr>
              <a:t>създаден от Rhodes (1961), се отнася до:</a:t>
            </a:r>
          </a:p>
          <a:p>
            <a:pPr algn="just"/>
            <a:endParaRPr lang="ru-RU" altLang="ko-KR" sz="2800"/>
          </a:p>
          <a:p>
            <a:pPr marL="514350" indent="-514350" algn="just">
              <a:buFont typeface="+mj-lt"/>
              <a:buAutoNum type="arabicPeriod"/>
            </a:pPr>
            <a:r>
              <a:rPr lang="ru-RU" altLang="ko-KR" sz="2800" i="1">
                <a:solidFill>
                  <a:srgbClr val="E12227"/>
                </a:solidFill>
              </a:rPr>
              <a:t>творческата личност (person) - </a:t>
            </a:r>
            <a:r>
              <a:rPr lang="ru-RU" altLang="ko-KR" sz="2800">
                <a:solidFill>
                  <a:srgbClr val="002060"/>
                </a:solidFill>
              </a:rPr>
              <a:t>включва познавателните способности, личностните характеристики, навиците, отношението, ценностната система и поведението</a:t>
            </a:r>
          </a:p>
          <a:p>
            <a:pPr marL="514350" indent="-514350" algn="just">
              <a:buFont typeface="+mj-lt"/>
              <a:buAutoNum type="arabicPeriod"/>
            </a:pPr>
            <a:r>
              <a:rPr lang="ru-RU" altLang="ko-KR" sz="2800" i="1">
                <a:solidFill>
                  <a:srgbClr val="E12227"/>
                </a:solidFill>
              </a:rPr>
              <a:t>творческите процеси (processes) </a:t>
            </a:r>
            <a:r>
              <a:rPr lang="ru-RU" altLang="ko-KR" sz="2800">
                <a:solidFill>
                  <a:srgbClr val="002060"/>
                </a:solidFill>
              </a:rPr>
              <a:t>или методологията, която създава творческия продукт</a:t>
            </a:r>
          </a:p>
          <a:p>
            <a:pPr marL="514350" indent="-514350" algn="just">
              <a:buFont typeface="+mj-lt"/>
              <a:buAutoNum type="arabicPeriod"/>
            </a:pPr>
            <a:r>
              <a:rPr lang="ru-RU" altLang="ko-KR" sz="2800" i="1">
                <a:solidFill>
                  <a:srgbClr val="E12227"/>
                </a:solidFill>
              </a:rPr>
              <a:t>творческите продукти (products</a:t>
            </a:r>
            <a:r>
              <a:rPr lang="ru-RU" altLang="ko-KR" sz="2800">
                <a:solidFill>
                  <a:srgbClr val="E12227"/>
                </a:solidFill>
              </a:rPr>
              <a:t>)</a:t>
            </a:r>
            <a:r>
              <a:rPr lang="ru-RU" altLang="ko-KR" sz="2800">
                <a:solidFill>
                  <a:srgbClr val="002060"/>
                </a:solidFill>
              </a:rPr>
              <a:t>,</a:t>
            </a:r>
            <a:r>
              <a:rPr lang="ru-RU" altLang="ko-KR" sz="2800"/>
              <a:t> </a:t>
            </a:r>
            <a:r>
              <a:rPr lang="ru-RU" altLang="ko-KR" sz="2800">
                <a:solidFill>
                  <a:srgbClr val="002060"/>
                </a:solidFill>
              </a:rPr>
              <a:t>които са уникални, нови и полезни идеи</a:t>
            </a:r>
          </a:p>
          <a:p>
            <a:pPr marL="514350" indent="-514350" algn="just">
              <a:buFont typeface="+mj-lt"/>
              <a:buAutoNum type="arabicPeriod"/>
            </a:pPr>
            <a:r>
              <a:rPr lang="ru-RU" altLang="ko-KR" sz="2800" i="1">
                <a:solidFill>
                  <a:srgbClr val="E12227"/>
                </a:solidFill>
              </a:rPr>
              <a:t>средата (press), понякога наричана и място (place)</a:t>
            </a:r>
            <a:r>
              <a:rPr lang="ru-RU" altLang="ko-KR" sz="2800">
                <a:solidFill>
                  <a:srgbClr val="002060"/>
                </a:solidFill>
              </a:rPr>
              <a:t>, т.е. всичко, което се отнася до външната среда</a:t>
            </a:r>
          </a:p>
          <a:p>
            <a:pPr marL="514350" indent="-514350" algn="just">
              <a:buFont typeface="+mj-lt"/>
              <a:buAutoNum type="arabicPeriod"/>
            </a:pPr>
            <a:endParaRPr lang="ru-RU" altLang="ko-KR" sz="2800"/>
          </a:p>
          <a:p>
            <a:pPr marL="514350" indent="-514350" algn="just">
              <a:buFont typeface="+mj-lt"/>
              <a:buAutoNum type="arabicPeriod"/>
            </a:pPr>
            <a:endParaRPr lang="en-GB" altLang="ko-KR" sz="2800" dirty="0"/>
          </a:p>
          <a:p>
            <a:pPr algn="just"/>
            <a:endParaRPr lang="en-GB" altLang="ko-KR" sz="2800" i="1" dirty="0"/>
          </a:p>
        </p:txBody>
      </p:sp>
    </p:spTree>
    <p:extLst>
      <p:ext uri="{BB962C8B-B14F-4D97-AF65-F5344CB8AC3E}">
        <p14:creationId xmlns:p14="http://schemas.microsoft.com/office/powerpoint/2010/main" val="2343246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 </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1</a:t>
            </a:r>
          </a:p>
        </p:txBody>
      </p:sp>
      <p:graphicFrame>
        <p:nvGraphicFramePr>
          <p:cNvPr id="2" name="Diagram 1"/>
          <p:cNvGraphicFramePr/>
          <p:nvPr>
            <p:extLst>
              <p:ext uri="{D42A27DB-BD31-4B8C-83A1-F6EECF244321}">
                <p14:modId xmlns:p14="http://schemas.microsoft.com/office/powerpoint/2010/main" val="372757804"/>
              </p:ext>
            </p:extLst>
          </p:nvPr>
        </p:nvGraphicFramePr>
        <p:xfrm>
          <a:off x="938057" y="1866900"/>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6" y="3335098"/>
            <a:ext cx="16130744" cy="3970318"/>
          </a:xfrm>
          <a:prstGeom prst="rect">
            <a:avLst/>
          </a:prstGeom>
          <a:noFill/>
          <a:ln>
            <a:solidFill>
              <a:srgbClr val="E12227"/>
            </a:solidFill>
          </a:ln>
        </p:spPr>
        <p:txBody>
          <a:bodyPr wrap="square" rtlCol="0">
            <a:spAutoFit/>
          </a:bodyPr>
          <a:lstStyle/>
          <a:p>
            <a:pPr algn="just"/>
            <a:r>
              <a:rPr lang="ru-RU" altLang="ko-KR" sz="2800">
                <a:solidFill>
                  <a:srgbClr val="002060"/>
                </a:solidFill>
              </a:rPr>
              <a:t>Dietrich (2004) изследва креативността от гледна точка на умствената дейност и невронауката и определя 4 вида креативност със съответните им умствени дейности:</a:t>
            </a:r>
          </a:p>
          <a:p>
            <a:pPr algn="just"/>
            <a:endParaRPr lang="ru-RU" altLang="ko-KR" sz="2800">
              <a:solidFill>
                <a:srgbClr val="002060"/>
              </a:solidFill>
            </a:endParaRPr>
          </a:p>
          <a:p>
            <a:pPr lvl="8" algn="just"/>
            <a:r>
              <a:rPr lang="ru-RU" altLang="ko-KR" sz="2800" i="1">
                <a:solidFill>
                  <a:srgbClr val="C00000"/>
                </a:solidFill>
              </a:rPr>
              <a:t>(1) Съзнателна и познавателна креативност</a:t>
            </a:r>
          </a:p>
          <a:p>
            <a:pPr lvl="8" algn="just"/>
            <a:r>
              <a:rPr lang="ru-RU" altLang="ko-KR" sz="2800" i="1">
                <a:solidFill>
                  <a:srgbClr val="C00000"/>
                </a:solidFill>
              </a:rPr>
              <a:t>(2) Съзнателна и емоционална креативност</a:t>
            </a:r>
          </a:p>
          <a:p>
            <a:pPr lvl="8" algn="just"/>
            <a:r>
              <a:rPr lang="ru-RU" altLang="ko-KR" sz="2800" i="1">
                <a:solidFill>
                  <a:srgbClr val="C00000"/>
                </a:solidFill>
              </a:rPr>
              <a:t>(3) Спонтанна и познавателна креативност</a:t>
            </a:r>
          </a:p>
          <a:p>
            <a:pPr lvl="8" algn="just"/>
            <a:r>
              <a:rPr lang="ru-RU" altLang="ko-KR" sz="2800" i="1">
                <a:solidFill>
                  <a:srgbClr val="C00000"/>
                </a:solidFill>
              </a:rPr>
              <a:t>(4) Спонтанна и емоционална креативност</a:t>
            </a:r>
          </a:p>
          <a:p>
            <a:pPr algn="just"/>
            <a:endParaRPr lang="ru-RU" altLang="ko-KR" sz="2800" i="1">
              <a:solidFill>
                <a:srgbClr val="C00000"/>
              </a:solidFill>
            </a:endParaRPr>
          </a:p>
          <a:p>
            <a:pPr algn="just"/>
            <a:endParaRPr lang="en-US" altLang="ko-KR" sz="2800" i="1" dirty="0">
              <a:solidFill>
                <a:srgbClr val="C00000"/>
              </a:solidFill>
            </a:endParaRPr>
          </a:p>
        </p:txBody>
      </p:sp>
    </p:spTree>
    <p:extLst>
      <p:ext uri="{BB962C8B-B14F-4D97-AF65-F5344CB8AC3E}">
        <p14:creationId xmlns:p14="http://schemas.microsoft.com/office/powerpoint/2010/main" val="7722395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 </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1</a:t>
            </a:r>
          </a:p>
        </p:txBody>
      </p:sp>
      <p:graphicFrame>
        <p:nvGraphicFramePr>
          <p:cNvPr id="3" name="Diagram 2"/>
          <p:cNvGraphicFramePr/>
          <p:nvPr>
            <p:extLst>
              <p:ext uri="{D42A27DB-BD31-4B8C-83A1-F6EECF244321}">
                <p14:modId xmlns:p14="http://schemas.microsoft.com/office/powerpoint/2010/main" val="1237281024"/>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3232708"/>
            <a:ext cx="11125200" cy="5262979"/>
          </a:xfrm>
          <a:prstGeom prst="rect">
            <a:avLst/>
          </a:prstGeom>
          <a:noFill/>
          <a:ln>
            <a:solidFill>
              <a:srgbClr val="E12227"/>
            </a:solidFill>
          </a:ln>
        </p:spPr>
        <p:txBody>
          <a:bodyPr wrap="square" rtlCol="0">
            <a:spAutoFit/>
          </a:bodyPr>
          <a:lstStyle/>
          <a:p>
            <a:pPr marL="514350" indent="-514350" algn="just">
              <a:buAutoNum type="arabicParenBoth"/>
            </a:pPr>
            <a:r>
              <a:rPr lang="ru-RU" altLang="ko-KR" sz="2800" i="1">
                <a:solidFill>
                  <a:srgbClr val="C00000"/>
                </a:solidFill>
              </a:rPr>
              <a:t>Съзнателна и познавателна креативност </a:t>
            </a:r>
            <a:r>
              <a:rPr lang="ru-RU" altLang="ko-KR" sz="2800" i="1">
                <a:solidFill>
                  <a:srgbClr val="243255"/>
                </a:solidFill>
              </a:rPr>
              <a:t>– изисква наличието 	на много знания и много време</a:t>
            </a:r>
            <a:r>
              <a:rPr lang="ru-RU" altLang="ko-KR" sz="2800" i="1">
                <a:solidFill>
                  <a:srgbClr val="C00000"/>
                </a:solidFill>
              </a:rPr>
              <a:t> </a:t>
            </a:r>
            <a:r>
              <a:rPr lang="en-GB" altLang="ko-KR" sz="2800" i="1">
                <a:solidFill>
                  <a:srgbClr val="002060"/>
                </a:solidFill>
              </a:rPr>
              <a:t>(</a:t>
            </a:r>
            <a:r>
              <a:rPr lang="bg-BG" altLang="ko-KR" sz="2800" i="1">
                <a:solidFill>
                  <a:srgbClr val="002060"/>
                </a:solidFill>
              </a:rPr>
              <a:t>напр.</a:t>
            </a:r>
            <a:r>
              <a:rPr lang="en-GB" altLang="ko-KR" sz="2800" i="1">
                <a:solidFill>
                  <a:srgbClr val="002060"/>
                </a:solidFill>
              </a:rPr>
              <a:t> </a:t>
            </a:r>
            <a:r>
              <a:rPr lang="bg-BG" altLang="ko-KR" sz="2800" i="1">
                <a:solidFill>
                  <a:srgbClr val="002060"/>
                </a:solidFill>
              </a:rPr>
              <a:t>изобретателят Томас 	Едисон</a:t>
            </a:r>
            <a:r>
              <a:rPr lang="en-GB" altLang="ko-KR" sz="2800" i="1">
                <a:solidFill>
                  <a:srgbClr val="002060"/>
                </a:solidFill>
              </a:rPr>
              <a:t>)</a:t>
            </a:r>
            <a:endParaRPr lang="en-GB" altLang="ko-KR" sz="2800" i="1" dirty="0">
              <a:solidFill>
                <a:srgbClr val="002060"/>
              </a:solidFill>
            </a:endParaRPr>
          </a:p>
          <a:p>
            <a:pPr marL="514350" indent="-514350" algn="just">
              <a:buAutoNum type="arabicParenBoth"/>
            </a:pPr>
            <a:r>
              <a:rPr lang="ru-RU" altLang="ko-KR" sz="2800" i="1">
                <a:solidFill>
                  <a:srgbClr val="C00000"/>
                </a:solidFill>
              </a:rPr>
              <a:t>Съзнателна и емоционална креативност</a:t>
            </a:r>
            <a:r>
              <a:rPr lang="en-GB" altLang="ko-KR" sz="2800" i="1">
                <a:solidFill>
                  <a:srgbClr val="C00000"/>
                </a:solidFill>
              </a:rPr>
              <a:t> </a:t>
            </a:r>
            <a:r>
              <a:rPr lang="en-GB" altLang="ko-KR" sz="2800" i="1">
                <a:solidFill>
                  <a:srgbClr val="002060"/>
                </a:solidFill>
              </a:rPr>
              <a:t>– </a:t>
            </a:r>
            <a:r>
              <a:rPr lang="bg-BG" altLang="ko-KR" sz="2800" i="1">
                <a:solidFill>
                  <a:srgbClr val="002060"/>
                </a:solidFill>
              </a:rPr>
              <a:t>изисква спокойствие и 	вглъбеност</a:t>
            </a:r>
            <a:r>
              <a:rPr lang="en-GB" altLang="ko-KR" sz="2800" i="1">
                <a:solidFill>
                  <a:srgbClr val="002060"/>
                </a:solidFill>
              </a:rPr>
              <a:t> (</a:t>
            </a:r>
            <a:r>
              <a:rPr lang="bg-BG" altLang="ko-KR" sz="2800" i="1">
                <a:solidFill>
                  <a:srgbClr val="002060"/>
                </a:solidFill>
              </a:rPr>
              <a:t>напр.</a:t>
            </a:r>
            <a:r>
              <a:rPr lang="en-GB" altLang="ko-KR" sz="2800" i="1">
                <a:solidFill>
                  <a:srgbClr val="002060"/>
                </a:solidFill>
              </a:rPr>
              <a:t> </a:t>
            </a:r>
            <a:r>
              <a:rPr lang="bg-BG" altLang="ko-KR" sz="2800" i="1">
                <a:solidFill>
                  <a:srgbClr val="002060"/>
                </a:solidFill>
              </a:rPr>
              <a:t>моментите „а-ха“</a:t>
            </a:r>
            <a:r>
              <a:rPr lang="en-GB" altLang="ko-KR" sz="2800" i="1">
                <a:solidFill>
                  <a:srgbClr val="002060"/>
                </a:solidFill>
              </a:rPr>
              <a:t>)</a:t>
            </a:r>
            <a:endParaRPr lang="en-GB" altLang="ko-KR" sz="2800" i="1" dirty="0">
              <a:solidFill>
                <a:srgbClr val="002060"/>
              </a:solidFill>
            </a:endParaRPr>
          </a:p>
          <a:p>
            <a:pPr algn="just"/>
            <a:r>
              <a:rPr lang="en-GB" altLang="ko-KR" sz="2800" i="1" dirty="0">
                <a:solidFill>
                  <a:srgbClr val="C00000"/>
                </a:solidFill>
              </a:rPr>
              <a:t>(3</a:t>
            </a:r>
            <a:r>
              <a:rPr lang="en-GB" altLang="ko-KR" sz="2800" i="1">
                <a:solidFill>
                  <a:srgbClr val="C00000"/>
                </a:solidFill>
              </a:rPr>
              <a:t>) </a:t>
            </a:r>
            <a:r>
              <a:rPr lang="ru-RU" altLang="ko-KR" sz="2800" i="1">
                <a:solidFill>
                  <a:srgbClr val="C00000"/>
                </a:solidFill>
              </a:rPr>
              <a:t>Спонтанна и познавателна креативност</a:t>
            </a:r>
            <a:r>
              <a:rPr lang="en-GB" altLang="ko-KR" sz="2800" i="1">
                <a:solidFill>
                  <a:srgbClr val="C00000"/>
                </a:solidFill>
              </a:rPr>
              <a:t> </a:t>
            </a:r>
            <a:r>
              <a:rPr lang="en-GB" altLang="ko-KR" sz="2800" i="1">
                <a:solidFill>
                  <a:srgbClr val="002060"/>
                </a:solidFill>
              </a:rPr>
              <a:t>- </a:t>
            </a:r>
            <a:r>
              <a:rPr lang="ru-RU" altLang="ko-KR" sz="2800" i="1">
                <a:solidFill>
                  <a:srgbClr val="002060"/>
                </a:solidFill>
              </a:rPr>
              <a:t>изисква наличието на    	знания, но и прекратяване на работата по проблема и 	известно отдръпване от него. </a:t>
            </a:r>
            <a:r>
              <a:rPr lang="en-GB" altLang="ko-KR" sz="2800" i="1">
                <a:solidFill>
                  <a:srgbClr val="002060"/>
                </a:solidFill>
              </a:rPr>
              <a:t>(</a:t>
            </a:r>
            <a:r>
              <a:rPr lang="bg-BG" altLang="ko-KR" sz="2800" i="1">
                <a:solidFill>
                  <a:srgbClr val="002060"/>
                </a:solidFill>
              </a:rPr>
              <a:t>напр.</a:t>
            </a:r>
            <a:r>
              <a:rPr lang="en-GB" altLang="ko-KR" sz="2800" i="1">
                <a:solidFill>
                  <a:srgbClr val="002060"/>
                </a:solidFill>
              </a:rPr>
              <a:t> </a:t>
            </a:r>
            <a:r>
              <a:rPr lang="bg-BG" altLang="ko-KR" sz="2800" i="1">
                <a:solidFill>
                  <a:srgbClr val="002060"/>
                </a:solidFill>
              </a:rPr>
              <a:t>и</a:t>
            </a:r>
            <a:r>
              <a:rPr lang="ru-RU" altLang="ko-KR" sz="2800" i="1">
                <a:solidFill>
                  <a:srgbClr val="002060"/>
                </a:solidFill>
              </a:rPr>
              <a:t>сторията на Исак 	Нютон, който открива гравитацията</a:t>
            </a:r>
            <a:r>
              <a:rPr lang="en-GB" altLang="ko-KR" sz="2800" i="1">
                <a:solidFill>
                  <a:srgbClr val="002060"/>
                </a:solidFill>
              </a:rPr>
              <a:t>)</a:t>
            </a:r>
            <a:endParaRPr lang="en-GB" altLang="ko-KR" sz="2800" i="1" dirty="0">
              <a:solidFill>
                <a:srgbClr val="002060"/>
              </a:solidFill>
            </a:endParaRPr>
          </a:p>
          <a:p>
            <a:pPr algn="just"/>
            <a:r>
              <a:rPr lang="en-GB" altLang="ko-KR" sz="2800" i="1" dirty="0">
                <a:solidFill>
                  <a:srgbClr val="C00000"/>
                </a:solidFill>
              </a:rPr>
              <a:t>(4</a:t>
            </a:r>
            <a:r>
              <a:rPr lang="en-GB" altLang="ko-KR" sz="2800" i="1">
                <a:solidFill>
                  <a:srgbClr val="C00000"/>
                </a:solidFill>
              </a:rPr>
              <a:t>) </a:t>
            </a:r>
            <a:r>
              <a:rPr lang="ru-RU" altLang="ko-KR" sz="2800" i="1">
                <a:solidFill>
                  <a:srgbClr val="C00000"/>
                </a:solidFill>
              </a:rPr>
              <a:t>Спонтанна и емоционална креативност</a:t>
            </a:r>
            <a:r>
              <a:rPr lang="en-GB" altLang="ko-KR" sz="2800" i="1">
                <a:solidFill>
                  <a:srgbClr val="C00000"/>
                </a:solidFill>
              </a:rPr>
              <a:t> </a:t>
            </a:r>
            <a:r>
              <a:rPr lang="en-GB" altLang="ko-KR" sz="2800" i="1">
                <a:solidFill>
                  <a:srgbClr val="002060"/>
                </a:solidFill>
              </a:rPr>
              <a:t>- </a:t>
            </a:r>
            <a:r>
              <a:rPr lang="ru-RU" altLang="ko-KR" sz="2800" i="1">
                <a:solidFill>
                  <a:srgbClr val="002060"/>
                </a:solidFill>
              </a:rPr>
              <a:t>не изисква 	специализирани знания, но често изисква умения </a:t>
            </a:r>
            <a:r>
              <a:rPr lang="en-GB" altLang="ko-KR" sz="2800" i="1">
                <a:solidFill>
                  <a:srgbClr val="002060"/>
                </a:solidFill>
              </a:rPr>
              <a:t>(</a:t>
            </a:r>
            <a:r>
              <a:rPr lang="bg-BG" altLang="ko-KR" sz="2800" i="1">
                <a:solidFill>
                  <a:srgbClr val="002060"/>
                </a:solidFill>
              </a:rPr>
              <a:t>писмени, 	художествени, музикални</a:t>
            </a:r>
            <a:r>
              <a:rPr lang="en-GB" altLang="ko-KR" sz="2800" i="1">
                <a:solidFill>
                  <a:srgbClr val="002060"/>
                </a:solidFill>
              </a:rPr>
              <a:t>) </a:t>
            </a:r>
            <a:endParaRPr lang="en-GB" altLang="ko-KR" sz="2800" i="1" dirty="0">
              <a:solidFill>
                <a:srgbClr val="002060"/>
              </a:solidFill>
            </a:endParaRPr>
          </a:p>
        </p:txBody>
      </p:sp>
      <p:pic>
        <p:nvPicPr>
          <p:cNvPr id="9" name="Picture 8">
            <a:extLst>
              <a:ext uri="{FF2B5EF4-FFF2-40B4-BE49-F238E27FC236}">
                <a16:creationId xmlns:a16="http://schemas.microsoft.com/office/drawing/2014/main" id="{FACF0462-27C5-4CA8-9248-1E2173473345}"/>
              </a:ext>
            </a:extLst>
          </p:cNvPr>
          <p:cNvPicPr>
            <a:picLocks noChangeAspect="1"/>
          </p:cNvPicPr>
          <p:nvPr/>
        </p:nvPicPr>
        <p:blipFill>
          <a:blip r:embed="rId10"/>
          <a:stretch>
            <a:fillRect/>
          </a:stretch>
        </p:blipFill>
        <p:spPr>
          <a:xfrm>
            <a:off x="12192000" y="4076700"/>
            <a:ext cx="6477000" cy="3550842"/>
          </a:xfrm>
          <a:prstGeom prst="rect">
            <a:avLst/>
          </a:prstGeom>
        </p:spPr>
      </p:pic>
    </p:spTree>
    <p:extLst>
      <p:ext uri="{BB962C8B-B14F-4D97-AF65-F5344CB8AC3E}">
        <p14:creationId xmlns:p14="http://schemas.microsoft.com/office/powerpoint/2010/main" val="23914665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2297266309"/>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id="{FF387B6A-5047-4EFF-8F1F-CCC31E055809}"/>
              </a:ext>
            </a:extLst>
          </p:cNvPr>
          <p:cNvSpPr txBox="1"/>
          <p:nvPr/>
        </p:nvSpPr>
        <p:spPr>
          <a:xfrm>
            <a:off x="676808" y="3162300"/>
            <a:ext cx="16073000" cy="5693866"/>
          </a:xfrm>
          <a:prstGeom prst="rect">
            <a:avLst/>
          </a:prstGeom>
          <a:noFill/>
          <a:ln>
            <a:solidFill>
              <a:srgbClr val="E12227"/>
            </a:solidFill>
          </a:ln>
        </p:spPr>
        <p:txBody>
          <a:bodyPr wrap="square" rtlCol="0">
            <a:spAutoFit/>
          </a:bodyPr>
          <a:lstStyle/>
          <a:p>
            <a:pPr marL="457200" indent="-457200" algn="just">
              <a:buFont typeface="Wingdings" panose="05000000000000000000" pitchFamily="2" charset="2"/>
              <a:buChar char="q"/>
            </a:pPr>
            <a:r>
              <a:rPr lang="ru-RU" altLang="ko-KR" sz="2800" i="1">
                <a:solidFill>
                  <a:srgbClr val="002060"/>
                </a:solidFill>
              </a:rPr>
              <a:t>Подходящите идеи са добре приети, те се ценят и внедряват</a:t>
            </a:r>
          </a:p>
          <a:p>
            <a:pPr marL="457200" indent="-457200" algn="just">
              <a:buFont typeface="Wingdings" panose="05000000000000000000" pitchFamily="2" charset="2"/>
              <a:buChar char="q"/>
            </a:pPr>
            <a:r>
              <a:rPr lang="ru-RU" altLang="ko-KR" sz="2800" i="1">
                <a:solidFill>
                  <a:srgbClr val="002060"/>
                </a:solidFill>
              </a:rPr>
              <a:t>Самоуважението и взаимното уважение са на почит и служителите често развиват самопознанието си, работят по това самите те да се възприемат в по-добра светлина и да имат по-голямо самочувствие </a:t>
            </a:r>
          </a:p>
          <a:p>
            <a:pPr marL="457200" indent="-457200" algn="just">
              <a:buFont typeface="Wingdings" panose="05000000000000000000" pitchFamily="2" charset="2"/>
              <a:buChar char="q"/>
            </a:pPr>
            <a:r>
              <a:rPr lang="ru-RU" altLang="ko-KR" sz="2800" i="1">
                <a:solidFill>
                  <a:srgbClr val="002060"/>
                </a:solidFill>
              </a:rPr>
              <a:t>При тези условия отделните личности и цялата организация са в състояние да разгърнат потенциала си</a:t>
            </a:r>
          </a:p>
          <a:p>
            <a:pPr marL="457200" indent="-457200" algn="just">
              <a:buFont typeface="Wingdings" panose="05000000000000000000" pitchFamily="2" charset="2"/>
              <a:buChar char="q"/>
            </a:pPr>
            <a:endParaRPr lang="ru-RU" altLang="ko-KR" sz="2800" i="1">
              <a:solidFill>
                <a:srgbClr val="002060"/>
              </a:solidFill>
            </a:endParaRPr>
          </a:p>
          <a:p>
            <a:pPr marL="457200" indent="-457200" algn="just">
              <a:buFont typeface="Wingdings" panose="05000000000000000000" pitchFamily="2" charset="2"/>
              <a:buChar char="q"/>
            </a:pPr>
            <a:r>
              <a:rPr lang="ru-RU" altLang="ko-KR" sz="2800" i="1">
                <a:solidFill>
                  <a:srgbClr val="002060"/>
                </a:solidFill>
              </a:rPr>
              <a:t>Творческите личности и организации създават структури, в които:</a:t>
            </a:r>
          </a:p>
          <a:p>
            <a:pPr marL="914400" lvl="1" indent="-457200" algn="just">
              <a:buFont typeface="Wingdings" panose="05000000000000000000" pitchFamily="2" charset="2"/>
              <a:buChar char="q"/>
            </a:pPr>
            <a:r>
              <a:rPr lang="ru-RU" altLang="ko-KR" sz="2800" i="1">
                <a:solidFill>
                  <a:srgbClr val="FF0000"/>
                </a:solidFill>
              </a:rPr>
              <a:t>• Групата работи с пълен капацитет</a:t>
            </a:r>
          </a:p>
          <a:p>
            <a:pPr marL="914400" lvl="1" indent="-457200" algn="just">
              <a:buFont typeface="Wingdings" panose="05000000000000000000" pitchFamily="2" charset="2"/>
              <a:buChar char="q"/>
            </a:pPr>
            <a:r>
              <a:rPr lang="ru-RU" altLang="ko-KR" sz="2800" i="1">
                <a:solidFill>
                  <a:srgbClr val="FF0000"/>
                </a:solidFill>
              </a:rPr>
              <a:t>• Хората казват истината</a:t>
            </a:r>
          </a:p>
          <a:p>
            <a:pPr marL="914400" lvl="1" indent="-457200" algn="just">
              <a:buFont typeface="Wingdings" panose="05000000000000000000" pitchFamily="2" charset="2"/>
              <a:buChar char="q"/>
            </a:pPr>
            <a:r>
              <a:rPr lang="ru-RU" altLang="ko-KR" sz="2800" i="1">
                <a:solidFill>
                  <a:srgbClr val="FF0000"/>
                </a:solidFill>
              </a:rPr>
              <a:t>• Хората поемат отговорност за поведението и чувствата си</a:t>
            </a:r>
            <a:endParaRPr lang="en-US" altLang="ko-KR" sz="2800" i="1" dirty="0">
              <a:solidFill>
                <a:srgbClr val="FF0000"/>
              </a:solidFill>
            </a:endParaRPr>
          </a:p>
          <a:p>
            <a:pPr marL="457200" indent="-457200" algn="just">
              <a:buFont typeface="Wingdings" panose="05000000000000000000" pitchFamily="2" charset="2"/>
              <a:buChar char="q"/>
            </a:pPr>
            <a:endParaRPr lang="hr-HR" altLang="ko-KR" sz="2800" i="1" dirty="0">
              <a:solidFill>
                <a:srgbClr val="002060"/>
              </a:solidFill>
            </a:endParaRPr>
          </a:p>
          <a:p>
            <a:pPr marL="457200" indent="-457200" algn="just">
              <a:buFont typeface="Wingdings" panose="05000000000000000000" pitchFamily="2" charset="2"/>
              <a:buChar char="q"/>
            </a:pPr>
            <a:endParaRPr lang="hr-HR" altLang="ko-KR" sz="2800" i="1" dirty="0">
              <a:solidFill>
                <a:srgbClr val="002060"/>
              </a:solidFill>
            </a:endParaRPr>
          </a:p>
        </p:txBody>
      </p:sp>
    </p:spTree>
    <p:extLst>
      <p:ext uri="{BB962C8B-B14F-4D97-AF65-F5344CB8AC3E}">
        <p14:creationId xmlns:p14="http://schemas.microsoft.com/office/powerpoint/2010/main" val="2618846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3386577067"/>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id="{FF387B6A-5047-4EFF-8F1F-CCC31E055809}"/>
              </a:ext>
            </a:extLst>
          </p:cNvPr>
          <p:cNvSpPr txBox="1"/>
          <p:nvPr/>
        </p:nvSpPr>
        <p:spPr>
          <a:xfrm>
            <a:off x="676808" y="3162300"/>
            <a:ext cx="16073000" cy="5262979"/>
          </a:xfrm>
          <a:prstGeom prst="rect">
            <a:avLst/>
          </a:prstGeom>
          <a:noFill/>
          <a:ln>
            <a:solidFill>
              <a:srgbClr val="E12227"/>
            </a:solidFill>
          </a:ln>
        </p:spPr>
        <p:txBody>
          <a:bodyPr wrap="square" rtlCol="0">
            <a:spAutoFit/>
          </a:bodyPr>
          <a:lstStyle/>
          <a:p>
            <a:pPr marL="457200" indent="-457200" algn="just">
              <a:buFont typeface="Wingdings" panose="05000000000000000000" pitchFamily="2" charset="2"/>
              <a:buChar char="q"/>
            </a:pPr>
            <a:r>
              <a:rPr lang="ru-RU" altLang="ko-KR" sz="2800" i="1">
                <a:solidFill>
                  <a:srgbClr val="002060"/>
                </a:solidFill>
              </a:rPr>
              <a:t>Отделните личности могат до край да увеличават творческия си потенциал чрез преодоляване на  психологическите препятствия, които могат да възникнат на всеки етап от творческия процес. </a:t>
            </a:r>
          </a:p>
          <a:p>
            <a:pPr marL="457200" indent="-457200" algn="just">
              <a:buFont typeface="Wingdings" panose="05000000000000000000" pitchFamily="2" charset="2"/>
              <a:buChar char="q"/>
            </a:pPr>
            <a:r>
              <a:rPr lang="ru-RU" altLang="ko-KR" sz="2800" i="1">
                <a:solidFill>
                  <a:srgbClr val="002060"/>
                </a:solidFill>
              </a:rPr>
              <a:t>Много често тези пречки произтичат от нашата несигурност, която затормозява творческите ни и интелектуални способности, тъй като ни кара да отбягваме пренебрежението, унижението или отхвърлянето.</a:t>
            </a:r>
            <a:endParaRPr lang="hr-HR" altLang="ko-KR" sz="2800" i="1" dirty="0">
              <a:solidFill>
                <a:srgbClr val="002060"/>
              </a:solidFill>
            </a:endParaRPr>
          </a:p>
          <a:p>
            <a:pPr algn="just"/>
            <a:endParaRPr lang="hr-HR" altLang="ko-KR" sz="2800" i="1" dirty="0">
              <a:solidFill>
                <a:srgbClr val="002060"/>
              </a:solidFill>
            </a:endParaRPr>
          </a:p>
          <a:p>
            <a:pPr marL="457200" indent="-457200" algn="just">
              <a:buFont typeface="Wingdings" panose="05000000000000000000" pitchFamily="2" charset="2"/>
              <a:buChar char="q"/>
            </a:pPr>
            <a:r>
              <a:rPr lang="bg-BG" altLang="ko-KR" sz="2800" i="1">
                <a:solidFill>
                  <a:srgbClr val="002060"/>
                </a:solidFill>
              </a:rPr>
              <a:t>З</a:t>
            </a:r>
            <a:r>
              <a:rPr lang="ru-RU" altLang="ko-KR" sz="2800" i="1">
                <a:solidFill>
                  <a:srgbClr val="002060"/>
                </a:solidFill>
              </a:rPr>
              <a:t>а да премахнем пречките пред креативността и логическото мислене, следва те първо да се определят на всеки етап от творческия процес. </a:t>
            </a:r>
            <a:r>
              <a:rPr lang="hr-HR" altLang="ko-KR" sz="2800" i="1">
                <a:solidFill>
                  <a:srgbClr val="002060"/>
                </a:solidFill>
              </a:rPr>
              <a:t> </a:t>
            </a:r>
            <a:r>
              <a:rPr lang="hr-HR" altLang="ko-KR" sz="2800" i="1" dirty="0">
                <a:solidFill>
                  <a:srgbClr val="002060"/>
                </a:solidFill>
              </a:rPr>
              <a:t>(</a:t>
            </a:r>
            <a:r>
              <a:rPr lang="hr-HR" altLang="ko-KR" sz="2800" i="1" dirty="0" err="1">
                <a:solidFill>
                  <a:srgbClr val="002060"/>
                </a:solidFill>
              </a:rPr>
              <a:t>Schutz</a:t>
            </a:r>
            <a:r>
              <a:rPr lang="hr-HR" altLang="ko-KR" sz="2800" i="1" dirty="0">
                <a:solidFill>
                  <a:srgbClr val="002060"/>
                </a:solidFill>
              </a:rPr>
              <a:t>, 1995)</a:t>
            </a:r>
            <a:r>
              <a:rPr lang="en-US" altLang="ko-KR" sz="2800" i="1" dirty="0">
                <a:solidFill>
                  <a:srgbClr val="002060"/>
                </a:solidFill>
              </a:rPr>
              <a:t>. </a:t>
            </a:r>
            <a:endParaRPr lang="hr-HR" altLang="ko-KR" sz="2800" i="1" dirty="0">
              <a:solidFill>
                <a:srgbClr val="002060"/>
              </a:solidFill>
            </a:endParaRPr>
          </a:p>
          <a:p>
            <a:pPr marL="457200" indent="-457200" algn="just">
              <a:buFont typeface="Wingdings" panose="05000000000000000000" pitchFamily="2" charset="2"/>
              <a:buChar char="q"/>
            </a:pPr>
            <a:endParaRPr lang="hr-HR" altLang="ko-KR" sz="2800" i="1" dirty="0">
              <a:solidFill>
                <a:srgbClr val="002060"/>
              </a:solidFill>
            </a:endParaRPr>
          </a:p>
          <a:p>
            <a:pPr marL="457200" indent="-457200" algn="just">
              <a:buFont typeface="Wingdings" panose="05000000000000000000" pitchFamily="2" charset="2"/>
              <a:buChar char="q"/>
            </a:pPr>
            <a:endParaRPr lang="hr-HR" altLang="ko-KR" sz="2800" i="1" dirty="0">
              <a:solidFill>
                <a:srgbClr val="002060"/>
              </a:solidFill>
            </a:endParaRPr>
          </a:p>
          <a:p>
            <a:pPr algn="just"/>
            <a:endParaRPr lang="hr-HR" altLang="ko-KR" sz="2800" i="1" dirty="0">
              <a:solidFill>
                <a:srgbClr val="002060"/>
              </a:solidFill>
            </a:endParaRPr>
          </a:p>
        </p:txBody>
      </p:sp>
    </p:spTree>
    <p:extLst>
      <p:ext uri="{BB962C8B-B14F-4D97-AF65-F5344CB8AC3E}">
        <p14:creationId xmlns:p14="http://schemas.microsoft.com/office/powerpoint/2010/main" val="18924277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3148216831"/>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id="{FF387B6A-5047-4EFF-8F1F-CCC31E055809}"/>
              </a:ext>
            </a:extLst>
          </p:cNvPr>
          <p:cNvSpPr txBox="1"/>
          <p:nvPr/>
        </p:nvSpPr>
        <p:spPr>
          <a:xfrm>
            <a:off x="676808" y="3162300"/>
            <a:ext cx="16073000" cy="4832092"/>
          </a:xfrm>
          <a:prstGeom prst="rect">
            <a:avLst/>
          </a:prstGeom>
          <a:noFill/>
          <a:ln>
            <a:solidFill>
              <a:srgbClr val="E12227"/>
            </a:solidFill>
          </a:ln>
        </p:spPr>
        <p:txBody>
          <a:bodyPr wrap="square" rtlCol="0">
            <a:spAutoFit/>
          </a:bodyPr>
          <a:lstStyle/>
          <a:p>
            <a:pPr lvl="1" algn="just"/>
            <a:r>
              <a:rPr lang="bg-BG" altLang="ko-KR" sz="2800" i="1">
                <a:solidFill>
                  <a:srgbClr val="002060"/>
                </a:solidFill>
              </a:rPr>
              <a:t>    </a:t>
            </a:r>
            <a:r>
              <a:rPr lang="ru-RU" altLang="ko-KR" sz="2800" i="1">
                <a:solidFill>
                  <a:srgbClr val="002060"/>
                </a:solidFill>
              </a:rPr>
              <a:t>Етап 1: Опит</a:t>
            </a:r>
          </a:p>
          <a:p>
            <a:pPr lvl="1" algn="just"/>
            <a:r>
              <a:rPr lang="ru-RU" altLang="ko-KR" sz="2800" i="1">
                <a:solidFill>
                  <a:srgbClr val="002060"/>
                </a:solidFill>
              </a:rPr>
              <a:t>Необходим ти е известен опит, преди да достигнеш до творческо решение.  Пречките пред трупането на опит са:</a:t>
            </a:r>
          </a:p>
          <a:p>
            <a:pPr lvl="1" algn="just"/>
            <a:r>
              <a:rPr lang="ru-RU" altLang="ko-KR" sz="2800" i="1">
                <a:solidFill>
                  <a:srgbClr val="E12227"/>
                </a:solidFill>
              </a:rPr>
              <a:t>•</a:t>
            </a:r>
            <a:r>
              <a:rPr lang="ru-RU" altLang="ko-KR" sz="2800" i="1">
                <a:solidFill>
                  <a:srgbClr val="002060"/>
                </a:solidFill>
              </a:rPr>
              <a:t>	</a:t>
            </a:r>
            <a:r>
              <a:rPr lang="ru-RU" altLang="ko-KR" sz="2800" i="1">
                <a:solidFill>
                  <a:srgbClr val="E12227"/>
                </a:solidFill>
              </a:rPr>
              <a:t>Страх от липсата на знания;</a:t>
            </a:r>
          </a:p>
          <a:p>
            <a:pPr lvl="1" algn="just"/>
            <a:r>
              <a:rPr lang="ru-RU" altLang="ko-KR" sz="2800" i="1">
                <a:solidFill>
                  <a:srgbClr val="E12227"/>
                </a:solidFill>
              </a:rPr>
              <a:t>•	Страх от нарушаване на стандартите.</a:t>
            </a:r>
          </a:p>
          <a:p>
            <a:pPr lvl="1" algn="just"/>
            <a:endParaRPr lang="hr-HR" altLang="ko-KR" sz="2800" i="1" dirty="0">
              <a:solidFill>
                <a:srgbClr val="002060"/>
              </a:solidFill>
            </a:endParaRPr>
          </a:p>
          <a:p>
            <a:pPr lvl="1" algn="just"/>
            <a:r>
              <a:rPr lang="bg-BG" altLang="ko-KR" sz="2800" i="1">
                <a:solidFill>
                  <a:srgbClr val="002060"/>
                </a:solidFill>
              </a:rPr>
              <a:t>    </a:t>
            </a:r>
            <a:r>
              <a:rPr lang="ru-RU" altLang="ko-KR" sz="2800" i="1">
                <a:solidFill>
                  <a:srgbClr val="002060"/>
                </a:solidFill>
              </a:rPr>
              <a:t>Етап 2: Създаване на връзки</a:t>
            </a:r>
          </a:p>
          <a:p>
            <a:pPr lvl="1" algn="just"/>
            <a:r>
              <a:rPr lang="ru-RU" altLang="ko-KR" sz="2800" i="1">
                <a:solidFill>
                  <a:srgbClr val="002060"/>
                </a:solidFill>
              </a:rPr>
              <a:t>При създаването на продукт с приложение, трябва да си в състояние да навържеш части от опита си. Пречките за създаване на тези връзки са:</a:t>
            </a:r>
          </a:p>
          <a:p>
            <a:pPr lvl="1" algn="just"/>
            <a:r>
              <a:rPr lang="ru-RU" altLang="ko-KR" sz="2800" i="1">
                <a:solidFill>
                  <a:srgbClr val="E12227"/>
                </a:solidFill>
              </a:rPr>
              <a:t>•	Надценяване на рациото;</a:t>
            </a:r>
          </a:p>
          <a:p>
            <a:pPr lvl="1" algn="just"/>
            <a:r>
              <a:rPr lang="ru-RU" altLang="ko-KR" sz="2800" i="1">
                <a:solidFill>
                  <a:srgbClr val="E12227"/>
                </a:solidFill>
              </a:rPr>
              <a:t>•	Страх от самопознание.</a:t>
            </a:r>
            <a:endParaRPr lang="hr-HR" altLang="ko-KR" sz="2800" i="1" dirty="0">
              <a:solidFill>
                <a:srgbClr val="002060"/>
              </a:solidFill>
            </a:endParaRPr>
          </a:p>
        </p:txBody>
      </p:sp>
    </p:spTree>
    <p:extLst>
      <p:ext uri="{BB962C8B-B14F-4D97-AF65-F5344CB8AC3E}">
        <p14:creationId xmlns:p14="http://schemas.microsoft.com/office/powerpoint/2010/main" val="36616741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39970931"/>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id="{FF387B6A-5047-4EFF-8F1F-CCC31E055809}"/>
              </a:ext>
            </a:extLst>
          </p:cNvPr>
          <p:cNvSpPr txBox="1"/>
          <p:nvPr/>
        </p:nvSpPr>
        <p:spPr>
          <a:xfrm>
            <a:off x="676808" y="3162300"/>
            <a:ext cx="16073000" cy="4832092"/>
          </a:xfrm>
          <a:prstGeom prst="rect">
            <a:avLst/>
          </a:prstGeom>
          <a:noFill/>
          <a:ln>
            <a:solidFill>
              <a:srgbClr val="E12227"/>
            </a:solidFill>
          </a:ln>
        </p:spPr>
        <p:txBody>
          <a:bodyPr wrap="square" rtlCol="0">
            <a:spAutoFit/>
          </a:bodyPr>
          <a:lstStyle/>
          <a:p>
            <a:pPr lvl="1" algn="just"/>
            <a:r>
              <a:rPr lang="ru-RU" altLang="ko-KR" sz="2800" i="1">
                <a:solidFill>
                  <a:srgbClr val="002060"/>
                </a:solidFill>
              </a:rPr>
              <a:t>Етап 3: Изразяване</a:t>
            </a:r>
          </a:p>
          <a:p>
            <a:pPr lvl="1" algn="just"/>
            <a:r>
              <a:rPr lang="ru-RU" altLang="ko-KR" sz="2800" i="1">
                <a:solidFill>
                  <a:srgbClr val="002060"/>
                </a:solidFill>
              </a:rPr>
              <a:t>Трябва да си в състояние да изразяваш своите идеи. Пречките пред изразяване са:</a:t>
            </a:r>
          </a:p>
          <a:p>
            <a:pPr lvl="1" algn="just"/>
            <a:r>
              <a:rPr lang="ru-RU" altLang="ko-KR" sz="2800" i="1">
                <a:solidFill>
                  <a:srgbClr val="002060"/>
                </a:solidFill>
              </a:rPr>
              <a:t>• </a:t>
            </a:r>
            <a:r>
              <a:rPr lang="ru-RU" altLang="ko-KR" sz="2800" i="1">
                <a:solidFill>
                  <a:srgbClr val="E12227"/>
                </a:solidFill>
              </a:rPr>
              <a:t>Страх от публично унижение;</a:t>
            </a:r>
          </a:p>
          <a:p>
            <a:pPr lvl="1" algn="just"/>
            <a:r>
              <a:rPr lang="ru-RU" altLang="ko-KR" sz="2800" i="1">
                <a:solidFill>
                  <a:srgbClr val="E12227"/>
                </a:solidFill>
              </a:rPr>
              <a:t>• Страх от това да налагаш идеите си.</a:t>
            </a:r>
          </a:p>
          <a:p>
            <a:pPr lvl="2" algn="just"/>
            <a:endParaRPr lang="en-US" altLang="ko-KR" sz="2800" i="1" dirty="0">
              <a:solidFill>
                <a:srgbClr val="002060"/>
              </a:solidFill>
            </a:endParaRPr>
          </a:p>
          <a:p>
            <a:pPr lvl="1" algn="just"/>
            <a:r>
              <a:rPr lang="ru-RU" altLang="ko-KR" sz="2800" i="1">
                <a:solidFill>
                  <a:srgbClr val="002060"/>
                </a:solidFill>
              </a:rPr>
              <a:t>Етап 4: Преценка</a:t>
            </a:r>
          </a:p>
          <a:p>
            <a:pPr lvl="1" algn="just"/>
            <a:r>
              <a:rPr lang="ru-RU" altLang="ko-KR" sz="2800" i="1">
                <a:solidFill>
                  <a:srgbClr val="002060"/>
                </a:solidFill>
              </a:rPr>
              <a:t>Трябва да можеш да разграничаваш творческата част; да отсяваш това, което ти върши работа от всичко друго, което няма отношение. Препятствията през добрата преценка са: </a:t>
            </a:r>
          </a:p>
          <a:p>
            <a:pPr lvl="1" algn="just"/>
            <a:r>
              <a:rPr lang="ru-RU" altLang="ko-KR" sz="2800" i="1">
                <a:solidFill>
                  <a:srgbClr val="E12227"/>
                </a:solidFill>
              </a:rPr>
              <a:t>•	Страх от унижения;</a:t>
            </a:r>
          </a:p>
          <a:p>
            <a:pPr lvl="1" algn="just"/>
            <a:r>
              <a:rPr lang="ru-RU" altLang="ko-KR" sz="2800" i="1">
                <a:solidFill>
                  <a:srgbClr val="E12227"/>
                </a:solidFill>
              </a:rPr>
              <a:t>•	Страх идеите ти да се отхвърлят.</a:t>
            </a:r>
          </a:p>
          <a:p>
            <a:pPr lvl="1" algn="just"/>
            <a:endParaRPr lang="en-US" altLang="ko-KR" sz="2800" i="1" dirty="0">
              <a:solidFill>
                <a:srgbClr val="002060"/>
              </a:solidFill>
            </a:endParaRPr>
          </a:p>
        </p:txBody>
      </p:sp>
    </p:spTree>
    <p:extLst>
      <p:ext uri="{BB962C8B-B14F-4D97-AF65-F5344CB8AC3E}">
        <p14:creationId xmlns:p14="http://schemas.microsoft.com/office/powerpoint/2010/main" val="40117929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1369898099"/>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id="{FF387B6A-5047-4EFF-8F1F-CCC31E055809}"/>
              </a:ext>
            </a:extLst>
          </p:cNvPr>
          <p:cNvSpPr txBox="1"/>
          <p:nvPr/>
        </p:nvSpPr>
        <p:spPr>
          <a:xfrm>
            <a:off x="676808" y="3162300"/>
            <a:ext cx="16073000" cy="2677656"/>
          </a:xfrm>
          <a:prstGeom prst="rect">
            <a:avLst/>
          </a:prstGeom>
          <a:noFill/>
          <a:ln>
            <a:solidFill>
              <a:srgbClr val="E12227"/>
            </a:solidFill>
          </a:ln>
        </p:spPr>
        <p:txBody>
          <a:bodyPr wrap="square" rtlCol="0">
            <a:spAutoFit/>
          </a:bodyPr>
          <a:lstStyle/>
          <a:p>
            <a:pPr algn="just"/>
            <a:r>
              <a:rPr lang="ru-RU" altLang="ko-KR" sz="2800" i="1">
                <a:solidFill>
                  <a:srgbClr val="002060"/>
                </a:solidFill>
              </a:rPr>
              <a:t>Етап 5: Постоянство</a:t>
            </a:r>
          </a:p>
          <a:p>
            <a:pPr algn="just"/>
            <a:endParaRPr lang="ru-RU" altLang="ko-KR" sz="2800" i="1">
              <a:solidFill>
                <a:srgbClr val="002060"/>
              </a:solidFill>
            </a:endParaRPr>
          </a:p>
          <a:p>
            <a:pPr algn="just"/>
            <a:r>
              <a:rPr lang="ru-RU" altLang="ko-KR" sz="2800" i="1">
                <a:solidFill>
                  <a:srgbClr val="002060"/>
                </a:solidFill>
              </a:rPr>
              <a:t>Според концепцията за непрекъснато подобрение всеки процес или продукт трябва непрекъснато да се променя и подобрява. Пречките пред постоянството включват:</a:t>
            </a:r>
          </a:p>
          <a:p>
            <a:pPr algn="just"/>
            <a:r>
              <a:rPr lang="ru-RU" altLang="ko-KR" sz="2800" i="1">
                <a:solidFill>
                  <a:srgbClr val="E12227"/>
                </a:solidFill>
              </a:rPr>
              <a:t>•	 Страха от провал;</a:t>
            </a:r>
          </a:p>
          <a:p>
            <a:pPr algn="just"/>
            <a:r>
              <a:rPr lang="ru-RU" altLang="ko-KR" sz="2800" i="1">
                <a:solidFill>
                  <a:srgbClr val="E12227"/>
                </a:solidFill>
              </a:rPr>
              <a:t>•          Липсата на признание и отдаване на дължимото.</a:t>
            </a:r>
          </a:p>
        </p:txBody>
      </p:sp>
    </p:spTree>
    <p:extLst>
      <p:ext uri="{BB962C8B-B14F-4D97-AF65-F5344CB8AC3E}">
        <p14:creationId xmlns:p14="http://schemas.microsoft.com/office/powerpoint/2010/main" val="3303781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rot="16200000">
            <a:off x="1078978" y="3759722"/>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txBox="1">
            <a:spLocks noGrp="1"/>
          </p:cNvSpPr>
          <p:nvPr>
            <p:ph type="title"/>
          </p:nvPr>
        </p:nvSpPr>
        <p:spPr>
          <a:xfrm>
            <a:off x="1050168" y="751064"/>
            <a:ext cx="12852400" cy="1490152"/>
          </a:xfrm>
          <a:prstGeom prst="rect">
            <a:avLst/>
          </a:prstGeom>
        </p:spPr>
        <p:txBody>
          <a:bodyPr vert="horz" wrap="square" lIns="0" tIns="12700" rIns="0" bIns="0" rtlCol="0">
            <a:spAutoFit/>
          </a:bodyPr>
          <a:lstStyle/>
          <a:p>
            <a:pPr marL="12700">
              <a:spcBef>
                <a:spcPts val="100"/>
              </a:spcBef>
            </a:pPr>
            <a:r>
              <a:rPr lang="bg-BG" sz="4800">
                <a:solidFill>
                  <a:srgbClr val="E12227"/>
                </a:solidFill>
              </a:rPr>
              <a:t>ЦЕЛИ</a:t>
            </a:r>
            <a:br>
              <a:rPr lang="es-ES" sz="4800" b="1" dirty="0">
                <a:solidFill>
                  <a:srgbClr val="E12227"/>
                </a:solidFill>
              </a:rPr>
            </a:br>
            <a:endParaRPr sz="4800" dirty="0">
              <a:solidFill>
                <a:srgbClr val="E12227"/>
              </a:solidFill>
            </a:endParaRPr>
          </a:p>
        </p:txBody>
      </p:sp>
      <p:sp>
        <p:nvSpPr>
          <p:cNvPr id="17" name="object 17"/>
          <p:cNvSpPr txBox="1"/>
          <p:nvPr/>
        </p:nvSpPr>
        <p:spPr>
          <a:xfrm>
            <a:off x="1105032" y="2628900"/>
            <a:ext cx="13081000" cy="444994"/>
          </a:xfrm>
          <a:prstGeom prst="rect">
            <a:avLst/>
          </a:prstGeom>
        </p:spPr>
        <p:txBody>
          <a:bodyPr vert="horz" wrap="square" lIns="0" tIns="13970" rIns="0" bIns="0" rtlCol="0">
            <a:spAutoFit/>
          </a:bodyPr>
          <a:lstStyle/>
          <a:p>
            <a:pPr algn="just"/>
            <a:r>
              <a:rPr lang="ru-RU" sz="2800" b="1">
                <a:solidFill>
                  <a:srgbClr val="243255"/>
                </a:solidFill>
                <a:latin typeface="Calibri" panose="020F0502020204030204" pitchFamily="34" charset="0"/>
                <a:ea typeface="Tahoma" panose="020B0604030504040204" pitchFamily="34" charset="0"/>
                <a:cs typeface="Times New Roman" panose="02020603050405020304" pitchFamily="18" charset="0"/>
              </a:rPr>
              <a:t>В края на модула ще можеш:</a:t>
            </a:r>
            <a:endParaRPr lang="en-GB" sz="2800" b="1" dirty="0">
              <a:solidFill>
                <a:srgbClr val="243255"/>
              </a:solidFill>
              <a:latin typeface="Calibri" panose="020F0502020204030204" pitchFamily="34" charset="0"/>
              <a:ea typeface="Tahoma" panose="020B0604030504040204" pitchFamily="34" charset="0"/>
              <a:cs typeface="Times New Roman" panose="02020603050405020304" pitchFamily="18" charset="0"/>
            </a:endParaRP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id="{FD901C1C-8A41-4B4A-8EAC-7471FBAB150D}"/>
              </a:ext>
            </a:extLst>
          </p:cNvPr>
          <p:cNvPicPr>
            <a:picLocks noChangeAspect="1"/>
          </p:cNvPicPr>
          <p:nvPr/>
        </p:nvPicPr>
        <p:blipFill>
          <a:blip r:embed="rId2"/>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id="{3CA7F902-F9B5-42B6-AEC2-6AD2E90BEC91}"/>
              </a:ext>
            </a:extLst>
          </p:cNvPr>
          <p:cNvPicPr>
            <a:picLocks noChangeAspect="1"/>
          </p:cNvPicPr>
          <p:nvPr/>
        </p:nvPicPr>
        <p:blipFill>
          <a:blip r:embed="rId3"/>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id="{829BE287-3BD8-4249-A9B5-F0DE0CB3DB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697" y="9745835"/>
            <a:ext cx="936335" cy="449441"/>
          </a:xfrm>
          <a:prstGeom prst="rect">
            <a:avLst/>
          </a:prstGeom>
        </p:spPr>
      </p:pic>
      <p:sp>
        <p:nvSpPr>
          <p:cNvPr id="28" name="object 4">
            <a:extLst>
              <a:ext uri="{FF2B5EF4-FFF2-40B4-BE49-F238E27FC236}">
                <a16:creationId xmlns:a16="http://schemas.microsoft.com/office/drawing/2014/main" id="{8F9E0F54-1F8C-46EB-9848-8D716F9E695C}"/>
              </a:ext>
            </a:extLst>
          </p:cNvPr>
          <p:cNvSpPr/>
          <p:nvPr/>
        </p:nvSpPr>
        <p:spPr>
          <a:xfrm rot="16200000">
            <a:off x="1078978" y="4841093"/>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9" name="object 4">
            <a:extLst>
              <a:ext uri="{FF2B5EF4-FFF2-40B4-BE49-F238E27FC236}">
                <a16:creationId xmlns:a16="http://schemas.microsoft.com/office/drawing/2014/main" id="{EB7856EA-3BCB-4284-8307-A02405ECB9AA}"/>
              </a:ext>
            </a:extLst>
          </p:cNvPr>
          <p:cNvSpPr/>
          <p:nvPr/>
        </p:nvSpPr>
        <p:spPr>
          <a:xfrm rot="16200000">
            <a:off x="1078978" y="5922464"/>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3" name="object 4">
            <a:extLst>
              <a:ext uri="{FF2B5EF4-FFF2-40B4-BE49-F238E27FC236}">
                <a16:creationId xmlns:a16="http://schemas.microsoft.com/office/drawing/2014/main" id="{8C048760-2215-47FF-98AE-D2506BBD665E}"/>
              </a:ext>
            </a:extLst>
          </p:cNvPr>
          <p:cNvSpPr/>
          <p:nvPr/>
        </p:nvSpPr>
        <p:spPr>
          <a:xfrm rot="16200000">
            <a:off x="1078978" y="7164428"/>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5" name="TextBox 8">
            <a:extLst>
              <a:ext uri="{FF2B5EF4-FFF2-40B4-BE49-F238E27FC236}">
                <a16:creationId xmlns:a16="http://schemas.microsoft.com/office/drawing/2014/main" id="{494C9F60-B899-4229-BE66-52A19C9BF537}"/>
              </a:ext>
            </a:extLst>
          </p:cNvPr>
          <p:cNvSpPr txBox="1"/>
          <p:nvPr/>
        </p:nvSpPr>
        <p:spPr>
          <a:xfrm>
            <a:off x="1637071" y="3614817"/>
            <a:ext cx="14633534" cy="954107"/>
          </a:xfrm>
          <a:prstGeom prst="rect">
            <a:avLst/>
          </a:prstGeom>
          <a:noFill/>
        </p:spPr>
        <p:txBody>
          <a:bodyPr wrap="square" lIns="108000" rIns="108000" rtlCol="0">
            <a:spAutoFit/>
          </a:bodyPr>
          <a:lstStyle/>
          <a:p>
            <a:r>
              <a:rPr lang="ru-RU" altLang="ko-KR" sz="2800">
                <a:solidFill>
                  <a:srgbClr val="243255"/>
                </a:solidFill>
                <a:cs typeface="Arial" pitchFamily="34" charset="0"/>
              </a:rPr>
              <a:t>Да даваш определение на творческото мислене, разглеждаш неговото значение и определяш съставните му части</a:t>
            </a:r>
            <a:endParaRPr lang="en-GB" altLang="ko-KR" sz="2800" dirty="0">
              <a:solidFill>
                <a:srgbClr val="243255"/>
              </a:solidFill>
              <a:cs typeface="Arial" pitchFamily="34" charset="0"/>
            </a:endParaRPr>
          </a:p>
        </p:txBody>
      </p:sp>
      <p:sp>
        <p:nvSpPr>
          <p:cNvPr id="37" name="TextBox 8">
            <a:extLst>
              <a:ext uri="{FF2B5EF4-FFF2-40B4-BE49-F238E27FC236}">
                <a16:creationId xmlns:a16="http://schemas.microsoft.com/office/drawing/2014/main" id="{CAAA617F-02D8-4BEB-B5A9-29F73C53E850}"/>
              </a:ext>
            </a:extLst>
          </p:cNvPr>
          <p:cNvSpPr txBox="1"/>
          <p:nvPr/>
        </p:nvSpPr>
        <p:spPr>
          <a:xfrm>
            <a:off x="1637071" y="4774086"/>
            <a:ext cx="13524271" cy="523220"/>
          </a:xfrm>
          <a:prstGeom prst="rect">
            <a:avLst/>
          </a:prstGeom>
          <a:noFill/>
        </p:spPr>
        <p:txBody>
          <a:bodyPr wrap="square" lIns="108000" rIns="108000" rtlCol="0">
            <a:spAutoFit/>
          </a:bodyPr>
          <a:lstStyle/>
          <a:p>
            <a:r>
              <a:rPr lang="bg-BG" altLang="ko-KR" sz="2800">
                <a:solidFill>
                  <a:srgbClr val="243255"/>
                </a:solidFill>
                <a:cs typeface="Arial" pitchFamily="34" charset="0"/>
              </a:rPr>
              <a:t>Д</a:t>
            </a:r>
            <a:r>
              <a:rPr lang="ru-RU" altLang="ko-KR" sz="2800">
                <a:solidFill>
                  <a:srgbClr val="243255"/>
                </a:solidFill>
                <a:cs typeface="Arial" pitchFamily="34" charset="0"/>
              </a:rPr>
              <a:t>а обясняваш модела на креативност 4Р и обсъждаш видовете креативност </a:t>
            </a:r>
            <a:r>
              <a:rPr lang="en-GB" altLang="ko-KR" sz="2800">
                <a:solidFill>
                  <a:srgbClr val="243255"/>
                </a:solidFill>
                <a:cs typeface="Arial" pitchFamily="34" charset="0"/>
              </a:rPr>
              <a:t> </a:t>
            </a:r>
            <a:endParaRPr lang="en-GB" altLang="ko-KR" sz="2800" dirty="0">
              <a:solidFill>
                <a:srgbClr val="243255"/>
              </a:solidFill>
              <a:cs typeface="Arial" pitchFamily="34" charset="0"/>
            </a:endParaRPr>
          </a:p>
        </p:txBody>
      </p:sp>
      <p:sp>
        <p:nvSpPr>
          <p:cNvPr id="41" name="TextBox 8">
            <a:extLst>
              <a:ext uri="{FF2B5EF4-FFF2-40B4-BE49-F238E27FC236}">
                <a16:creationId xmlns:a16="http://schemas.microsoft.com/office/drawing/2014/main" id="{D30CFFC9-0910-4AEB-ACCE-4FB39BBB51EE}"/>
              </a:ext>
            </a:extLst>
          </p:cNvPr>
          <p:cNvSpPr txBox="1"/>
          <p:nvPr/>
        </p:nvSpPr>
        <p:spPr>
          <a:xfrm>
            <a:off x="1676400" y="7100406"/>
            <a:ext cx="11049000" cy="954107"/>
          </a:xfrm>
          <a:prstGeom prst="rect">
            <a:avLst/>
          </a:prstGeom>
          <a:noFill/>
        </p:spPr>
        <p:txBody>
          <a:bodyPr wrap="square" lIns="108000" rIns="108000" rtlCol="0">
            <a:spAutoFit/>
          </a:bodyPr>
          <a:lstStyle/>
          <a:p>
            <a:r>
              <a:rPr lang="bg-BG" altLang="ko-KR" sz="2800">
                <a:solidFill>
                  <a:srgbClr val="243255"/>
                </a:solidFill>
                <a:cs typeface="Arial" pitchFamily="34" charset="0"/>
              </a:rPr>
              <a:t>Д</a:t>
            </a:r>
            <a:r>
              <a:rPr lang="ru-RU" altLang="ko-KR" sz="2800">
                <a:solidFill>
                  <a:srgbClr val="243255"/>
                </a:solidFill>
                <a:cs typeface="Arial" pitchFamily="34" charset="0"/>
              </a:rPr>
              <a:t>а определяш, обясняваш и прилагаш най-често срещаните техники на креативност</a:t>
            </a:r>
            <a:endParaRPr lang="en-GB" altLang="ko-KR" sz="2800" dirty="0">
              <a:solidFill>
                <a:srgbClr val="243255"/>
              </a:solidFill>
              <a:cs typeface="Arial" pitchFamily="34" charset="0"/>
            </a:endParaRPr>
          </a:p>
        </p:txBody>
      </p:sp>
      <p:sp>
        <p:nvSpPr>
          <p:cNvPr id="43" name="TextBox 8">
            <a:extLst>
              <a:ext uri="{FF2B5EF4-FFF2-40B4-BE49-F238E27FC236}">
                <a16:creationId xmlns:a16="http://schemas.microsoft.com/office/drawing/2014/main" id="{296E3461-3EE8-4F02-A473-DBC09AFF5FAF}"/>
              </a:ext>
            </a:extLst>
          </p:cNvPr>
          <p:cNvSpPr txBox="1"/>
          <p:nvPr/>
        </p:nvSpPr>
        <p:spPr>
          <a:xfrm>
            <a:off x="1639529" y="5919683"/>
            <a:ext cx="9180871" cy="523220"/>
          </a:xfrm>
          <a:prstGeom prst="rect">
            <a:avLst/>
          </a:prstGeom>
          <a:noFill/>
        </p:spPr>
        <p:txBody>
          <a:bodyPr wrap="square" lIns="108000" rIns="108000" rtlCol="0">
            <a:spAutoFit/>
          </a:bodyPr>
          <a:lstStyle/>
          <a:p>
            <a:r>
              <a:rPr lang="bg-BG" altLang="ko-KR" sz="2800">
                <a:solidFill>
                  <a:srgbClr val="243255"/>
                </a:solidFill>
                <a:cs typeface="Arial" pitchFamily="34" charset="0"/>
              </a:rPr>
              <a:t>Д</a:t>
            </a:r>
            <a:r>
              <a:rPr lang="ru-RU" altLang="ko-KR" sz="2800">
                <a:solidFill>
                  <a:srgbClr val="243255"/>
                </a:solidFill>
                <a:cs typeface="Arial" pitchFamily="34" charset="0"/>
              </a:rPr>
              <a:t>а разбираш как се създават творчески екипи </a:t>
            </a:r>
            <a:endParaRPr lang="ko-KR" altLang="en-US" sz="2800" dirty="0">
              <a:solidFill>
                <a:srgbClr val="243255"/>
              </a:solidFill>
              <a:cs typeface="Arial" pitchFamily="34" charset="0"/>
            </a:endParaRPr>
          </a:p>
        </p:txBody>
      </p:sp>
      <p:sp>
        <p:nvSpPr>
          <p:cNvPr id="19" name="object 4">
            <a:extLst>
              <a:ext uri="{FF2B5EF4-FFF2-40B4-BE49-F238E27FC236}">
                <a16:creationId xmlns:a16="http://schemas.microsoft.com/office/drawing/2014/main" id="{8C048760-2215-47FF-98AE-D2506BBD665E}"/>
              </a:ext>
            </a:extLst>
          </p:cNvPr>
          <p:cNvSpPr/>
          <p:nvPr/>
        </p:nvSpPr>
        <p:spPr>
          <a:xfrm rot="16200000">
            <a:off x="1066786" y="8255522"/>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Box 8">
            <a:extLst>
              <a:ext uri="{FF2B5EF4-FFF2-40B4-BE49-F238E27FC236}">
                <a16:creationId xmlns:a16="http://schemas.microsoft.com/office/drawing/2014/main" id="{D30CFFC9-0910-4AEB-ACCE-4FB39BBB51EE}"/>
              </a:ext>
            </a:extLst>
          </p:cNvPr>
          <p:cNvSpPr txBox="1"/>
          <p:nvPr/>
        </p:nvSpPr>
        <p:spPr>
          <a:xfrm>
            <a:off x="1664208" y="8191500"/>
            <a:ext cx="11049000" cy="523220"/>
          </a:xfrm>
          <a:prstGeom prst="rect">
            <a:avLst/>
          </a:prstGeom>
          <a:noFill/>
        </p:spPr>
        <p:txBody>
          <a:bodyPr wrap="square" lIns="108000" rIns="108000" rtlCol="0">
            <a:spAutoFit/>
          </a:bodyPr>
          <a:lstStyle/>
          <a:p>
            <a:r>
              <a:rPr lang="ru-RU" altLang="ko-KR" sz="2800">
                <a:solidFill>
                  <a:srgbClr val="243255"/>
                </a:solidFill>
                <a:cs typeface="Arial" pitchFamily="34" charset="0"/>
              </a:rPr>
              <a:t>Да разясняваш концепцията на дизайн мисленето</a:t>
            </a:r>
            <a:endParaRPr lang="en-GB" altLang="ko-KR" sz="2800" dirty="0">
              <a:solidFill>
                <a:srgbClr val="243255"/>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2914118507"/>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id="{FF387B6A-5047-4EFF-8F1F-CCC31E055809}"/>
              </a:ext>
            </a:extLst>
          </p:cNvPr>
          <p:cNvSpPr txBox="1"/>
          <p:nvPr/>
        </p:nvSpPr>
        <p:spPr>
          <a:xfrm>
            <a:off x="676808" y="3162300"/>
            <a:ext cx="16073000" cy="4524315"/>
          </a:xfrm>
          <a:prstGeom prst="rect">
            <a:avLst/>
          </a:prstGeom>
          <a:noFill/>
          <a:ln>
            <a:solidFill>
              <a:srgbClr val="E12227"/>
            </a:solidFill>
          </a:ln>
        </p:spPr>
        <p:txBody>
          <a:bodyPr wrap="square" rtlCol="0">
            <a:spAutoFit/>
          </a:bodyPr>
          <a:lstStyle/>
          <a:p>
            <a:pPr algn="ctr"/>
            <a:r>
              <a:rPr lang="ru-RU" altLang="ko-KR" sz="3200" i="1">
                <a:solidFill>
                  <a:srgbClr val="002060"/>
                </a:solidFill>
              </a:rPr>
              <a:t>«Ключът към премахването на препятствията пред творчеството се корени в типа самочувствие, което процъфтява в организация, в която откритостта и истинността са на почит; организация, в която всеки открито може да изразява своите притеснения и която приема този израз за неизменна част от човешката природа. Когато сме в състояние да се съсредоточим върху проблемите и не се налага да заемаме отбранителна позиция, когато всички се чувстваме защитени и можем да признаем страховете си, организацията се превръща в общност, която помага на всеки да определя и надскача тези препятствия – и да усеща възхода на творческите си сили» </a:t>
            </a:r>
            <a:r>
              <a:rPr lang="en-US" altLang="ko-KR" sz="3200" i="1">
                <a:solidFill>
                  <a:srgbClr val="002060"/>
                </a:solidFill>
              </a:rPr>
              <a:t>(</a:t>
            </a:r>
            <a:r>
              <a:rPr lang="en-US" altLang="ko-KR" sz="3200" i="1" dirty="0" err="1">
                <a:solidFill>
                  <a:srgbClr val="002060"/>
                </a:solidFill>
              </a:rPr>
              <a:t>Schutz</a:t>
            </a:r>
            <a:r>
              <a:rPr lang="en-US" altLang="ko-KR" sz="3200" i="1" dirty="0">
                <a:solidFill>
                  <a:srgbClr val="002060"/>
                </a:solidFill>
              </a:rPr>
              <a:t>, 1995).</a:t>
            </a:r>
            <a:endParaRPr lang="en-US" altLang="ko-KR" sz="3200" i="1" dirty="0">
              <a:solidFill>
                <a:srgbClr val="FF0000"/>
              </a:solidFill>
            </a:endParaRPr>
          </a:p>
        </p:txBody>
      </p:sp>
    </p:spTree>
    <p:extLst>
      <p:ext uri="{BB962C8B-B14F-4D97-AF65-F5344CB8AC3E}">
        <p14:creationId xmlns:p14="http://schemas.microsoft.com/office/powerpoint/2010/main" val="17999160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2694180663"/>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id="{FF387B6A-5047-4EFF-8F1F-CCC31E055809}"/>
              </a:ext>
            </a:extLst>
          </p:cNvPr>
          <p:cNvSpPr txBox="1"/>
          <p:nvPr/>
        </p:nvSpPr>
        <p:spPr>
          <a:xfrm>
            <a:off x="676808" y="3162300"/>
            <a:ext cx="16073000" cy="4401205"/>
          </a:xfrm>
          <a:prstGeom prst="rect">
            <a:avLst/>
          </a:prstGeom>
          <a:noFill/>
          <a:ln>
            <a:solidFill>
              <a:srgbClr val="E12227"/>
            </a:solidFill>
          </a:ln>
        </p:spPr>
        <p:txBody>
          <a:bodyPr wrap="square" rtlCol="0">
            <a:spAutoFit/>
          </a:bodyPr>
          <a:lstStyle/>
          <a:p>
            <a:pPr marL="457200" indent="-457200" algn="just">
              <a:buFont typeface="Wingdings" panose="05000000000000000000" pitchFamily="2" charset="2"/>
              <a:buChar char="q"/>
            </a:pPr>
            <a:r>
              <a:rPr lang="ru-RU" altLang="ko-KR" sz="2800" i="1">
                <a:solidFill>
                  <a:srgbClr val="002060"/>
                </a:solidFill>
              </a:rPr>
              <a:t>Творческото мислене в екипа се определя като свързването на новаторство и приложимост в една завършена идея, разработена от група хора.</a:t>
            </a:r>
            <a:endParaRPr lang="hr-HR" altLang="ko-KR" sz="2800" i="1" dirty="0">
              <a:solidFill>
                <a:srgbClr val="002060"/>
              </a:solidFill>
            </a:endParaRPr>
          </a:p>
          <a:p>
            <a:pPr marL="457200" indent="-457200" algn="just">
              <a:buFont typeface="Wingdings" panose="05000000000000000000" pitchFamily="2" charset="2"/>
              <a:buChar char="q"/>
            </a:pPr>
            <a:endParaRPr lang="hr-HR" altLang="ko-KR" sz="2800" i="1" dirty="0">
              <a:solidFill>
                <a:srgbClr val="002060"/>
              </a:solidFill>
            </a:endParaRPr>
          </a:p>
          <a:p>
            <a:pPr marL="457200" indent="-457200" algn="just">
              <a:buFont typeface="Wingdings" panose="05000000000000000000" pitchFamily="2" charset="2"/>
              <a:buChar char="q"/>
            </a:pPr>
            <a:r>
              <a:rPr lang="ru-RU" altLang="ko-KR" sz="2800" i="1">
                <a:solidFill>
                  <a:srgbClr val="002060"/>
                </a:solidFill>
              </a:rPr>
              <a:t>Четири начина да се насърчава творческата искра и споделянето на идеи на работното място </a:t>
            </a:r>
            <a:r>
              <a:rPr lang="en-US" altLang="ko-KR" sz="2800" i="1">
                <a:solidFill>
                  <a:srgbClr val="002060"/>
                </a:solidFill>
              </a:rPr>
              <a:t>(</a:t>
            </a:r>
            <a:r>
              <a:rPr lang="en-US" altLang="ko-KR" sz="2800" i="1" dirty="0">
                <a:solidFill>
                  <a:srgbClr val="002060"/>
                </a:solidFill>
              </a:rPr>
              <a:t>https://blog.flock.com/</a:t>
            </a:r>
            <a:r>
              <a:rPr lang="en-US" altLang="ko-KR" sz="2800" i="1">
                <a:solidFill>
                  <a:srgbClr val="002060"/>
                </a:solidFill>
              </a:rPr>
              <a:t>4-proven-ways-to-encourage-team-creativity): </a:t>
            </a:r>
            <a:endParaRPr lang="hr-HR" altLang="ko-KR" sz="2800" i="1" dirty="0">
              <a:solidFill>
                <a:srgbClr val="002060"/>
              </a:solidFill>
            </a:endParaRPr>
          </a:p>
          <a:p>
            <a:pPr algn="just"/>
            <a:endParaRPr lang="hr-HR" altLang="ko-KR" sz="2800" i="1" dirty="0">
              <a:solidFill>
                <a:srgbClr val="002060"/>
              </a:solidFill>
            </a:endParaRPr>
          </a:p>
          <a:p>
            <a:pPr marL="914400" lvl="1" indent="-457200" algn="just">
              <a:buFont typeface="Wingdings" panose="05000000000000000000" pitchFamily="2" charset="2"/>
              <a:buChar char="q"/>
            </a:pPr>
            <a:r>
              <a:rPr lang="ru-RU" altLang="ko-KR" sz="2800" i="1">
                <a:solidFill>
                  <a:srgbClr val="FF0000"/>
                </a:solidFill>
              </a:rPr>
              <a:t>Насърчавай гъвкавостта на работното място</a:t>
            </a:r>
            <a:endParaRPr lang="en-GB" altLang="ko-KR" sz="2800" i="1" dirty="0">
              <a:solidFill>
                <a:srgbClr val="FF0000"/>
              </a:solidFill>
            </a:endParaRPr>
          </a:p>
          <a:p>
            <a:pPr marL="914400" lvl="1" indent="-457200" algn="just">
              <a:buFont typeface="Wingdings" panose="05000000000000000000" pitchFamily="2" charset="2"/>
              <a:buChar char="q"/>
            </a:pPr>
            <a:r>
              <a:rPr lang="ru-RU" altLang="ko-KR" sz="2800" i="1">
                <a:solidFill>
                  <a:srgbClr val="FF0000"/>
                </a:solidFill>
              </a:rPr>
              <a:t>Въведи софтуерно приложение за съвместна работа</a:t>
            </a:r>
          </a:p>
          <a:p>
            <a:pPr marL="914400" lvl="1" indent="-457200" algn="just">
              <a:buFont typeface="Wingdings" panose="05000000000000000000" pitchFamily="2" charset="2"/>
              <a:buChar char="q"/>
            </a:pPr>
            <a:r>
              <a:rPr lang="bg-BG" altLang="ko-KR" sz="2800" i="1">
                <a:solidFill>
                  <a:srgbClr val="FF0000"/>
                </a:solidFill>
              </a:rPr>
              <a:t>Внедри дизайн мисленето</a:t>
            </a:r>
            <a:endParaRPr lang="en-GB" altLang="ko-KR" sz="2800" i="1" dirty="0">
              <a:solidFill>
                <a:srgbClr val="FF0000"/>
              </a:solidFill>
            </a:endParaRPr>
          </a:p>
          <a:p>
            <a:pPr marL="914400" lvl="1" indent="-457200" algn="just">
              <a:buFont typeface="Wingdings" panose="05000000000000000000" pitchFamily="2" charset="2"/>
              <a:buChar char="q"/>
            </a:pPr>
            <a:r>
              <a:rPr lang="bg-BG" altLang="ko-KR" sz="2800" i="1">
                <a:solidFill>
                  <a:srgbClr val="FF0000"/>
                </a:solidFill>
              </a:rPr>
              <a:t>Припознавай творческите успехи</a:t>
            </a:r>
            <a:endParaRPr lang="en-GB" altLang="ko-KR" sz="2800" i="1" dirty="0">
              <a:solidFill>
                <a:srgbClr val="FF0000"/>
              </a:solidFill>
            </a:endParaRPr>
          </a:p>
        </p:txBody>
      </p:sp>
    </p:spTree>
    <p:extLst>
      <p:ext uri="{BB962C8B-B14F-4D97-AF65-F5344CB8AC3E}">
        <p14:creationId xmlns:p14="http://schemas.microsoft.com/office/powerpoint/2010/main" val="35428698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1028912752"/>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id="{FF387B6A-5047-4EFF-8F1F-CCC31E055809}"/>
              </a:ext>
            </a:extLst>
          </p:cNvPr>
          <p:cNvSpPr txBox="1"/>
          <p:nvPr/>
        </p:nvSpPr>
        <p:spPr>
          <a:xfrm>
            <a:off x="676808" y="3162300"/>
            <a:ext cx="16073000" cy="3108543"/>
          </a:xfrm>
          <a:prstGeom prst="rect">
            <a:avLst/>
          </a:prstGeom>
          <a:noFill/>
          <a:ln>
            <a:solidFill>
              <a:srgbClr val="E12227"/>
            </a:solidFill>
          </a:ln>
        </p:spPr>
        <p:txBody>
          <a:bodyPr wrap="square" rtlCol="0">
            <a:spAutoFit/>
          </a:bodyPr>
          <a:lstStyle/>
          <a:p>
            <a:pPr marL="457200" indent="-457200" algn="just">
              <a:buFont typeface="Wingdings" panose="05000000000000000000" pitchFamily="2" charset="2"/>
              <a:buChar char="q"/>
            </a:pPr>
            <a:r>
              <a:rPr lang="ru-RU" altLang="ko-KR" sz="2800" i="1">
                <a:solidFill>
                  <a:schemeClr val="tx2"/>
                </a:solidFill>
              </a:rPr>
              <a:t>Креативността на работното място може да се определи като поемане на рискове, което отвежда теб и твоя екип отвъд зоната ви на комфорт и в неизвестното. </a:t>
            </a:r>
          </a:p>
          <a:p>
            <a:pPr marL="457200" indent="-457200" algn="just">
              <a:buFont typeface="Wingdings" panose="05000000000000000000" pitchFamily="2" charset="2"/>
              <a:buChar char="q"/>
            </a:pPr>
            <a:endParaRPr lang="ru-RU" altLang="ko-KR" sz="2800" i="1">
              <a:solidFill>
                <a:schemeClr val="tx2"/>
              </a:solidFill>
            </a:endParaRPr>
          </a:p>
          <a:p>
            <a:pPr marL="457200" indent="-457200" algn="just">
              <a:buFont typeface="Wingdings" panose="05000000000000000000" pitchFamily="2" charset="2"/>
              <a:buChar char="q"/>
            </a:pPr>
            <a:r>
              <a:rPr lang="ru-RU" altLang="ko-KR" sz="2800" i="1">
                <a:solidFill>
                  <a:schemeClr val="tx2"/>
                </a:solidFill>
              </a:rPr>
              <a:t>Креативността на работното място е една от най-важните стъпки по пътя към успеха.</a:t>
            </a:r>
          </a:p>
          <a:p>
            <a:pPr algn="just"/>
            <a:endParaRPr lang="ru-RU" altLang="ko-KR" sz="2800" i="1">
              <a:solidFill>
                <a:schemeClr val="tx2"/>
              </a:solidFill>
            </a:endParaRPr>
          </a:p>
          <a:p>
            <a:pPr marL="457200" indent="-457200" algn="just">
              <a:buFont typeface="Wingdings" panose="05000000000000000000" pitchFamily="2" charset="2"/>
              <a:buChar char="q"/>
            </a:pPr>
            <a:r>
              <a:rPr lang="ru-RU" altLang="ko-KR" sz="2800" i="1">
                <a:solidFill>
                  <a:schemeClr val="tx2"/>
                </a:solidFill>
              </a:rPr>
              <a:t>Намирането на начин да я прилагаш на работното място ще отприщи нови, свежи и иновативни идеи </a:t>
            </a:r>
            <a:r>
              <a:rPr lang="en-US" altLang="ko-KR" sz="2800" i="1">
                <a:solidFill>
                  <a:schemeClr val="tx2"/>
                </a:solidFill>
              </a:rPr>
              <a:t>(</a:t>
            </a:r>
            <a:r>
              <a:rPr lang="en-US" altLang="ko-KR" sz="2800" i="1" dirty="0">
                <a:solidFill>
                  <a:schemeClr val="tx2"/>
                </a:solidFill>
              </a:rPr>
              <a:t>https://engageinlearning.com/blog/why-is-creativity-important-in-the-workplace/).</a:t>
            </a:r>
            <a:endParaRPr lang="hr-HR" altLang="ko-KR" sz="2800" i="1" dirty="0">
              <a:solidFill>
                <a:schemeClr val="tx2"/>
              </a:solidFill>
            </a:endParaRPr>
          </a:p>
        </p:txBody>
      </p:sp>
    </p:spTree>
    <p:extLst>
      <p:ext uri="{BB962C8B-B14F-4D97-AF65-F5344CB8AC3E}">
        <p14:creationId xmlns:p14="http://schemas.microsoft.com/office/powerpoint/2010/main" val="27348836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3953812613"/>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Diagram 2"/>
          <p:cNvGraphicFramePr/>
          <p:nvPr>
            <p:extLst>
              <p:ext uri="{D42A27DB-BD31-4B8C-83A1-F6EECF244321}">
                <p14:modId xmlns:p14="http://schemas.microsoft.com/office/powerpoint/2010/main" val="3739187263"/>
              </p:ext>
            </p:extLst>
          </p:nvPr>
        </p:nvGraphicFramePr>
        <p:xfrm>
          <a:off x="685800" y="3162300"/>
          <a:ext cx="16200000" cy="48768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2643101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1593102902"/>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id="{FF387B6A-5047-4EFF-8F1F-CCC31E055809}"/>
              </a:ext>
            </a:extLst>
          </p:cNvPr>
          <p:cNvSpPr txBox="1"/>
          <p:nvPr/>
        </p:nvSpPr>
        <p:spPr>
          <a:xfrm>
            <a:off x="676808" y="3162300"/>
            <a:ext cx="16073000" cy="2246769"/>
          </a:xfrm>
          <a:prstGeom prst="rect">
            <a:avLst/>
          </a:prstGeom>
          <a:noFill/>
          <a:ln>
            <a:solidFill>
              <a:srgbClr val="E12227"/>
            </a:solidFill>
          </a:ln>
        </p:spPr>
        <p:txBody>
          <a:bodyPr wrap="square" rtlCol="0">
            <a:spAutoFit/>
          </a:bodyPr>
          <a:lstStyle/>
          <a:p>
            <a:pPr marL="457200" indent="-457200" algn="just">
              <a:buFont typeface="Wingdings" panose="05000000000000000000" pitchFamily="2" charset="2"/>
              <a:buChar char="q"/>
            </a:pPr>
            <a:r>
              <a:rPr lang="ru-RU" altLang="ko-KR" sz="2800" i="1">
                <a:solidFill>
                  <a:schemeClr val="tx2"/>
                </a:solidFill>
              </a:rPr>
              <a:t>Ползите от насърчаването на креативността на работното място включват: </a:t>
            </a:r>
            <a:endParaRPr lang="hr-HR" altLang="ko-KR" sz="2800" i="1" dirty="0">
              <a:solidFill>
                <a:schemeClr val="tx2"/>
              </a:solidFill>
            </a:endParaRPr>
          </a:p>
          <a:p>
            <a:pPr marL="457200" indent="-457200" algn="just">
              <a:buFont typeface="Wingdings" panose="05000000000000000000" pitchFamily="2" charset="2"/>
              <a:buChar char="q"/>
            </a:pPr>
            <a:endParaRPr lang="hr-HR" altLang="ko-KR" sz="2800" i="1" dirty="0">
              <a:solidFill>
                <a:schemeClr val="tx2"/>
              </a:solidFill>
            </a:endParaRPr>
          </a:p>
          <a:p>
            <a:pPr marL="2743200" lvl="5" indent="-457200" algn="just">
              <a:buFont typeface="Wingdings" panose="05000000000000000000" pitchFamily="2" charset="2"/>
              <a:buChar char="q"/>
            </a:pPr>
            <a:r>
              <a:rPr lang="ru-RU" altLang="ko-KR" sz="2800" i="1">
                <a:solidFill>
                  <a:srgbClr val="FF0000"/>
                </a:solidFill>
              </a:rPr>
              <a:t>Творческото мислене подобрява работата в екип</a:t>
            </a:r>
            <a:endParaRPr lang="en-GB" altLang="ko-KR" sz="2800" i="1" dirty="0">
              <a:solidFill>
                <a:srgbClr val="FF0000"/>
              </a:solidFill>
            </a:endParaRPr>
          </a:p>
          <a:p>
            <a:pPr marL="2743200" lvl="5" indent="-457200" algn="just">
              <a:buFont typeface="Wingdings" panose="05000000000000000000" pitchFamily="2" charset="2"/>
              <a:buChar char="q"/>
            </a:pPr>
            <a:r>
              <a:rPr lang="ru-RU" altLang="ko-KR" sz="2800" i="1">
                <a:solidFill>
                  <a:srgbClr val="FF0000"/>
                </a:solidFill>
              </a:rPr>
              <a:t>Творческата среда помага за привличането и задържането на служители </a:t>
            </a:r>
            <a:endParaRPr lang="en-GB" altLang="ko-KR" sz="2800" i="1" dirty="0">
              <a:solidFill>
                <a:srgbClr val="FF0000"/>
              </a:solidFill>
            </a:endParaRPr>
          </a:p>
          <a:p>
            <a:pPr marL="2743200" lvl="5" indent="-457200" algn="just">
              <a:buFont typeface="Wingdings" panose="05000000000000000000" pitchFamily="2" charset="2"/>
              <a:buChar char="q"/>
            </a:pPr>
            <a:r>
              <a:rPr lang="ru-RU" altLang="ko-KR" sz="2800" i="1">
                <a:solidFill>
                  <a:srgbClr val="FF0000"/>
                </a:solidFill>
              </a:rPr>
              <a:t>Креативността подобрява разрешаването на проблеми</a:t>
            </a:r>
            <a:endParaRPr lang="en-GB" altLang="ko-KR" sz="2800" i="1" dirty="0">
              <a:solidFill>
                <a:srgbClr val="FF0000"/>
              </a:solidFill>
            </a:endParaRPr>
          </a:p>
        </p:txBody>
      </p:sp>
    </p:spTree>
    <p:extLst>
      <p:ext uri="{BB962C8B-B14F-4D97-AF65-F5344CB8AC3E}">
        <p14:creationId xmlns:p14="http://schemas.microsoft.com/office/powerpoint/2010/main" val="1102783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4090484566"/>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id="{FF387B6A-5047-4EFF-8F1F-CCC31E055809}"/>
              </a:ext>
            </a:extLst>
          </p:cNvPr>
          <p:cNvSpPr txBox="1"/>
          <p:nvPr/>
        </p:nvSpPr>
        <p:spPr>
          <a:xfrm>
            <a:off x="655472" y="2798378"/>
            <a:ext cx="16073000" cy="5262979"/>
          </a:xfrm>
          <a:prstGeom prst="rect">
            <a:avLst/>
          </a:prstGeom>
          <a:noFill/>
          <a:ln>
            <a:solidFill>
              <a:srgbClr val="E12227"/>
            </a:solidFill>
          </a:ln>
        </p:spPr>
        <p:txBody>
          <a:bodyPr wrap="square" rtlCol="0">
            <a:spAutoFit/>
          </a:bodyPr>
          <a:lstStyle/>
          <a:p>
            <a:pPr marL="457200" indent="-457200" algn="just">
              <a:buFont typeface="Wingdings" panose="05000000000000000000" pitchFamily="2" charset="2"/>
              <a:buChar char="q"/>
            </a:pPr>
            <a:r>
              <a:rPr lang="ru-RU" altLang="ko-KR" sz="2800" i="1" dirty="0" err="1">
                <a:solidFill>
                  <a:srgbClr val="002060"/>
                </a:solidFill>
              </a:rPr>
              <a:t>Програмите</a:t>
            </a:r>
            <a:r>
              <a:rPr lang="ru-RU" altLang="ko-KR" sz="2800" i="1" dirty="0">
                <a:solidFill>
                  <a:srgbClr val="002060"/>
                </a:solidFill>
              </a:rPr>
              <a:t> за обучение по </a:t>
            </a:r>
            <a:r>
              <a:rPr lang="ru-RU" altLang="ko-KR" sz="2800" i="1" dirty="0" err="1">
                <a:solidFill>
                  <a:srgbClr val="002060"/>
                </a:solidFill>
              </a:rPr>
              <a:t>креативност</a:t>
            </a:r>
            <a:r>
              <a:rPr lang="ru-RU" altLang="ko-KR" sz="2800" i="1" dirty="0">
                <a:solidFill>
                  <a:srgbClr val="002060"/>
                </a:solidFill>
              </a:rPr>
              <a:t> </a:t>
            </a:r>
            <a:r>
              <a:rPr lang="ru-RU" altLang="ko-KR" sz="2800" i="1" dirty="0" err="1">
                <a:solidFill>
                  <a:srgbClr val="002060"/>
                </a:solidFill>
              </a:rPr>
              <a:t>са</a:t>
            </a:r>
            <a:r>
              <a:rPr lang="ru-RU" altLang="ko-KR" sz="2800" i="1" dirty="0">
                <a:solidFill>
                  <a:srgbClr val="002060"/>
                </a:solidFill>
              </a:rPr>
              <a:t> </a:t>
            </a:r>
            <a:r>
              <a:rPr lang="ru-RU" altLang="ko-KR" sz="2800" i="1" dirty="0" err="1">
                <a:solidFill>
                  <a:srgbClr val="002060"/>
                </a:solidFill>
              </a:rPr>
              <a:t>обичайно</a:t>
            </a:r>
            <a:r>
              <a:rPr lang="ru-RU" altLang="ko-KR" sz="2800" i="1" dirty="0">
                <a:solidFill>
                  <a:srgbClr val="002060"/>
                </a:solidFill>
              </a:rPr>
              <a:t> </a:t>
            </a:r>
            <a:r>
              <a:rPr lang="ru-RU" altLang="ko-KR" sz="2800" i="1" dirty="0" err="1">
                <a:solidFill>
                  <a:srgbClr val="002060"/>
                </a:solidFill>
              </a:rPr>
              <a:t>насочени</a:t>
            </a:r>
            <a:r>
              <a:rPr lang="ru-RU" altLang="ko-KR" sz="2800" i="1" dirty="0">
                <a:solidFill>
                  <a:srgbClr val="002060"/>
                </a:solidFill>
              </a:rPr>
              <a:t> </a:t>
            </a:r>
            <a:r>
              <a:rPr lang="ru-RU" altLang="ko-KR" sz="2800" i="1" dirty="0" err="1">
                <a:solidFill>
                  <a:srgbClr val="002060"/>
                </a:solidFill>
              </a:rPr>
              <a:t>върху</a:t>
            </a:r>
            <a:endParaRPr lang="en-US" altLang="ko-KR" sz="2800" i="1" dirty="0">
              <a:solidFill>
                <a:srgbClr val="002060"/>
              </a:solidFill>
            </a:endParaRPr>
          </a:p>
          <a:p>
            <a:pPr marL="914400" lvl="1" indent="-457200" algn="just">
              <a:buFont typeface="Wingdings" panose="05000000000000000000" pitchFamily="2" charset="2"/>
              <a:buChar char="q"/>
            </a:pPr>
            <a:r>
              <a:rPr lang="bg-BG" altLang="ko-KR" sz="2800" i="1" dirty="0">
                <a:solidFill>
                  <a:srgbClr val="243255"/>
                </a:solidFill>
              </a:rPr>
              <a:t> </a:t>
            </a:r>
            <a:r>
              <a:rPr lang="bg-BG" altLang="ko-KR" sz="2800" i="1" dirty="0">
                <a:solidFill>
                  <a:srgbClr val="C00000"/>
                </a:solidFill>
              </a:rPr>
              <a:t>генерирането на идеи </a:t>
            </a:r>
            <a:r>
              <a:rPr lang="en-GB" altLang="ko-KR" sz="2800" i="1" dirty="0">
                <a:solidFill>
                  <a:srgbClr val="C00000"/>
                </a:solidFill>
              </a:rPr>
              <a:t> </a:t>
            </a:r>
          </a:p>
          <a:p>
            <a:pPr marL="914400" lvl="1" indent="-457200" algn="just">
              <a:buFont typeface="Wingdings" panose="05000000000000000000" pitchFamily="2" charset="2"/>
              <a:buChar char="q"/>
            </a:pPr>
            <a:r>
              <a:rPr lang="ru-RU" altLang="ko-KR" sz="2800" i="1" dirty="0">
                <a:solidFill>
                  <a:srgbClr val="002060"/>
                </a:solidFill>
              </a:rPr>
              <a:t> и </a:t>
            </a:r>
            <a:r>
              <a:rPr lang="ru-RU" altLang="ko-KR" sz="2800" i="1" dirty="0" err="1">
                <a:solidFill>
                  <a:srgbClr val="002060"/>
                </a:solidFill>
              </a:rPr>
              <a:t>върху</a:t>
            </a:r>
            <a:r>
              <a:rPr lang="ru-RU" altLang="ko-KR" sz="2800" i="1" dirty="0">
                <a:solidFill>
                  <a:srgbClr val="002060"/>
                </a:solidFill>
              </a:rPr>
              <a:t> </a:t>
            </a:r>
            <a:r>
              <a:rPr lang="ru-RU" altLang="ko-KR" sz="2800" i="1" dirty="0" err="1">
                <a:solidFill>
                  <a:srgbClr val="C00000"/>
                </a:solidFill>
              </a:rPr>
              <a:t>познавателните</a:t>
            </a:r>
            <a:r>
              <a:rPr lang="ru-RU" altLang="ko-KR" sz="2800" i="1" dirty="0">
                <a:solidFill>
                  <a:srgbClr val="C00000"/>
                </a:solidFill>
              </a:rPr>
              <a:t> </a:t>
            </a:r>
            <a:r>
              <a:rPr lang="ru-RU" altLang="ko-KR" sz="2800" i="1" dirty="0" err="1">
                <a:solidFill>
                  <a:srgbClr val="C00000"/>
                </a:solidFill>
              </a:rPr>
              <a:t>дейности</a:t>
            </a:r>
            <a:r>
              <a:rPr lang="ru-RU" altLang="ko-KR" sz="2800" i="1" dirty="0">
                <a:solidFill>
                  <a:srgbClr val="002060"/>
                </a:solidFill>
              </a:rPr>
              <a:t>, с цел </a:t>
            </a:r>
            <a:r>
              <a:rPr lang="ru-RU" altLang="ko-KR" sz="2800" i="1" dirty="0" err="1">
                <a:solidFill>
                  <a:srgbClr val="002060"/>
                </a:solidFill>
              </a:rPr>
              <a:t>развиване</a:t>
            </a:r>
            <a:r>
              <a:rPr lang="ru-RU" altLang="ko-KR" sz="2800" i="1" dirty="0">
                <a:solidFill>
                  <a:srgbClr val="002060"/>
                </a:solidFill>
              </a:rPr>
              <a:t> на творчески умения за </a:t>
            </a:r>
            <a:r>
              <a:rPr lang="ru-RU" altLang="ko-KR" sz="2800" i="1" dirty="0" err="1">
                <a:solidFill>
                  <a:srgbClr val="002060"/>
                </a:solidFill>
              </a:rPr>
              <a:t>решаване</a:t>
            </a:r>
            <a:r>
              <a:rPr lang="ru-RU" altLang="ko-KR" sz="2800" i="1" dirty="0">
                <a:solidFill>
                  <a:srgbClr val="002060"/>
                </a:solidFill>
              </a:rPr>
              <a:t> на </a:t>
            </a:r>
            <a:r>
              <a:rPr lang="ru-RU" altLang="ko-KR" sz="2800" i="1" dirty="0" err="1">
                <a:solidFill>
                  <a:srgbClr val="002060"/>
                </a:solidFill>
              </a:rPr>
              <a:t>проблеми</a:t>
            </a:r>
            <a:r>
              <a:rPr lang="ru-RU" altLang="ko-KR" sz="2800" i="1" dirty="0">
                <a:solidFill>
                  <a:srgbClr val="002060"/>
                </a:solidFill>
              </a:rPr>
              <a:t>. </a:t>
            </a:r>
          </a:p>
          <a:p>
            <a:pPr lvl="1" algn="just"/>
            <a:endParaRPr lang="en-GB" altLang="ko-KR" sz="2800" i="1" dirty="0">
              <a:solidFill>
                <a:srgbClr val="243255"/>
              </a:solidFill>
            </a:endParaRPr>
          </a:p>
          <a:p>
            <a:pPr marL="457200" indent="-457200" algn="just">
              <a:buFont typeface="Wingdings" panose="05000000000000000000" pitchFamily="2" charset="2"/>
              <a:buChar char="q"/>
            </a:pPr>
            <a:r>
              <a:rPr lang="bg-BG" altLang="ko-KR" sz="2800" i="1" dirty="0">
                <a:solidFill>
                  <a:srgbClr val="243255"/>
                </a:solidFill>
              </a:rPr>
              <a:t> </a:t>
            </a:r>
            <a:r>
              <a:rPr lang="bg-BG" altLang="ko-KR" sz="2800" i="1" dirty="0">
                <a:solidFill>
                  <a:srgbClr val="C00000"/>
                </a:solidFill>
              </a:rPr>
              <a:t>Техниките на творческото мислене</a:t>
            </a:r>
            <a:r>
              <a:rPr lang="bg-BG" altLang="ko-KR" sz="2800" i="1" dirty="0">
                <a:solidFill>
                  <a:srgbClr val="243255"/>
                </a:solidFill>
              </a:rPr>
              <a:t> </a:t>
            </a:r>
            <a:r>
              <a:rPr lang="ru-RU" altLang="ko-KR" sz="2800" i="1" dirty="0" err="1">
                <a:solidFill>
                  <a:srgbClr val="243255"/>
                </a:solidFill>
              </a:rPr>
              <a:t>са</a:t>
            </a:r>
            <a:r>
              <a:rPr lang="ru-RU" altLang="ko-KR" sz="2800" i="1" dirty="0">
                <a:solidFill>
                  <a:srgbClr val="243255"/>
                </a:solidFill>
              </a:rPr>
              <a:t> важен </a:t>
            </a:r>
            <a:r>
              <a:rPr lang="ru-RU" altLang="ko-KR" sz="2800" i="1" dirty="0" err="1">
                <a:solidFill>
                  <a:srgbClr val="243255"/>
                </a:solidFill>
              </a:rPr>
              <a:t>елемент</a:t>
            </a:r>
            <a:r>
              <a:rPr lang="ru-RU" altLang="ko-KR" sz="2800" i="1" dirty="0">
                <a:solidFill>
                  <a:srgbClr val="243255"/>
                </a:solidFill>
              </a:rPr>
              <a:t> в </a:t>
            </a:r>
            <a:r>
              <a:rPr lang="ru-RU" altLang="ko-KR" sz="2800" i="1" dirty="0" err="1">
                <a:solidFill>
                  <a:srgbClr val="243255"/>
                </a:solidFill>
              </a:rPr>
              <a:t>развитието</a:t>
            </a:r>
            <a:r>
              <a:rPr lang="ru-RU" altLang="ko-KR" sz="2800" i="1" dirty="0">
                <a:solidFill>
                  <a:srgbClr val="243255"/>
                </a:solidFill>
              </a:rPr>
              <a:t> на </a:t>
            </a:r>
            <a:r>
              <a:rPr lang="ru-RU" altLang="ko-KR" sz="2800" i="1" dirty="0" err="1">
                <a:solidFill>
                  <a:srgbClr val="243255"/>
                </a:solidFill>
              </a:rPr>
              <a:t>тези</a:t>
            </a:r>
            <a:r>
              <a:rPr lang="ru-RU" altLang="ko-KR" sz="2800" i="1" dirty="0">
                <a:solidFill>
                  <a:srgbClr val="243255"/>
                </a:solidFill>
              </a:rPr>
              <a:t> умения.</a:t>
            </a:r>
            <a:endParaRPr lang="en-GB" altLang="ko-KR" sz="2800" i="1" dirty="0">
              <a:solidFill>
                <a:srgbClr val="243255"/>
              </a:solidFill>
            </a:endParaRPr>
          </a:p>
          <a:p>
            <a:pPr marL="914400" lvl="1" indent="-457200" algn="just">
              <a:buFont typeface="Wingdings" panose="05000000000000000000" pitchFamily="2" charset="2"/>
              <a:buChar char="q"/>
            </a:pPr>
            <a:r>
              <a:rPr lang="ru-RU" altLang="ko-KR" sz="2800" i="1" dirty="0">
                <a:solidFill>
                  <a:srgbClr val="243255"/>
                </a:solidFill>
              </a:rPr>
              <a:t>„</a:t>
            </a:r>
            <a:r>
              <a:rPr lang="ru-RU" altLang="ko-KR" sz="2800" i="1" dirty="0" err="1">
                <a:solidFill>
                  <a:srgbClr val="243255"/>
                </a:solidFill>
              </a:rPr>
              <a:t>Специфични</a:t>
            </a:r>
            <a:r>
              <a:rPr lang="ru-RU" altLang="ko-KR" sz="2800" i="1" dirty="0">
                <a:solidFill>
                  <a:srgbClr val="243255"/>
                </a:solidFill>
              </a:rPr>
              <a:t> </a:t>
            </a:r>
            <a:r>
              <a:rPr lang="ru-RU" altLang="ko-KR" sz="2800" i="1" dirty="0" err="1">
                <a:solidFill>
                  <a:srgbClr val="243255"/>
                </a:solidFill>
              </a:rPr>
              <a:t>сесии</a:t>
            </a:r>
            <a:r>
              <a:rPr lang="ru-RU" altLang="ko-KR" sz="2800" i="1" dirty="0">
                <a:solidFill>
                  <a:srgbClr val="243255"/>
                </a:solidFill>
              </a:rPr>
              <a:t> за </a:t>
            </a:r>
            <a:r>
              <a:rPr lang="ru-RU" altLang="ko-KR" sz="2800" i="1" dirty="0" err="1">
                <a:solidFill>
                  <a:srgbClr val="243255"/>
                </a:solidFill>
              </a:rPr>
              <a:t>улесняване</a:t>
            </a:r>
            <a:r>
              <a:rPr lang="ru-RU" altLang="ko-KR" sz="2800" i="1" dirty="0">
                <a:solidFill>
                  <a:srgbClr val="243255"/>
                </a:solidFill>
              </a:rPr>
              <a:t> на </a:t>
            </a:r>
            <a:r>
              <a:rPr lang="ru-RU" altLang="ko-KR" sz="2800" i="1" dirty="0" err="1">
                <a:solidFill>
                  <a:srgbClr val="243255"/>
                </a:solidFill>
              </a:rPr>
              <a:t>творческия</a:t>
            </a:r>
            <a:r>
              <a:rPr lang="ru-RU" altLang="ko-KR" sz="2800" i="1" dirty="0">
                <a:solidFill>
                  <a:srgbClr val="243255"/>
                </a:solidFill>
              </a:rPr>
              <a:t> </a:t>
            </a:r>
            <a:r>
              <a:rPr lang="ru-RU" altLang="ko-KR" sz="2800" i="1" dirty="0" err="1">
                <a:solidFill>
                  <a:srgbClr val="243255"/>
                </a:solidFill>
              </a:rPr>
              <a:t>процес</a:t>
            </a:r>
            <a:r>
              <a:rPr lang="ru-RU" altLang="ko-KR" sz="2800" i="1" dirty="0">
                <a:solidFill>
                  <a:srgbClr val="243255"/>
                </a:solidFill>
              </a:rPr>
              <a:t> чрез </a:t>
            </a:r>
            <a:r>
              <a:rPr lang="ru-RU" altLang="ko-KR" sz="2800" i="1" dirty="0" err="1">
                <a:solidFill>
                  <a:srgbClr val="243255"/>
                </a:solidFill>
              </a:rPr>
              <a:t>предоставяне</a:t>
            </a:r>
            <a:r>
              <a:rPr lang="ru-RU" altLang="ko-KR" sz="2800" i="1" dirty="0">
                <a:solidFill>
                  <a:srgbClr val="243255"/>
                </a:solidFill>
              </a:rPr>
              <a:t> на стратегии и </a:t>
            </a:r>
            <a:r>
              <a:rPr lang="ru-RU" altLang="ko-KR" sz="2800" i="1" dirty="0" err="1">
                <a:solidFill>
                  <a:srgbClr val="243255"/>
                </a:solidFill>
              </a:rPr>
              <a:t>евристики</a:t>
            </a:r>
            <a:r>
              <a:rPr lang="ru-RU" altLang="ko-KR" sz="2800" i="1" dirty="0">
                <a:solidFill>
                  <a:srgbClr val="243255"/>
                </a:solidFill>
              </a:rPr>
              <a:t> за </a:t>
            </a:r>
            <a:r>
              <a:rPr lang="ru-RU" altLang="ko-KR" sz="2800" i="1" dirty="0" err="1">
                <a:solidFill>
                  <a:srgbClr val="243255"/>
                </a:solidFill>
              </a:rPr>
              <a:t>разработване</a:t>
            </a:r>
            <a:r>
              <a:rPr lang="ru-RU" altLang="ko-KR" sz="2800" i="1" dirty="0">
                <a:solidFill>
                  <a:srgbClr val="243255"/>
                </a:solidFill>
              </a:rPr>
              <a:t> на нови идеи“ </a:t>
            </a:r>
            <a:r>
              <a:rPr lang="en-GB" altLang="ko-KR" sz="2800" i="1" dirty="0">
                <a:solidFill>
                  <a:srgbClr val="243255"/>
                </a:solidFill>
              </a:rPr>
              <a:t>(</a:t>
            </a:r>
            <a:r>
              <a:rPr lang="bg-BG" altLang="ko-KR" sz="2800" i="1" dirty="0">
                <a:solidFill>
                  <a:srgbClr val="243255"/>
                </a:solidFill>
              </a:rPr>
              <a:t>напр.</a:t>
            </a:r>
            <a:r>
              <a:rPr lang="en-GB" altLang="ko-KR" sz="2800" i="1" dirty="0">
                <a:solidFill>
                  <a:srgbClr val="243255"/>
                </a:solidFill>
              </a:rPr>
              <a:t>, Herrmann &amp; </a:t>
            </a:r>
            <a:r>
              <a:rPr lang="en-GB" altLang="ko-KR" sz="2800" i="1" dirty="0" err="1">
                <a:solidFill>
                  <a:srgbClr val="243255"/>
                </a:solidFill>
              </a:rPr>
              <a:t>Felfe</a:t>
            </a:r>
            <a:r>
              <a:rPr lang="en-GB" altLang="ko-KR" sz="2800" i="1" dirty="0">
                <a:solidFill>
                  <a:srgbClr val="243255"/>
                </a:solidFill>
              </a:rPr>
              <a:t>, 2014; </a:t>
            </a:r>
            <a:r>
              <a:rPr lang="en-GB" altLang="ko-KR" sz="2800" i="1" dirty="0" err="1">
                <a:solidFill>
                  <a:srgbClr val="243255"/>
                </a:solidFill>
              </a:rPr>
              <a:t>Meinel</a:t>
            </a:r>
            <a:r>
              <a:rPr lang="en-GB" altLang="ko-KR" sz="2800" i="1" dirty="0">
                <a:solidFill>
                  <a:srgbClr val="243255"/>
                </a:solidFill>
              </a:rPr>
              <a:t> &amp; Voigt, 2017,).</a:t>
            </a:r>
          </a:p>
          <a:p>
            <a:pPr marL="914400" lvl="1" indent="-457200" algn="just">
              <a:buFont typeface="Wingdings" panose="05000000000000000000" pitchFamily="2" charset="2"/>
              <a:buChar char="q"/>
            </a:pPr>
            <a:r>
              <a:rPr lang="ru-RU" altLang="ko-KR" sz="2800" i="1" dirty="0" err="1">
                <a:solidFill>
                  <a:srgbClr val="243255"/>
                </a:solidFill>
              </a:rPr>
              <a:t>Техниките</a:t>
            </a:r>
            <a:r>
              <a:rPr lang="ru-RU" altLang="ko-KR" sz="2800" i="1" dirty="0">
                <a:solidFill>
                  <a:srgbClr val="243255"/>
                </a:solidFill>
              </a:rPr>
              <a:t> на </a:t>
            </a:r>
            <a:r>
              <a:rPr lang="ru-RU" altLang="ko-KR" sz="2800" i="1" dirty="0" err="1">
                <a:solidFill>
                  <a:srgbClr val="243255"/>
                </a:solidFill>
              </a:rPr>
              <a:t>творческо</a:t>
            </a:r>
            <a:r>
              <a:rPr lang="ru-RU" altLang="ko-KR" sz="2800" i="1" dirty="0">
                <a:solidFill>
                  <a:srgbClr val="243255"/>
                </a:solidFill>
              </a:rPr>
              <a:t> </a:t>
            </a:r>
            <a:r>
              <a:rPr lang="ru-RU" altLang="ko-KR" sz="2800" i="1" dirty="0" err="1">
                <a:solidFill>
                  <a:srgbClr val="243255"/>
                </a:solidFill>
              </a:rPr>
              <a:t>мислене</a:t>
            </a:r>
            <a:r>
              <a:rPr lang="ru-RU" altLang="ko-KR" sz="2800" i="1" dirty="0">
                <a:solidFill>
                  <a:srgbClr val="243255"/>
                </a:solidFill>
              </a:rPr>
              <a:t> </a:t>
            </a:r>
            <a:r>
              <a:rPr lang="ru-RU" altLang="ko-KR" sz="2800" i="1" dirty="0" err="1">
                <a:solidFill>
                  <a:srgbClr val="243255"/>
                </a:solidFill>
              </a:rPr>
              <a:t>са</a:t>
            </a:r>
            <a:r>
              <a:rPr lang="ru-RU" altLang="ko-KR" sz="2800" i="1" dirty="0">
                <a:solidFill>
                  <a:srgbClr val="243255"/>
                </a:solidFill>
              </a:rPr>
              <a:t> </a:t>
            </a:r>
            <a:r>
              <a:rPr lang="ru-RU" altLang="ko-KR" sz="2800" i="1" dirty="0" err="1">
                <a:solidFill>
                  <a:srgbClr val="243255"/>
                </a:solidFill>
              </a:rPr>
              <a:t>инструменти</a:t>
            </a:r>
            <a:r>
              <a:rPr lang="ru-RU" altLang="ko-KR" sz="2800" i="1" dirty="0">
                <a:solidFill>
                  <a:srgbClr val="243255"/>
                </a:solidFill>
              </a:rPr>
              <a:t> за „</a:t>
            </a:r>
            <a:r>
              <a:rPr lang="ru-RU" altLang="ko-KR" sz="2800" i="1" dirty="0" err="1">
                <a:solidFill>
                  <a:srgbClr val="243255"/>
                </a:solidFill>
              </a:rPr>
              <a:t>пробуждане</a:t>
            </a:r>
            <a:r>
              <a:rPr lang="ru-RU" altLang="ko-KR" sz="2800" i="1" dirty="0">
                <a:solidFill>
                  <a:srgbClr val="243255"/>
                </a:solidFill>
              </a:rPr>
              <a:t> и </a:t>
            </a:r>
            <a:r>
              <a:rPr lang="ru-RU" altLang="ko-KR" sz="2800" i="1" dirty="0" err="1">
                <a:solidFill>
                  <a:srgbClr val="243255"/>
                </a:solidFill>
              </a:rPr>
              <a:t>укрепване</a:t>
            </a:r>
            <a:r>
              <a:rPr lang="ru-RU" altLang="ko-KR" sz="2800" i="1" dirty="0">
                <a:solidFill>
                  <a:srgbClr val="243255"/>
                </a:solidFill>
              </a:rPr>
              <a:t> на </a:t>
            </a:r>
            <a:r>
              <a:rPr lang="ru-RU" altLang="ko-KR" sz="2800" i="1" dirty="0" err="1">
                <a:solidFill>
                  <a:srgbClr val="243255"/>
                </a:solidFill>
              </a:rPr>
              <a:t>творческия</a:t>
            </a:r>
            <a:r>
              <a:rPr lang="ru-RU" altLang="ko-KR" sz="2800" i="1" dirty="0">
                <a:solidFill>
                  <a:srgbClr val="243255"/>
                </a:solidFill>
              </a:rPr>
              <a:t> потенциал на </a:t>
            </a:r>
            <a:r>
              <a:rPr lang="ru-RU" altLang="ko-KR" sz="2800" i="1" dirty="0" err="1">
                <a:solidFill>
                  <a:srgbClr val="243255"/>
                </a:solidFill>
              </a:rPr>
              <a:t>отделните</a:t>
            </a:r>
            <a:r>
              <a:rPr lang="ru-RU" altLang="ko-KR" sz="2800" i="1" dirty="0">
                <a:solidFill>
                  <a:srgbClr val="243255"/>
                </a:solidFill>
              </a:rPr>
              <a:t> личности“ </a:t>
            </a:r>
            <a:r>
              <a:rPr lang="en-GB" altLang="ko-KR" sz="2800" i="1" dirty="0">
                <a:solidFill>
                  <a:srgbClr val="243255"/>
                </a:solidFill>
              </a:rPr>
              <a:t>(</a:t>
            </a:r>
            <a:r>
              <a:rPr lang="en-GB" altLang="ko-KR" sz="2800" i="1" dirty="0" err="1">
                <a:solidFill>
                  <a:srgbClr val="243255"/>
                </a:solidFill>
              </a:rPr>
              <a:t>Leopoldino</a:t>
            </a:r>
            <a:r>
              <a:rPr lang="en-GB" altLang="ko-KR" sz="2800" i="1" dirty="0">
                <a:solidFill>
                  <a:srgbClr val="243255"/>
                </a:solidFill>
              </a:rPr>
              <a:t> et al., 2016, p. 95). </a:t>
            </a:r>
          </a:p>
          <a:p>
            <a:pPr marL="914400" lvl="1" indent="-457200" algn="just">
              <a:buFont typeface="Wingdings" panose="05000000000000000000" pitchFamily="2" charset="2"/>
              <a:buChar char="q"/>
            </a:pPr>
            <a:r>
              <a:rPr lang="ru-RU" altLang="ko-KR" sz="2800" i="1" dirty="0" err="1">
                <a:solidFill>
                  <a:srgbClr val="243255"/>
                </a:solidFill>
              </a:rPr>
              <a:t>Техниките</a:t>
            </a:r>
            <a:r>
              <a:rPr lang="ru-RU" altLang="ko-KR" sz="2800" i="1" dirty="0">
                <a:solidFill>
                  <a:srgbClr val="243255"/>
                </a:solidFill>
              </a:rPr>
              <a:t> на </a:t>
            </a:r>
            <a:r>
              <a:rPr lang="ru-RU" altLang="ko-KR" sz="2800" i="1" dirty="0" err="1">
                <a:solidFill>
                  <a:srgbClr val="243255"/>
                </a:solidFill>
              </a:rPr>
              <a:t>творческото</a:t>
            </a:r>
            <a:r>
              <a:rPr lang="ru-RU" altLang="ko-KR" sz="2800" i="1" dirty="0">
                <a:solidFill>
                  <a:srgbClr val="243255"/>
                </a:solidFill>
              </a:rPr>
              <a:t> </a:t>
            </a:r>
            <a:r>
              <a:rPr lang="ru-RU" altLang="ko-KR" sz="2800" i="1" dirty="0" err="1">
                <a:solidFill>
                  <a:srgbClr val="243255"/>
                </a:solidFill>
              </a:rPr>
              <a:t>мислене</a:t>
            </a:r>
            <a:r>
              <a:rPr lang="ru-RU" altLang="ko-KR" sz="2800" i="1" dirty="0">
                <a:solidFill>
                  <a:srgbClr val="243255"/>
                </a:solidFill>
              </a:rPr>
              <a:t> се </a:t>
            </a:r>
            <a:r>
              <a:rPr lang="ru-RU" altLang="ko-KR" sz="2800" i="1" dirty="0" err="1">
                <a:solidFill>
                  <a:srgbClr val="243255"/>
                </a:solidFill>
              </a:rPr>
              <a:t>прилагат</a:t>
            </a:r>
            <a:r>
              <a:rPr lang="ru-RU" altLang="ko-KR" sz="2800" i="1" dirty="0">
                <a:solidFill>
                  <a:srgbClr val="243255"/>
                </a:solidFill>
              </a:rPr>
              <a:t> на много </a:t>
            </a:r>
            <a:r>
              <a:rPr lang="ru-RU" altLang="ko-KR" sz="2800" i="1" dirty="0" err="1">
                <a:solidFill>
                  <a:srgbClr val="243255"/>
                </a:solidFill>
              </a:rPr>
              <a:t>етапи</a:t>
            </a:r>
            <a:r>
              <a:rPr lang="ru-RU" altLang="ko-KR" sz="2800" i="1" dirty="0">
                <a:solidFill>
                  <a:srgbClr val="243255"/>
                </a:solidFill>
              </a:rPr>
              <a:t> от </a:t>
            </a:r>
            <a:r>
              <a:rPr lang="ru-RU" altLang="ko-KR" sz="2800" i="1" dirty="0" err="1">
                <a:solidFill>
                  <a:srgbClr val="243255"/>
                </a:solidFill>
              </a:rPr>
              <a:t>процеса</a:t>
            </a:r>
            <a:r>
              <a:rPr lang="ru-RU" altLang="ko-KR" sz="2800" i="1" dirty="0">
                <a:solidFill>
                  <a:srgbClr val="243255"/>
                </a:solidFill>
              </a:rPr>
              <a:t> на </a:t>
            </a:r>
            <a:r>
              <a:rPr lang="ru-RU" altLang="ko-KR" sz="2800" i="1" dirty="0" err="1">
                <a:solidFill>
                  <a:srgbClr val="243255"/>
                </a:solidFill>
              </a:rPr>
              <a:t>иновация</a:t>
            </a:r>
            <a:r>
              <a:rPr lang="ru-RU" altLang="ko-KR" sz="2800" i="1" dirty="0">
                <a:solidFill>
                  <a:srgbClr val="243255"/>
                </a:solidFill>
              </a:rPr>
              <a:t>, но най-вече </a:t>
            </a:r>
            <a:r>
              <a:rPr lang="ru-RU" altLang="ko-KR" sz="2800" i="1" dirty="0" err="1">
                <a:solidFill>
                  <a:srgbClr val="243255"/>
                </a:solidFill>
              </a:rPr>
              <a:t>във</a:t>
            </a:r>
            <a:r>
              <a:rPr lang="ru-RU" altLang="ko-KR" sz="2800" i="1" dirty="0">
                <a:solidFill>
                  <a:srgbClr val="243255"/>
                </a:solidFill>
              </a:rPr>
              <a:t> </a:t>
            </a:r>
            <a:r>
              <a:rPr lang="ru-RU" altLang="ko-KR" sz="2800" i="1" dirty="0" err="1">
                <a:solidFill>
                  <a:srgbClr val="243255"/>
                </a:solidFill>
              </a:rPr>
              <a:t>фазата</a:t>
            </a:r>
            <a:r>
              <a:rPr lang="ru-RU" altLang="ko-KR" sz="2800" i="1" dirty="0">
                <a:solidFill>
                  <a:srgbClr val="243255"/>
                </a:solidFill>
              </a:rPr>
              <a:t> на </a:t>
            </a:r>
            <a:r>
              <a:rPr lang="ru-RU" altLang="ko-KR" sz="2800" i="1" dirty="0" err="1">
                <a:solidFill>
                  <a:srgbClr val="243255"/>
                </a:solidFill>
              </a:rPr>
              <a:t>генериране</a:t>
            </a:r>
            <a:r>
              <a:rPr lang="ru-RU" altLang="ko-KR" sz="2800" i="1" dirty="0">
                <a:solidFill>
                  <a:srgbClr val="243255"/>
                </a:solidFill>
              </a:rPr>
              <a:t> на идеи </a:t>
            </a:r>
            <a:r>
              <a:rPr lang="en-GB" altLang="ko-KR" sz="2800" i="1" dirty="0">
                <a:solidFill>
                  <a:srgbClr val="243255"/>
                </a:solidFill>
              </a:rPr>
              <a:t>(</a:t>
            </a:r>
            <a:r>
              <a:rPr lang="en-GB" altLang="ko-KR" sz="2800" i="1" dirty="0" err="1">
                <a:solidFill>
                  <a:srgbClr val="243255"/>
                </a:solidFill>
              </a:rPr>
              <a:t>Meinel</a:t>
            </a:r>
            <a:r>
              <a:rPr lang="en-GB" altLang="ko-KR" sz="2800" i="1" dirty="0">
                <a:solidFill>
                  <a:srgbClr val="243255"/>
                </a:solidFill>
              </a:rPr>
              <a:t> &amp; Voigt, 2017; Smith, 1998). </a:t>
            </a:r>
          </a:p>
        </p:txBody>
      </p:sp>
    </p:spTree>
    <p:extLst>
      <p:ext uri="{BB962C8B-B14F-4D97-AF65-F5344CB8AC3E}">
        <p14:creationId xmlns:p14="http://schemas.microsoft.com/office/powerpoint/2010/main" val="29523935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2539619650"/>
              </p:ext>
            </p:extLst>
          </p:nvPr>
        </p:nvGraphicFramePr>
        <p:xfrm>
          <a:off x="649785" y="1538107"/>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id="{FF387B6A-5047-4EFF-8F1F-CCC31E055809}"/>
              </a:ext>
            </a:extLst>
          </p:cNvPr>
          <p:cNvSpPr txBox="1"/>
          <p:nvPr/>
        </p:nvSpPr>
        <p:spPr>
          <a:xfrm>
            <a:off x="649785" y="2631953"/>
            <a:ext cx="16073000" cy="5693866"/>
          </a:xfrm>
          <a:prstGeom prst="rect">
            <a:avLst/>
          </a:prstGeom>
          <a:noFill/>
          <a:ln>
            <a:solidFill>
              <a:srgbClr val="E12227"/>
            </a:solidFill>
          </a:ln>
        </p:spPr>
        <p:txBody>
          <a:bodyPr wrap="square" rtlCol="0">
            <a:spAutoFit/>
          </a:bodyPr>
          <a:lstStyle/>
          <a:p>
            <a:pPr marL="457200" indent="-457200" algn="just">
              <a:buFont typeface="Arial" panose="020B0604020202020204" pitchFamily="34" charset="0"/>
              <a:buChar char="•"/>
            </a:pPr>
            <a:r>
              <a:rPr lang="ru-RU" altLang="ko-KR" sz="2800" i="1">
                <a:solidFill>
                  <a:srgbClr val="002060"/>
                </a:solidFill>
              </a:rPr>
              <a:t>Две измерения:</a:t>
            </a:r>
          </a:p>
          <a:p>
            <a:pPr algn="just"/>
            <a:r>
              <a:rPr lang="ru-RU" altLang="ko-KR" sz="2800" i="1">
                <a:solidFill>
                  <a:srgbClr val="002060"/>
                </a:solidFill>
              </a:rPr>
              <a:t>	1.	Генериране на идеи чрез:</a:t>
            </a:r>
          </a:p>
          <a:p>
            <a:pPr algn="just"/>
            <a:r>
              <a:rPr lang="ru-RU" altLang="ko-KR" sz="2800" i="1">
                <a:solidFill>
                  <a:srgbClr val="002060"/>
                </a:solidFill>
              </a:rPr>
              <a:t>		• стимулиране на интуицията</a:t>
            </a:r>
          </a:p>
          <a:p>
            <a:pPr algn="just"/>
            <a:r>
              <a:rPr lang="ru-RU" altLang="ko-KR" sz="2800" i="1">
                <a:solidFill>
                  <a:srgbClr val="002060"/>
                </a:solidFill>
              </a:rPr>
              <a:t>		• използване на системен подход за разрешаване на проблемите. </a:t>
            </a:r>
          </a:p>
          <a:p>
            <a:pPr algn="just"/>
            <a:r>
              <a:rPr lang="ru-RU" altLang="ko-KR" sz="2800" i="1">
                <a:solidFill>
                  <a:srgbClr val="002060"/>
                </a:solidFill>
              </a:rPr>
              <a:t>	2.	Механизъм за предизвикване на идеи: </a:t>
            </a:r>
          </a:p>
          <a:p>
            <a:pPr algn="just"/>
            <a:r>
              <a:rPr lang="ru-RU" altLang="ko-KR" sz="2800" i="1">
                <a:solidFill>
                  <a:srgbClr val="002060"/>
                </a:solidFill>
              </a:rPr>
              <a:t>		• Идеите могат да бъдат резултат от променяне и развитие на съществуващи идеи</a:t>
            </a:r>
          </a:p>
          <a:p>
            <a:pPr algn="just"/>
            <a:r>
              <a:rPr lang="ru-RU" altLang="ko-KR" sz="2800" i="1">
                <a:solidFill>
                  <a:srgbClr val="002060"/>
                </a:solidFill>
              </a:rPr>
              <a:t>		• Идеите могат да се появяват след сблъсък със събития, обекти или мисли, които нямат пряка връзка с разглеждания проблем.</a:t>
            </a:r>
          </a:p>
          <a:p>
            <a:pPr marL="457200" indent="-457200" algn="just">
              <a:buFont typeface="Arial" panose="020B0604020202020204" pitchFamily="34" charset="0"/>
              <a:buChar char="•"/>
            </a:pPr>
            <a:r>
              <a:rPr lang="bg-BG" altLang="ko-KR" sz="2800" i="1">
                <a:solidFill>
                  <a:srgbClr val="002060"/>
                </a:solidFill>
              </a:rPr>
              <a:t>От тези 2 измерения</a:t>
            </a:r>
            <a:r>
              <a:rPr lang="en-GB" altLang="ko-KR" sz="2800" i="1">
                <a:solidFill>
                  <a:srgbClr val="002060"/>
                </a:solidFill>
              </a:rPr>
              <a:t> =&gt;  </a:t>
            </a:r>
            <a:r>
              <a:rPr lang="bg-BG" altLang="ko-KR" sz="2800" i="1">
                <a:solidFill>
                  <a:srgbClr val="002060"/>
                </a:solidFill>
              </a:rPr>
              <a:t>4 категории творчески техники </a:t>
            </a:r>
            <a:endParaRPr lang="en-GB" altLang="ko-KR" sz="2800" i="1" dirty="0">
              <a:solidFill>
                <a:srgbClr val="002060"/>
              </a:solidFill>
            </a:endParaRPr>
          </a:p>
          <a:p>
            <a:pPr lvl="4" algn="just"/>
            <a:r>
              <a:rPr lang="bg-BG" altLang="ko-KR" sz="2800" i="1">
                <a:solidFill>
                  <a:srgbClr val="E12227"/>
                </a:solidFill>
              </a:rPr>
              <a:t>•	</a:t>
            </a:r>
            <a:r>
              <a:rPr lang="bg-BG" altLang="ko-KR" sz="2800" i="1">
                <a:solidFill>
                  <a:srgbClr val="C00000"/>
                </a:solidFill>
              </a:rPr>
              <a:t>интуитивна асоциация (</a:t>
            </a:r>
            <a:r>
              <a:rPr lang="en-GB" altLang="ko-KR" sz="2800" i="1">
                <a:solidFill>
                  <a:srgbClr val="C00000"/>
                </a:solidFill>
              </a:rPr>
              <a:t>intuitive association) (IA), </a:t>
            </a:r>
          </a:p>
          <a:p>
            <a:pPr lvl="4" algn="just"/>
            <a:r>
              <a:rPr lang="en-GB" altLang="ko-KR" sz="2800" i="1">
                <a:solidFill>
                  <a:srgbClr val="C00000"/>
                </a:solidFill>
              </a:rPr>
              <a:t>•	</a:t>
            </a:r>
            <a:r>
              <a:rPr lang="bg-BG" altLang="ko-KR" sz="2800" i="1">
                <a:solidFill>
                  <a:srgbClr val="C00000"/>
                </a:solidFill>
              </a:rPr>
              <a:t>интуитивен сблъсък (</a:t>
            </a:r>
            <a:r>
              <a:rPr lang="en-GB" altLang="ko-KR" sz="2800" i="1">
                <a:solidFill>
                  <a:srgbClr val="C00000"/>
                </a:solidFill>
              </a:rPr>
              <a:t>intuitive confrontation) (IC), </a:t>
            </a:r>
          </a:p>
          <a:p>
            <a:pPr lvl="4" algn="just"/>
            <a:r>
              <a:rPr lang="en-GB" altLang="ko-KR" sz="2800" i="1">
                <a:solidFill>
                  <a:srgbClr val="C00000"/>
                </a:solidFill>
              </a:rPr>
              <a:t>•	</a:t>
            </a:r>
            <a:r>
              <a:rPr lang="bg-BG" altLang="ko-KR" sz="2800" i="1">
                <a:solidFill>
                  <a:srgbClr val="C00000"/>
                </a:solidFill>
              </a:rPr>
              <a:t>систематична промяна (</a:t>
            </a:r>
            <a:r>
              <a:rPr lang="en-GB" altLang="ko-KR" sz="2800" i="1">
                <a:solidFill>
                  <a:srgbClr val="C00000"/>
                </a:solidFill>
              </a:rPr>
              <a:t>systematic variation) (SV)</a:t>
            </a:r>
          </a:p>
          <a:p>
            <a:pPr lvl="4" algn="just"/>
            <a:r>
              <a:rPr lang="en-GB" altLang="ko-KR" sz="2800" i="1">
                <a:solidFill>
                  <a:srgbClr val="C00000"/>
                </a:solidFill>
              </a:rPr>
              <a:t>•	</a:t>
            </a:r>
            <a:r>
              <a:rPr lang="bg-BG" altLang="ko-KR" sz="2800" i="1">
                <a:solidFill>
                  <a:srgbClr val="C00000"/>
                </a:solidFill>
              </a:rPr>
              <a:t>систематичен сблъсък (</a:t>
            </a:r>
            <a:r>
              <a:rPr lang="en-GB" altLang="ko-KR" sz="2800" i="1">
                <a:solidFill>
                  <a:srgbClr val="C00000"/>
                </a:solidFill>
              </a:rPr>
              <a:t>systematic confrontation) (SC)</a:t>
            </a:r>
            <a:endParaRPr lang="en-GB" altLang="ko-KR" sz="2800" i="1" dirty="0">
              <a:solidFill>
                <a:srgbClr val="C00000"/>
              </a:solidFill>
            </a:endParaRPr>
          </a:p>
        </p:txBody>
      </p:sp>
    </p:spTree>
    <p:extLst>
      <p:ext uri="{BB962C8B-B14F-4D97-AF65-F5344CB8AC3E}">
        <p14:creationId xmlns:p14="http://schemas.microsoft.com/office/powerpoint/2010/main" val="20741330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532399347"/>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365517969"/>
              </p:ext>
            </p:extLst>
          </p:nvPr>
        </p:nvGraphicFramePr>
        <p:xfrm>
          <a:off x="762001" y="2798378"/>
          <a:ext cx="15951533" cy="5395366"/>
        </p:xfrm>
        <a:graphic>
          <a:graphicData uri="http://schemas.openxmlformats.org/drawingml/2006/table">
            <a:tbl>
              <a:tblPr firstRow="1" bandRow="1">
                <a:tableStyleId>{9DCAF9ED-07DC-4A11-8D7F-57B35C25682E}</a:tableStyleId>
              </a:tblPr>
              <a:tblGrid>
                <a:gridCol w="828000">
                  <a:extLst>
                    <a:ext uri="{9D8B030D-6E8A-4147-A177-3AD203B41FA5}">
                      <a16:colId xmlns:a16="http://schemas.microsoft.com/office/drawing/2014/main" val="363209518"/>
                    </a:ext>
                  </a:extLst>
                </a:gridCol>
                <a:gridCol w="4095161">
                  <a:extLst>
                    <a:ext uri="{9D8B030D-6E8A-4147-A177-3AD203B41FA5}">
                      <a16:colId xmlns:a16="http://schemas.microsoft.com/office/drawing/2014/main" val="215662280"/>
                    </a:ext>
                  </a:extLst>
                </a:gridCol>
                <a:gridCol w="5514186">
                  <a:extLst>
                    <a:ext uri="{9D8B030D-6E8A-4147-A177-3AD203B41FA5}">
                      <a16:colId xmlns:a16="http://schemas.microsoft.com/office/drawing/2014/main" val="1839381889"/>
                    </a:ext>
                  </a:extLst>
                </a:gridCol>
                <a:gridCol w="5514186">
                  <a:extLst>
                    <a:ext uri="{9D8B030D-6E8A-4147-A177-3AD203B41FA5}">
                      <a16:colId xmlns:a16="http://schemas.microsoft.com/office/drawing/2014/main" val="1542691788"/>
                    </a:ext>
                  </a:extLst>
                </a:gridCol>
              </a:tblGrid>
              <a:tr h="792000">
                <a:tc rowSpan="6">
                  <a:txBody>
                    <a:bodyPr/>
                    <a:lstStyle/>
                    <a:p>
                      <a:pPr algn="ctr"/>
                      <a:endParaRPr lang="hr-HR"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2227"/>
                    </a:solidFill>
                  </a:tcPr>
                </a:tc>
                <a:tc>
                  <a:txBody>
                    <a:bodyPr/>
                    <a:lstStyle/>
                    <a:p>
                      <a:pPr algn="ctr"/>
                      <a:endParaRPr lang="en-GB" sz="36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2227"/>
                    </a:solidFill>
                  </a:tcPr>
                </a:tc>
                <a:tc gridSpan="2">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3200" noProof="0"/>
                        <a:t>		Механизъм за предизвикване на идеи</a:t>
                      </a:r>
                    </a:p>
                    <a:p>
                      <a:pPr marL="0" marR="0" indent="0" algn="ctr" defTabSz="914400" eaLnBrk="1" fontAlgn="auto" latinLnBrk="0" hangingPunct="1">
                        <a:lnSpc>
                          <a:spcPct val="100000"/>
                        </a:lnSpc>
                        <a:spcBef>
                          <a:spcPts val="0"/>
                        </a:spcBef>
                        <a:spcAft>
                          <a:spcPts val="0"/>
                        </a:spcAft>
                        <a:buClrTx/>
                        <a:buSzTx/>
                        <a:buFontTx/>
                        <a:buNone/>
                        <a:tabLst/>
                        <a:defRPr/>
                      </a:pPr>
                      <a:endParaRPr lang="en-GB" sz="32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2227"/>
                    </a:solidFill>
                  </a:tcPr>
                </a:tc>
                <a:tc hMerge="1">
                  <a:txBody>
                    <a:bodyPr/>
                    <a:lstStyle/>
                    <a:p>
                      <a:pPr algn="ctr"/>
                      <a:endParaRPr lang="hr-HR" sz="3600" dirty="0"/>
                    </a:p>
                  </a:txBody>
                  <a:tcPr anchor="ctr">
                    <a:lnB w="12700" cap="flat" cmpd="sng" algn="ctr">
                      <a:solidFill>
                        <a:schemeClr val="tx1"/>
                      </a:solidFill>
                      <a:prstDash val="solid"/>
                      <a:round/>
                      <a:headEnd type="none" w="med" len="med"/>
                      <a:tailEnd type="none" w="med" len="med"/>
                    </a:lnB>
                    <a:solidFill>
                      <a:srgbClr val="E12227"/>
                    </a:solidFill>
                  </a:tcPr>
                </a:tc>
                <a:extLst>
                  <a:ext uri="{0D108BD9-81ED-4DB2-BD59-A6C34878D82A}">
                    <a16:rowId xmlns:a16="http://schemas.microsoft.com/office/drawing/2014/main" val="1355754305"/>
                  </a:ext>
                </a:extLst>
              </a:tr>
              <a:tr h="612584">
                <a:tc vMerge="1">
                  <a:txBody>
                    <a:bodyPr/>
                    <a:lstStyle/>
                    <a:p>
                      <a:pPr algn="ctr"/>
                      <a:endParaRPr lang="hr-HR"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bg-BG" sz="2400" b="1" noProof="0">
                          <a:solidFill>
                            <a:srgbClr val="243255"/>
                          </a:solidFill>
                        </a:rPr>
                        <a:t>Промени </a:t>
                      </a:r>
                      <a:endParaRPr lang="en-GB" sz="2400" b="1"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bg-BG" sz="2400" b="1" noProof="0">
                          <a:solidFill>
                            <a:srgbClr val="243255"/>
                          </a:solidFill>
                        </a:rPr>
                        <a:t>Сблъсък</a:t>
                      </a:r>
                      <a:endParaRPr lang="en-GB" sz="2400" b="1"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4697645"/>
                  </a:ext>
                </a:extLst>
              </a:tr>
              <a:tr h="612584">
                <a:tc vMerge="1">
                  <a:txBody>
                    <a:bodyPr/>
                    <a:lstStyle/>
                    <a:p>
                      <a:endParaRPr lang="hr-HR"/>
                    </a:p>
                  </a:txBody>
                  <a:tcPr/>
                </a:tc>
                <a:tc vMerge="1">
                  <a:txBody>
                    <a:bodyPr/>
                    <a:lstStyle/>
                    <a:p>
                      <a:pPr algn="ctr"/>
                      <a:endParaRPr lang="hr-HR" b="1"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2000" b="1" noProof="0">
                          <a:solidFill>
                            <a:srgbClr val="FF0000"/>
                          </a:solidFill>
                        </a:rPr>
                        <a:t>Методи на интуитивна асоциация (IA</a:t>
                      </a:r>
                      <a:r>
                        <a:rPr lang="en-GB" sz="2000" b="1" noProof="0">
                          <a:solidFill>
                            <a:srgbClr val="FF0000"/>
                          </a:solidFill>
                        </a:rPr>
                        <a:t>)</a:t>
                      </a:r>
                      <a:endParaRPr lang="en-GB" sz="2000" b="1" noProof="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2000" b="1" noProof="0">
                          <a:solidFill>
                            <a:srgbClr val="FF0000"/>
                          </a:solidFill>
                        </a:rPr>
                        <a:t>Методи на интуитивен сблъсък (IC)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85334115"/>
                  </a:ext>
                </a:extLst>
              </a:tr>
              <a:tr h="1270978">
                <a:tc vMerge="1">
                  <a:txBody>
                    <a:bodyPr/>
                    <a:lstStyle/>
                    <a:p>
                      <a:pPr algn="ctr"/>
                      <a:endParaRPr lang="hr-HR" sz="2400" b="1"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bg-BG" sz="2400" b="1" noProof="0">
                          <a:solidFill>
                            <a:srgbClr val="243255"/>
                          </a:solidFill>
                        </a:rPr>
                        <a:t>Стимулация на интуицията </a:t>
                      </a:r>
                      <a:endParaRPr lang="en-GB" sz="2400" b="1"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882775" indent="-285750" algn="l">
                        <a:buFont typeface="Arial" panose="020B0604020202020204" pitchFamily="34" charset="0"/>
                        <a:buChar char="•"/>
                      </a:pPr>
                      <a:r>
                        <a:rPr lang="bg-BG" noProof="0">
                          <a:solidFill>
                            <a:srgbClr val="243255"/>
                          </a:solidFill>
                        </a:rPr>
                        <a:t>Брейнсторминг</a:t>
                      </a:r>
                    </a:p>
                    <a:p>
                      <a:pPr marL="1882775" indent="-285750" algn="l">
                        <a:buFont typeface="Arial" panose="020B0604020202020204" pitchFamily="34" charset="0"/>
                        <a:buChar char="•"/>
                      </a:pPr>
                      <a:r>
                        <a:rPr lang="bg-BG" noProof="0">
                          <a:solidFill>
                            <a:srgbClr val="243255"/>
                          </a:solidFill>
                        </a:rPr>
                        <a:t>Брейнрайтинг</a:t>
                      </a:r>
                    </a:p>
                    <a:p>
                      <a:pPr marL="1882775" indent="-285750" algn="l">
                        <a:buFont typeface="Arial" panose="020B0604020202020204" pitchFamily="34" charset="0"/>
                        <a:buChar char="•"/>
                      </a:pPr>
                      <a:r>
                        <a:rPr lang="bg-BG" noProof="0">
                          <a:solidFill>
                            <a:srgbClr val="243255"/>
                          </a:solidFill>
                        </a:rPr>
                        <a:t>Бързи срещи</a:t>
                      </a:r>
                      <a:endParaRPr lang="bg-BG"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609725" indent="-285750" algn="l">
                        <a:buFont typeface="Arial" panose="020B0604020202020204" pitchFamily="34" charset="0"/>
                        <a:buChar char="•"/>
                      </a:pPr>
                      <a:r>
                        <a:rPr lang="ru-RU" noProof="0">
                          <a:solidFill>
                            <a:srgbClr val="243255"/>
                          </a:solidFill>
                        </a:rPr>
                        <a:t>Стимулиращ словесен анализ </a:t>
                      </a:r>
                    </a:p>
                    <a:p>
                      <a:pPr marL="1609725" indent="-285750" algn="l">
                        <a:buFont typeface="Arial" panose="020B0604020202020204" pitchFamily="34" charset="0"/>
                        <a:buChar char="•"/>
                      </a:pPr>
                      <a:r>
                        <a:rPr lang="ru-RU" noProof="0">
                          <a:solidFill>
                            <a:srgbClr val="243255"/>
                          </a:solidFill>
                        </a:rPr>
                        <a:t>Семантична интуиция </a:t>
                      </a:r>
                    </a:p>
                    <a:p>
                      <a:pPr marL="1609725" indent="-285750" algn="l">
                        <a:buFont typeface="Arial" panose="020B0604020202020204" pitchFamily="34" charset="0"/>
                        <a:buChar char="•"/>
                      </a:pPr>
                      <a:r>
                        <a:rPr lang="ru-RU" noProof="0">
                          <a:solidFill>
                            <a:srgbClr val="243255"/>
                          </a:solidFill>
                        </a:rPr>
                        <a:t>Провокация</a:t>
                      </a:r>
                      <a:endParaRPr lang="ru-RU"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07935146"/>
                  </a:ext>
                </a:extLst>
              </a:tr>
              <a:tr h="612584">
                <a:tc vMerge="1">
                  <a:txBody>
                    <a:bodyPr/>
                    <a:lstStyle/>
                    <a:p>
                      <a:pPr algn="ctr"/>
                      <a:endParaRPr lang="hr-HR" sz="2400" b="1"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bg-BG" sz="2000" b="1" noProof="0">
                          <a:solidFill>
                            <a:srgbClr val="FF0000"/>
                          </a:solidFill>
                        </a:rPr>
                        <a:t>Методи за систематична промяна</a:t>
                      </a:r>
                      <a:r>
                        <a:rPr lang="en-GB" sz="2000" b="1" noProof="0">
                          <a:solidFill>
                            <a:srgbClr val="FF0000"/>
                          </a:solidFill>
                        </a:rPr>
                        <a:t> </a:t>
                      </a:r>
                      <a:r>
                        <a:rPr lang="en-GB" sz="2000" b="1" noProof="0" dirty="0">
                          <a:solidFill>
                            <a:srgbClr val="FF0000"/>
                          </a:solidFill>
                        </a:rPr>
                        <a:t>(SV)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bg-BG" sz="2000" b="1" noProof="0">
                          <a:solidFill>
                            <a:srgbClr val="FF0000"/>
                          </a:solidFill>
                        </a:rPr>
                        <a:t>Методи на систематичен сблъсък </a:t>
                      </a:r>
                      <a:r>
                        <a:rPr lang="en-GB" sz="2000" b="1" noProof="0">
                          <a:solidFill>
                            <a:srgbClr val="FF0000"/>
                          </a:solidFill>
                        </a:rPr>
                        <a:t>(SC)</a:t>
                      </a:r>
                      <a:endParaRPr lang="en-GB" sz="2000" b="1" noProof="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2217870"/>
                  </a:ext>
                </a:extLst>
              </a:tr>
              <a:tr h="1219836">
                <a:tc vMerge="1">
                  <a:txBody>
                    <a:bodyPr/>
                    <a:lstStyle/>
                    <a:p>
                      <a:pPr algn="ctr"/>
                      <a:endParaRPr lang="hr-HR" sz="2400" b="1"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bg-BG" sz="2400" b="1" noProof="0">
                          <a:solidFill>
                            <a:srgbClr val="243255"/>
                          </a:solidFill>
                        </a:rPr>
                        <a:t>Системно-аналитична концепция</a:t>
                      </a:r>
                      <a:endParaRPr lang="en-GB" sz="2400" b="1"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882775" indent="-285750" algn="l">
                        <a:buFont typeface="Arial" panose="020B0604020202020204" pitchFamily="34" charset="0"/>
                        <a:buChar char="•"/>
                      </a:pPr>
                      <a:r>
                        <a:rPr lang="bg-BG" noProof="0">
                          <a:solidFill>
                            <a:srgbClr val="243255"/>
                          </a:solidFill>
                        </a:rPr>
                        <a:t>Морфологична таблица</a:t>
                      </a:r>
                    </a:p>
                    <a:p>
                      <a:pPr marL="1882775" indent="-285750" algn="l">
                        <a:buFont typeface="Arial" panose="020B0604020202020204" pitchFamily="34" charset="0"/>
                        <a:buChar char="•"/>
                      </a:pPr>
                      <a:r>
                        <a:rPr lang="bg-BG" noProof="0">
                          <a:solidFill>
                            <a:srgbClr val="243255"/>
                          </a:solidFill>
                        </a:rPr>
                        <a:t>Програмиране</a:t>
                      </a:r>
                    </a:p>
                    <a:p>
                      <a:pPr marL="1882775" indent="-285750" algn="l">
                        <a:buFont typeface="Arial" panose="020B0604020202020204" pitchFamily="34" charset="0"/>
                        <a:buChar char="•"/>
                      </a:pPr>
                      <a:endParaRPr lang="en-GB"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609725" indent="-285750" algn="l">
                        <a:buFont typeface="Arial" panose="020B0604020202020204" pitchFamily="34" charset="0"/>
                        <a:buChar char="•"/>
                      </a:pPr>
                      <a:r>
                        <a:rPr lang="bg-BG" noProof="0">
                          <a:solidFill>
                            <a:srgbClr val="243255"/>
                          </a:solidFill>
                        </a:rPr>
                        <a:t>6 мисловни шапки </a:t>
                      </a:r>
                    </a:p>
                    <a:p>
                      <a:pPr marL="1609725" indent="-285750" algn="l">
                        <a:buFont typeface="Arial" panose="020B0604020202020204" pitchFamily="34" charset="0"/>
                        <a:buChar char="•"/>
                      </a:pPr>
                      <a:r>
                        <a:rPr lang="en-GB" noProof="0">
                          <a:solidFill>
                            <a:srgbClr val="243255"/>
                          </a:solidFill>
                        </a:rPr>
                        <a:t>TRIZ</a:t>
                      </a:r>
                      <a:endParaRPr lang="en-GB" noProof="0" dirty="0">
                        <a:solidFill>
                          <a:srgbClr val="243255"/>
                        </a:solidFill>
                      </a:endParaRPr>
                    </a:p>
                    <a:p>
                      <a:pPr marL="1609725" indent="-285750" algn="l">
                        <a:buFont typeface="Arial" panose="020B0604020202020204" pitchFamily="34" charset="0"/>
                        <a:buChar char="•"/>
                      </a:pPr>
                      <a:r>
                        <a:rPr lang="en-GB" noProof="0" dirty="0">
                          <a:solidFill>
                            <a:srgbClr val="243255"/>
                          </a:solidFill>
                        </a:rPr>
                        <a:t>TILMAG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73510232"/>
                  </a:ext>
                </a:extLst>
              </a:tr>
            </a:tbl>
          </a:graphicData>
        </a:graphic>
      </p:graphicFrame>
    </p:spTree>
    <p:extLst>
      <p:ext uri="{BB962C8B-B14F-4D97-AF65-F5344CB8AC3E}">
        <p14:creationId xmlns:p14="http://schemas.microsoft.com/office/powerpoint/2010/main" val="30970998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1615054375"/>
              </p:ext>
            </p:extLst>
          </p:nvPr>
        </p:nvGraphicFramePr>
        <p:xfrm>
          <a:off x="651465" y="1451292"/>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Diagram 2"/>
          <p:cNvGraphicFramePr/>
          <p:nvPr>
            <p:extLst>
              <p:ext uri="{D42A27DB-BD31-4B8C-83A1-F6EECF244321}">
                <p14:modId xmlns:p14="http://schemas.microsoft.com/office/powerpoint/2010/main" val="4113678143"/>
              </p:ext>
            </p:extLst>
          </p:nvPr>
        </p:nvGraphicFramePr>
        <p:xfrm>
          <a:off x="651465" y="2439396"/>
          <a:ext cx="12531135" cy="5980704"/>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pic>
        <p:nvPicPr>
          <p:cNvPr id="9" name="Picture 8"/>
          <p:cNvPicPr>
            <a:picLocks noChangeAspect="1"/>
          </p:cNvPicPr>
          <p:nvPr/>
        </p:nvPicPr>
        <p:blipFill>
          <a:blip r:embed="rId15"/>
          <a:stretch>
            <a:fillRect/>
          </a:stretch>
        </p:blipFill>
        <p:spPr>
          <a:xfrm>
            <a:off x="13401843" y="3619500"/>
            <a:ext cx="3371513" cy="1893234"/>
          </a:xfrm>
          <a:prstGeom prst="rect">
            <a:avLst/>
          </a:prstGeom>
        </p:spPr>
      </p:pic>
      <p:pic>
        <p:nvPicPr>
          <p:cNvPr id="6" name="Picture 5" descr="Agile Project Management | At VFS Digital Design, we teach ..."/>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4912335" y="5219700"/>
            <a:ext cx="3114684" cy="2336013"/>
          </a:xfrm>
          <a:prstGeom prst="rect">
            <a:avLst/>
          </a:prstGeom>
        </p:spPr>
      </p:pic>
    </p:spTree>
    <p:extLst>
      <p:ext uri="{BB962C8B-B14F-4D97-AF65-F5344CB8AC3E}">
        <p14:creationId xmlns:p14="http://schemas.microsoft.com/office/powerpoint/2010/main" val="9586368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310888238"/>
              </p:ext>
            </p:extLst>
          </p:nvPr>
        </p:nvGraphicFramePr>
        <p:xfrm>
          <a:off x="651465" y="1451292"/>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Diagram 2"/>
          <p:cNvGraphicFramePr/>
          <p:nvPr>
            <p:extLst>
              <p:ext uri="{D42A27DB-BD31-4B8C-83A1-F6EECF244321}">
                <p14:modId xmlns:p14="http://schemas.microsoft.com/office/powerpoint/2010/main" val="5386421"/>
              </p:ext>
            </p:extLst>
          </p:nvPr>
        </p:nvGraphicFramePr>
        <p:xfrm>
          <a:off x="651465" y="2439396"/>
          <a:ext cx="12531135" cy="5980704"/>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pic>
        <p:nvPicPr>
          <p:cNvPr id="9" name="Picture 8"/>
          <p:cNvPicPr>
            <a:picLocks noChangeAspect="1"/>
          </p:cNvPicPr>
          <p:nvPr/>
        </p:nvPicPr>
        <p:blipFill>
          <a:blip r:embed="rId15"/>
          <a:stretch>
            <a:fillRect/>
          </a:stretch>
        </p:blipFill>
        <p:spPr>
          <a:xfrm>
            <a:off x="13401843" y="3619500"/>
            <a:ext cx="3371513" cy="1893234"/>
          </a:xfrm>
          <a:prstGeom prst="rect">
            <a:avLst/>
          </a:prstGeom>
        </p:spPr>
      </p:pic>
      <p:pic>
        <p:nvPicPr>
          <p:cNvPr id="6" name="Picture 5" descr="Agile Project Management | At VFS Digital Design, we teach ..."/>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4912335" y="5219700"/>
            <a:ext cx="3114684" cy="2336013"/>
          </a:xfrm>
          <a:prstGeom prst="rect">
            <a:avLst/>
          </a:prstGeom>
        </p:spPr>
      </p:pic>
    </p:spTree>
    <p:extLst>
      <p:ext uri="{BB962C8B-B14F-4D97-AF65-F5344CB8AC3E}">
        <p14:creationId xmlns:p14="http://schemas.microsoft.com/office/powerpoint/2010/main" val="41196651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object 16"/>
          <p:cNvSpPr txBox="1">
            <a:spLocks noGrp="1"/>
          </p:cNvSpPr>
          <p:nvPr>
            <p:ph type="title"/>
          </p:nvPr>
        </p:nvSpPr>
        <p:spPr>
          <a:xfrm>
            <a:off x="844388" y="843988"/>
            <a:ext cx="12852400" cy="751488"/>
          </a:xfrm>
          <a:prstGeom prst="rect">
            <a:avLst/>
          </a:prstGeom>
        </p:spPr>
        <p:txBody>
          <a:bodyPr vert="horz" wrap="square" lIns="0" tIns="12700" rIns="0" bIns="0" rtlCol="0">
            <a:spAutoFit/>
          </a:bodyPr>
          <a:lstStyle/>
          <a:p>
            <a:pPr marL="12700">
              <a:spcBef>
                <a:spcPts val="100"/>
              </a:spcBef>
            </a:pPr>
            <a:r>
              <a:rPr lang="bg-BG" sz="4800">
                <a:solidFill>
                  <a:srgbClr val="E12227"/>
                </a:solidFill>
              </a:rPr>
              <a:t>СЪДЪРЖАНИЕ</a:t>
            </a:r>
            <a:endParaRPr lang="es-ES" sz="4800" dirty="0">
              <a:solidFill>
                <a:srgbClr val="E12227"/>
              </a:solidFill>
            </a:endParaRP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id="{FD901C1C-8A41-4B4A-8EAC-7471FBAB150D}"/>
              </a:ext>
            </a:extLst>
          </p:cNvPr>
          <p:cNvPicPr>
            <a:picLocks noChangeAspect="1"/>
          </p:cNvPicPr>
          <p:nvPr/>
        </p:nvPicPr>
        <p:blipFill>
          <a:blip r:embed="rId2"/>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id="{3CA7F902-F9B5-42B6-AEC2-6AD2E90BEC91}"/>
              </a:ext>
            </a:extLst>
          </p:cNvPr>
          <p:cNvPicPr>
            <a:picLocks noChangeAspect="1"/>
          </p:cNvPicPr>
          <p:nvPr/>
        </p:nvPicPr>
        <p:blipFill>
          <a:blip r:embed="rId3"/>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id="{829BE287-3BD8-4249-A9B5-F0DE0CB3DB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697" y="9745835"/>
            <a:ext cx="936335" cy="449441"/>
          </a:xfrm>
          <a:prstGeom prst="rect">
            <a:avLst/>
          </a:prstGeom>
        </p:spPr>
      </p:pic>
      <p:sp>
        <p:nvSpPr>
          <p:cNvPr id="22" name="object 7">
            <a:extLst>
              <a:ext uri="{FF2B5EF4-FFF2-40B4-BE49-F238E27FC236}">
                <a16:creationId xmlns:a16="http://schemas.microsoft.com/office/drawing/2014/main" id="{D63C63AE-59BE-4E96-AC53-F60FC1F4358C}"/>
              </a:ext>
            </a:extLst>
          </p:cNvPr>
          <p:cNvSpPr/>
          <p:nvPr/>
        </p:nvSpPr>
        <p:spPr>
          <a:xfrm>
            <a:off x="0" y="2801522"/>
            <a:ext cx="18288000" cy="10160"/>
          </a:xfrm>
          <a:custGeom>
            <a:avLst/>
            <a:gdLst/>
            <a:ahLst/>
            <a:cxnLst/>
            <a:rect l="l" t="t" r="r" b="b"/>
            <a:pathLst>
              <a:path w="18288000" h="10160">
                <a:moveTo>
                  <a:pt x="18287999" y="10107"/>
                </a:moveTo>
                <a:lnTo>
                  <a:pt x="18287999" y="0"/>
                </a:lnTo>
                <a:lnTo>
                  <a:pt x="0" y="0"/>
                </a:lnTo>
                <a:lnTo>
                  <a:pt x="0" y="10107"/>
                </a:lnTo>
                <a:lnTo>
                  <a:pt x="18287999" y="10107"/>
                </a:lnTo>
                <a:close/>
              </a:path>
            </a:pathLst>
          </a:custGeom>
          <a:solidFill>
            <a:srgbClr val="0000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4" name="object 6">
            <a:extLst>
              <a:ext uri="{FF2B5EF4-FFF2-40B4-BE49-F238E27FC236}">
                <a16:creationId xmlns:a16="http://schemas.microsoft.com/office/drawing/2014/main" id="{25912CAA-5A11-4529-A60A-EF64FAACD856}"/>
              </a:ext>
            </a:extLst>
          </p:cNvPr>
          <p:cNvSpPr/>
          <p:nvPr/>
        </p:nvSpPr>
        <p:spPr>
          <a:xfrm>
            <a:off x="13710322" y="2803474"/>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5" name="object 6">
            <a:extLst>
              <a:ext uri="{FF2B5EF4-FFF2-40B4-BE49-F238E27FC236}">
                <a16:creationId xmlns:a16="http://schemas.microsoft.com/office/drawing/2014/main" id="{337302F4-37D0-435B-AD5A-183E921251BF}"/>
              </a:ext>
            </a:extLst>
          </p:cNvPr>
          <p:cNvSpPr/>
          <p:nvPr/>
        </p:nvSpPr>
        <p:spPr>
          <a:xfrm>
            <a:off x="7876857" y="2803474"/>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7" name="object 6">
            <a:extLst>
              <a:ext uri="{FF2B5EF4-FFF2-40B4-BE49-F238E27FC236}">
                <a16:creationId xmlns:a16="http://schemas.microsoft.com/office/drawing/2014/main" id="{97B47471-06E6-4973-A14B-B861768C308A}"/>
              </a:ext>
            </a:extLst>
          </p:cNvPr>
          <p:cNvSpPr/>
          <p:nvPr/>
        </p:nvSpPr>
        <p:spPr>
          <a:xfrm>
            <a:off x="2500147" y="2770484"/>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46" name="Group 56">
            <a:extLst>
              <a:ext uri="{FF2B5EF4-FFF2-40B4-BE49-F238E27FC236}">
                <a16:creationId xmlns:a16="http://schemas.microsoft.com/office/drawing/2014/main" id="{FC0B86D3-10E4-4A4E-B970-B4043839F4DF}"/>
              </a:ext>
            </a:extLst>
          </p:cNvPr>
          <p:cNvGrpSpPr/>
          <p:nvPr/>
        </p:nvGrpSpPr>
        <p:grpSpPr>
          <a:xfrm>
            <a:off x="501852" y="3768294"/>
            <a:ext cx="4908348" cy="6246546"/>
            <a:chOff x="1704484" y="1832327"/>
            <a:chExt cx="1053476" cy="1598055"/>
          </a:xfrm>
        </p:grpSpPr>
        <p:sp>
          <p:nvSpPr>
            <p:cNvPr id="47" name="TextBox 33">
              <a:extLst>
                <a:ext uri="{FF2B5EF4-FFF2-40B4-BE49-F238E27FC236}">
                  <a16:creationId xmlns:a16="http://schemas.microsoft.com/office/drawing/2014/main" id="{611F3A84-94C4-48B0-AA6E-E346E1BF6A5A}"/>
                </a:ext>
              </a:extLst>
            </p:cNvPr>
            <p:cNvSpPr txBox="1"/>
            <p:nvPr/>
          </p:nvSpPr>
          <p:spPr>
            <a:xfrm>
              <a:off x="1723173" y="2005214"/>
              <a:ext cx="1034787" cy="1425168"/>
            </a:xfrm>
            <a:prstGeom prst="rect">
              <a:avLst/>
            </a:prstGeom>
            <a:noFill/>
          </p:spPr>
          <p:txBody>
            <a:bodyPr wrap="square" rtlCol="0">
              <a:spAutoFit/>
            </a:bodyPr>
            <a:lstStyle/>
            <a:p>
              <a:endParaRPr lang="en-US" altLang="ko-KR" sz="2000" dirty="0">
                <a:solidFill>
                  <a:srgbClr val="243255"/>
                </a:solidFill>
                <a:cs typeface="Arial" pitchFamily="34" charset="0"/>
              </a:endParaRPr>
            </a:p>
            <a:p>
              <a:pPr marL="342900" indent="-342900">
                <a:buFont typeface="Arial" panose="020B0604020202020204" pitchFamily="34" charset="0"/>
                <a:buChar char="•"/>
              </a:pPr>
              <a:endParaRPr lang="hr-HR" altLang="ko-KR" sz="2800" dirty="0">
                <a:cs typeface="Arial" pitchFamily="34" charset="0"/>
              </a:endParaRPr>
            </a:p>
            <a:p>
              <a:pPr marL="342900" indent="-342900">
                <a:buFont typeface="Arial" panose="020B0604020202020204" pitchFamily="34" charset="0"/>
                <a:buChar char="•"/>
              </a:pPr>
              <a:r>
                <a:rPr lang="ru-RU" altLang="ko-KR" sz="2800">
                  <a:solidFill>
                    <a:srgbClr val="002060"/>
                  </a:solidFill>
                  <a:cs typeface="Arial" pitchFamily="34" charset="0"/>
                </a:rPr>
                <a:t>Творческо мислене</a:t>
              </a:r>
            </a:p>
            <a:p>
              <a:pPr marL="342900" indent="-342900">
                <a:buFont typeface="Arial" panose="020B0604020202020204" pitchFamily="34" charset="0"/>
                <a:buChar char="•"/>
              </a:pPr>
              <a:r>
                <a:rPr lang="ru-RU" altLang="ko-KR" sz="2800">
                  <a:solidFill>
                    <a:srgbClr val="002060"/>
                  </a:solidFill>
                  <a:cs typeface="Arial" pitchFamily="34" charset="0"/>
                </a:rPr>
                <a:t>Какво представлява творческото мислене, креативността?</a:t>
              </a:r>
            </a:p>
            <a:p>
              <a:pPr marL="342900" indent="-342900">
                <a:buFont typeface="Arial" panose="020B0604020202020204" pitchFamily="34" charset="0"/>
                <a:buChar char="•"/>
              </a:pPr>
              <a:r>
                <a:rPr lang="ru-RU" altLang="ko-KR" sz="2800">
                  <a:solidFill>
                    <a:srgbClr val="002060"/>
                  </a:solidFill>
                  <a:cs typeface="Arial" pitchFamily="34" charset="0"/>
                </a:rPr>
                <a:t>Значението на творческото мислене, креативността </a:t>
              </a:r>
            </a:p>
            <a:p>
              <a:pPr marL="342900" indent="-342900">
                <a:buFont typeface="Arial" panose="020B0604020202020204" pitchFamily="34" charset="0"/>
                <a:buChar char="•"/>
              </a:pPr>
              <a:r>
                <a:rPr lang="ru-RU" altLang="ko-KR" sz="2800">
                  <a:solidFill>
                    <a:srgbClr val="002060"/>
                  </a:solidFill>
                  <a:cs typeface="Arial" pitchFamily="34" charset="0"/>
                </a:rPr>
                <a:t>Съставни части на творческото мислене и на модела на креативност 4P   </a:t>
              </a:r>
            </a:p>
            <a:p>
              <a:pPr marL="342900" indent="-342900">
                <a:buFont typeface="Arial" panose="020B0604020202020204" pitchFamily="34" charset="0"/>
                <a:buChar char="•"/>
              </a:pPr>
              <a:r>
                <a:rPr lang="ru-RU" altLang="ko-KR" sz="2800">
                  <a:solidFill>
                    <a:srgbClr val="002060"/>
                  </a:solidFill>
                  <a:cs typeface="Arial" pitchFamily="34" charset="0"/>
                </a:rPr>
                <a:t>Видове креативност</a:t>
              </a:r>
            </a:p>
            <a:p>
              <a:pPr marL="342900" indent="-342900">
                <a:buFont typeface="Arial" panose="020B0604020202020204" pitchFamily="34" charset="0"/>
                <a:buChar char="•"/>
              </a:pPr>
              <a:endParaRPr lang="en-GB" altLang="ko-KR" sz="2800" dirty="0">
                <a:cs typeface="Arial" pitchFamily="34" charset="0"/>
              </a:endParaRPr>
            </a:p>
          </p:txBody>
        </p:sp>
        <p:sp>
          <p:nvSpPr>
            <p:cNvPr id="48" name="TextBox 34">
              <a:extLst>
                <a:ext uri="{FF2B5EF4-FFF2-40B4-BE49-F238E27FC236}">
                  <a16:creationId xmlns:a16="http://schemas.microsoft.com/office/drawing/2014/main" id="{9A4BBE72-BFEB-4C72-9760-B722279C9CA7}"/>
                </a:ext>
              </a:extLst>
            </p:cNvPr>
            <p:cNvSpPr txBox="1"/>
            <p:nvPr/>
          </p:nvSpPr>
          <p:spPr>
            <a:xfrm>
              <a:off x="1704484" y="1832327"/>
              <a:ext cx="1023846" cy="275585"/>
            </a:xfrm>
            <a:prstGeom prst="rect">
              <a:avLst/>
            </a:prstGeom>
            <a:noFill/>
          </p:spPr>
          <p:txBody>
            <a:bodyPr wrap="square" lIns="108000" rIns="108000" rtlCol="0">
              <a:spAutoFit/>
            </a:bodyPr>
            <a:lstStyle/>
            <a:p>
              <a:pPr algn="ctr"/>
              <a:r>
                <a:rPr lang="ru-RU" altLang="ko-KR" sz="3200" b="1" dirty="0" err="1">
                  <a:solidFill>
                    <a:srgbClr val="243255"/>
                  </a:solidFill>
                  <a:cs typeface="Arial" pitchFamily="34" charset="0"/>
                </a:rPr>
                <a:t>Определяне</a:t>
              </a:r>
              <a:r>
                <a:rPr lang="ru-RU" altLang="ko-KR" sz="3200" b="1" dirty="0">
                  <a:solidFill>
                    <a:srgbClr val="243255"/>
                  </a:solidFill>
                  <a:cs typeface="Arial" pitchFamily="34" charset="0"/>
                </a:rPr>
                <a:t> на  </a:t>
              </a:r>
              <a:r>
                <a:rPr lang="ru-RU" altLang="ko-KR" sz="3200" b="1" dirty="0" err="1">
                  <a:solidFill>
                    <a:srgbClr val="243255"/>
                  </a:solidFill>
                  <a:cs typeface="Arial" pitchFamily="34" charset="0"/>
                </a:rPr>
                <a:t>креативността</a:t>
              </a:r>
              <a:endParaRPr lang="ru-RU" altLang="ko-KR" sz="3200" b="1" dirty="0">
                <a:solidFill>
                  <a:srgbClr val="243255"/>
                </a:solidFill>
                <a:cs typeface="Arial" pitchFamily="34" charset="0"/>
              </a:endParaRPr>
            </a:p>
          </p:txBody>
        </p:sp>
      </p:grpSp>
      <p:sp>
        <p:nvSpPr>
          <p:cNvPr id="51" name="TextBox 38">
            <a:extLst>
              <a:ext uri="{FF2B5EF4-FFF2-40B4-BE49-F238E27FC236}">
                <a16:creationId xmlns:a16="http://schemas.microsoft.com/office/drawing/2014/main" id="{9456F793-01BD-4953-A99E-8176A0EDB3AA}"/>
              </a:ext>
            </a:extLst>
          </p:cNvPr>
          <p:cNvSpPr txBox="1"/>
          <p:nvPr/>
        </p:nvSpPr>
        <p:spPr>
          <a:xfrm>
            <a:off x="7704151" y="3306629"/>
            <a:ext cx="1584782" cy="461665"/>
          </a:xfrm>
          <a:prstGeom prst="rect">
            <a:avLst/>
          </a:prstGeom>
          <a:noFill/>
        </p:spPr>
        <p:txBody>
          <a:bodyPr wrap="square" lIns="108000" rIns="108000" rtlCol="0">
            <a:spAutoFit/>
          </a:bodyPr>
          <a:lstStyle/>
          <a:p>
            <a:r>
              <a:rPr lang="bg-BG" altLang="ko-KR" sz="2400" b="1" dirty="0">
                <a:solidFill>
                  <a:srgbClr val="243255"/>
                </a:solidFill>
                <a:cs typeface="Arial" pitchFamily="34" charset="0"/>
              </a:rPr>
              <a:t>Част </a:t>
            </a:r>
            <a:r>
              <a:rPr lang="hr-HR" altLang="ko-KR" sz="2400" b="1" dirty="0">
                <a:solidFill>
                  <a:srgbClr val="243255"/>
                </a:solidFill>
                <a:cs typeface="Arial" pitchFamily="34" charset="0"/>
              </a:rPr>
              <a:t>2</a:t>
            </a:r>
            <a:endParaRPr lang="ko-KR" altLang="en-US" sz="2400" b="1" dirty="0">
              <a:solidFill>
                <a:srgbClr val="243255"/>
              </a:solidFill>
              <a:cs typeface="Arial" pitchFamily="34" charset="0"/>
            </a:endParaRPr>
          </a:p>
        </p:txBody>
      </p:sp>
      <p:grpSp>
        <p:nvGrpSpPr>
          <p:cNvPr id="52" name="Group 90">
            <a:extLst>
              <a:ext uri="{FF2B5EF4-FFF2-40B4-BE49-F238E27FC236}">
                <a16:creationId xmlns:a16="http://schemas.microsoft.com/office/drawing/2014/main" id="{96A9D34C-2DFC-4ABF-9A58-E2D5DAE4839B}"/>
              </a:ext>
            </a:extLst>
          </p:cNvPr>
          <p:cNvGrpSpPr/>
          <p:nvPr/>
        </p:nvGrpSpPr>
        <p:grpSpPr>
          <a:xfrm>
            <a:off x="12496798" y="3283564"/>
            <a:ext cx="4648199" cy="541188"/>
            <a:chOff x="1105779" y="1766707"/>
            <a:chExt cx="3002962" cy="541188"/>
          </a:xfrm>
        </p:grpSpPr>
        <p:sp>
          <p:nvSpPr>
            <p:cNvPr id="53" name="TextBox 41">
              <a:extLst>
                <a:ext uri="{FF2B5EF4-FFF2-40B4-BE49-F238E27FC236}">
                  <a16:creationId xmlns:a16="http://schemas.microsoft.com/office/drawing/2014/main" id="{8BD68FBC-44FC-4EFC-A09F-16946911D992}"/>
                </a:ext>
              </a:extLst>
            </p:cNvPr>
            <p:cNvSpPr txBox="1"/>
            <p:nvPr/>
          </p:nvSpPr>
          <p:spPr>
            <a:xfrm>
              <a:off x="1105779" y="1907785"/>
              <a:ext cx="3002962" cy="400110"/>
            </a:xfrm>
            <a:prstGeom prst="rect">
              <a:avLst/>
            </a:prstGeom>
            <a:noFill/>
          </p:spPr>
          <p:txBody>
            <a:bodyPr wrap="square" rtlCol="0">
              <a:spAutoFit/>
            </a:bodyPr>
            <a:lstStyle/>
            <a:p>
              <a:endParaRPr lang="en-US" altLang="ko-KR" sz="2000" dirty="0">
                <a:solidFill>
                  <a:srgbClr val="243255"/>
                </a:solidFill>
                <a:cs typeface="Arial" pitchFamily="34" charset="0"/>
              </a:endParaRPr>
            </a:p>
          </p:txBody>
        </p:sp>
        <p:sp>
          <p:nvSpPr>
            <p:cNvPr id="54" name="TextBox 42">
              <a:extLst>
                <a:ext uri="{FF2B5EF4-FFF2-40B4-BE49-F238E27FC236}">
                  <a16:creationId xmlns:a16="http://schemas.microsoft.com/office/drawing/2014/main" id="{B9C5B90D-278A-4F7F-B76A-E666BB41EBA3}"/>
                </a:ext>
              </a:extLst>
            </p:cNvPr>
            <p:cNvSpPr txBox="1"/>
            <p:nvPr/>
          </p:nvSpPr>
          <p:spPr>
            <a:xfrm>
              <a:off x="1704484" y="1766707"/>
              <a:ext cx="1023846" cy="461665"/>
            </a:xfrm>
            <a:prstGeom prst="rect">
              <a:avLst/>
            </a:prstGeom>
            <a:noFill/>
          </p:spPr>
          <p:txBody>
            <a:bodyPr wrap="square" lIns="108000" rIns="108000" rtlCol="0">
              <a:spAutoFit/>
            </a:bodyPr>
            <a:lstStyle/>
            <a:p>
              <a:r>
                <a:rPr lang="bg-BG" altLang="ko-KR" sz="2400" b="1" dirty="0">
                  <a:solidFill>
                    <a:srgbClr val="243255"/>
                  </a:solidFill>
                  <a:cs typeface="Arial" pitchFamily="34" charset="0"/>
                </a:rPr>
                <a:t>Част</a:t>
              </a:r>
              <a:r>
                <a:rPr lang="en-US" altLang="ko-KR" sz="2400" b="1" dirty="0">
                  <a:solidFill>
                    <a:srgbClr val="243255"/>
                  </a:solidFill>
                  <a:cs typeface="Arial" pitchFamily="34" charset="0"/>
                </a:rPr>
                <a:t> 3</a:t>
              </a:r>
              <a:endParaRPr lang="ko-KR" altLang="en-US" sz="2400" b="1" dirty="0">
                <a:solidFill>
                  <a:srgbClr val="243255"/>
                </a:solidFill>
                <a:cs typeface="Arial" pitchFamily="34" charset="0"/>
              </a:endParaRPr>
            </a:p>
          </p:txBody>
        </p:sp>
      </p:grpSp>
      <p:grpSp>
        <p:nvGrpSpPr>
          <p:cNvPr id="21" name="Group 56">
            <a:extLst>
              <a:ext uri="{FF2B5EF4-FFF2-40B4-BE49-F238E27FC236}">
                <a16:creationId xmlns:a16="http://schemas.microsoft.com/office/drawing/2014/main" id="{FC0B86D3-10E4-4A4E-B970-B4043839F4DF}"/>
              </a:ext>
            </a:extLst>
          </p:cNvPr>
          <p:cNvGrpSpPr/>
          <p:nvPr/>
        </p:nvGrpSpPr>
        <p:grpSpPr>
          <a:xfrm>
            <a:off x="5776828" y="3736635"/>
            <a:ext cx="4905544" cy="4985544"/>
            <a:chOff x="1720466" y="1841603"/>
            <a:chExt cx="1023846" cy="992791"/>
          </a:xfrm>
        </p:grpSpPr>
        <p:sp>
          <p:nvSpPr>
            <p:cNvPr id="23" name="TextBox 33">
              <a:extLst>
                <a:ext uri="{FF2B5EF4-FFF2-40B4-BE49-F238E27FC236}">
                  <a16:creationId xmlns:a16="http://schemas.microsoft.com/office/drawing/2014/main" id="{611F3A84-94C4-48B0-AA6E-E346E1BF6A5A}"/>
                </a:ext>
              </a:extLst>
            </p:cNvPr>
            <p:cNvSpPr txBox="1"/>
            <p:nvPr/>
          </p:nvSpPr>
          <p:spPr>
            <a:xfrm>
              <a:off x="1725880" y="1982480"/>
              <a:ext cx="1018432" cy="851914"/>
            </a:xfrm>
            <a:prstGeom prst="rect">
              <a:avLst/>
            </a:prstGeom>
            <a:noFill/>
          </p:spPr>
          <p:txBody>
            <a:bodyPr wrap="square" rtlCol="0">
              <a:spAutoFit/>
            </a:bodyPr>
            <a:lstStyle/>
            <a:p>
              <a:endParaRPr lang="en-US" altLang="ko-KR" sz="2000" dirty="0">
                <a:solidFill>
                  <a:srgbClr val="243255"/>
                </a:solidFill>
                <a:cs typeface="Arial" pitchFamily="34" charset="0"/>
              </a:endParaRPr>
            </a:p>
            <a:p>
              <a:pPr marL="342900" indent="-342900">
                <a:buFont typeface="Arial" panose="020B0604020202020204" pitchFamily="34" charset="0"/>
                <a:buChar char="•"/>
              </a:pPr>
              <a:endParaRPr lang="hr-HR" altLang="ko-KR" sz="2800" dirty="0">
                <a:cs typeface="Arial" pitchFamily="34" charset="0"/>
              </a:endParaRPr>
            </a:p>
            <a:p>
              <a:pPr marL="342900" indent="-342900">
                <a:buFont typeface="Arial" panose="020B0604020202020204" pitchFamily="34" charset="0"/>
                <a:buChar char="•"/>
              </a:pPr>
              <a:r>
                <a:rPr lang="bg-BG" altLang="ko-KR" sz="2800">
                  <a:solidFill>
                    <a:srgbClr val="002060"/>
                  </a:solidFill>
                  <a:cs typeface="Arial" pitchFamily="34" charset="0"/>
                </a:rPr>
                <a:t>Личностна и екипна креативност </a:t>
              </a:r>
            </a:p>
            <a:p>
              <a:pPr marL="342900" indent="-342900">
                <a:buFont typeface="Arial" panose="020B0604020202020204" pitchFamily="34" charset="0"/>
                <a:buChar char="•"/>
              </a:pPr>
              <a:r>
                <a:rPr lang="bg-BG" altLang="ko-KR" sz="2800">
                  <a:solidFill>
                    <a:srgbClr val="002060"/>
                  </a:solidFill>
                  <a:cs typeface="Arial" pitchFamily="34" charset="0"/>
                </a:rPr>
                <a:t>Бариери пред креативността</a:t>
              </a:r>
              <a:endParaRPr lang="en-GB" altLang="ko-KR" sz="2800" dirty="0">
                <a:solidFill>
                  <a:srgbClr val="002060"/>
                </a:solidFill>
                <a:cs typeface="Arial" pitchFamily="34" charset="0"/>
              </a:endParaRPr>
            </a:p>
            <a:p>
              <a:pPr marL="342900" indent="-342900">
                <a:buFont typeface="Arial" panose="020B0604020202020204" pitchFamily="34" charset="0"/>
                <a:buChar char="•"/>
              </a:pPr>
              <a:r>
                <a:rPr lang="bg-BG" altLang="ko-KR" sz="2800">
                  <a:solidFill>
                    <a:srgbClr val="002060"/>
                  </a:solidFill>
                  <a:cs typeface="Arial" pitchFamily="34" charset="0"/>
                </a:rPr>
                <a:t>Техники на креативност </a:t>
              </a:r>
              <a:endParaRPr lang="en-GB" altLang="ko-KR" sz="2800" dirty="0">
                <a:solidFill>
                  <a:srgbClr val="002060"/>
                </a:solidFill>
                <a:cs typeface="Arial" pitchFamily="34" charset="0"/>
              </a:endParaRPr>
            </a:p>
            <a:p>
              <a:pPr marL="342900" indent="-342900">
                <a:buFont typeface="Arial" panose="020B0604020202020204" pitchFamily="34" charset="0"/>
                <a:buChar char="•"/>
              </a:pPr>
              <a:r>
                <a:rPr lang="bg-BG" altLang="ko-KR" sz="2800">
                  <a:solidFill>
                    <a:srgbClr val="002060"/>
                  </a:solidFill>
                  <a:cs typeface="Arial" pitchFamily="34" charset="0"/>
                </a:rPr>
                <a:t>Брейнсторминг, брейнрайтинг</a:t>
              </a:r>
              <a:r>
                <a:rPr lang="en-GB" altLang="ko-KR" sz="2800">
                  <a:solidFill>
                    <a:srgbClr val="002060"/>
                  </a:solidFill>
                  <a:cs typeface="Arial" pitchFamily="34" charset="0"/>
                </a:rPr>
                <a:t>, </a:t>
              </a:r>
              <a:r>
                <a:rPr lang="bg-BG" altLang="ko-KR" sz="2800">
                  <a:solidFill>
                    <a:srgbClr val="002060"/>
                  </a:solidFill>
                  <a:cs typeface="Arial" pitchFamily="34" charset="0"/>
                </a:rPr>
                <a:t>6 мисловни шапки</a:t>
              </a:r>
              <a:r>
                <a:rPr lang="hr-HR" altLang="ko-KR" sz="2800">
                  <a:solidFill>
                    <a:srgbClr val="002060"/>
                  </a:solidFill>
                  <a:cs typeface="Arial" pitchFamily="34" charset="0"/>
                </a:rPr>
                <a:t>…</a:t>
              </a:r>
              <a:endParaRPr lang="en-GB" altLang="ko-KR" sz="2800" dirty="0">
                <a:solidFill>
                  <a:srgbClr val="002060"/>
                </a:solidFill>
                <a:cs typeface="Arial" pitchFamily="34" charset="0"/>
              </a:endParaRPr>
            </a:p>
          </p:txBody>
        </p:sp>
        <p:sp>
          <p:nvSpPr>
            <p:cNvPr id="26" name="TextBox 34">
              <a:extLst>
                <a:ext uri="{FF2B5EF4-FFF2-40B4-BE49-F238E27FC236}">
                  <a16:creationId xmlns:a16="http://schemas.microsoft.com/office/drawing/2014/main" id="{9A4BBE72-BFEB-4C72-9760-B722279C9CA7}"/>
                </a:ext>
              </a:extLst>
            </p:cNvPr>
            <p:cNvSpPr txBox="1"/>
            <p:nvPr/>
          </p:nvSpPr>
          <p:spPr>
            <a:xfrm>
              <a:off x="1720466" y="1841603"/>
              <a:ext cx="1023846" cy="214511"/>
            </a:xfrm>
            <a:prstGeom prst="rect">
              <a:avLst/>
            </a:prstGeom>
            <a:noFill/>
          </p:spPr>
          <p:txBody>
            <a:bodyPr wrap="square" lIns="108000" rIns="108000" rtlCol="0">
              <a:spAutoFit/>
            </a:bodyPr>
            <a:lstStyle/>
            <a:p>
              <a:pPr algn="ctr"/>
              <a:r>
                <a:rPr lang="ru-RU" altLang="ko-KR" sz="3200" b="1">
                  <a:solidFill>
                    <a:srgbClr val="243255"/>
                  </a:solidFill>
                  <a:cs typeface="Arial" pitchFamily="34" charset="0"/>
                </a:rPr>
                <a:t>Креативност на екипа и техники на креативност </a:t>
              </a:r>
              <a:endParaRPr lang="en-GB" altLang="ko-KR" sz="3200" b="1" dirty="0">
                <a:solidFill>
                  <a:srgbClr val="243255"/>
                </a:solidFill>
                <a:cs typeface="Arial" pitchFamily="34" charset="0"/>
              </a:endParaRPr>
            </a:p>
          </p:txBody>
        </p:sp>
      </p:grpSp>
      <p:sp>
        <p:nvSpPr>
          <p:cNvPr id="34" name="TextBox 33">
            <a:extLst>
              <a:ext uri="{FF2B5EF4-FFF2-40B4-BE49-F238E27FC236}">
                <a16:creationId xmlns:a16="http://schemas.microsoft.com/office/drawing/2014/main" id="{611F3A84-94C4-48B0-AA6E-E346E1BF6A5A}"/>
              </a:ext>
            </a:extLst>
          </p:cNvPr>
          <p:cNvSpPr txBox="1"/>
          <p:nvPr/>
        </p:nvSpPr>
        <p:spPr>
          <a:xfrm>
            <a:off x="11273572" y="4444083"/>
            <a:ext cx="4879604" cy="2554545"/>
          </a:xfrm>
          <a:prstGeom prst="rect">
            <a:avLst/>
          </a:prstGeom>
          <a:noFill/>
        </p:spPr>
        <p:txBody>
          <a:bodyPr wrap="square" rtlCol="0">
            <a:spAutoFit/>
          </a:bodyPr>
          <a:lstStyle/>
          <a:p>
            <a:endParaRPr lang="en-US" altLang="ko-KR" sz="2000" dirty="0">
              <a:solidFill>
                <a:srgbClr val="243255"/>
              </a:solidFill>
              <a:cs typeface="Arial" pitchFamily="34" charset="0"/>
            </a:endParaRPr>
          </a:p>
          <a:p>
            <a:pPr marL="342900" indent="-342900">
              <a:buFont typeface="Arial" panose="020B0604020202020204" pitchFamily="34" charset="0"/>
              <a:buChar char="•"/>
            </a:pPr>
            <a:endParaRPr lang="hr-HR" altLang="ko-KR" sz="2800" dirty="0">
              <a:cs typeface="Arial" pitchFamily="34" charset="0"/>
            </a:endParaRPr>
          </a:p>
          <a:p>
            <a:pPr marL="342900" indent="-342900">
              <a:buFont typeface="Arial" panose="020B0604020202020204" pitchFamily="34" charset="0"/>
              <a:buChar char="•"/>
            </a:pPr>
            <a:r>
              <a:rPr lang="bg-BG" altLang="ko-KR" sz="2800">
                <a:solidFill>
                  <a:srgbClr val="002060"/>
                </a:solidFill>
                <a:cs typeface="Arial" pitchFamily="34" charset="0"/>
              </a:rPr>
              <a:t>Рамка на дизайн мисленето</a:t>
            </a:r>
            <a:endParaRPr lang="en-GB" altLang="ko-KR" sz="2800" dirty="0">
              <a:solidFill>
                <a:srgbClr val="002060"/>
              </a:solidFill>
              <a:cs typeface="Arial" pitchFamily="34" charset="0"/>
            </a:endParaRPr>
          </a:p>
          <a:p>
            <a:pPr marL="342900" indent="-342900">
              <a:buFont typeface="Arial" panose="020B0604020202020204" pitchFamily="34" charset="0"/>
              <a:buChar char="•"/>
            </a:pPr>
            <a:r>
              <a:rPr lang="ru-RU" altLang="ko-KR" sz="2800">
                <a:solidFill>
                  <a:srgbClr val="002060"/>
                </a:solidFill>
                <a:cs typeface="Arial" pitchFamily="34" charset="0"/>
              </a:rPr>
              <a:t>5 теми, характерни за  дизайн мислене</a:t>
            </a:r>
          </a:p>
          <a:p>
            <a:pPr marL="342900" indent="-342900">
              <a:buFont typeface="Arial" panose="020B0604020202020204" pitchFamily="34" charset="0"/>
              <a:buChar char="•"/>
            </a:pPr>
            <a:r>
              <a:rPr lang="bg-BG" altLang="ko-KR" sz="2800">
                <a:solidFill>
                  <a:srgbClr val="002060"/>
                </a:solidFill>
                <a:cs typeface="Arial" pitchFamily="34" charset="0"/>
              </a:rPr>
              <a:t>Дизайн мислене </a:t>
            </a:r>
            <a:endParaRPr lang="en-GB" altLang="ko-KR" sz="2800" dirty="0">
              <a:solidFill>
                <a:srgbClr val="002060"/>
              </a:solidFill>
              <a:cs typeface="Arial" pitchFamily="34" charset="0"/>
            </a:endParaRPr>
          </a:p>
        </p:txBody>
      </p:sp>
      <p:sp>
        <p:nvSpPr>
          <p:cNvPr id="35" name="TextBox 34">
            <a:extLst>
              <a:ext uri="{FF2B5EF4-FFF2-40B4-BE49-F238E27FC236}">
                <a16:creationId xmlns:a16="http://schemas.microsoft.com/office/drawing/2014/main" id="{9A4BBE72-BFEB-4C72-9760-B722279C9CA7}"/>
              </a:ext>
            </a:extLst>
          </p:cNvPr>
          <p:cNvSpPr txBox="1"/>
          <p:nvPr/>
        </p:nvSpPr>
        <p:spPr>
          <a:xfrm>
            <a:off x="11247632" y="3911554"/>
            <a:ext cx="4905544" cy="584775"/>
          </a:xfrm>
          <a:prstGeom prst="rect">
            <a:avLst/>
          </a:prstGeom>
          <a:noFill/>
        </p:spPr>
        <p:txBody>
          <a:bodyPr wrap="square" lIns="108000" rIns="108000" rtlCol="0">
            <a:spAutoFit/>
          </a:bodyPr>
          <a:lstStyle/>
          <a:p>
            <a:pPr algn="ctr"/>
            <a:r>
              <a:rPr lang="bg-BG" altLang="ko-KR" sz="3200" b="1">
                <a:solidFill>
                  <a:srgbClr val="243255"/>
                </a:solidFill>
                <a:cs typeface="Arial" pitchFamily="34" charset="0"/>
              </a:rPr>
              <a:t>	Дизайн мислене</a:t>
            </a:r>
            <a:endParaRPr lang="en-GB" altLang="ko-KR" sz="3200" b="1" dirty="0">
              <a:solidFill>
                <a:srgbClr val="243255"/>
              </a:solidFill>
              <a:cs typeface="Arial" pitchFamily="34" charset="0"/>
            </a:endParaRPr>
          </a:p>
        </p:txBody>
      </p:sp>
      <p:sp>
        <p:nvSpPr>
          <p:cNvPr id="28" name="TextBox 38">
            <a:extLst>
              <a:ext uri="{FF2B5EF4-FFF2-40B4-BE49-F238E27FC236}">
                <a16:creationId xmlns:a16="http://schemas.microsoft.com/office/drawing/2014/main" id="{808A3623-182B-44B7-ACAB-19E2BE181B79}"/>
              </a:ext>
            </a:extLst>
          </p:cNvPr>
          <p:cNvSpPr txBox="1"/>
          <p:nvPr/>
        </p:nvSpPr>
        <p:spPr>
          <a:xfrm>
            <a:off x="2224646" y="3282618"/>
            <a:ext cx="1584782" cy="461665"/>
          </a:xfrm>
          <a:prstGeom prst="rect">
            <a:avLst/>
          </a:prstGeom>
          <a:noFill/>
        </p:spPr>
        <p:txBody>
          <a:bodyPr wrap="square" lIns="108000" rIns="108000" rtlCol="0">
            <a:spAutoFit/>
          </a:bodyPr>
          <a:lstStyle/>
          <a:p>
            <a:r>
              <a:rPr lang="bg-BG" altLang="ko-KR" sz="2400" b="1" dirty="0">
                <a:solidFill>
                  <a:srgbClr val="243255"/>
                </a:solidFill>
                <a:cs typeface="Arial" pitchFamily="34" charset="0"/>
              </a:rPr>
              <a:t>Част 1</a:t>
            </a:r>
            <a:endParaRPr lang="ko-KR" altLang="en-US" sz="2400" b="1" dirty="0">
              <a:solidFill>
                <a:srgbClr val="243255"/>
              </a:solidFill>
              <a:cs typeface="Arial" pitchFamily="34" charset="0"/>
            </a:endParaRPr>
          </a:p>
        </p:txBody>
      </p:sp>
    </p:spTree>
    <p:extLst>
      <p:ext uri="{BB962C8B-B14F-4D97-AF65-F5344CB8AC3E}">
        <p14:creationId xmlns:p14="http://schemas.microsoft.com/office/powerpoint/2010/main" val="29149885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3627446805"/>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5" name="Diagram 4"/>
          <p:cNvGraphicFramePr/>
          <p:nvPr>
            <p:extLst>
              <p:ext uri="{D42A27DB-BD31-4B8C-83A1-F6EECF244321}">
                <p14:modId xmlns:p14="http://schemas.microsoft.com/office/powerpoint/2010/main" val="291541577"/>
              </p:ext>
            </p:extLst>
          </p:nvPr>
        </p:nvGraphicFramePr>
        <p:xfrm>
          <a:off x="761999" y="2857500"/>
          <a:ext cx="10014579" cy="54102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pic>
        <p:nvPicPr>
          <p:cNvPr id="6" name="Picture 5" descr="Free &lt;strong&gt;Six&lt;/strong&gt; &lt;strong&gt;Hats&lt;/strong&gt; PowerPoint Template - Free PowerPoint ..."/>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1049000" y="4305300"/>
            <a:ext cx="5638800" cy="3124200"/>
          </a:xfrm>
          <a:prstGeom prst="rect">
            <a:avLst/>
          </a:prstGeom>
          <a:ln>
            <a:solidFill>
              <a:srgbClr val="243255"/>
            </a:solidFill>
          </a:ln>
        </p:spPr>
      </p:pic>
    </p:spTree>
    <p:extLst>
      <p:ext uri="{BB962C8B-B14F-4D97-AF65-F5344CB8AC3E}">
        <p14:creationId xmlns:p14="http://schemas.microsoft.com/office/powerpoint/2010/main" val="6220618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150880179"/>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9" name="Diagram 8"/>
          <p:cNvGraphicFramePr/>
          <p:nvPr>
            <p:extLst>
              <p:ext uri="{D42A27DB-BD31-4B8C-83A1-F6EECF244321}">
                <p14:modId xmlns:p14="http://schemas.microsoft.com/office/powerpoint/2010/main" val="4132585353"/>
              </p:ext>
            </p:extLst>
          </p:nvPr>
        </p:nvGraphicFramePr>
        <p:xfrm>
          <a:off x="761999" y="2857500"/>
          <a:ext cx="15849601" cy="55626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9180084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86953952"/>
              </p:ext>
            </p:extLst>
          </p:nvPr>
        </p:nvGraphicFramePr>
        <p:xfrm>
          <a:off x="685800" y="419100"/>
          <a:ext cx="16535400" cy="8021862"/>
        </p:xfrm>
        <a:graphic>
          <a:graphicData uri="http://schemas.openxmlformats.org/drawingml/2006/table">
            <a:tbl>
              <a:tblPr firstRow="1" bandRow="1">
                <a:tableStyleId>{9DCAF9ED-07DC-4A11-8D7F-57B35C25682E}</a:tableStyleId>
              </a:tblPr>
              <a:tblGrid>
                <a:gridCol w="8267700">
                  <a:extLst>
                    <a:ext uri="{9D8B030D-6E8A-4147-A177-3AD203B41FA5}">
                      <a16:colId xmlns:a16="http://schemas.microsoft.com/office/drawing/2014/main" val="1839381889"/>
                    </a:ext>
                  </a:extLst>
                </a:gridCol>
                <a:gridCol w="8267700">
                  <a:extLst>
                    <a:ext uri="{9D8B030D-6E8A-4147-A177-3AD203B41FA5}">
                      <a16:colId xmlns:a16="http://schemas.microsoft.com/office/drawing/2014/main" val="1542691788"/>
                    </a:ext>
                  </a:extLst>
                </a:gridCol>
              </a:tblGrid>
              <a:tr h="1025372">
                <a:tc gridSpan="2">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bg-BG" sz="3200" noProof="0"/>
                        <a:t>Основни практики на дизайн мисленето</a:t>
                      </a:r>
                      <a:r>
                        <a:rPr lang="en-GB" sz="3200" noProof="0"/>
                        <a:t> </a:t>
                      </a:r>
                      <a:r>
                        <a:rPr lang="en-GB" sz="3200" noProof="0" dirty="0"/>
                        <a:t>(</a:t>
                      </a:r>
                      <a:r>
                        <a:rPr lang="en-GB" sz="3200" noProof="0" dirty="0" err="1"/>
                        <a:t>Dell’Era</a:t>
                      </a:r>
                      <a:r>
                        <a:rPr lang="en-GB" sz="3200" baseline="0" noProof="0" dirty="0"/>
                        <a:t> et al., 2018</a:t>
                      </a:r>
                      <a:r>
                        <a:rPr lang="en-GB" sz="3200" baseline="0" noProof="0"/>
                        <a:t>, </a:t>
                      </a:r>
                      <a:r>
                        <a:rPr lang="bg-BG" sz="3200" baseline="0" noProof="0"/>
                        <a:t>стр</a:t>
                      </a:r>
                      <a:r>
                        <a:rPr lang="en-GB" sz="3200" baseline="0" noProof="0"/>
                        <a:t>.</a:t>
                      </a:r>
                      <a:r>
                        <a:rPr lang="bg-BG" sz="3200" baseline="0" noProof="0"/>
                        <a:t> </a:t>
                      </a:r>
                      <a:r>
                        <a:rPr lang="en-GB" sz="3200" baseline="0" noProof="0"/>
                        <a:t>330</a:t>
                      </a:r>
                      <a:r>
                        <a:rPr lang="en-GB" sz="3200" baseline="0" noProof="0" dirty="0"/>
                        <a:t>)</a:t>
                      </a:r>
                      <a:endParaRPr lang="en-GB" sz="32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2227"/>
                    </a:solidFill>
                  </a:tcPr>
                </a:tc>
                <a:tc hMerge="1">
                  <a:txBody>
                    <a:bodyPr/>
                    <a:lstStyle/>
                    <a:p>
                      <a:pPr algn="ctr"/>
                      <a:endParaRPr lang="hr-HR" sz="3600" dirty="0"/>
                    </a:p>
                  </a:txBody>
                  <a:tcPr anchor="ctr">
                    <a:lnB w="12700" cap="flat" cmpd="sng" algn="ctr">
                      <a:solidFill>
                        <a:schemeClr val="tx1"/>
                      </a:solidFill>
                      <a:prstDash val="solid"/>
                      <a:round/>
                      <a:headEnd type="none" w="med" len="med"/>
                      <a:tailEnd type="none" w="med" len="med"/>
                    </a:lnB>
                    <a:solidFill>
                      <a:srgbClr val="E12227"/>
                    </a:solidFill>
                  </a:tcPr>
                </a:tc>
                <a:extLst>
                  <a:ext uri="{0D108BD9-81ED-4DB2-BD59-A6C34878D82A}">
                    <a16:rowId xmlns:a16="http://schemas.microsoft.com/office/drawing/2014/main" val="1355754305"/>
                  </a:ext>
                </a:extLst>
              </a:tr>
              <a:tr h="1120805">
                <a:tc>
                  <a:txBody>
                    <a:bodyPr/>
                    <a:lstStyle/>
                    <a:p>
                      <a:pPr algn="ctr"/>
                      <a:r>
                        <a:rPr lang="bg-BG" sz="3200" b="1" noProof="0">
                          <a:solidFill>
                            <a:srgbClr val="243255"/>
                          </a:solidFill>
                        </a:rPr>
                        <a:t>Тема</a:t>
                      </a:r>
                      <a:endParaRPr lang="en-GB" sz="3200" b="1" noProof="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bg-BG" sz="3200" b="1" noProof="0">
                          <a:solidFill>
                            <a:srgbClr val="243255"/>
                          </a:solidFill>
                        </a:rPr>
                        <a:t>Практики</a:t>
                      </a:r>
                      <a:endParaRPr lang="en-GB" sz="3200" b="1" noProof="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4697645"/>
                  </a:ext>
                </a:extLst>
              </a:tr>
              <a:tr h="1120805">
                <a:tc>
                  <a:txBody>
                    <a:bodyPr/>
                    <a:lstStyle/>
                    <a:p>
                      <a:pPr algn="ctr"/>
                      <a:r>
                        <a:rPr lang="bg-BG" sz="2400" b="0" noProof="0">
                          <a:solidFill>
                            <a:srgbClr val="243255"/>
                          </a:solidFill>
                        </a:rPr>
                        <a:t>Дизайн, фокусиран върху хората</a:t>
                      </a:r>
                      <a:endParaRPr lang="en-GB" sz="2400" b="0" noProof="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609725" marR="0" indent="-34290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2400" b="0" noProof="0">
                          <a:solidFill>
                            <a:srgbClr val="243255"/>
                          </a:solidFill>
                        </a:rPr>
                        <a:t>Включване на потребителите</a:t>
                      </a:r>
                      <a:endParaRPr lang="en-GB" sz="2400" b="0" noProof="0">
                        <a:solidFill>
                          <a:srgbClr val="243255"/>
                        </a:solidFill>
                      </a:endParaRPr>
                    </a:p>
                    <a:p>
                      <a:pPr marL="1609725" marR="0" indent="-34290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2400" b="0" noProof="0">
                          <a:solidFill>
                            <a:srgbClr val="243255"/>
                          </a:solidFill>
                        </a:rPr>
                        <a:t>Емпатия към хората</a:t>
                      </a:r>
                      <a:endParaRPr lang="en-GB" sz="2400" b="0" noProof="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85334115"/>
                  </a:ext>
                </a:extLst>
              </a:tr>
              <a:tr h="1120805">
                <a:tc>
                  <a:txBody>
                    <a:bodyPr/>
                    <a:lstStyle/>
                    <a:p>
                      <a:pPr marL="95250" indent="0" algn="ctr">
                        <a:buFont typeface="Arial" panose="020B0604020202020204" pitchFamily="34" charset="0"/>
                        <a:buNone/>
                      </a:pPr>
                      <a:r>
                        <a:rPr lang="bg-BG" sz="2400" noProof="0">
                          <a:solidFill>
                            <a:srgbClr val="243255"/>
                          </a:solidFill>
                        </a:rPr>
                        <a:t>Преформулиране на проблема</a:t>
                      </a:r>
                      <a:endParaRPr lang="en-GB" sz="2400" noProof="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609725" indent="-285750" algn="l">
                        <a:buFont typeface="Arial" panose="020B0604020202020204" pitchFamily="34" charset="0"/>
                        <a:buChar char="•"/>
                      </a:pPr>
                      <a:r>
                        <a:rPr lang="bg-BG" sz="2400" noProof="0">
                          <a:solidFill>
                            <a:srgbClr val="243255"/>
                          </a:solidFill>
                        </a:rPr>
                        <a:t>Формулиране и преформулиране</a:t>
                      </a:r>
                      <a:endParaRPr lang="en-GB" sz="2400" noProof="0">
                        <a:solidFill>
                          <a:srgbClr val="243255"/>
                        </a:solidFill>
                      </a:endParaRPr>
                    </a:p>
                    <a:p>
                      <a:pPr marL="1609725" indent="-285750" algn="l">
                        <a:buFont typeface="Arial" panose="020B0604020202020204" pitchFamily="34" charset="0"/>
                        <a:buChar char="•"/>
                      </a:pPr>
                      <a:r>
                        <a:rPr lang="bg-BG" sz="2400" noProof="0">
                          <a:solidFill>
                            <a:srgbClr val="243255"/>
                          </a:solidFill>
                        </a:rPr>
                        <a:t>Абдуктивно мислене</a:t>
                      </a:r>
                      <a:endParaRPr lang="en-GB" sz="2400" baseline="0" noProof="0">
                        <a:solidFill>
                          <a:srgbClr val="243255"/>
                        </a:solidFill>
                      </a:endParaRPr>
                    </a:p>
                    <a:p>
                      <a:pPr marL="1609725" indent="-285750" algn="l">
                        <a:buFont typeface="Arial" panose="020B0604020202020204" pitchFamily="34" charset="0"/>
                        <a:buChar char="•"/>
                      </a:pPr>
                      <a:r>
                        <a:rPr lang="bg-BG" sz="2400" baseline="0" noProof="0">
                          <a:solidFill>
                            <a:srgbClr val="243255"/>
                          </a:solidFill>
                        </a:rPr>
                        <a:t>Търпимост към непреодоленост</a:t>
                      </a:r>
                      <a:endParaRPr lang="en-GB" sz="2400" noProof="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07935146"/>
                  </a:ext>
                </a:extLst>
              </a:tr>
              <a:tr h="1120805">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bg-BG" sz="2400" b="0" noProof="0">
                          <a:solidFill>
                            <a:srgbClr val="243255"/>
                          </a:solidFill>
                        </a:rPr>
                        <a:t>Разнообразие</a:t>
                      </a:r>
                      <a:endParaRPr lang="en-GB" sz="2400" b="0" noProof="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528763" marR="0" indent="-34290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2400" b="0" noProof="0">
                          <a:solidFill>
                            <a:srgbClr val="243255"/>
                          </a:solidFill>
                        </a:rPr>
                        <a:t>Интегриране мислене </a:t>
                      </a:r>
                      <a:endParaRPr lang="en-GB" sz="2400" b="0" noProof="0">
                        <a:solidFill>
                          <a:srgbClr val="243255"/>
                        </a:solidFill>
                      </a:endParaRPr>
                    </a:p>
                    <a:p>
                      <a:pPr marL="1528763" marR="0" indent="-34290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2400" b="0" noProof="0">
                          <a:solidFill>
                            <a:srgbClr val="243255"/>
                          </a:solidFill>
                        </a:rPr>
                        <a:t>Холистично мислене </a:t>
                      </a:r>
                    </a:p>
                    <a:p>
                      <a:pPr marL="1528763" marR="0" indent="-34290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2400" b="0" baseline="0" noProof="0">
                          <a:solidFill>
                            <a:srgbClr val="243255"/>
                          </a:solidFill>
                        </a:rPr>
                        <a:t>Интердисциплинарно сътрудничество</a:t>
                      </a:r>
                      <a:endParaRPr lang="en-GB" sz="2400" b="0" noProof="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2217870"/>
                  </a:ext>
                </a:extLst>
              </a:tr>
              <a:tr h="1120805">
                <a:tc>
                  <a:txBody>
                    <a:bodyPr/>
                    <a:lstStyle/>
                    <a:p>
                      <a:pPr marL="0" indent="0" algn="ctr">
                        <a:buFont typeface="Arial" panose="020B0604020202020204" pitchFamily="34" charset="0"/>
                        <a:buNone/>
                      </a:pPr>
                      <a:r>
                        <a:rPr lang="bg-BG" sz="2400" noProof="0">
                          <a:solidFill>
                            <a:srgbClr val="243255"/>
                          </a:solidFill>
                        </a:rPr>
                        <a:t>Експериментиране</a:t>
                      </a:r>
                      <a:endParaRPr lang="en-GB" sz="2400" noProof="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609725" indent="-285750" algn="l">
                        <a:buFont typeface="Arial" panose="020B0604020202020204" pitchFamily="34" charset="0"/>
                        <a:buChar char="•"/>
                      </a:pPr>
                      <a:r>
                        <a:rPr lang="bg-BG" sz="2400" noProof="0">
                          <a:solidFill>
                            <a:srgbClr val="243255"/>
                          </a:solidFill>
                        </a:rPr>
                        <a:t>Научаване чрез правене</a:t>
                      </a:r>
                    </a:p>
                    <a:p>
                      <a:pPr marL="1609725" indent="-285750" algn="l">
                        <a:buFont typeface="Arial" panose="020B0604020202020204" pitchFamily="34" charset="0"/>
                        <a:buChar char="•"/>
                      </a:pPr>
                      <a:r>
                        <a:rPr lang="bg-BG" sz="2400" noProof="0">
                          <a:solidFill>
                            <a:srgbClr val="243255"/>
                          </a:solidFill>
                        </a:rPr>
                        <a:t>Чести и скорошни провали</a:t>
                      </a:r>
                      <a:endParaRPr lang="en-GB" sz="2400" baseline="0" noProof="0">
                        <a:solidFill>
                          <a:srgbClr val="243255"/>
                        </a:solidFill>
                      </a:endParaRPr>
                    </a:p>
                    <a:p>
                      <a:pPr marL="1609725" indent="-285750" algn="l">
                        <a:buFont typeface="Arial" panose="020B0604020202020204" pitchFamily="34" charset="0"/>
                        <a:buChar char="•"/>
                      </a:pPr>
                      <a:r>
                        <a:rPr lang="bg-BG" sz="2400" baseline="0" noProof="0">
                          <a:solidFill>
                            <a:srgbClr val="243255"/>
                          </a:solidFill>
                        </a:rPr>
                        <a:t>Разклоняване /Сближаване</a:t>
                      </a:r>
                      <a:endParaRPr lang="en-GB" sz="2400" noProof="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73510232"/>
                  </a:ext>
                </a:extLst>
              </a:tr>
              <a:tr h="1120805">
                <a:tc>
                  <a:txBody>
                    <a:bodyPr/>
                    <a:lstStyle/>
                    <a:p>
                      <a:pPr marL="0" indent="0" algn="ctr">
                        <a:buFont typeface="Arial" panose="020B0604020202020204" pitchFamily="34" charset="0"/>
                        <a:buNone/>
                      </a:pPr>
                      <a:r>
                        <a:rPr lang="bg-BG" sz="2400" noProof="0">
                          <a:solidFill>
                            <a:srgbClr val="243255"/>
                          </a:solidFill>
                        </a:rPr>
                        <a:t>Визуализация</a:t>
                      </a:r>
                      <a:endParaRPr lang="en-GB" sz="2400" noProof="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609725" indent="-285750" algn="l">
                        <a:buFont typeface="Arial" panose="020B0604020202020204" pitchFamily="34" charset="0"/>
                        <a:buChar char="•"/>
                      </a:pPr>
                      <a:r>
                        <a:rPr lang="bg-BG" sz="2400" noProof="0">
                          <a:solidFill>
                            <a:srgbClr val="243255"/>
                          </a:solidFill>
                        </a:rPr>
                        <a:t>Визуализиране на идеите</a:t>
                      </a:r>
                      <a:r>
                        <a:rPr lang="en-US" sz="2400" noProof="0">
                          <a:solidFill>
                            <a:srgbClr val="243255"/>
                          </a:solidFill>
                        </a:rPr>
                        <a:t> </a:t>
                      </a:r>
                      <a:r>
                        <a:rPr lang="bg-BG" sz="2400" noProof="0">
                          <a:solidFill>
                            <a:srgbClr val="243255"/>
                          </a:solidFill>
                        </a:rPr>
                        <a:t>и прозренията за по-доброто им разбиране </a:t>
                      </a:r>
                      <a:endParaRPr lang="en-GB" sz="2400" noProof="0">
                        <a:solidFill>
                          <a:srgbClr val="243255"/>
                        </a:solidFill>
                      </a:endParaRPr>
                    </a:p>
                    <a:p>
                      <a:pPr marL="1609725" indent="-285750" algn="l">
                        <a:buFont typeface="Arial" panose="020B0604020202020204" pitchFamily="34" charset="0"/>
                        <a:buChar char="•"/>
                      </a:pPr>
                      <a:r>
                        <a:rPr lang="bg-BG" sz="2400" noProof="0">
                          <a:solidFill>
                            <a:srgbClr val="243255"/>
                          </a:solidFill>
                        </a:rPr>
                        <a:t>Представяне на абстрактни понятия </a:t>
                      </a:r>
                      <a:endParaRPr lang="en-GB" sz="2400"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5218596"/>
                  </a:ext>
                </a:extLst>
              </a:tr>
            </a:tbl>
          </a:graphicData>
        </a:graphic>
      </p:graphicFrame>
    </p:spTree>
    <p:extLst>
      <p:ext uri="{BB962C8B-B14F-4D97-AF65-F5344CB8AC3E}">
        <p14:creationId xmlns:p14="http://schemas.microsoft.com/office/powerpoint/2010/main" val="30648557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Diagram 2"/>
          <p:cNvGraphicFramePr/>
          <p:nvPr>
            <p:extLst>
              <p:ext uri="{D42A27DB-BD31-4B8C-83A1-F6EECF244321}">
                <p14:modId xmlns:p14="http://schemas.microsoft.com/office/powerpoint/2010/main" val="543050022"/>
              </p:ext>
            </p:extLst>
          </p:nvPr>
        </p:nvGraphicFramePr>
        <p:xfrm>
          <a:off x="762001" y="1866900"/>
          <a:ext cx="16078199" cy="6096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063529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938056" y="800100"/>
            <a:ext cx="401494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ctr"/>
            <a:r>
              <a:rPr lang="bg-BG" sz="4800">
                <a:solidFill>
                  <a:srgbClr val="E12227"/>
                </a:solidFill>
                <a:latin typeface="Tahoma" panose="020B0604030504040204" pitchFamily="34" charset="0"/>
                <a:ea typeface="Tahoma" panose="020B0604030504040204" pitchFamily="34" charset="0"/>
                <a:cs typeface="Tahoma" panose="020B0604030504040204" pitchFamily="34" charset="0"/>
              </a:rPr>
              <a:t>Обобщение</a:t>
            </a:r>
            <a:endParaRPr lang="es-ES" sz="4800"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87544350-7308-44B5-9A20-912FD6C61012}"/>
              </a:ext>
            </a:extLst>
          </p:cNvPr>
          <p:cNvSpPr txBox="1"/>
          <p:nvPr/>
        </p:nvSpPr>
        <p:spPr>
          <a:xfrm>
            <a:off x="228600" y="9563100"/>
            <a:ext cx="12573000" cy="523220"/>
          </a:xfrm>
          <a:prstGeom prst="rect">
            <a:avLst/>
          </a:prstGeom>
          <a:noFill/>
        </p:spPr>
        <p:txBody>
          <a:bodyPr wrap="square">
            <a:spAutoFit/>
          </a:bodyPr>
          <a:lstStyle/>
          <a:p>
            <a:r>
              <a:rPr lang="en-US" sz="1400" dirty="0">
                <a:solidFill>
                  <a:prstClr val="white"/>
                </a:solidFill>
                <a:latin typeface="YADLjI9qxTA 0"/>
              </a:rPr>
              <a:t>With the support of the Erasmus+ </a:t>
            </a:r>
            <a:r>
              <a:rPr lang="en-US" sz="1400" dirty="0" err="1">
                <a:solidFill>
                  <a:prstClr val="white"/>
                </a:solidFill>
                <a:latin typeface="YADLjI9qxTA 0"/>
              </a:rPr>
              <a:t>programme</a:t>
            </a:r>
            <a:r>
              <a:rPr lang="en-US" sz="14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9" name="Imagen 8">
            <a:extLst>
              <a:ext uri="{FF2B5EF4-FFF2-40B4-BE49-F238E27FC236}">
                <a16:creationId xmlns:a16="http://schemas.microsoft.com/office/drawing/2014/main" id="{B32604EA-3E84-422E-91CD-A8611E0F4B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0" name="Imagen 9">
            <a:extLst>
              <a:ext uri="{FF2B5EF4-FFF2-40B4-BE49-F238E27FC236}">
                <a16:creationId xmlns:a16="http://schemas.microsoft.com/office/drawing/2014/main" id="{F98B154E-951D-49A0-AB7D-8F3063CF7A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pSp>
        <p:nvGrpSpPr>
          <p:cNvPr id="8" name="Group 24">
            <a:extLst>
              <a:ext uri="{FF2B5EF4-FFF2-40B4-BE49-F238E27FC236}">
                <a16:creationId xmlns:a16="http://schemas.microsoft.com/office/drawing/2014/main" id="{52A43621-5E05-411B-BCD2-EA3346DCD231}"/>
              </a:ext>
            </a:extLst>
          </p:cNvPr>
          <p:cNvGrpSpPr/>
          <p:nvPr/>
        </p:nvGrpSpPr>
        <p:grpSpPr>
          <a:xfrm>
            <a:off x="938055" y="2104008"/>
            <a:ext cx="4921658" cy="1411758"/>
            <a:chOff x="27300" y="1960715"/>
            <a:chExt cx="2835997" cy="3177719"/>
          </a:xfrm>
        </p:grpSpPr>
        <p:sp>
          <p:nvSpPr>
            <p:cNvPr id="11" name="TextBox 10">
              <a:extLst>
                <a:ext uri="{FF2B5EF4-FFF2-40B4-BE49-F238E27FC236}">
                  <a16:creationId xmlns:a16="http://schemas.microsoft.com/office/drawing/2014/main" id="{9AFEF731-319A-4634-84F8-F58850B9C459}"/>
                </a:ext>
              </a:extLst>
            </p:cNvPr>
            <p:cNvSpPr txBox="1"/>
            <p:nvPr/>
          </p:nvSpPr>
          <p:spPr>
            <a:xfrm>
              <a:off x="27300" y="2852283"/>
              <a:ext cx="2835997" cy="2286151"/>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bg-BG" altLang="ko-KR" sz="2000">
                  <a:solidFill>
                    <a:prstClr val="black">
                      <a:lumMod val="75000"/>
                      <a:lumOff val="25000"/>
                    </a:prstClr>
                  </a:solidFill>
                  <a:cs typeface="Arial" pitchFamily="34" charset="0"/>
                </a:rPr>
                <a:t>„</a:t>
              </a:r>
              <a:r>
                <a:rPr lang="ru-RU" altLang="ko-KR" sz="2000" i="1">
                  <a:solidFill>
                    <a:srgbClr val="002060"/>
                  </a:solidFill>
                  <a:cs typeface="Arial" pitchFamily="34" charset="0"/>
                </a:rPr>
                <a:t>способността да се провежда дейност, която е едновременно и новаторска</a:t>
              </a:r>
              <a:r>
                <a:rPr lang="bg-BG" altLang="ko-KR" sz="2000" i="1">
                  <a:solidFill>
                    <a:srgbClr val="002060"/>
                  </a:solidFill>
                  <a:cs typeface="Arial" pitchFamily="34" charset="0"/>
                </a:rPr>
                <a:t>, и подходяща</a:t>
              </a:r>
              <a:r>
                <a:rPr lang="ru-RU" altLang="ko-KR" sz="2000" i="1">
                  <a:solidFill>
                    <a:prstClr val="black">
                      <a:lumMod val="75000"/>
                      <a:lumOff val="25000"/>
                    </a:prstClr>
                  </a:solidFill>
                  <a:cs typeface="Arial" pitchFamily="34" charset="0"/>
                </a:rPr>
                <a:t>»</a:t>
              </a:r>
              <a:endParaRPr lang="en-US" altLang="ko-KR" sz="2000" i="1" dirty="0">
                <a:solidFill>
                  <a:prstClr val="black">
                    <a:lumMod val="75000"/>
                    <a:lumOff val="25000"/>
                  </a:prstClr>
                </a:solidFill>
                <a:cs typeface="Arial" pitchFamily="34" charset="0"/>
              </a:endParaRPr>
            </a:p>
          </p:txBody>
        </p:sp>
        <p:sp>
          <p:nvSpPr>
            <p:cNvPr id="12" name="TextBox 11">
              <a:extLst>
                <a:ext uri="{FF2B5EF4-FFF2-40B4-BE49-F238E27FC236}">
                  <a16:creationId xmlns:a16="http://schemas.microsoft.com/office/drawing/2014/main" id="{6EE630EF-3FE7-48E3-B430-B56FF6756045}"/>
                </a:ext>
              </a:extLst>
            </p:cNvPr>
            <p:cNvSpPr txBox="1"/>
            <p:nvPr/>
          </p:nvSpPr>
          <p:spPr>
            <a:xfrm>
              <a:off x="270583" y="1960715"/>
              <a:ext cx="2059657" cy="103915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bg-BG" altLang="ko-KR" sz="2400" b="1">
                  <a:solidFill>
                    <a:srgbClr val="243255"/>
                  </a:solidFill>
                  <a:cs typeface="Arial" pitchFamily="34" charset="0"/>
                </a:rPr>
                <a:t>Креативност</a:t>
              </a:r>
              <a:endParaRPr lang="en-GB" altLang="ko-KR" sz="2400" b="1" dirty="0">
                <a:solidFill>
                  <a:srgbClr val="243255"/>
                </a:solidFill>
                <a:cs typeface="Arial" pitchFamily="34" charset="0"/>
              </a:endParaRPr>
            </a:p>
          </p:txBody>
        </p:sp>
      </p:grpSp>
      <p:grpSp>
        <p:nvGrpSpPr>
          <p:cNvPr id="14" name="Group 24">
            <a:extLst>
              <a:ext uri="{FF2B5EF4-FFF2-40B4-BE49-F238E27FC236}">
                <a16:creationId xmlns:a16="http://schemas.microsoft.com/office/drawing/2014/main" id="{9B8A4B3D-E5D1-4695-BFD9-FEF1081AF05D}"/>
              </a:ext>
            </a:extLst>
          </p:cNvPr>
          <p:cNvGrpSpPr/>
          <p:nvPr/>
        </p:nvGrpSpPr>
        <p:grpSpPr>
          <a:xfrm>
            <a:off x="1514320" y="4029573"/>
            <a:ext cx="4271359" cy="997346"/>
            <a:chOff x="343360" y="3037318"/>
            <a:chExt cx="2520264" cy="1087604"/>
          </a:xfrm>
        </p:grpSpPr>
        <p:sp>
          <p:nvSpPr>
            <p:cNvPr id="15" name="TextBox 10">
              <a:extLst>
                <a:ext uri="{FF2B5EF4-FFF2-40B4-BE49-F238E27FC236}">
                  <a16:creationId xmlns:a16="http://schemas.microsoft.com/office/drawing/2014/main" id="{17DC1059-297B-436B-860D-4D1957B3FFE2}"/>
                </a:ext>
              </a:extLst>
            </p:cNvPr>
            <p:cNvSpPr txBox="1"/>
            <p:nvPr/>
          </p:nvSpPr>
          <p:spPr>
            <a:xfrm>
              <a:off x="399729" y="3688603"/>
              <a:ext cx="2463895" cy="43631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en-GB" altLang="ko-KR" sz="2000" b="1" dirty="0">
                  <a:solidFill>
                    <a:srgbClr val="002060"/>
                  </a:solidFill>
                  <a:cs typeface="Arial" pitchFamily="34" charset="0"/>
                </a:rPr>
                <a:t>P</a:t>
              </a:r>
              <a:r>
                <a:rPr lang="en-GB" altLang="ko-KR" sz="2000" dirty="0">
                  <a:solidFill>
                    <a:srgbClr val="002060"/>
                  </a:solidFill>
                  <a:cs typeface="Arial" pitchFamily="34" charset="0"/>
                </a:rPr>
                <a:t>erson, </a:t>
              </a:r>
              <a:r>
                <a:rPr lang="en-GB" altLang="ko-KR" sz="2000" b="1" dirty="0">
                  <a:solidFill>
                    <a:srgbClr val="002060"/>
                  </a:solidFill>
                  <a:cs typeface="Arial" pitchFamily="34" charset="0"/>
                </a:rPr>
                <a:t>P</a:t>
              </a:r>
              <a:r>
                <a:rPr lang="en-GB" altLang="ko-KR" sz="2000" dirty="0">
                  <a:solidFill>
                    <a:srgbClr val="002060"/>
                  </a:solidFill>
                  <a:cs typeface="Arial" pitchFamily="34" charset="0"/>
                </a:rPr>
                <a:t>rocesses, </a:t>
              </a:r>
              <a:r>
                <a:rPr lang="en-GB" altLang="ko-KR" sz="2000" b="1" dirty="0">
                  <a:solidFill>
                    <a:srgbClr val="002060"/>
                  </a:solidFill>
                  <a:cs typeface="Arial" pitchFamily="34" charset="0"/>
                </a:rPr>
                <a:t>P</a:t>
              </a:r>
              <a:r>
                <a:rPr lang="en-GB" altLang="ko-KR" sz="2000" dirty="0">
                  <a:solidFill>
                    <a:srgbClr val="002060"/>
                  </a:solidFill>
                  <a:cs typeface="Arial" pitchFamily="34" charset="0"/>
                </a:rPr>
                <a:t>roducts and </a:t>
              </a:r>
              <a:r>
                <a:rPr lang="en-GB" altLang="ko-KR" sz="2000" b="1" dirty="0">
                  <a:solidFill>
                    <a:srgbClr val="002060"/>
                  </a:solidFill>
                  <a:cs typeface="Arial" pitchFamily="34" charset="0"/>
                </a:rPr>
                <a:t>P</a:t>
              </a:r>
              <a:r>
                <a:rPr lang="en-GB" altLang="ko-KR" sz="2000" dirty="0">
                  <a:solidFill>
                    <a:srgbClr val="002060"/>
                  </a:solidFill>
                  <a:cs typeface="Arial" pitchFamily="34" charset="0"/>
                </a:rPr>
                <a:t>ress</a:t>
              </a:r>
            </a:p>
          </p:txBody>
        </p:sp>
        <p:sp>
          <p:nvSpPr>
            <p:cNvPr id="16" name="TextBox 11">
              <a:extLst>
                <a:ext uri="{FF2B5EF4-FFF2-40B4-BE49-F238E27FC236}">
                  <a16:creationId xmlns:a16="http://schemas.microsoft.com/office/drawing/2014/main" id="{9BB37ED8-1DCA-474A-89C7-F95393EEF28D}"/>
                </a:ext>
              </a:extLst>
            </p:cNvPr>
            <p:cNvSpPr txBox="1"/>
            <p:nvPr/>
          </p:nvSpPr>
          <p:spPr>
            <a:xfrm>
              <a:off x="343360" y="3037318"/>
              <a:ext cx="2466257" cy="503445"/>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bg-BG" altLang="ko-KR" sz="2400" b="1">
                  <a:solidFill>
                    <a:srgbClr val="243255"/>
                  </a:solidFill>
                  <a:cs typeface="Arial" pitchFamily="34" charset="0"/>
                </a:rPr>
                <a:t>Моделът на креативност </a:t>
              </a:r>
              <a:r>
                <a:rPr lang="en-US" altLang="ko-KR" sz="2400" b="1">
                  <a:solidFill>
                    <a:srgbClr val="243255"/>
                  </a:solidFill>
                  <a:cs typeface="Arial" pitchFamily="34" charset="0"/>
                </a:rPr>
                <a:t> 4P</a:t>
              </a:r>
              <a:endParaRPr lang="ko-KR" altLang="en-US" sz="2400" b="1" dirty="0">
                <a:solidFill>
                  <a:srgbClr val="243255"/>
                </a:solidFill>
                <a:cs typeface="Arial" pitchFamily="34" charset="0"/>
              </a:endParaRPr>
            </a:p>
          </p:txBody>
        </p:sp>
      </p:grpSp>
      <p:grpSp>
        <p:nvGrpSpPr>
          <p:cNvPr id="17" name="Group 24">
            <a:extLst>
              <a:ext uri="{FF2B5EF4-FFF2-40B4-BE49-F238E27FC236}">
                <a16:creationId xmlns:a16="http://schemas.microsoft.com/office/drawing/2014/main" id="{DB866CEE-8407-4843-B61F-F1D127C22EAF}"/>
              </a:ext>
            </a:extLst>
          </p:cNvPr>
          <p:cNvGrpSpPr/>
          <p:nvPr/>
        </p:nvGrpSpPr>
        <p:grpSpPr>
          <a:xfrm>
            <a:off x="457200" y="5792590"/>
            <a:ext cx="5205233" cy="2246510"/>
            <a:chOff x="-1760887" y="3058207"/>
            <a:chExt cx="4764343" cy="2246510"/>
          </a:xfrm>
        </p:grpSpPr>
        <p:sp>
          <p:nvSpPr>
            <p:cNvPr id="18" name="TextBox 10">
              <a:extLst>
                <a:ext uri="{FF2B5EF4-FFF2-40B4-BE49-F238E27FC236}">
                  <a16:creationId xmlns:a16="http://schemas.microsoft.com/office/drawing/2014/main" id="{96799BB0-B395-4523-A3D3-220EA6D24F71}"/>
                </a:ext>
              </a:extLst>
            </p:cNvPr>
            <p:cNvSpPr txBox="1"/>
            <p:nvPr/>
          </p:nvSpPr>
          <p:spPr>
            <a:xfrm>
              <a:off x="-1760887" y="3365725"/>
              <a:ext cx="4764343" cy="193899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endParaRPr lang="bg-BG" altLang="ko-KR" sz="2000" i="1">
                <a:solidFill>
                  <a:srgbClr val="002060"/>
                </a:solidFill>
                <a:cs typeface="Arial" pitchFamily="34" charset="0"/>
              </a:endParaRPr>
            </a:p>
            <a:p>
              <a:pPr algn="r"/>
              <a:r>
                <a:rPr lang="hr-HR" altLang="ko-KR" sz="2000" i="1">
                  <a:solidFill>
                    <a:srgbClr val="002060"/>
                  </a:solidFill>
                  <a:cs typeface="Arial" pitchFamily="34" charset="0"/>
                </a:rPr>
                <a:t>„</a:t>
              </a:r>
              <a:r>
                <a:rPr lang="bg-BG" altLang="ko-KR" sz="2000" i="1">
                  <a:solidFill>
                    <a:srgbClr val="002060"/>
                  </a:solidFill>
                  <a:cs typeface="Arial" pitchFamily="34" charset="0"/>
                </a:rPr>
                <a:t>Личността може да задвижи в максимална степен творческия си потенциал чрез преодоляване на психологическите пречки, които възникват при всеки етап на творческия процес.</a:t>
              </a:r>
              <a:r>
                <a:rPr lang="hr-HR" altLang="ko-KR" sz="2000">
                  <a:solidFill>
                    <a:srgbClr val="002060"/>
                  </a:solidFill>
                  <a:cs typeface="Arial" pitchFamily="34" charset="0"/>
                </a:rPr>
                <a:t>”</a:t>
              </a:r>
              <a:r>
                <a:rPr lang="en-US" altLang="ko-KR" sz="2000">
                  <a:solidFill>
                    <a:srgbClr val="002060"/>
                  </a:solidFill>
                  <a:cs typeface="Arial" pitchFamily="34" charset="0"/>
                </a:rPr>
                <a:t> </a:t>
              </a:r>
              <a:endParaRPr lang="en-US" altLang="ko-KR" sz="2000" dirty="0">
                <a:solidFill>
                  <a:srgbClr val="002060"/>
                </a:solidFill>
                <a:cs typeface="Arial" pitchFamily="34" charset="0"/>
              </a:endParaRPr>
            </a:p>
          </p:txBody>
        </p:sp>
        <p:sp>
          <p:nvSpPr>
            <p:cNvPr id="19" name="TextBox 11">
              <a:extLst>
                <a:ext uri="{FF2B5EF4-FFF2-40B4-BE49-F238E27FC236}">
                  <a16:creationId xmlns:a16="http://schemas.microsoft.com/office/drawing/2014/main" id="{DB8446E5-23E8-4A51-BA91-D3A602CF8F48}"/>
                </a:ext>
              </a:extLst>
            </p:cNvPr>
            <p:cNvSpPr txBox="1"/>
            <p:nvPr/>
          </p:nvSpPr>
          <p:spPr>
            <a:xfrm>
              <a:off x="-993684" y="3058207"/>
              <a:ext cx="3803301" cy="461665"/>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bg-BG" altLang="ko-KR" sz="2400" b="1">
                  <a:solidFill>
                    <a:srgbClr val="243255"/>
                  </a:solidFill>
                  <a:cs typeface="Arial" pitchFamily="34" charset="0"/>
                </a:rPr>
                <a:t>Пречки пред креативността </a:t>
              </a:r>
              <a:endParaRPr lang="en-GB" altLang="ko-KR" sz="2400" b="1" dirty="0">
                <a:solidFill>
                  <a:srgbClr val="243255"/>
                </a:solidFill>
                <a:cs typeface="Arial" pitchFamily="34" charset="0"/>
              </a:endParaRPr>
            </a:p>
          </p:txBody>
        </p:sp>
      </p:grpSp>
      <p:grpSp>
        <p:nvGrpSpPr>
          <p:cNvPr id="23" name="Group 24">
            <a:extLst>
              <a:ext uri="{FF2B5EF4-FFF2-40B4-BE49-F238E27FC236}">
                <a16:creationId xmlns:a16="http://schemas.microsoft.com/office/drawing/2014/main" id="{4A657819-FCC0-4979-9B2B-72DE1C7AF8C8}"/>
              </a:ext>
            </a:extLst>
          </p:cNvPr>
          <p:cNvGrpSpPr/>
          <p:nvPr/>
        </p:nvGrpSpPr>
        <p:grpSpPr>
          <a:xfrm>
            <a:off x="10870547" y="2210917"/>
            <a:ext cx="6057199" cy="1569328"/>
            <a:chOff x="268969" y="3087752"/>
            <a:chExt cx="5544146" cy="1569328"/>
          </a:xfrm>
        </p:grpSpPr>
        <p:sp>
          <p:nvSpPr>
            <p:cNvPr id="24" name="TextBox 10">
              <a:extLst>
                <a:ext uri="{FF2B5EF4-FFF2-40B4-BE49-F238E27FC236}">
                  <a16:creationId xmlns:a16="http://schemas.microsoft.com/office/drawing/2014/main" id="{81798755-DA18-4C76-ACE3-FDB0F0CB37A3}"/>
                </a:ext>
              </a:extLst>
            </p:cNvPr>
            <p:cNvSpPr txBox="1"/>
            <p:nvPr/>
          </p:nvSpPr>
          <p:spPr>
            <a:xfrm>
              <a:off x="803640" y="3333641"/>
              <a:ext cx="5009475" cy="132343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bg-BG" altLang="ko-KR" sz="2000" i="1">
                <a:solidFill>
                  <a:prstClr val="black">
                    <a:lumMod val="75000"/>
                    <a:lumOff val="25000"/>
                  </a:prstClr>
                </a:solidFill>
                <a:cs typeface="Arial" pitchFamily="34" charset="0"/>
              </a:endParaRPr>
            </a:p>
            <a:p>
              <a:r>
                <a:rPr lang="hr-HR" altLang="ko-KR" sz="2000" i="1">
                  <a:solidFill>
                    <a:srgbClr val="002060"/>
                  </a:solidFill>
                  <a:cs typeface="Arial" pitchFamily="34" charset="0"/>
                </a:rPr>
                <a:t>„</a:t>
              </a:r>
              <a:r>
                <a:rPr lang="ru-RU" altLang="ko-KR" sz="2000" i="1">
                  <a:solidFill>
                    <a:srgbClr val="002060"/>
                  </a:solidFill>
                  <a:cs typeface="Arial" pitchFamily="34" charset="0"/>
                </a:rPr>
                <a:t>свързването на новаторство и приложимост в една завършена идея, разработена от група хора</a:t>
              </a:r>
              <a:r>
                <a:rPr lang="hr-HR" altLang="ko-KR" sz="2000" i="1">
                  <a:solidFill>
                    <a:srgbClr val="002060"/>
                  </a:solidFill>
                  <a:cs typeface="Arial" pitchFamily="34" charset="0"/>
                </a:rPr>
                <a:t>”</a:t>
              </a:r>
              <a:endParaRPr lang="en-US" altLang="ko-KR" sz="2000" i="1" dirty="0">
                <a:solidFill>
                  <a:srgbClr val="002060"/>
                </a:solidFill>
                <a:cs typeface="Arial" pitchFamily="34" charset="0"/>
              </a:endParaRPr>
            </a:p>
          </p:txBody>
        </p:sp>
        <p:sp>
          <p:nvSpPr>
            <p:cNvPr id="25" name="TextBox 11">
              <a:extLst>
                <a:ext uri="{FF2B5EF4-FFF2-40B4-BE49-F238E27FC236}">
                  <a16:creationId xmlns:a16="http://schemas.microsoft.com/office/drawing/2014/main" id="{E0AB3509-5C7A-4A97-950E-37006713C2DB}"/>
                </a:ext>
              </a:extLst>
            </p:cNvPr>
            <p:cNvSpPr txBox="1"/>
            <p:nvPr/>
          </p:nvSpPr>
          <p:spPr>
            <a:xfrm>
              <a:off x="268969" y="3087752"/>
              <a:ext cx="3378872" cy="461665"/>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bg-BG" altLang="ko-KR" sz="2400" b="1">
                  <a:solidFill>
                    <a:srgbClr val="243255"/>
                  </a:solidFill>
                  <a:cs typeface="Arial" pitchFamily="34" charset="0"/>
                </a:rPr>
                <a:t>Креативност на екипа</a:t>
              </a:r>
              <a:endParaRPr lang="en-GB" altLang="ko-KR" sz="2400" b="1" dirty="0">
                <a:solidFill>
                  <a:srgbClr val="243255"/>
                </a:solidFill>
                <a:cs typeface="Arial" pitchFamily="34" charset="0"/>
              </a:endParaRPr>
            </a:p>
          </p:txBody>
        </p:sp>
      </p:grpSp>
      <p:grpSp>
        <p:nvGrpSpPr>
          <p:cNvPr id="26" name="Group 24">
            <a:extLst>
              <a:ext uri="{FF2B5EF4-FFF2-40B4-BE49-F238E27FC236}">
                <a16:creationId xmlns:a16="http://schemas.microsoft.com/office/drawing/2014/main" id="{6A002D11-4967-436A-99D7-DF707B2D204D}"/>
              </a:ext>
            </a:extLst>
          </p:cNvPr>
          <p:cNvGrpSpPr/>
          <p:nvPr/>
        </p:nvGrpSpPr>
        <p:grpSpPr>
          <a:xfrm>
            <a:off x="11447770" y="3964247"/>
            <a:ext cx="6252178" cy="1356954"/>
            <a:chOff x="749960" y="3077894"/>
            <a:chExt cx="2367830" cy="1241223"/>
          </a:xfrm>
        </p:grpSpPr>
        <p:sp>
          <p:nvSpPr>
            <p:cNvPr id="27" name="TextBox 10">
              <a:extLst>
                <a:ext uri="{FF2B5EF4-FFF2-40B4-BE49-F238E27FC236}">
                  <a16:creationId xmlns:a16="http://schemas.microsoft.com/office/drawing/2014/main" id="{2399A468-8DB3-4FC6-AEE5-DEC45ABBACEE}"/>
                </a:ext>
              </a:extLst>
            </p:cNvPr>
            <p:cNvSpPr txBox="1"/>
            <p:nvPr/>
          </p:nvSpPr>
          <p:spPr>
            <a:xfrm>
              <a:off x="761387" y="3671605"/>
              <a:ext cx="2356403" cy="64751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ltLang="ko-KR" sz="2000" i="1">
                  <a:solidFill>
                    <a:srgbClr val="002060"/>
                  </a:solidFill>
                  <a:cs typeface="Arial" pitchFamily="34" charset="0"/>
                </a:rPr>
                <a:t>„</a:t>
              </a:r>
              <a:r>
                <a:rPr lang="ru-RU" altLang="ko-KR" sz="2000" i="1">
                  <a:solidFill>
                    <a:srgbClr val="002060"/>
                  </a:solidFill>
                  <a:cs typeface="Arial" pitchFamily="34" charset="0"/>
                </a:rPr>
                <a:t>инструменти за пробуждане на креативността</a:t>
              </a:r>
              <a:r>
                <a:rPr lang="en-GB" altLang="ko-KR" sz="2000" i="1">
                  <a:solidFill>
                    <a:srgbClr val="002060"/>
                  </a:solidFill>
                  <a:cs typeface="Arial" pitchFamily="34" charset="0"/>
                </a:rPr>
                <a:t>”</a:t>
              </a:r>
              <a:endParaRPr lang="en-GB" altLang="ko-KR" sz="2000" i="1" dirty="0">
                <a:solidFill>
                  <a:srgbClr val="002060"/>
                </a:solidFill>
                <a:cs typeface="Arial" pitchFamily="34" charset="0"/>
              </a:endParaRPr>
            </a:p>
            <a:p>
              <a:r>
                <a:rPr lang="bg-BG" altLang="ko-KR" sz="2000">
                  <a:solidFill>
                    <a:srgbClr val="002060"/>
                  </a:solidFill>
                  <a:cs typeface="Arial" pitchFamily="34" charset="0"/>
                </a:rPr>
                <a:t>Брейнсторминг, брейнрайтинг, 6 мисловни шапки </a:t>
              </a:r>
              <a:r>
                <a:rPr lang="en-GB" altLang="ko-KR" sz="2000">
                  <a:solidFill>
                    <a:srgbClr val="002060"/>
                  </a:solidFill>
                  <a:cs typeface="Arial" pitchFamily="34" charset="0"/>
                </a:rPr>
                <a:t>….</a:t>
              </a:r>
              <a:endParaRPr lang="en-GB" altLang="ko-KR" sz="2000" dirty="0">
                <a:solidFill>
                  <a:srgbClr val="002060"/>
                </a:solidFill>
                <a:cs typeface="Arial" pitchFamily="34" charset="0"/>
              </a:endParaRPr>
            </a:p>
          </p:txBody>
        </p:sp>
        <p:sp>
          <p:nvSpPr>
            <p:cNvPr id="28" name="TextBox 11">
              <a:extLst>
                <a:ext uri="{FF2B5EF4-FFF2-40B4-BE49-F238E27FC236}">
                  <a16:creationId xmlns:a16="http://schemas.microsoft.com/office/drawing/2014/main" id="{B115CB1E-73DE-4E9C-A514-37B46CF1F050}"/>
                </a:ext>
              </a:extLst>
            </p:cNvPr>
            <p:cNvSpPr txBox="1"/>
            <p:nvPr/>
          </p:nvSpPr>
          <p:spPr>
            <a:xfrm>
              <a:off x="749960" y="3077894"/>
              <a:ext cx="2059657" cy="422291"/>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bg-BG" altLang="ko-KR" sz="2400" b="1">
                  <a:solidFill>
                    <a:srgbClr val="243255"/>
                  </a:solidFill>
                  <a:cs typeface="Arial" pitchFamily="34" charset="0"/>
                </a:rPr>
                <a:t>Техника на креативност </a:t>
              </a:r>
              <a:endParaRPr lang="en-GB" altLang="ko-KR" sz="2400" b="1" dirty="0">
                <a:solidFill>
                  <a:srgbClr val="243255"/>
                </a:solidFill>
                <a:cs typeface="Arial" pitchFamily="34" charset="0"/>
              </a:endParaRPr>
            </a:p>
          </p:txBody>
        </p:sp>
      </p:grpSp>
      <p:grpSp>
        <p:nvGrpSpPr>
          <p:cNvPr id="29" name="Group 24">
            <a:extLst>
              <a:ext uri="{FF2B5EF4-FFF2-40B4-BE49-F238E27FC236}">
                <a16:creationId xmlns:a16="http://schemas.microsoft.com/office/drawing/2014/main" id="{FC613702-BF26-4129-AFCA-F241F9735B7F}"/>
              </a:ext>
            </a:extLst>
          </p:cNvPr>
          <p:cNvGrpSpPr/>
          <p:nvPr/>
        </p:nvGrpSpPr>
        <p:grpSpPr>
          <a:xfrm>
            <a:off x="11364736" y="5863658"/>
            <a:ext cx="5871178" cy="2325213"/>
            <a:chOff x="738407" y="3058207"/>
            <a:chExt cx="2781715" cy="2325213"/>
          </a:xfrm>
        </p:grpSpPr>
        <p:sp>
          <p:nvSpPr>
            <p:cNvPr id="30" name="TextBox 10">
              <a:extLst>
                <a:ext uri="{FF2B5EF4-FFF2-40B4-BE49-F238E27FC236}">
                  <a16:creationId xmlns:a16="http://schemas.microsoft.com/office/drawing/2014/main" id="{531872EA-5AE3-4C23-B807-97AC2C2D88C4}"/>
                </a:ext>
              </a:extLst>
            </p:cNvPr>
            <p:cNvSpPr txBox="1"/>
            <p:nvPr/>
          </p:nvSpPr>
          <p:spPr>
            <a:xfrm>
              <a:off x="738407" y="3444428"/>
              <a:ext cx="2781715" cy="193899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ru-RU" altLang="ko-KR" sz="2000">
                  <a:solidFill>
                    <a:srgbClr val="002060"/>
                  </a:solidFill>
                  <a:cs typeface="Arial" pitchFamily="34" charset="0"/>
                </a:rPr>
                <a:t>Процес, обичайно ползван от всеки, който се занимава с организационен дизайн, но напоследък придобива популярност и сред предприемачите при вземане на решения. </a:t>
              </a:r>
              <a:endParaRPr lang="en-GB" altLang="ko-KR" sz="2000" dirty="0">
                <a:solidFill>
                  <a:srgbClr val="002060"/>
                </a:solidFill>
                <a:cs typeface="Arial" pitchFamily="34" charset="0"/>
              </a:endParaRPr>
            </a:p>
            <a:p>
              <a:pPr marL="342900" indent="-342900">
                <a:buFont typeface="Arial" panose="020B0604020202020204" pitchFamily="34" charset="0"/>
                <a:buChar char="•"/>
              </a:pPr>
              <a:r>
                <a:rPr lang="ru-RU" altLang="ko-KR" sz="2000">
                  <a:solidFill>
                    <a:srgbClr val="002060"/>
                  </a:solidFill>
                  <a:cs typeface="Arial" pitchFamily="34" charset="0"/>
                </a:rPr>
                <a:t>рефлексия, алтернативи, визуализация, емпатия, творческо разрешаване на проблеми</a:t>
              </a:r>
              <a:endParaRPr lang="en-GB" altLang="ko-KR" sz="2000" dirty="0">
                <a:solidFill>
                  <a:srgbClr val="002060"/>
                </a:solidFill>
                <a:cs typeface="Arial" pitchFamily="34" charset="0"/>
              </a:endParaRPr>
            </a:p>
          </p:txBody>
        </p:sp>
        <p:sp>
          <p:nvSpPr>
            <p:cNvPr id="31" name="TextBox 11">
              <a:extLst>
                <a:ext uri="{FF2B5EF4-FFF2-40B4-BE49-F238E27FC236}">
                  <a16:creationId xmlns:a16="http://schemas.microsoft.com/office/drawing/2014/main" id="{3496FDDB-DA03-41EC-BBE8-D1CC603AA0E3}"/>
                </a:ext>
              </a:extLst>
            </p:cNvPr>
            <p:cNvSpPr txBox="1"/>
            <p:nvPr/>
          </p:nvSpPr>
          <p:spPr>
            <a:xfrm>
              <a:off x="749960" y="3058207"/>
              <a:ext cx="2059657" cy="461665"/>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bg-BG" altLang="ko-KR" sz="2400" b="1">
                  <a:solidFill>
                    <a:srgbClr val="243255"/>
                  </a:solidFill>
                  <a:cs typeface="Arial" pitchFamily="34" charset="0"/>
                </a:rPr>
                <a:t>Дизайн мислене </a:t>
              </a:r>
              <a:endParaRPr lang="en-GB" altLang="ko-KR" sz="2400" b="1" dirty="0">
                <a:solidFill>
                  <a:srgbClr val="243255"/>
                </a:solidFill>
                <a:cs typeface="Arial" pitchFamily="34" charset="0"/>
              </a:endParaRPr>
            </a:p>
          </p:txBody>
        </p:sp>
      </p:grpSp>
      <p:sp>
        <p:nvSpPr>
          <p:cNvPr id="32" name="object 6">
            <a:extLst>
              <a:ext uri="{FF2B5EF4-FFF2-40B4-BE49-F238E27FC236}">
                <a16:creationId xmlns:a16="http://schemas.microsoft.com/office/drawing/2014/main" id="{CEE910A2-374C-4468-A13C-46E4CB0449B6}"/>
              </a:ext>
            </a:extLst>
          </p:cNvPr>
          <p:cNvSpPr/>
          <p:nvPr/>
        </p:nvSpPr>
        <p:spPr>
          <a:xfrm rot="5400000">
            <a:off x="7343815" y="2694799"/>
            <a:ext cx="2096729" cy="1230122"/>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a:defRPr/>
            </a:pPr>
            <a:endParaRPr>
              <a:solidFill>
                <a:prstClr val="black"/>
              </a:solidFill>
            </a:endParaRPr>
          </a:p>
        </p:txBody>
      </p:sp>
      <p:sp>
        <p:nvSpPr>
          <p:cNvPr id="34" name="object 6">
            <a:extLst>
              <a:ext uri="{FF2B5EF4-FFF2-40B4-BE49-F238E27FC236}">
                <a16:creationId xmlns:a16="http://schemas.microsoft.com/office/drawing/2014/main" id="{C7398761-18DD-4CCF-A437-E0A5DDFE7E41}"/>
              </a:ext>
            </a:extLst>
          </p:cNvPr>
          <p:cNvSpPr/>
          <p:nvPr/>
        </p:nvSpPr>
        <p:spPr>
          <a:xfrm rot="16200000">
            <a:off x="7343815" y="3941652"/>
            <a:ext cx="2096729" cy="1230122"/>
          </a:xfrm>
          <a:custGeom>
            <a:avLst/>
            <a:gdLst/>
            <a:ahLst/>
            <a:cxnLst/>
            <a:rect l="l" t="t" r="r" b="b"/>
            <a:pathLst>
              <a:path w="516890" h="299720">
                <a:moveTo>
                  <a:pt x="258348" y="299481"/>
                </a:moveTo>
                <a:lnTo>
                  <a:pt x="0" y="0"/>
                </a:lnTo>
                <a:lnTo>
                  <a:pt x="516696" y="0"/>
                </a:lnTo>
                <a:lnTo>
                  <a:pt x="258348" y="299481"/>
                </a:lnTo>
                <a:close/>
              </a:path>
            </a:pathLst>
          </a:custGeom>
          <a:solidFill>
            <a:srgbClr val="243255"/>
          </a:solidFill>
          <a:ln>
            <a:solidFill>
              <a:srgbClr val="243255"/>
            </a:solidFill>
          </a:ln>
        </p:spPr>
        <p:txBody>
          <a:bodyPr wrap="square" lIns="0" tIns="0" rIns="0" bIns="0" rtlCol="0"/>
          <a:lstStyle/>
          <a:p>
            <a:pPr>
              <a:defRPr/>
            </a:pPr>
            <a:endParaRPr>
              <a:solidFill>
                <a:prstClr val="black"/>
              </a:solidFill>
            </a:endParaRPr>
          </a:p>
        </p:txBody>
      </p:sp>
      <p:sp>
        <p:nvSpPr>
          <p:cNvPr id="35" name="object 6">
            <a:extLst>
              <a:ext uri="{FF2B5EF4-FFF2-40B4-BE49-F238E27FC236}">
                <a16:creationId xmlns:a16="http://schemas.microsoft.com/office/drawing/2014/main" id="{DA0807CC-4844-4926-BE80-3DD0F21F228A}"/>
              </a:ext>
            </a:extLst>
          </p:cNvPr>
          <p:cNvSpPr/>
          <p:nvPr/>
        </p:nvSpPr>
        <p:spPr>
          <a:xfrm rot="5400000">
            <a:off x="7371524" y="5188506"/>
            <a:ext cx="2096729" cy="1230122"/>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a:defRPr/>
            </a:pPr>
            <a:endParaRPr>
              <a:solidFill>
                <a:prstClr val="black"/>
              </a:solidFill>
            </a:endParaRPr>
          </a:p>
        </p:txBody>
      </p:sp>
      <p:cxnSp>
        <p:nvCxnSpPr>
          <p:cNvPr id="37" name="Conector recto de flecha 36">
            <a:extLst>
              <a:ext uri="{FF2B5EF4-FFF2-40B4-BE49-F238E27FC236}">
                <a16:creationId xmlns:a16="http://schemas.microsoft.com/office/drawing/2014/main" id="{74A33815-3170-4404-9A53-725D15BD37C9}"/>
              </a:ext>
            </a:extLst>
          </p:cNvPr>
          <p:cNvCxnSpPr/>
          <p:nvPr/>
        </p:nvCxnSpPr>
        <p:spPr>
          <a:xfrm flipH="1" flipV="1">
            <a:off x="6062049" y="2933700"/>
            <a:ext cx="1524000" cy="1055192"/>
          </a:xfrm>
          <a:prstGeom prst="straightConnector1">
            <a:avLst/>
          </a:prstGeom>
          <a:ln>
            <a:solidFill>
              <a:srgbClr val="243255"/>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ector recto de flecha 37">
            <a:extLst>
              <a:ext uri="{FF2B5EF4-FFF2-40B4-BE49-F238E27FC236}">
                <a16:creationId xmlns:a16="http://schemas.microsoft.com/office/drawing/2014/main" id="{9209E7AD-41D5-4CA6-92F6-B3EBA639766C}"/>
              </a:ext>
            </a:extLst>
          </p:cNvPr>
          <p:cNvCxnSpPr>
            <a:cxnSpLocks/>
          </p:cNvCxnSpPr>
          <p:nvPr/>
        </p:nvCxnSpPr>
        <p:spPr>
          <a:xfrm flipH="1">
            <a:off x="5881211" y="5903898"/>
            <a:ext cx="1704838" cy="394211"/>
          </a:xfrm>
          <a:prstGeom prst="straightConnector1">
            <a:avLst/>
          </a:prstGeom>
          <a:ln>
            <a:solidFill>
              <a:srgbClr val="243255"/>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ector recto de flecha 39">
            <a:extLst>
              <a:ext uri="{FF2B5EF4-FFF2-40B4-BE49-F238E27FC236}">
                <a16:creationId xmlns:a16="http://schemas.microsoft.com/office/drawing/2014/main" id="{601AD9E3-765F-4FE8-B225-C5099E105C7F}"/>
              </a:ext>
            </a:extLst>
          </p:cNvPr>
          <p:cNvCxnSpPr>
            <a:cxnSpLocks/>
          </p:cNvCxnSpPr>
          <p:nvPr/>
        </p:nvCxnSpPr>
        <p:spPr>
          <a:xfrm flipH="1">
            <a:off x="5881212" y="4755202"/>
            <a:ext cx="1704837" cy="0"/>
          </a:xfrm>
          <a:prstGeom prst="straightConnector1">
            <a:avLst/>
          </a:prstGeom>
          <a:ln>
            <a:solidFill>
              <a:srgbClr val="243255"/>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ector recto de flecha 43">
            <a:extLst>
              <a:ext uri="{FF2B5EF4-FFF2-40B4-BE49-F238E27FC236}">
                <a16:creationId xmlns:a16="http://schemas.microsoft.com/office/drawing/2014/main" id="{382E4B85-98FC-4B3E-A26D-2123BBF96516}"/>
              </a:ext>
            </a:extLst>
          </p:cNvPr>
          <p:cNvCxnSpPr>
            <a:cxnSpLocks/>
          </p:cNvCxnSpPr>
          <p:nvPr/>
        </p:nvCxnSpPr>
        <p:spPr>
          <a:xfrm flipV="1">
            <a:off x="9391593" y="3118525"/>
            <a:ext cx="1242456" cy="988909"/>
          </a:xfrm>
          <a:prstGeom prst="straightConnector1">
            <a:avLst/>
          </a:prstGeom>
          <a:ln>
            <a:solidFill>
              <a:srgbClr val="243255"/>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onector recto de flecha 46">
            <a:extLst>
              <a:ext uri="{FF2B5EF4-FFF2-40B4-BE49-F238E27FC236}">
                <a16:creationId xmlns:a16="http://schemas.microsoft.com/office/drawing/2014/main" id="{F21933CA-77C0-4516-BC43-3FBD06E13CB9}"/>
              </a:ext>
            </a:extLst>
          </p:cNvPr>
          <p:cNvCxnSpPr>
            <a:cxnSpLocks/>
          </p:cNvCxnSpPr>
          <p:nvPr/>
        </p:nvCxnSpPr>
        <p:spPr>
          <a:xfrm>
            <a:off x="9391593" y="5803567"/>
            <a:ext cx="1478954" cy="754895"/>
          </a:xfrm>
          <a:prstGeom prst="straightConnector1">
            <a:avLst/>
          </a:prstGeom>
          <a:ln>
            <a:solidFill>
              <a:srgbClr val="243255"/>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ector recto de flecha 48">
            <a:extLst>
              <a:ext uri="{FF2B5EF4-FFF2-40B4-BE49-F238E27FC236}">
                <a16:creationId xmlns:a16="http://schemas.microsoft.com/office/drawing/2014/main" id="{BFFBAF7E-69C7-449C-A565-EEFB8A01875C}"/>
              </a:ext>
            </a:extLst>
          </p:cNvPr>
          <p:cNvCxnSpPr>
            <a:cxnSpLocks/>
          </p:cNvCxnSpPr>
          <p:nvPr/>
        </p:nvCxnSpPr>
        <p:spPr>
          <a:xfrm>
            <a:off x="9391593" y="4786248"/>
            <a:ext cx="1752600" cy="0"/>
          </a:xfrm>
          <a:prstGeom prst="straightConnector1">
            <a:avLst/>
          </a:prstGeom>
          <a:ln>
            <a:solidFill>
              <a:srgbClr val="24325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1843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500" fill="hold"/>
                                        <p:tgtEl>
                                          <p:spTgt spid="29"/>
                                        </p:tgtEl>
                                        <p:attrNameLst>
                                          <p:attrName>ppt_x</p:attrName>
                                        </p:attrNameLst>
                                      </p:cBhvr>
                                      <p:tavLst>
                                        <p:tav tm="0">
                                          <p:val>
                                            <p:strVal val="#ppt_x"/>
                                          </p:val>
                                        </p:tav>
                                        <p:tav tm="100000">
                                          <p:val>
                                            <p:strVal val="#ppt_x"/>
                                          </p:val>
                                        </p:tav>
                                      </p:tavLst>
                                    </p:anim>
                                    <p:anim calcmode="lin" valueType="num">
                                      <p:cBhvr additive="base">
                                        <p:cTn id="2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938056" y="800100"/>
            <a:ext cx="7672544" cy="149015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sz="4800">
                <a:solidFill>
                  <a:srgbClr val="E12227"/>
                </a:solidFill>
                <a:latin typeface="Tahoma" panose="020B0604030504040204" pitchFamily="34" charset="0"/>
                <a:ea typeface="Tahoma" panose="020B0604030504040204" pitchFamily="34" charset="0"/>
                <a:cs typeface="Tahoma" panose="020B0604030504040204" pitchFamily="34" charset="0"/>
              </a:rPr>
              <a:t>Тест за самооценка</a:t>
            </a:r>
          </a:p>
          <a:p>
            <a:endParaRPr lang="es-ES" sz="4800"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87544350-7308-44B5-9A20-912FD6C61012}"/>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9" name="Imagen 8">
            <a:extLst>
              <a:ext uri="{FF2B5EF4-FFF2-40B4-BE49-F238E27FC236}">
                <a16:creationId xmlns:a16="http://schemas.microsoft.com/office/drawing/2014/main" id="{B32604EA-3E84-422E-91CD-A8611E0F4B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0" name="Imagen 9">
            <a:extLst>
              <a:ext uri="{FF2B5EF4-FFF2-40B4-BE49-F238E27FC236}">
                <a16:creationId xmlns:a16="http://schemas.microsoft.com/office/drawing/2014/main" id="{F98B154E-951D-49A0-AB7D-8F3063CF7A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33" name="Text Placeholder 4">
            <a:extLst>
              <a:ext uri="{FF2B5EF4-FFF2-40B4-BE49-F238E27FC236}">
                <a16:creationId xmlns:a16="http://schemas.microsoft.com/office/drawing/2014/main" id="{C1793E25-598D-4A66-9AD0-B5A3E888F16F}"/>
              </a:ext>
            </a:extLst>
          </p:cNvPr>
          <p:cNvSpPr txBox="1">
            <a:spLocks/>
          </p:cNvSpPr>
          <p:nvPr/>
        </p:nvSpPr>
        <p:spPr>
          <a:xfrm>
            <a:off x="992847" y="3397145"/>
            <a:ext cx="3051436" cy="2412019"/>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2200" b="1">
                <a:solidFill>
                  <a:srgbClr val="243255"/>
                </a:solidFill>
                <a:cs typeface="Arial" pitchFamily="34" charset="0"/>
              </a:rPr>
              <a:t>1. </a:t>
            </a:r>
            <a:r>
              <a:rPr lang="ru-RU" altLang="ko-KR" sz="2200" b="1">
                <a:solidFill>
                  <a:srgbClr val="243255"/>
                </a:solidFill>
                <a:cs typeface="Arial" pitchFamily="34" charset="0"/>
              </a:rPr>
              <a:t>Кое не е съставна част на креативността?</a:t>
            </a:r>
          </a:p>
          <a:p>
            <a:endParaRPr lang="ko-KR" altLang="en-US" sz="2200" b="1" dirty="0">
              <a:solidFill>
                <a:srgbClr val="243255"/>
              </a:solidFill>
              <a:cs typeface="Arial" pitchFamily="34" charset="0"/>
            </a:endParaRPr>
          </a:p>
        </p:txBody>
      </p:sp>
      <p:sp>
        <p:nvSpPr>
          <p:cNvPr id="36" name="Text Placeholder 5">
            <a:extLst>
              <a:ext uri="{FF2B5EF4-FFF2-40B4-BE49-F238E27FC236}">
                <a16:creationId xmlns:a16="http://schemas.microsoft.com/office/drawing/2014/main" id="{E4B0EC0B-2A49-400A-9F21-A3725C4616F9}"/>
              </a:ext>
            </a:extLst>
          </p:cNvPr>
          <p:cNvSpPr txBox="1">
            <a:spLocks/>
          </p:cNvSpPr>
          <p:nvPr/>
        </p:nvSpPr>
        <p:spPr>
          <a:xfrm>
            <a:off x="762001" y="5066969"/>
            <a:ext cx="3015960" cy="3114527"/>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fontAlgn="base">
              <a:buAutoNum type="alphaLcParenR"/>
            </a:pPr>
            <a:r>
              <a:rPr lang="ru-RU" sz="2000">
                <a:solidFill>
                  <a:srgbClr val="002060"/>
                </a:solidFill>
              </a:rPr>
              <a:t>склонността да се поемат рискове</a:t>
            </a:r>
            <a:endParaRPr lang="en-US" sz="2000">
              <a:solidFill>
                <a:srgbClr val="002060"/>
              </a:solidFill>
            </a:endParaRPr>
          </a:p>
          <a:p>
            <a:pPr marL="457200" indent="-457200" fontAlgn="base">
              <a:buAutoNum type="alphaLcParenR"/>
            </a:pPr>
            <a:r>
              <a:rPr lang="bg-BG" sz="2000">
                <a:solidFill>
                  <a:srgbClr val="002060"/>
                </a:solidFill>
              </a:rPr>
              <a:t>в</a:t>
            </a:r>
            <a:r>
              <a:rPr lang="ru-RU" sz="2000">
                <a:solidFill>
                  <a:srgbClr val="002060"/>
                </a:solidFill>
              </a:rPr>
              <a:t>ъображението</a:t>
            </a:r>
            <a:endParaRPr lang="en-US" sz="2000">
              <a:solidFill>
                <a:srgbClr val="002060"/>
              </a:solidFill>
            </a:endParaRPr>
          </a:p>
          <a:p>
            <a:pPr marL="457200" indent="-457200" fontAlgn="base">
              <a:buAutoNum type="alphaLcParenR"/>
            </a:pPr>
            <a:r>
              <a:rPr lang="ru-RU" sz="2000">
                <a:solidFill>
                  <a:srgbClr val="002060"/>
                </a:solidFill>
              </a:rPr>
              <a:t>творческата среда</a:t>
            </a:r>
            <a:endParaRPr lang="en-US" sz="2000">
              <a:solidFill>
                <a:srgbClr val="002060"/>
              </a:solidFill>
            </a:endParaRPr>
          </a:p>
          <a:p>
            <a:pPr marL="457200" indent="-457200" fontAlgn="base">
              <a:buAutoNum type="alphaLcParenR"/>
            </a:pPr>
            <a:r>
              <a:rPr lang="ru-RU" sz="2000">
                <a:solidFill>
                  <a:srgbClr val="002060"/>
                </a:solidFill>
              </a:rPr>
              <a:t>визуализацията</a:t>
            </a:r>
          </a:p>
          <a:p>
            <a:pPr marL="457200" indent="-457200" fontAlgn="base">
              <a:buAutoNum type="alphaLcPeriod"/>
            </a:pPr>
            <a:r>
              <a:rPr lang="ru-RU" sz="2000">
                <a:solidFill>
                  <a:srgbClr val="002060"/>
                </a:solidFill>
              </a:rPr>
              <a:t>вътрешната мотивация</a:t>
            </a:r>
          </a:p>
          <a:p>
            <a:pPr marL="457200" indent="-457200" fontAlgn="base">
              <a:buAutoNum type="alphaLcPeriod"/>
            </a:pPr>
            <a:endParaRPr lang="hr-HR" sz="2000" dirty="0"/>
          </a:p>
        </p:txBody>
      </p:sp>
      <p:sp>
        <p:nvSpPr>
          <p:cNvPr id="39" name="Text Placeholder 6">
            <a:extLst>
              <a:ext uri="{FF2B5EF4-FFF2-40B4-BE49-F238E27FC236}">
                <a16:creationId xmlns:a16="http://schemas.microsoft.com/office/drawing/2014/main" id="{283A1E78-D9DB-4FAF-B5E1-6AD849C7D97C}"/>
              </a:ext>
            </a:extLst>
          </p:cNvPr>
          <p:cNvSpPr txBox="1">
            <a:spLocks/>
          </p:cNvSpPr>
          <p:nvPr/>
        </p:nvSpPr>
        <p:spPr>
          <a:xfrm>
            <a:off x="4386161" y="3388212"/>
            <a:ext cx="3147407" cy="2209723"/>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2200" b="1" dirty="0">
                <a:solidFill>
                  <a:srgbClr val="243255"/>
                </a:solidFill>
                <a:cs typeface="Arial" pitchFamily="34" charset="0"/>
              </a:rPr>
              <a:t>2</a:t>
            </a:r>
            <a:r>
              <a:rPr lang="en-US" altLang="ko-KR" sz="2200" b="1">
                <a:solidFill>
                  <a:srgbClr val="243255"/>
                </a:solidFill>
                <a:cs typeface="Arial" pitchFamily="34" charset="0"/>
              </a:rPr>
              <a:t>. </a:t>
            </a:r>
            <a:r>
              <a:rPr lang="ru-RU" altLang="ko-KR" sz="2200" b="1">
                <a:solidFill>
                  <a:srgbClr val="243255"/>
                </a:solidFill>
                <a:cs typeface="Arial" pitchFamily="34" charset="0"/>
              </a:rPr>
              <a:t>Кой тип креативност изисква много знания по определен предмет и много време?</a:t>
            </a:r>
            <a:endParaRPr lang="ko-KR" altLang="en-US" sz="2200" b="1" dirty="0">
              <a:solidFill>
                <a:srgbClr val="243255"/>
              </a:solidFill>
              <a:cs typeface="Arial" pitchFamily="34" charset="0"/>
            </a:endParaRPr>
          </a:p>
        </p:txBody>
      </p:sp>
      <p:sp>
        <p:nvSpPr>
          <p:cNvPr id="41" name="Text Placeholder 7">
            <a:extLst>
              <a:ext uri="{FF2B5EF4-FFF2-40B4-BE49-F238E27FC236}">
                <a16:creationId xmlns:a16="http://schemas.microsoft.com/office/drawing/2014/main" id="{13D23888-73FA-4B70-A520-BE435594BD93}"/>
              </a:ext>
            </a:extLst>
          </p:cNvPr>
          <p:cNvSpPr txBox="1">
            <a:spLocks/>
          </p:cNvSpPr>
          <p:nvPr/>
        </p:nvSpPr>
        <p:spPr>
          <a:xfrm>
            <a:off x="4020955" y="5305524"/>
            <a:ext cx="3210700" cy="3064262"/>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ltLang="ko-KR" sz="2000">
                <a:cs typeface="Arial" pitchFamily="34" charset="0"/>
              </a:rPr>
              <a:t>a)	</a:t>
            </a:r>
            <a:r>
              <a:rPr lang="ru-RU" altLang="ko-KR" sz="2000">
                <a:solidFill>
                  <a:srgbClr val="002060"/>
                </a:solidFill>
                <a:cs typeface="Arial" pitchFamily="34" charset="0"/>
              </a:rPr>
              <a:t>съзнателната и познавателна креативност</a:t>
            </a:r>
          </a:p>
          <a:p>
            <a:r>
              <a:rPr lang="ru-RU" altLang="ko-KR" sz="2000">
                <a:solidFill>
                  <a:srgbClr val="002060"/>
                </a:solidFill>
                <a:cs typeface="Arial" pitchFamily="34" charset="0"/>
              </a:rPr>
              <a:t>b)	съзнателната и емоционална креативност</a:t>
            </a:r>
          </a:p>
          <a:p>
            <a:r>
              <a:rPr lang="ru-RU" altLang="ko-KR" sz="2000">
                <a:solidFill>
                  <a:srgbClr val="002060"/>
                </a:solidFill>
                <a:cs typeface="Arial" pitchFamily="34" charset="0"/>
              </a:rPr>
              <a:t>c)	спонтанната и познавателна креативност </a:t>
            </a:r>
          </a:p>
          <a:p>
            <a:r>
              <a:rPr lang="ru-RU" altLang="ko-KR" sz="2000">
                <a:solidFill>
                  <a:srgbClr val="002060"/>
                </a:solidFill>
                <a:cs typeface="Arial" pitchFamily="34" charset="0"/>
              </a:rPr>
              <a:t>d)	спонтанната и емоционална креативност</a:t>
            </a:r>
            <a:r>
              <a:rPr lang="en-US" altLang="ko-KR" sz="2000">
                <a:solidFill>
                  <a:srgbClr val="002060"/>
                </a:solidFill>
                <a:cs typeface="Arial" pitchFamily="34" charset="0"/>
              </a:rPr>
              <a:t> </a:t>
            </a:r>
            <a:endParaRPr lang="en-US" altLang="ko-KR" sz="2000" dirty="0">
              <a:solidFill>
                <a:srgbClr val="002060"/>
              </a:solidFill>
              <a:cs typeface="Arial" pitchFamily="34" charset="0"/>
            </a:endParaRPr>
          </a:p>
        </p:txBody>
      </p:sp>
      <p:sp>
        <p:nvSpPr>
          <p:cNvPr id="42" name="Oval 4">
            <a:extLst>
              <a:ext uri="{FF2B5EF4-FFF2-40B4-BE49-F238E27FC236}">
                <a16:creationId xmlns:a16="http://schemas.microsoft.com/office/drawing/2014/main" id="{56819788-4C3D-4D83-8206-8163B6C9EB62}"/>
              </a:ext>
            </a:extLst>
          </p:cNvPr>
          <p:cNvSpPr/>
          <p:nvPr/>
        </p:nvSpPr>
        <p:spPr>
          <a:xfrm>
            <a:off x="2124209" y="2484107"/>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3" name="Oval 18">
            <a:extLst>
              <a:ext uri="{FF2B5EF4-FFF2-40B4-BE49-F238E27FC236}">
                <a16:creationId xmlns:a16="http://schemas.microsoft.com/office/drawing/2014/main" id="{CB5A255A-B23C-4604-BC56-9DD8D4BC7704}"/>
              </a:ext>
            </a:extLst>
          </p:cNvPr>
          <p:cNvSpPr/>
          <p:nvPr/>
        </p:nvSpPr>
        <p:spPr>
          <a:xfrm>
            <a:off x="5417877" y="2526018"/>
            <a:ext cx="754393" cy="754393"/>
          </a:xfrm>
          <a:prstGeom prst="ellipse">
            <a:avLst/>
          </a:prstGeom>
          <a:solidFill>
            <a:srgbClr val="24325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5" name="Oval 18">
            <a:extLst>
              <a:ext uri="{FF2B5EF4-FFF2-40B4-BE49-F238E27FC236}">
                <a16:creationId xmlns:a16="http://schemas.microsoft.com/office/drawing/2014/main" id="{D585C100-AC1D-4316-9B82-EEF8C32A8119}"/>
              </a:ext>
            </a:extLst>
          </p:cNvPr>
          <p:cNvSpPr/>
          <p:nvPr/>
        </p:nvSpPr>
        <p:spPr>
          <a:xfrm>
            <a:off x="8481966" y="2465922"/>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8" name="Donut 39">
            <a:extLst>
              <a:ext uri="{FF2B5EF4-FFF2-40B4-BE49-F238E27FC236}">
                <a16:creationId xmlns:a16="http://schemas.microsoft.com/office/drawing/2014/main" id="{8BEC43B0-03F2-4C6B-9FD9-6B1BA13A3C4E}"/>
              </a:ext>
            </a:extLst>
          </p:cNvPr>
          <p:cNvSpPr/>
          <p:nvPr/>
        </p:nvSpPr>
        <p:spPr>
          <a:xfrm>
            <a:off x="8675383" y="2652226"/>
            <a:ext cx="360000" cy="360000"/>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solidFill>
                <a:srgbClr val="243255"/>
              </a:solidFill>
            </a:endParaRPr>
          </a:p>
        </p:txBody>
      </p:sp>
      <p:sp>
        <p:nvSpPr>
          <p:cNvPr id="50" name="Rectangle 36">
            <a:extLst>
              <a:ext uri="{FF2B5EF4-FFF2-40B4-BE49-F238E27FC236}">
                <a16:creationId xmlns:a16="http://schemas.microsoft.com/office/drawing/2014/main" id="{F524A302-5A70-43C5-9A42-B44CDC7F3DB0}"/>
              </a:ext>
            </a:extLst>
          </p:cNvPr>
          <p:cNvSpPr/>
          <p:nvPr/>
        </p:nvSpPr>
        <p:spPr>
          <a:xfrm>
            <a:off x="5592381" y="2706145"/>
            <a:ext cx="411575" cy="344044"/>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dirty="0">
              <a:solidFill>
                <a:srgbClr val="243255"/>
              </a:solidFill>
            </a:endParaRPr>
          </a:p>
        </p:txBody>
      </p:sp>
      <p:sp>
        <p:nvSpPr>
          <p:cNvPr id="51" name="Rectangle 16">
            <a:extLst>
              <a:ext uri="{FF2B5EF4-FFF2-40B4-BE49-F238E27FC236}">
                <a16:creationId xmlns:a16="http://schemas.microsoft.com/office/drawing/2014/main" id="{4F81776D-86B0-4ADC-BCEF-5D4F2BEE08AB}"/>
              </a:ext>
            </a:extLst>
          </p:cNvPr>
          <p:cNvSpPr/>
          <p:nvPr/>
        </p:nvSpPr>
        <p:spPr>
          <a:xfrm>
            <a:off x="2286000" y="2724245"/>
            <a:ext cx="432135" cy="284005"/>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solidFill>
                <a:srgbClr val="243255"/>
              </a:solidFill>
            </a:endParaRPr>
          </a:p>
        </p:txBody>
      </p:sp>
      <p:sp>
        <p:nvSpPr>
          <p:cNvPr id="53" name="Text Placeholder 4">
            <a:extLst>
              <a:ext uri="{FF2B5EF4-FFF2-40B4-BE49-F238E27FC236}">
                <a16:creationId xmlns:a16="http://schemas.microsoft.com/office/drawing/2014/main" id="{890CA5A7-7115-42A1-AB29-05E5164651DE}"/>
              </a:ext>
            </a:extLst>
          </p:cNvPr>
          <p:cNvSpPr txBox="1">
            <a:spLocks/>
          </p:cNvSpPr>
          <p:nvPr/>
        </p:nvSpPr>
        <p:spPr>
          <a:xfrm>
            <a:off x="10377733" y="3455928"/>
            <a:ext cx="3424768" cy="166333"/>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r-HR" altLang="ko-KR" sz="2200" b="1" dirty="0">
                <a:solidFill>
                  <a:srgbClr val="243255"/>
                </a:solidFill>
                <a:cs typeface="Arial" pitchFamily="34" charset="0"/>
              </a:rPr>
              <a:t>4</a:t>
            </a:r>
            <a:r>
              <a:rPr lang="hr-HR" altLang="ko-KR" sz="2200" b="1">
                <a:solidFill>
                  <a:srgbClr val="243255"/>
                </a:solidFill>
                <a:cs typeface="Arial" pitchFamily="34" charset="0"/>
              </a:rPr>
              <a:t>. </a:t>
            </a:r>
            <a:r>
              <a:rPr lang="ru-RU" altLang="ko-KR" sz="2200" b="1">
                <a:solidFill>
                  <a:srgbClr val="243255"/>
                </a:solidFill>
                <a:cs typeface="Arial" pitchFamily="34" charset="0"/>
              </a:rPr>
              <a:t>Отделната личност може в най-голяма степен да увеличава творческия си потенциал: </a:t>
            </a:r>
            <a:r>
              <a:rPr lang="en-US" altLang="ko-KR" sz="2200" b="1">
                <a:solidFill>
                  <a:srgbClr val="243255"/>
                </a:solidFill>
                <a:cs typeface="Arial" pitchFamily="34" charset="0"/>
              </a:rPr>
              <a:t> </a:t>
            </a:r>
            <a:endParaRPr lang="bg-BG" altLang="ko-KR" sz="2200" b="1">
              <a:solidFill>
                <a:srgbClr val="243255"/>
              </a:solidFill>
              <a:cs typeface="Arial" pitchFamily="34" charset="0"/>
            </a:endParaRPr>
          </a:p>
          <a:p>
            <a:endParaRPr lang="ko-KR" altLang="en-US" sz="2200" b="1" dirty="0">
              <a:solidFill>
                <a:srgbClr val="243255"/>
              </a:solidFill>
              <a:cs typeface="Arial" pitchFamily="34" charset="0"/>
            </a:endParaRPr>
          </a:p>
        </p:txBody>
      </p:sp>
      <p:sp>
        <p:nvSpPr>
          <p:cNvPr id="54" name="Text Placeholder 5">
            <a:extLst>
              <a:ext uri="{FF2B5EF4-FFF2-40B4-BE49-F238E27FC236}">
                <a16:creationId xmlns:a16="http://schemas.microsoft.com/office/drawing/2014/main" id="{CB99BAD6-EC2D-4922-B38A-1CE317493CB3}"/>
              </a:ext>
            </a:extLst>
          </p:cNvPr>
          <p:cNvSpPr txBox="1">
            <a:spLocks/>
          </p:cNvSpPr>
          <p:nvPr/>
        </p:nvSpPr>
        <p:spPr>
          <a:xfrm>
            <a:off x="10134600" y="4815575"/>
            <a:ext cx="3667902" cy="1079394"/>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ltLang="ko-KR" sz="2000">
              <a:cs typeface="Arial" pitchFamily="34" charset="0"/>
            </a:endParaRPr>
          </a:p>
          <a:p>
            <a:r>
              <a:rPr lang="ru-RU" altLang="ko-KR" sz="2000">
                <a:solidFill>
                  <a:srgbClr val="002060"/>
                </a:solidFill>
                <a:cs typeface="Arial" pitchFamily="34" charset="0"/>
              </a:rPr>
              <a:t>a) чрез преодоляване на психологическите бариери, които се появяват при всеки етап на творческия процес </a:t>
            </a:r>
          </a:p>
          <a:p>
            <a:r>
              <a:rPr lang="ru-RU" altLang="ko-KR" sz="2000">
                <a:solidFill>
                  <a:srgbClr val="002060"/>
                </a:solidFill>
                <a:cs typeface="Arial" pitchFamily="34" charset="0"/>
              </a:rPr>
              <a:t>b) чрез развитие на уменията за творческо мислене и уменията за разрешаване на проблеми</a:t>
            </a:r>
          </a:p>
          <a:p>
            <a:r>
              <a:rPr lang="ru-RU" altLang="ko-KR" sz="2000">
                <a:solidFill>
                  <a:srgbClr val="002060"/>
                </a:solidFill>
                <a:cs typeface="Arial" pitchFamily="34" charset="0"/>
              </a:rPr>
              <a:t>c) чрез оценяване на пречките </a:t>
            </a:r>
          </a:p>
          <a:p>
            <a:r>
              <a:rPr lang="ru-RU" altLang="ko-KR" sz="2000">
                <a:solidFill>
                  <a:srgbClr val="002060"/>
                </a:solidFill>
                <a:cs typeface="Arial" pitchFamily="34" charset="0"/>
              </a:rPr>
              <a:t>d) чрез отдаване на дължимото на служителите </a:t>
            </a:r>
          </a:p>
          <a:p>
            <a:pPr marL="457200" indent="-457200">
              <a:buFont typeface="+mj-lt"/>
              <a:buAutoNum type="alphaLcPeriod"/>
            </a:pPr>
            <a:endParaRPr lang="en-US" altLang="ko-KR" sz="2000" dirty="0">
              <a:cs typeface="Arial" pitchFamily="34" charset="0"/>
            </a:endParaRPr>
          </a:p>
        </p:txBody>
      </p:sp>
      <p:sp>
        <p:nvSpPr>
          <p:cNvPr id="55" name="Text Placeholder 6">
            <a:extLst>
              <a:ext uri="{FF2B5EF4-FFF2-40B4-BE49-F238E27FC236}">
                <a16:creationId xmlns:a16="http://schemas.microsoft.com/office/drawing/2014/main" id="{2413F76B-A7A6-4AA2-ADCE-C9374F3C91C7}"/>
              </a:ext>
            </a:extLst>
          </p:cNvPr>
          <p:cNvSpPr txBox="1">
            <a:spLocks/>
          </p:cNvSpPr>
          <p:nvPr/>
        </p:nvSpPr>
        <p:spPr>
          <a:xfrm>
            <a:off x="14098977" y="3397145"/>
            <a:ext cx="2665023" cy="225116"/>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r-HR" altLang="ko-KR" sz="2200" b="1">
                <a:solidFill>
                  <a:srgbClr val="243255"/>
                </a:solidFill>
                <a:cs typeface="Arial" pitchFamily="34" charset="0"/>
              </a:rPr>
              <a:t>5.</a:t>
            </a:r>
            <a:r>
              <a:rPr lang="bg-BG" altLang="ko-KR" sz="2200" b="1">
                <a:solidFill>
                  <a:srgbClr val="243255"/>
                </a:solidFill>
                <a:cs typeface="Arial" pitchFamily="34" charset="0"/>
              </a:rPr>
              <a:t> </a:t>
            </a:r>
            <a:r>
              <a:rPr lang="ru-RU" altLang="ko-KR" sz="2200" b="1">
                <a:solidFill>
                  <a:srgbClr val="243255"/>
                </a:solidFill>
                <a:cs typeface="Arial" pitchFamily="34" charset="0"/>
              </a:rPr>
              <a:t>Креативността на работното място може да се определи като:</a:t>
            </a:r>
          </a:p>
          <a:p>
            <a:endParaRPr lang="ru-RU" altLang="ko-KR" sz="2200" b="1">
              <a:solidFill>
                <a:srgbClr val="243255"/>
              </a:solidFill>
              <a:cs typeface="Arial" pitchFamily="34" charset="0"/>
            </a:endParaRPr>
          </a:p>
          <a:p>
            <a:endParaRPr lang="ru-RU" altLang="ko-KR" sz="2200" b="1">
              <a:solidFill>
                <a:srgbClr val="243255"/>
              </a:solidFill>
              <a:cs typeface="Arial" pitchFamily="34" charset="0"/>
            </a:endParaRPr>
          </a:p>
          <a:p>
            <a:endParaRPr lang="ru-RU" altLang="ko-KR" sz="2200" b="1">
              <a:solidFill>
                <a:srgbClr val="243255"/>
              </a:solidFill>
              <a:cs typeface="Arial" pitchFamily="34" charset="0"/>
            </a:endParaRPr>
          </a:p>
          <a:p>
            <a:endParaRPr lang="ru-RU" altLang="ko-KR" sz="2200" b="1">
              <a:solidFill>
                <a:srgbClr val="243255"/>
              </a:solidFill>
              <a:cs typeface="Arial" pitchFamily="34" charset="0"/>
            </a:endParaRPr>
          </a:p>
          <a:p>
            <a:endParaRPr lang="ru-RU" altLang="ko-KR" sz="2200" b="1">
              <a:solidFill>
                <a:srgbClr val="243255"/>
              </a:solidFill>
              <a:cs typeface="Arial" pitchFamily="34" charset="0"/>
            </a:endParaRPr>
          </a:p>
          <a:p>
            <a:r>
              <a:rPr lang="ru-RU" altLang="ko-KR" sz="2200" b="1">
                <a:solidFill>
                  <a:srgbClr val="243255"/>
                </a:solidFill>
                <a:cs typeface="Arial" pitchFamily="34" charset="0"/>
              </a:rPr>
              <a:t> </a:t>
            </a:r>
          </a:p>
          <a:p>
            <a:r>
              <a:rPr lang="bg-BG" altLang="ko-KR" sz="2200" b="1">
                <a:solidFill>
                  <a:srgbClr val="243255"/>
                </a:solidFill>
                <a:cs typeface="Arial" pitchFamily="34" charset="0"/>
              </a:rPr>
              <a:t> </a:t>
            </a:r>
            <a:endParaRPr lang="ko-KR" altLang="en-US" sz="2200" b="1" dirty="0">
              <a:solidFill>
                <a:srgbClr val="243255"/>
              </a:solidFill>
              <a:cs typeface="Arial" pitchFamily="34" charset="0"/>
            </a:endParaRPr>
          </a:p>
        </p:txBody>
      </p:sp>
      <p:sp>
        <p:nvSpPr>
          <p:cNvPr id="56" name="Text Placeholder 7">
            <a:extLst>
              <a:ext uri="{FF2B5EF4-FFF2-40B4-BE49-F238E27FC236}">
                <a16:creationId xmlns:a16="http://schemas.microsoft.com/office/drawing/2014/main" id="{481C30A0-9D00-4993-8CBC-56720BD4613E}"/>
              </a:ext>
            </a:extLst>
          </p:cNvPr>
          <p:cNvSpPr txBox="1">
            <a:spLocks/>
          </p:cNvSpPr>
          <p:nvPr/>
        </p:nvSpPr>
        <p:spPr>
          <a:xfrm>
            <a:off x="14053359" y="5531964"/>
            <a:ext cx="2652087" cy="2772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ltLang="ko-KR" sz="2000">
                <a:solidFill>
                  <a:srgbClr val="002060"/>
                </a:solidFill>
                <a:cs typeface="Arial" pitchFamily="34" charset="0"/>
              </a:rPr>
              <a:t>a) поемане на рискове</a:t>
            </a:r>
          </a:p>
          <a:p>
            <a:r>
              <a:rPr lang="ru-RU" altLang="ko-KR" sz="2000">
                <a:solidFill>
                  <a:srgbClr val="002060"/>
                </a:solidFill>
                <a:cs typeface="Arial" pitchFamily="34" charset="0"/>
              </a:rPr>
              <a:t>b) оценяване на възможности </a:t>
            </a:r>
          </a:p>
          <a:p>
            <a:r>
              <a:rPr lang="ru-RU" altLang="ko-KR" sz="2000">
                <a:solidFill>
                  <a:srgbClr val="002060"/>
                </a:solidFill>
                <a:cs typeface="Arial" pitchFamily="34" charset="0"/>
              </a:rPr>
              <a:t>c) признаване на творческия успех </a:t>
            </a:r>
          </a:p>
          <a:p>
            <a:r>
              <a:rPr lang="ru-RU" altLang="ko-KR" sz="2000">
                <a:solidFill>
                  <a:srgbClr val="002060"/>
                </a:solidFill>
                <a:cs typeface="Arial" pitchFamily="34" charset="0"/>
              </a:rPr>
              <a:t>d) страх от унижение</a:t>
            </a:r>
          </a:p>
          <a:p>
            <a:pPr marL="457200" indent="-457200">
              <a:buFont typeface="+mj-lt"/>
              <a:buAutoNum type="alphaLcPeriod"/>
            </a:pPr>
            <a:endParaRPr lang="en-US" altLang="ko-KR" sz="2000" dirty="0">
              <a:cs typeface="Arial" pitchFamily="34" charset="0"/>
            </a:endParaRPr>
          </a:p>
        </p:txBody>
      </p:sp>
      <p:sp>
        <p:nvSpPr>
          <p:cNvPr id="57" name="Oval 4">
            <a:extLst>
              <a:ext uri="{FF2B5EF4-FFF2-40B4-BE49-F238E27FC236}">
                <a16:creationId xmlns:a16="http://schemas.microsoft.com/office/drawing/2014/main" id="{A1208675-DB72-4BA1-951C-2D25BB2800C8}"/>
              </a:ext>
            </a:extLst>
          </p:cNvPr>
          <p:cNvSpPr/>
          <p:nvPr/>
        </p:nvSpPr>
        <p:spPr>
          <a:xfrm>
            <a:off x="11481768" y="2465922"/>
            <a:ext cx="754393" cy="754393"/>
          </a:xfrm>
          <a:prstGeom prst="ellipse">
            <a:avLst/>
          </a:prstGeom>
          <a:solidFill>
            <a:srgbClr val="24325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58" name="Oval 18">
            <a:extLst>
              <a:ext uri="{FF2B5EF4-FFF2-40B4-BE49-F238E27FC236}">
                <a16:creationId xmlns:a16="http://schemas.microsoft.com/office/drawing/2014/main" id="{2FBE0316-5F1F-4ED1-8B9E-3B4FFF468A92}"/>
              </a:ext>
            </a:extLst>
          </p:cNvPr>
          <p:cNvSpPr/>
          <p:nvPr/>
        </p:nvSpPr>
        <p:spPr>
          <a:xfrm>
            <a:off x="14384030" y="2526017"/>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59" name="Rectangle 36">
            <a:extLst>
              <a:ext uri="{FF2B5EF4-FFF2-40B4-BE49-F238E27FC236}">
                <a16:creationId xmlns:a16="http://schemas.microsoft.com/office/drawing/2014/main" id="{BF8F0C2C-25F9-42B0-A2E4-34C22B106A4B}"/>
              </a:ext>
            </a:extLst>
          </p:cNvPr>
          <p:cNvSpPr/>
          <p:nvPr/>
        </p:nvSpPr>
        <p:spPr>
          <a:xfrm>
            <a:off x="14558761" y="2729268"/>
            <a:ext cx="411575" cy="344044"/>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dirty="0">
              <a:solidFill>
                <a:srgbClr val="243255"/>
              </a:solidFill>
            </a:endParaRPr>
          </a:p>
        </p:txBody>
      </p:sp>
      <p:sp>
        <p:nvSpPr>
          <p:cNvPr id="60" name="Rectangle 16">
            <a:extLst>
              <a:ext uri="{FF2B5EF4-FFF2-40B4-BE49-F238E27FC236}">
                <a16:creationId xmlns:a16="http://schemas.microsoft.com/office/drawing/2014/main" id="{7FCD3DFC-9A38-434D-94F6-2F8ECCA3524C}"/>
              </a:ext>
            </a:extLst>
          </p:cNvPr>
          <p:cNvSpPr/>
          <p:nvPr/>
        </p:nvSpPr>
        <p:spPr>
          <a:xfrm>
            <a:off x="11637366" y="2701535"/>
            <a:ext cx="432135" cy="284005"/>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solidFill>
                <a:srgbClr val="243255"/>
              </a:solidFill>
            </a:endParaRPr>
          </a:p>
        </p:txBody>
      </p:sp>
      <p:sp>
        <p:nvSpPr>
          <p:cNvPr id="61" name="Text Placeholder 6">
            <a:extLst>
              <a:ext uri="{FF2B5EF4-FFF2-40B4-BE49-F238E27FC236}">
                <a16:creationId xmlns:a16="http://schemas.microsoft.com/office/drawing/2014/main" id="{3E210C73-3A2F-4A29-BDCF-6D18547B0905}"/>
              </a:ext>
            </a:extLst>
          </p:cNvPr>
          <p:cNvSpPr txBox="1">
            <a:spLocks/>
          </p:cNvSpPr>
          <p:nvPr/>
        </p:nvSpPr>
        <p:spPr>
          <a:xfrm>
            <a:off x="7875447" y="3370127"/>
            <a:ext cx="2160408" cy="2227808"/>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2200" b="1" dirty="0">
                <a:solidFill>
                  <a:srgbClr val="243255"/>
                </a:solidFill>
                <a:cs typeface="Arial" pitchFamily="34" charset="0"/>
              </a:rPr>
              <a:t>3</a:t>
            </a:r>
            <a:r>
              <a:rPr lang="en-US" altLang="ko-KR" sz="2200" b="1">
                <a:solidFill>
                  <a:srgbClr val="243255"/>
                </a:solidFill>
                <a:cs typeface="Arial" pitchFamily="34" charset="0"/>
              </a:rPr>
              <a:t>. </a:t>
            </a:r>
            <a:r>
              <a:rPr lang="ru-RU" altLang="ko-KR" sz="2200" b="1">
                <a:solidFill>
                  <a:srgbClr val="243255"/>
                </a:solidFill>
                <a:cs typeface="Arial" pitchFamily="34" charset="0"/>
              </a:rPr>
              <a:t>Съгласно инвестиционната теория на креативността, креативността в голяма степен е:</a:t>
            </a:r>
            <a:endParaRPr lang="ko-KR" altLang="en-US" sz="2200" b="1" dirty="0">
              <a:solidFill>
                <a:srgbClr val="243255"/>
              </a:solidFill>
              <a:cs typeface="Arial" pitchFamily="34" charset="0"/>
            </a:endParaRPr>
          </a:p>
        </p:txBody>
      </p:sp>
      <p:sp>
        <p:nvSpPr>
          <p:cNvPr id="62" name="Text Placeholder 7">
            <a:extLst>
              <a:ext uri="{FF2B5EF4-FFF2-40B4-BE49-F238E27FC236}">
                <a16:creationId xmlns:a16="http://schemas.microsoft.com/office/drawing/2014/main" id="{97B1A213-C92F-42EA-874D-033FA2A5BA9A}"/>
              </a:ext>
            </a:extLst>
          </p:cNvPr>
          <p:cNvSpPr txBox="1">
            <a:spLocks/>
          </p:cNvSpPr>
          <p:nvPr/>
        </p:nvSpPr>
        <p:spPr>
          <a:xfrm>
            <a:off x="7795466" y="5809164"/>
            <a:ext cx="2582267" cy="2231007"/>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ltLang="ko-KR" sz="2000">
                <a:solidFill>
                  <a:srgbClr val="002060"/>
                </a:solidFill>
                <a:cs typeface="Arial" pitchFamily="34" charset="0"/>
              </a:rPr>
              <a:t>a) любопитство</a:t>
            </a:r>
          </a:p>
          <a:p>
            <a:r>
              <a:rPr lang="ru-RU" altLang="ko-KR" sz="2000">
                <a:solidFill>
                  <a:srgbClr val="002060"/>
                </a:solidFill>
                <a:cs typeface="Arial" pitchFamily="34" charset="0"/>
              </a:rPr>
              <a:t>b) самоизразяване </a:t>
            </a:r>
          </a:p>
          <a:p>
            <a:r>
              <a:rPr lang="ru-RU" altLang="ko-KR" sz="2000">
                <a:solidFill>
                  <a:srgbClr val="002060"/>
                </a:solidFill>
                <a:cs typeface="Arial" pitchFamily="34" charset="0"/>
              </a:rPr>
              <a:t>c) решение</a:t>
            </a:r>
          </a:p>
          <a:p>
            <a:r>
              <a:rPr lang="ru-RU" altLang="ko-KR" sz="2000">
                <a:solidFill>
                  <a:srgbClr val="002060"/>
                </a:solidFill>
                <a:cs typeface="Arial" pitchFamily="34" charset="0"/>
              </a:rPr>
              <a:t>d) търпимост</a:t>
            </a:r>
          </a:p>
          <a:p>
            <a:r>
              <a:rPr lang="ru-RU" altLang="ko-KR" sz="2000">
                <a:solidFill>
                  <a:srgbClr val="002060"/>
                </a:solidFill>
                <a:cs typeface="Arial" pitchFamily="34" charset="0"/>
              </a:rPr>
              <a:t>e) постоянство</a:t>
            </a:r>
          </a:p>
          <a:p>
            <a:endParaRPr lang="ru-RU" altLang="ko-KR" sz="2000">
              <a:cs typeface="Arial" pitchFamily="34" charset="0"/>
            </a:endParaRPr>
          </a:p>
          <a:p>
            <a:endParaRPr lang="en-US" altLang="ko-KR" sz="2000" dirty="0">
              <a:cs typeface="Arial" pitchFamily="34" charset="0"/>
            </a:endParaRPr>
          </a:p>
        </p:txBody>
      </p:sp>
    </p:spTree>
    <p:extLst>
      <p:ext uri="{BB962C8B-B14F-4D97-AF65-F5344CB8AC3E}">
        <p14:creationId xmlns:p14="http://schemas.microsoft.com/office/powerpoint/2010/main" val="7068976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938056" y="800100"/>
            <a:ext cx="767254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sz="4800">
                <a:solidFill>
                  <a:srgbClr val="E12227"/>
                </a:solidFill>
                <a:latin typeface="Tahoma" panose="020B0604030504040204" pitchFamily="34" charset="0"/>
                <a:ea typeface="Tahoma" panose="020B0604030504040204" pitchFamily="34" charset="0"/>
                <a:cs typeface="Tahoma" panose="020B0604030504040204" pitchFamily="34" charset="0"/>
              </a:rPr>
              <a:t>Тест за самооценка</a:t>
            </a:r>
            <a:endParaRPr lang="es-ES" sz="4800"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87544350-7308-44B5-9A20-912FD6C61012}"/>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9" name="Imagen 8">
            <a:extLst>
              <a:ext uri="{FF2B5EF4-FFF2-40B4-BE49-F238E27FC236}">
                <a16:creationId xmlns:a16="http://schemas.microsoft.com/office/drawing/2014/main" id="{B32604EA-3E84-422E-91CD-A8611E0F4B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0" name="Imagen 9">
            <a:extLst>
              <a:ext uri="{FF2B5EF4-FFF2-40B4-BE49-F238E27FC236}">
                <a16:creationId xmlns:a16="http://schemas.microsoft.com/office/drawing/2014/main" id="{F98B154E-951D-49A0-AB7D-8F3063CF7A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33" name="Text Placeholder 4">
            <a:extLst>
              <a:ext uri="{FF2B5EF4-FFF2-40B4-BE49-F238E27FC236}">
                <a16:creationId xmlns:a16="http://schemas.microsoft.com/office/drawing/2014/main" id="{C1793E25-598D-4A66-9AD0-B5A3E888F16F}"/>
              </a:ext>
            </a:extLst>
          </p:cNvPr>
          <p:cNvSpPr txBox="1">
            <a:spLocks/>
          </p:cNvSpPr>
          <p:nvPr/>
        </p:nvSpPr>
        <p:spPr>
          <a:xfrm>
            <a:off x="1752600" y="3396283"/>
            <a:ext cx="2909936" cy="26913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ltLang="ko-KR" sz="2200" b="1">
                <a:solidFill>
                  <a:srgbClr val="243255"/>
                </a:solidFill>
                <a:cs typeface="Arial" pitchFamily="34" charset="0"/>
              </a:rPr>
              <a:t>Творческите техники най-често се фокусират върху:</a:t>
            </a:r>
            <a:endParaRPr lang="ko-KR" altLang="en-US" sz="2200" b="1" dirty="0">
              <a:solidFill>
                <a:srgbClr val="243255"/>
              </a:solidFill>
              <a:cs typeface="Arial" pitchFamily="34" charset="0"/>
            </a:endParaRPr>
          </a:p>
        </p:txBody>
      </p:sp>
      <p:sp>
        <p:nvSpPr>
          <p:cNvPr id="36" name="Text Placeholder 5">
            <a:extLst>
              <a:ext uri="{FF2B5EF4-FFF2-40B4-BE49-F238E27FC236}">
                <a16:creationId xmlns:a16="http://schemas.microsoft.com/office/drawing/2014/main" id="{E4B0EC0B-2A49-400A-9F21-A3725C4616F9}"/>
              </a:ext>
            </a:extLst>
          </p:cNvPr>
          <p:cNvSpPr txBox="1">
            <a:spLocks/>
          </p:cNvSpPr>
          <p:nvPr/>
        </p:nvSpPr>
        <p:spPr>
          <a:xfrm>
            <a:off x="1600200" y="4633964"/>
            <a:ext cx="2348400" cy="8280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a)</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печалбите</a:t>
            </a:r>
          </a:p>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b)</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поемането на риск</a:t>
            </a:r>
          </a:p>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c)</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генерирането на идеи</a:t>
            </a:r>
          </a:p>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d)</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намаляване на приходите и разходите</a:t>
            </a:r>
          </a:p>
          <a:p>
            <a:pPr marL="450850" indent="-450850" fontAlgn="base">
              <a:spcAft>
                <a:spcPts val="0"/>
              </a:spcAft>
            </a:pPr>
            <a:r>
              <a:rPr lang="en-GB" sz="2000">
                <a:solidFill>
                  <a:srgbClr val="243255"/>
                </a:solidFill>
                <a:latin typeface="Calibri" panose="020F0502020204030204" pitchFamily="34" charset="0"/>
                <a:ea typeface="Times New Roman" panose="02020603050405020304" pitchFamily="18" charset="0"/>
              </a:rPr>
              <a:t> </a:t>
            </a:r>
            <a:endParaRPr lang="hr-HR" dirty="0">
              <a:latin typeface="Times New Roman" panose="02020603050405020304" pitchFamily="18" charset="0"/>
              <a:ea typeface="Times New Roman" panose="02020603050405020304" pitchFamily="18" charset="0"/>
            </a:endParaRPr>
          </a:p>
          <a:p>
            <a:pPr marL="285750" indent="-285750">
              <a:buFontTx/>
              <a:buChar char="-"/>
            </a:pPr>
            <a:endParaRPr lang="en-US" altLang="ko-KR" sz="2000" dirty="0">
              <a:cs typeface="Arial" pitchFamily="34" charset="0"/>
            </a:endParaRPr>
          </a:p>
        </p:txBody>
      </p:sp>
      <p:sp>
        <p:nvSpPr>
          <p:cNvPr id="39" name="Text Placeholder 6">
            <a:extLst>
              <a:ext uri="{FF2B5EF4-FFF2-40B4-BE49-F238E27FC236}">
                <a16:creationId xmlns:a16="http://schemas.microsoft.com/office/drawing/2014/main" id="{283A1E78-D9DB-4FAF-B5E1-6AD849C7D97C}"/>
              </a:ext>
            </a:extLst>
          </p:cNvPr>
          <p:cNvSpPr txBox="1">
            <a:spLocks/>
          </p:cNvSpPr>
          <p:nvPr/>
        </p:nvSpPr>
        <p:spPr>
          <a:xfrm>
            <a:off x="4605863" y="3483426"/>
            <a:ext cx="2511434" cy="367325"/>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g-BG" altLang="ko-KR" sz="2200" b="1">
                <a:solidFill>
                  <a:srgbClr val="243255"/>
                </a:solidFill>
                <a:cs typeface="Arial" pitchFamily="34" charset="0"/>
              </a:rPr>
              <a:t>Брейнстормингът и брейнрайтингът са:</a:t>
            </a:r>
            <a:endParaRPr lang="en-GB" altLang="ko-KR" sz="2200" b="1" dirty="0">
              <a:solidFill>
                <a:srgbClr val="243255"/>
              </a:solidFill>
              <a:cs typeface="Arial" pitchFamily="34" charset="0"/>
            </a:endParaRPr>
          </a:p>
        </p:txBody>
      </p:sp>
      <p:sp>
        <p:nvSpPr>
          <p:cNvPr id="41" name="Text Placeholder 7">
            <a:extLst>
              <a:ext uri="{FF2B5EF4-FFF2-40B4-BE49-F238E27FC236}">
                <a16:creationId xmlns:a16="http://schemas.microsoft.com/office/drawing/2014/main" id="{13D23888-73FA-4B70-A520-BE435594BD93}"/>
              </a:ext>
            </a:extLst>
          </p:cNvPr>
          <p:cNvSpPr txBox="1">
            <a:spLocks/>
          </p:cNvSpPr>
          <p:nvPr/>
        </p:nvSpPr>
        <p:spPr>
          <a:xfrm>
            <a:off x="4343401" y="4445241"/>
            <a:ext cx="3139622" cy="899286"/>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a)</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техники, при които всеки участник създава списък с идеи</a:t>
            </a:r>
          </a:p>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b)</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техники за създаване на конкурентна среда за промотиране на нови творчески идеи</a:t>
            </a:r>
          </a:p>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c)</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процеси, за чието протичане членовете на екипа не са от значение  </a:t>
            </a:r>
          </a:p>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d)</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всичко изброени</a:t>
            </a:r>
          </a:p>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e)</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нито едно от</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изброените</a:t>
            </a:r>
          </a:p>
          <a:p>
            <a:pPr marL="342900" lvl="0" indent="-342900">
              <a:spcAft>
                <a:spcPts val="0"/>
              </a:spcAft>
              <a:buFont typeface="+mj-lt"/>
              <a:buAutoNum type="alphaLcPeriod"/>
            </a:pPr>
            <a:endPar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lphaLcPeriod"/>
            </a:pPr>
            <a:endParaRPr lang="en-US" altLang="ko-KR" sz="2000" dirty="0">
              <a:cs typeface="Arial" pitchFamily="34" charset="0"/>
            </a:endParaRPr>
          </a:p>
        </p:txBody>
      </p:sp>
      <p:sp>
        <p:nvSpPr>
          <p:cNvPr id="42" name="Oval 4">
            <a:extLst>
              <a:ext uri="{FF2B5EF4-FFF2-40B4-BE49-F238E27FC236}">
                <a16:creationId xmlns:a16="http://schemas.microsoft.com/office/drawing/2014/main" id="{56819788-4C3D-4D83-8206-8163B6C9EB62}"/>
              </a:ext>
            </a:extLst>
          </p:cNvPr>
          <p:cNvSpPr/>
          <p:nvPr/>
        </p:nvSpPr>
        <p:spPr>
          <a:xfrm>
            <a:off x="2585198" y="2476501"/>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3" name="Oval 18">
            <a:extLst>
              <a:ext uri="{FF2B5EF4-FFF2-40B4-BE49-F238E27FC236}">
                <a16:creationId xmlns:a16="http://schemas.microsoft.com/office/drawing/2014/main" id="{CB5A255A-B23C-4604-BC56-9DD8D4BC7704}"/>
              </a:ext>
            </a:extLst>
          </p:cNvPr>
          <p:cNvSpPr/>
          <p:nvPr/>
        </p:nvSpPr>
        <p:spPr>
          <a:xfrm>
            <a:off x="5417877" y="2526018"/>
            <a:ext cx="754393" cy="754393"/>
          </a:xfrm>
          <a:prstGeom prst="ellipse">
            <a:avLst/>
          </a:prstGeom>
          <a:solidFill>
            <a:srgbClr val="24325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5" name="Oval 18">
            <a:extLst>
              <a:ext uri="{FF2B5EF4-FFF2-40B4-BE49-F238E27FC236}">
                <a16:creationId xmlns:a16="http://schemas.microsoft.com/office/drawing/2014/main" id="{D585C100-AC1D-4316-9B82-EEF8C32A8119}"/>
              </a:ext>
            </a:extLst>
          </p:cNvPr>
          <p:cNvSpPr/>
          <p:nvPr/>
        </p:nvSpPr>
        <p:spPr>
          <a:xfrm>
            <a:off x="8261607" y="2476815"/>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8" name="Donut 39">
            <a:extLst>
              <a:ext uri="{FF2B5EF4-FFF2-40B4-BE49-F238E27FC236}">
                <a16:creationId xmlns:a16="http://schemas.microsoft.com/office/drawing/2014/main" id="{8BEC43B0-03F2-4C6B-9FD9-6B1BA13A3C4E}"/>
              </a:ext>
            </a:extLst>
          </p:cNvPr>
          <p:cNvSpPr/>
          <p:nvPr/>
        </p:nvSpPr>
        <p:spPr>
          <a:xfrm>
            <a:off x="8455024" y="2663119"/>
            <a:ext cx="360000" cy="360000"/>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solidFill>
                <a:srgbClr val="243255"/>
              </a:solidFill>
            </a:endParaRPr>
          </a:p>
        </p:txBody>
      </p:sp>
      <p:sp>
        <p:nvSpPr>
          <p:cNvPr id="50" name="Rectangle 36">
            <a:extLst>
              <a:ext uri="{FF2B5EF4-FFF2-40B4-BE49-F238E27FC236}">
                <a16:creationId xmlns:a16="http://schemas.microsoft.com/office/drawing/2014/main" id="{F524A302-5A70-43C5-9A42-B44CDC7F3DB0}"/>
              </a:ext>
            </a:extLst>
          </p:cNvPr>
          <p:cNvSpPr/>
          <p:nvPr/>
        </p:nvSpPr>
        <p:spPr>
          <a:xfrm>
            <a:off x="5592381" y="2706145"/>
            <a:ext cx="411575" cy="344044"/>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dirty="0">
              <a:solidFill>
                <a:srgbClr val="243255"/>
              </a:solidFill>
            </a:endParaRPr>
          </a:p>
        </p:txBody>
      </p:sp>
      <p:sp>
        <p:nvSpPr>
          <p:cNvPr id="51" name="Rectangle 16">
            <a:extLst>
              <a:ext uri="{FF2B5EF4-FFF2-40B4-BE49-F238E27FC236}">
                <a16:creationId xmlns:a16="http://schemas.microsoft.com/office/drawing/2014/main" id="{4F81776D-86B0-4ADC-BCEF-5D4F2BEE08AB}"/>
              </a:ext>
            </a:extLst>
          </p:cNvPr>
          <p:cNvSpPr/>
          <p:nvPr/>
        </p:nvSpPr>
        <p:spPr>
          <a:xfrm>
            <a:off x="2740333" y="2724245"/>
            <a:ext cx="432135" cy="284005"/>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solidFill>
                <a:srgbClr val="243255"/>
              </a:solidFill>
            </a:endParaRPr>
          </a:p>
        </p:txBody>
      </p:sp>
      <p:sp>
        <p:nvSpPr>
          <p:cNvPr id="53" name="Text Placeholder 4">
            <a:extLst>
              <a:ext uri="{FF2B5EF4-FFF2-40B4-BE49-F238E27FC236}">
                <a16:creationId xmlns:a16="http://schemas.microsoft.com/office/drawing/2014/main" id="{890CA5A7-7115-42A1-AB29-05E5164651DE}"/>
              </a:ext>
            </a:extLst>
          </p:cNvPr>
          <p:cNvSpPr txBox="1">
            <a:spLocks/>
          </p:cNvSpPr>
          <p:nvPr/>
        </p:nvSpPr>
        <p:spPr>
          <a:xfrm>
            <a:off x="10807135" y="3350198"/>
            <a:ext cx="2196000" cy="2772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ltLang="ko-KR" sz="2200" b="1">
                <a:solidFill>
                  <a:srgbClr val="243255"/>
                </a:solidFill>
                <a:cs typeface="Arial" pitchFamily="34" charset="0"/>
              </a:rPr>
              <a:t>Коя е първата стъпка от процеса на дизайн мисленето: </a:t>
            </a:r>
            <a:r>
              <a:rPr lang="en-US" altLang="ko-KR" sz="2200" b="1">
                <a:solidFill>
                  <a:srgbClr val="243255"/>
                </a:solidFill>
                <a:cs typeface="Arial" pitchFamily="34" charset="0"/>
              </a:rPr>
              <a:t> </a:t>
            </a:r>
            <a:endParaRPr lang="ko-KR" altLang="en-US" sz="2200" b="1" dirty="0">
              <a:solidFill>
                <a:srgbClr val="243255"/>
              </a:solidFill>
              <a:cs typeface="Arial" pitchFamily="34" charset="0"/>
            </a:endParaRPr>
          </a:p>
        </p:txBody>
      </p:sp>
      <p:sp>
        <p:nvSpPr>
          <p:cNvPr id="54" name="Text Placeholder 5">
            <a:extLst>
              <a:ext uri="{FF2B5EF4-FFF2-40B4-BE49-F238E27FC236}">
                <a16:creationId xmlns:a16="http://schemas.microsoft.com/office/drawing/2014/main" id="{CB99BAD6-EC2D-4922-B38A-1CE317493CB3}"/>
              </a:ext>
            </a:extLst>
          </p:cNvPr>
          <p:cNvSpPr txBox="1">
            <a:spLocks/>
          </p:cNvSpPr>
          <p:nvPr/>
        </p:nvSpPr>
        <p:spPr>
          <a:xfrm>
            <a:off x="10605600" y="5600700"/>
            <a:ext cx="2823298" cy="1904999"/>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a)</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визуализацията</a:t>
            </a:r>
          </a:p>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b)</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експериментирането</a:t>
            </a:r>
          </a:p>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c)</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емпатията</a:t>
            </a:r>
          </a:p>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d)</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нито едно от изброените</a:t>
            </a:r>
          </a:p>
          <a:p>
            <a:pPr marL="342900" lvl="0" indent="-342900">
              <a:spcAft>
                <a:spcPts val="0"/>
              </a:spcAft>
              <a:buFont typeface="+mj-lt"/>
              <a:buAutoNum type="alphaLcPeriod"/>
            </a:pPr>
            <a:endParaRPr lang="hr-HR" dirty="0">
              <a:latin typeface="Times New Roman" panose="02020603050405020304" pitchFamily="18" charset="0"/>
              <a:ea typeface="Times New Roman" panose="02020603050405020304" pitchFamily="18" charset="0"/>
            </a:endParaRPr>
          </a:p>
        </p:txBody>
      </p:sp>
      <p:sp>
        <p:nvSpPr>
          <p:cNvPr id="55" name="Text Placeholder 6">
            <a:extLst>
              <a:ext uri="{FF2B5EF4-FFF2-40B4-BE49-F238E27FC236}">
                <a16:creationId xmlns:a16="http://schemas.microsoft.com/office/drawing/2014/main" id="{2413F76B-A7A6-4AA2-ADCE-C9374F3C91C7}"/>
              </a:ext>
            </a:extLst>
          </p:cNvPr>
          <p:cNvSpPr txBox="1">
            <a:spLocks/>
          </p:cNvSpPr>
          <p:nvPr/>
        </p:nvSpPr>
        <p:spPr>
          <a:xfrm>
            <a:off x="13588434" y="3304934"/>
            <a:ext cx="2946965" cy="322464"/>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ltLang="ko-KR" sz="2200" b="1">
                <a:solidFill>
                  <a:srgbClr val="243255"/>
                </a:solidFill>
                <a:cs typeface="Arial" pitchFamily="34" charset="0"/>
              </a:rPr>
              <a:t>Кой вид дизайн мислене включва хората в творческите процеси, с цел те да придобиват повече увереност: </a:t>
            </a:r>
            <a:endParaRPr lang="ko-KR" altLang="en-US" sz="2200" b="1" dirty="0">
              <a:solidFill>
                <a:srgbClr val="243255"/>
              </a:solidFill>
              <a:cs typeface="Arial" pitchFamily="34" charset="0"/>
            </a:endParaRPr>
          </a:p>
        </p:txBody>
      </p:sp>
      <p:sp>
        <p:nvSpPr>
          <p:cNvPr id="56" name="Text Placeholder 7">
            <a:extLst>
              <a:ext uri="{FF2B5EF4-FFF2-40B4-BE49-F238E27FC236}">
                <a16:creationId xmlns:a16="http://schemas.microsoft.com/office/drawing/2014/main" id="{481C30A0-9D00-4993-8CBC-56720BD4613E}"/>
              </a:ext>
            </a:extLst>
          </p:cNvPr>
          <p:cNvSpPr txBox="1">
            <a:spLocks/>
          </p:cNvSpPr>
          <p:nvPr/>
        </p:nvSpPr>
        <p:spPr>
          <a:xfrm>
            <a:off x="13428898" y="5981700"/>
            <a:ext cx="3030301" cy="21336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a)</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творческото решаване на проблеми</a:t>
            </a:r>
          </a:p>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b)</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спринт изпълнението </a:t>
            </a:r>
          </a:p>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c)</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творческата увереност</a:t>
            </a:r>
          </a:p>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d)</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иновацията на смисъла</a:t>
            </a:r>
            <a:endParaRPr lang="hr-HR" dirty="0">
              <a:latin typeface="Times New Roman" panose="02020603050405020304" pitchFamily="18" charset="0"/>
              <a:ea typeface="Times New Roman" panose="02020603050405020304" pitchFamily="18" charset="0"/>
            </a:endParaRPr>
          </a:p>
        </p:txBody>
      </p:sp>
      <p:sp>
        <p:nvSpPr>
          <p:cNvPr id="57" name="Oval 4">
            <a:extLst>
              <a:ext uri="{FF2B5EF4-FFF2-40B4-BE49-F238E27FC236}">
                <a16:creationId xmlns:a16="http://schemas.microsoft.com/office/drawing/2014/main" id="{A1208675-DB72-4BA1-951C-2D25BB2800C8}"/>
              </a:ext>
            </a:extLst>
          </p:cNvPr>
          <p:cNvSpPr/>
          <p:nvPr/>
        </p:nvSpPr>
        <p:spPr>
          <a:xfrm>
            <a:off x="10925972" y="2476500"/>
            <a:ext cx="754393" cy="754393"/>
          </a:xfrm>
          <a:prstGeom prst="ellipse">
            <a:avLst/>
          </a:prstGeom>
          <a:solidFill>
            <a:srgbClr val="24325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58" name="Oval 18">
            <a:extLst>
              <a:ext uri="{FF2B5EF4-FFF2-40B4-BE49-F238E27FC236}">
                <a16:creationId xmlns:a16="http://schemas.microsoft.com/office/drawing/2014/main" id="{2FBE0316-5F1F-4ED1-8B9E-3B4FFF468A92}"/>
              </a:ext>
            </a:extLst>
          </p:cNvPr>
          <p:cNvSpPr/>
          <p:nvPr/>
        </p:nvSpPr>
        <p:spPr>
          <a:xfrm>
            <a:off x="13772506" y="2531154"/>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59" name="Rectangle 36">
            <a:extLst>
              <a:ext uri="{FF2B5EF4-FFF2-40B4-BE49-F238E27FC236}">
                <a16:creationId xmlns:a16="http://schemas.microsoft.com/office/drawing/2014/main" id="{BF8F0C2C-25F9-42B0-A2E4-34C22B106A4B}"/>
              </a:ext>
            </a:extLst>
          </p:cNvPr>
          <p:cNvSpPr/>
          <p:nvPr/>
        </p:nvSpPr>
        <p:spPr>
          <a:xfrm>
            <a:off x="13947237" y="2734405"/>
            <a:ext cx="411575" cy="344044"/>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dirty="0">
              <a:solidFill>
                <a:srgbClr val="243255"/>
              </a:solidFill>
            </a:endParaRPr>
          </a:p>
        </p:txBody>
      </p:sp>
      <p:sp>
        <p:nvSpPr>
          <p:cNvPr id="60" name="Rectangle 16">
            <a:extLst>
              <a:ext uri="{FF2B5EF4-FFF2-40B4-BE49-F238E27FC236}">
                <a16:creationId xmlns:a16="http://schemas.microsoft.com/office/drawing/2014/main" id="{7FCD3DFC-9A38-434D-94F6-2F8ECCA3524C}"/>
              </a:ext>
            </a:extLst>
          </p:cNvPr>
          <p:cNvSpPr/>
          <p:nvPr/>
        </p:nvSpPr>
        <p:spPr>
          <a:xfrm>
            <a:off x="11081570" y="2712113"/>
            <a:ext cx="432135" cy="284005"/>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solidFill>
                <a:srgbClr val="243255"/>
              </a:solidFill>
            </a:endParaRPr>
          </a:p>
        </p:txBody>
      </p:sp>
      <p:sp>
        <p:nvSpPr>
          <p:cNvPr id="61" name="Text Placeholder 6">
            <a:extLst>
              <a:ext uri="{FF2B5EF4-FFF2-40B4-BE49-F238E27FC236}">
                <a16:creationId xmlns:a16="http://schemas.microsoft.com/office/drawing/2014/main" id="{3E210C73-3A2F-4A29-BDCF-6D18547B0905}"/>
              </a:ext>
            </a:extLst>
          </p:cNvPr>
          <p:cNvSpPr txBox="1">
            <a:spLocks/>
          </p:cNvSpPr>
          <p:nvPr/>
        </p:nvSpPr>
        <p:spPr>
          <a:xfrm>
            <a:off x="7480866" y="3304934"/>
            <a:ext cx="3139622" cy="269131"/>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ltLang="ko-KR" sz="2200" b="1">
                <a:solidFill>
                  <a:srgbClr val="243255"/>
                </a:solidFill>
                <a:cs typeface="Arial" pitchFamily="34" charset="0"/>
              </a:rPr>
              <a:t>По време на използване на техниката „6 мисловни шапки“, Перо казва: „Продажбите спадат, продуктът губи пазарни позиции, компанията ще фалира.“ Перо си е сложил:</a:t>
            </a:r>
            <a:endParaRPr lang="ko-KR" altLang="en-US" sz="2200" b="1" dirty="0">
              <a:solidFill>
                <a:srgbClr val="243255"/>
              </a:solidFill>
              <a:cs typeface="Arial" pitchFamily="34" charset="0"/>
            </a:endParaRPr>
          </a:p>
        </p:txBody>
      </p:sp>
      <p:sp>
        <p:nvSpPr>
          <p:cNvPr id="62" name="Text Placeholder 7">
            <a:extLst>
              <a:ext uri="{FF2B5EF4-FFF2-40B4-BE49-F238E27FC236}">
                <a16:creationId xmlns:a16="http://schemas.microsoft.com/office/drawing/2014/main" id="{97B1A213-C92F-42EA-874D-033FA2A5BA9A}"/>
              </a:ext>
            </a:extLst>
          </p:cNvPr>
          <p:cNvSpPr txBox="1">
            <a:spLocks/>
          </p:cNvSpPr>
          <p:nvPr/>
        </p:nvSpPr>
        <p:spPr>
          <a:xfrm>
            <a:off x="7754898" y="6515100"/>
            <a:ext cx="2227302" cy="14478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a)</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жълта шапка</a:t>
            </a:r>
          </a:p>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b)</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синя шапка</a:t>
            </a:r>
          </a:p>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c)</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зелена шапка</a:t>
            </a:r>
          </a:p>
          <a:p>
            <a:pPr lvl="0">
              <a:spcAft>
                <a:spcPts val="0"/>
              </a:spcAft>
            </a:pP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d)</a:t>
            </a:r>
            <a:r>
              <a:rPr lang="en-US"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2000">
                <a:solidFill>
                  <a:srgbClr val="002060"/>
                </a:solidFill>
                <a:latin typeface="Calibri" panose="020F0502020204030204" pitchFamily="34" charset="0"/>
                <a:ea typeface="Times New Roman" panose="02020603050405020304" pitchFamily="18" charset="0"/>
                <a:cs typeface="Times New Roman" panose="02020603050405020304" pitchFamily="18" charset="0"/>
              </a:rPr>
              <a:t>черна шапка</a:t>
            </a:r>
            <a:endParaRPr lang="ru-RU"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204451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7D50F80D-70F7-4B95-B27E-48A65C93D9B6}"/>
              </a:ext>
            </a:extLst>
          </p:cNvPr>
          <p:cNvSpPr/>
          <p:nvPr/>
        </p:nvSpPr>
        <p:spPr>
          <a:xfrm>
            <a:off x="6172200" y="9185519"/>
            <a:ext cx="11963400" cy="952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object 2"/>
          <p:cNvSpPr txBox="1">
            <a:spLocks noGrp="1"/>
          </p:cNvSpPr>
          <p:nvPr>
            <p:ph type="title"/>
          </p:nvPr>
        </p:nvSpPr>
        <p:spPr>
          <a:xfrm>
            <a:off x="7924800" y="3924300"/>
            <a:ext cx="6897687" cy="1397819"/>
          </a:xfrm>
        </p:spPr>
        <p:txBody>
          <a:bodyPr vert="horz" wrap="square" lIns="0" tIns="12700" rIns="0" bIns="0" rtlCol="0">
            <a:spAutoFit/>
          </a:bodyPr>
          <a:lstStyle/>
          <a:p>
            <a:r>
              <a:rPr lang="bg-BG"/>
              <a:t>Благодаря</a:t>
            </a:r>
            <a:r>
              <a:rPr lang="es-ES"/>
              <a:t>!</a:t>
            </a:r>
            <a:endParaRPr lang="es-ES" dirty="0"/>
          </a:p>
        </p:txBody>
      </p:sp>
      <p:pic>
        <p:nvPicPr>
          <p:cNvPr id="6" name="Picture 9">
            <a:extLst>
              <a:ext uri="{FF2B5EF4-FFF2-40B4-BE49-F238E27FC236}">
                <a16:creationId xmlns:a16="http://schemas.microsoft.com/office/drawing/2014/main" id="{2B20B7A5-9C0B-4641-90FC-FB2B04D88371}"/>
              </a:ext>
            </a:extLst>
          </p:cNvPr>
          <p:cNvPicPr>
            <a:picLocks noChangeAspect="1"/>
          </p:cNvPicPr>
          <p:nvPr/>
        </p:nvPicPr>
        <p:blipFill>
          <a:blip r:embed="rId3"/>
          <a:srcRect/>
          <a:stretch>
            <a:fillRect/>
          </a:stretch>
        </p:blipFill>
        <p:spPr>
          <a:xfrm>
            <a:off x="8289503" y="9661769"/>
            <a:ext cx="10058400" cy="556688"/>
          </a:xfrm>
          <a:prstGeom prst="rect">
            <a:avLst/>
          </a:prstGeom>
          <a:noFill/>
          <a:ln cap="flat">
            <a:noFill/>
          </a:ln>
        </p:spPr>
      </p:pic>
      <p:pic>
        <p:nvPicPr>
          <p:cNvPr id="7" name="Picture 3">
            <a:extLst>
              <a:ext uri="{FF2B5EF4-FFF2-40B4-BE49-F238E27FC236}">
                <a16:creationId xmlns:a16="http://schemas.microsoft.com/office/drawing/2014/main" id="{7C56120C-8292-4C9F-8F58-CC30B96DC164}"/>
              </a:ext>
            </a:extLst>
          </p:cNvPr>
          <p:cNvPicPr>
            <a:picLocks noChangeAspect="1"/>
          </p:cNvPicPr>
          <p:nvPr/>
        </p:nvPicPr>
        <p:blipFill>
          <a:blip r:embed="rId4"/>
          <a:stretch>
            <a:fillRect/>
          </a:stretch>
        </p:blipFill>
        <p:spPr>
          <a:xfrm>
            <a:off x="6324600" y="9705175"/>
            <a:ext cx="1985322" cy="432844"/>
          </a:xfrm>
          <a:prstGeom prst="rect">
            <a:avLst/>
          </a:prstGeom>
          <a:noFill/>
          <a:ln cap="flat">
            <a:noFill/>
          </a:ln>
        </p:spPr>
      </p:pic>
      <p:pic>
        <p:nvPicPr>
          <p:cNvPr id="11" name="Imagen 10">
            <a:extLst>
              <a:ext uri="{FF2B5EF4-FFF2-40B4-BE49-F238E27FC236}">
                <a16:creationId xmlns:a16="http://schemas.microsoft.com/office/drawing/2014/main" id="{665C6894-7800-4680-B841-3509763410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7800" y="9715392"/>
            <a:ext cx="936335" cy="4494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91611057"/>
              </p:ext>
            </p:extLst>
          </p:nvPr>
        </p:nvGraphicFramePr>
        <p:xfrm>
          <a:off x="533400" y="342900"/>
          <a:ext cx="16306800" cy="10709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dirty="0">
                <a:solidFill>
                  <a:prstClr val="white"/>
                </a:solidFill>
                <a:latin typeface="YADLjI9qxTA 0"/>
              </a:rPr>
              <a:t>With the support of the Erasmus+ </a:t>
            </a:r>
            <a:r>
              <a:rPr lang="en-US" sz="1400" dirty="0" err="1">
                <a:solidFill>
                  <a:prstClr val="white"/>
                </a:solidFill>
                <a:latin typeface="YADLjI9qxTA 0"/>
              </a:rPr>
              <a:t>programme</a:t>
            </a:r>
            <a:r>
              <a:rPr lang="en-US" sz="14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2" name="TextBox 1"/>
          <p:cNvSpPr txBox="1"/>
          <p:nvPr/>
        </p:nvSpPr>
        <p:spPr>
          <a:xfrm>
            <a:off x="672353" y="1760040"/>
            <a:ext cx="16154400" cy="7294305"/>
          </a:xfrm>
          <a:prstGeom prst="rect">
            <a:avLst/>
          </a:prstGeom>
          <a:noFill/>
        </p:spPr>
        <p:txBody>
          <a:bodyPr wrap="square" rtlCol="0">
            <a:spAutoFit/>
          </a:bodyPr>
          <a:lstStyle/>
          <a:p>
            <a:r>
              <a:rPr lang="bg-BG" sz="3600" b="1">
                <a:solidFill>
                  <a:srgbClr val="FF0000"/>
                </a:solidFill>
              </a:rPr>
              <a:t>      </a:t>
            </a:r>
            <a:r>
              <a:rPr lang="en-GB" sz="3600" b="1">
                <a:solidFill>
                  <a:srgbClr val="FF0000"/>
                </a:solidFill>
              </a:rPr>
              <a:t> </a:t>
            </a:r>
            <a:r>
              <a:rPr lang="ru-RU" sz="3600" b="1">
                <a:solidFill>
                  <a:srgbClr val="FF0000"/>
                </a:solidFill>
              </a:rPr>
              <a:t>1.1	ОПРЕДЕЛЯНЕ НА ТВОРЧЕСКОТО МИСЛЕНЕ, КРЕАТИВНОСТТА</a:t>
            </a:r>
          </a:p>
          <a:p>
            <a:pPr indent="712788" fontAlgn="base"/>
            <a:r>
              <a:rPr lang="ru-RU" sz="2800">
                <a:solidFill>
                  <a:srgbClr val="002060"/>
                </a:solidFill>
              </a:rPr>
              <a:t>1.1.1 Какво представлява творческото мислене, креативността? Значението на творческото мислене, креативността </a:t>
            </a:r>
          </a:p>
          <a:p>
            <a:pPr indent="712788" fontAlgn="base"/>
            <a:r>
              <a:rPr lang="ru-RU" sz="2800">
                <a:solidFill>
                  <a:srgbClr val="002060"/>
                </a:solidFill>
              </a:rPr>
              <a:t>1.1.2. Елементи на творческото мислене и на модела на креативност 4P   </a:t>
            </a:r>
          </a:p>
          <a:p>
            <a:pPr indent="712788" fontAlgn="base"/>
            <a:r>
              <a:rPr lang="ru-RU" sz="2800">
                <a:solidFill>
                  <a:srgbClr val="002060"/>
                </a:solidFill>
              </a:rPr>
              <a:t>1.1.3. Видове креативност</a:t>
            </a:r>
          </a:p>
          <a:p>
            <a:pPr indent="712788" fontAlgn="base"/>
            <a:endParaRPr lang="ru-RU" sz="2800" b="1">
              <a:solidFill>
                <a:srgbClr val="FF0000"/>
              </a:solidFill>
            </a:endParaRPr>
          </a:p>
          <a:p>
            <a:pPr indent="712788" fontAlgn="base"/>
            <a:r>
              <a:rPr lang="ru-RU" sz="3600" b="1">
                <a:solidFill>
                  <a:srgbClr val="FF0000"/>
                </a:solidFill>
              </a:rPr>
              <a:t>1.2	КРЕАТИВНОСТ НА ЕКИПА И ТЕХНИКИ НА КРЕАТИВНОСТ </a:t>
            </a:r>
          </a:p>
          <a:p>
            <a:pPr indent="712788" fontAlgn="base"/>
            <a:r>
              <a:rPr lang="ru-RU" sz="2800">
                <a:solidFill>
                  <a:srgbClr val="002060"/>
                </a:solidFill>
              </a:rPr>
              <a:t>1.2.1 Преодоляване на </a:t>
            </a:r>
            <a:r>
              <a:rPr lang="ru-RU" sz="2800">
                <a:solidFill>
                  <a:schemeClr val="tx2"/>
                </a:solidFill>
              </a:rPr>
              <a:t>личностните</a:t>
            </a:r>
            <a:r>
              <a:rPr lang="ru-RU" sz="2800">
                <a:solidFill>
                  <a:srgbClr val="002060"/>
                </a:solidFill>
              </a:rPr>
              <a:t> пречки пред креативността</a:t>
            </a:r>
          </a:p>
          <a:p>
            <a:pPr indent="712788" fontAlgn="base"/>
            <a:r>
              <a:rPr lang="ru-RU" sz="2800">
                <a:solidFill>
                  <a:srgbClr val="002060"/>
                </a:solidFill>
              </a:rPr>
              <a:t>1.2.2 Творческото мислене в екипа</a:t>
            </a:r>
          </a:p>
          <a:p>
            <a:pPr indent="712788" fontAlgn="base"/>
            <a:r>
              <a:rPr lang="ru-RU" sz="2800">
                <a:solidFill>
                  <a:srgbClr val="002060"/>
                </a:solidFill>
              </a:rPr>
              <a:t>1.2.3 Креативност на работното място </a:t>
            </a:r>
          </a:p>
          <a:p>
            <a:pPr indent="712788" fontAlgn="base"/>
            <a:r>
              <a:rPr lang="ru-RU" sz="2800">
                <a:solidFill>
                  <a:srgbClr val="002060"/>
                </a:solidFill>
              </a:rPr>
              <a:t>1.2.4 Техники на творческото мислене</a:t>
            </a:r>
          </a:p>
          <a:p>
            <a:pPr indent="712788" fontAlgn="base"/>
            <a:endParaRPr lang="ru-RU" sz="2800" b="1"/>
          </a:p>
          <a:p>
            <a:pPr indent="712788" fontAlgn="base"/>
            <a:r>
              <a:rPr lang="ru-RU" sz="3600" b="1">
                <a:solidFill>
                  <a:srgbClr val="FF0000"/>
                </a:solidFill>
              </a:rPr>
              <a:t>1.3	ДИЗАЙН МИСЛЕНЕ</a:t>
            </a:r>
          </a:p>
          <a:p>
            <a:pPr indent="712788" fontAlgn="base"/>
            <a:r>
              <a:rPr lang="ru-RU" sz="2800">
                <a:solidFill>
                  <a:srgbClr val="002060"/>
                </a:solidFill>
              </a:rPr>
              <a:t>1.3.1 Рамка на дизайн мисленето</a:t>
            </a:r>
          </a:p>
          <a:p>
            <a:pPr indent="712788" fontAlgn="base"/>
            <a:r>
              <a:rPr lang="ru-RU" sz="2800">
                <a:solidFill>
                  <a:srgbClr val="002060"/>
                </a:solidFill>
              </a:rPr>
              <a:t>1.3.2 Модели на дизайн мисленето</a:t>
            </a:r>
          </a:p>
          <a:p>
            <a:pPr indent="712788" fontAlgn="base"/>
            <a:endParaRPr lang="hr-HR" sz="2400" dirty="0"/>
          </a:p>
        </p:txBody>
      </p:sp>
    </p:spTree>
    <p:extLst>
      <p:ext uri="{BB962C8B-B14F-4D97-AF65-F5344CB8AC3E}">
        <p14:creationId xmlns:p14="http://schemas.microsoft.com/office/powerpoint/2010/main" val="32914734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500"/>
                                        <p:tgtEl>
                                          <p:spTgt spid="2">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fade">
                                      <p:cBhvr>
                                        <p:cTn id="19" dur="500"/>
                                        <p:tgtEl>
                                          <p:spTgt spid="2">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fade">
                                      <p:cBhvr>
                                        <p:cTn id="25" dur="500"/>
                                        <p:tgtEl>
                                          <p:spTgt spid="2">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9" end="9"/>
                                            </p:txEl>
                                          </p:spTgt>
                                        </p:tgtEl>
                                        <p:attrNameLst>
                                          <p:attrName>style.visibility</p:attrName>
                                        </p:attrNameLst>
                                      </p:cBhvr>
                                      <p:to>
                                        <p:strVal val="visible"/>
                                      </p:to>
                                    </p:set>
                                    <p:animEffect transition="in" filter="fade">
                                      <p:cBhvr>
                                        <p:cTn id="28" dur="500"/>
                                        <p:tgtEl>
                                          <p:spTgt spid="2">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animEffect transition="in" filter="fade">
                                      <p:cBhvr>
                                        <p:cTn id="31" dur="500"/>
                                        <p:tgtEl>
                                          <p:spTgt spid="2">
                                            <p:txEl>
                                              <p:pRg st="11" end="1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12" end="12"/>
                                            </p:txEl>
                                          </p:spTgt>
                                        </p:tgtEl>
                                        <p:attrNameLst>
                                          <p:attrName>style.visibility</p:attrName>
                                        </p:attrNameLst>
                                      </p:cBhvr>
                                      <p:to>
                                        <p:strVal val="visible"/>
                                      </p:to>
                                    </p:set>
                                    <p:animEffect transition="in" filter="fade">
                                      <p:cBhvr>
                                        <p:cTn id="34" dur="500"/>
                                        <p:tgtEl>
                                          <p:spTgt spid="2">
                                            <p:txEl>
                                              <p:pRg st="12" end="12"/>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2">
                                            <p:txEl>
                                              <p:pRg st="13" end="13"/>
                                            </p:txEl>
                                          </p:spTgt>
                                        </p:tgtEl>
                                        <p:attrNameLst>
                                          <p:attrName>style.visibility</p:attrName>
                                        </p:attrNameLst>
                                      </p:cBhvr>
                                      <p:to>
                                        <p:strVal val="visible"/>
                                      </p:to>
                                    </p:set>
                                    <p:animEffect transition="in" filter="fade">
                                      <p:cBhvr>
                                        <p:cTn id="37"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219044" y="643276"/>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graphicFrame>
        <p:nvGraphicFramePr>
          <p:cNvPr id="2" name="Diagram 1"/>
          <p:cNvGraphicFramePr/>
          <p:nvPr>
            <p:extLst>
              <p:ext uri="{D42A27DB-BD31-4B8C-83A1-F6EECF244321}">
                <p14:modId xmlns:p14="http://schemas.microsoft.com/office/powerpoint/2010/main" val="2746145804"/>
              </p:ext>
            </p:extLst>
          </p:nvPr>
        </p:nvGraphicFramePr>
        <p:xfrm>
          <a:off x="1115703" y="1257300"/>
          <a:ext cx="16840200" cy="693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graphicFrame>
        <p:nvGraphicFramePr>
          <p:cNvPr id="2" name="Diagram 1"/>
          <p:cNvGraphicFramePr/>
          <p:nvPr>
            <p:extLst>
              <p:ext uri="{D42A27DB-BD31-4B8C-83A1-F6EECF244321}">
                <p14:modId xmlns:p14="http://schemas.microsoft.com/office/powerpoint/2010/main" val="4082659390"/>
              </p:ext>
            </p:extLst>
          </p:nvPr>
        </p:nvGraphicFramePr>
        <p:xfrm>
          <a:off x="762000" y="1672581"/>
          <a:ext cx="17089755" cy="9432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1143000" y="2615877"/>
            <a:ext cx="16263877" cy="6001643"/>
          </a:xfrm>
          <a:prstGeom prst="rect">
            <a:avLst/>
          </a:prstGeom>
          <a:noFill/>
          <a:ln>
            <a:solidFill>
              <a:srgbClr val="FF0000"/>
            </a:solidFill>
          </a:ln>
        </p:spPr>
        <p:txBody>
          <a:bodyPr wrap="square" rtlCol="0">
            <a:spAutoFit/>
          </a:bodyPr>
          <a:lstStyle/>
          <a:p>
            <a:pPr algn="just"/>
            <a:r>
              <a:rPr lang="ru-RU" altLang="ko-KR" sz="2800" i="1">
                <a:solidFill>
                  <a:srgbClr val="002060"/>
                </a:solidFill>
              </a:rPr>
              <a:t>Съществуват безброй определения за креативност и е трудно да се спрем само на едно</a:t>
            </a:r>
            <a:r>
              <a:rPr lang="hr-HR" altLang="ko-KR" sz="2800" i="1">
                <a:solidFill>
                  <a:srgbClr val="002060"/>
                </a:solidFill>
              </a:rPr>
              <a:t>:</a:t>
            </a:r>
            <a:endParaRPr lang="en-US" altLang="ko-KR" sz="2800" i="1" dirty="0">
              <a:solidFill>
                <a:srgbClr val="002060"/>
              </a:solidFill>
            </a:endParaRPr>
          </a:p>
          <a:p>
            <a:pPr marL="457200" indent="-457200" algn="just">
              <a:buFont typeface="Wingdings" panose="05000000000000000000" pitchFamily="2" charset="2"/>
              <a:buChar char="§"/>
            </a:pPr>
            <a:r>
              <a:rPr lang="bg-BG" altLang="ko-KR" sz="2800" i="1">
                <a:solidFill>
                  <a:srgbClr val="C00000"/>
                </a:solidFill>
              </a:rPr>
              <a:t>„</a:t>
            </a:r>
            <a:r>
              <a:rPr lang="ru-RU" altLang="ko-KR" sz="2800" i="1">
                <a:solidFill>
                  <a:srgbClr val="C00000"/>
                </a:solidFill>
              </a:rPr>
              <a:t>способността да се създават или прилагат оригинални и необикновени идеи"</a:t>
            </a:r>
            <a:r>
              <a:rPr lang="hr-HR" altLang="ko-KR" sz="2800" i="1">
                <a:solidFill>
                  <a:srgbClr val="C00000"/>
                </a:solidFill>
              </a:rPr>
              <a:t> </a:t>
            </a:r>
            <a:r>
              <a:rPr lang="en-GB" altLang="ko-KR" sz="2400" i="1">
                <a:solidFill>
                  <a:srgbClr val="002060"/>
                </a:solidFill>
              </a:rPr>
              <a:t>(</a:t>
            </a:r>
            <a:r>
              <a:rPr lang="ru-RU" altLang="ko-KR" sz="2400" i="1">
                <a:solidFill>
                  <a:srgbClr val="002060"/>
                </a:solidFill>
              </a:rPr>
              <a:t>Речникът на английския език, издание на Университета в Кеймбридж</a:t>
            </a:r>
            <a:r>
              <a:rPr lang="en-GB" altLang="ko-KR" sz="2400" i="1">
                <a:solidFill>
                  <a:srgbClr val="002060"/>
                </a:solidFill>
              </a:rPr>
              <a:t>)</a:t>
            </a:r>
            <a:r>
              <a:rPr lang="hr-HR" altLang="ko-KR" sz="2400" i="1">
                <a:solidFill>
                  <a:srgbClr val="002060"/>
                </a:solidFill>
              </a:rPr>
              <a:t>; </a:t>
            </a:r>
            <a:r>
              <a:rPr lang="ru-RU" altLang="ko-KR" sz="2800" i="1">
                <a:solidFill>
                  <a:srgbClr val="C00000"/>
                </a:solidFill>
              </a:rPr>
              <a:t>„способността да създаваш“ и „качеството да бъдеш креативен</a:t>
            </a:r>
            <a:r>
              <a:rPr lang="en-US" altLang="ko-KR" sz="2800" i="1">
                <a:solidFill>
                  <a:srgbClr val="C00000"/>
                </a:solidFill>
              </a:rPr>
              <a:t>" </a:t>
            </a:r>
            <a:r>
              <a:rPr lang="hr-HR" altLang="ko-KR" sz="2800" i="1">
                <a:solidFill>
                  <a:srgbClr val="C00000"/>
                </a:solidFill>
              </a:rPr>
              <a:t> </a:t>
            </a:r>
            <a:r>
              <a:rPr lang="en-GB" altLang="ko-KR" sz="2400" i="1">
                <a:solidFill>
                  <a:srgbClr val="002060"/>
                </a:solidFill>
              </a:rPr>
              <a:t>(</a:t>
            </a:r>
            <a:r>
              <a:rPr lang="bg-BG" altLang="ko-KR" sz="2400" i="1">
                <a:solidFill>
                  <a:srgbClr val="002060"/>
                </a:solidFill>
              </a:rPr>
              <a:t>речникът на Мериам-Уебстър</a:t>
            </a:r>
            <a:r>
              <a:rPr lang="en-GB" altLang="ko-KR" sz="2400" i="1">
                <a:solidFill>
                  <a:srgbClr val="002060"/>
                </a:solidFill>
              </a:rPr>
              <a:t>)</a:t>
            </a:r>
            <a:endParaRPr lang="en-GB" altLang="ko-KR" sz="2400" i="1" dirty="0">
              <a:solidFill>
                <a:srgbClr val="002060"/>
              </a:solidFill>
            </a:endParaRPr>
          </a:p>
          <a:p>
            <a:pPr algn="just"/>
            <a:endParaRPr lang="hr-HR" altLang="ko-KR" sz="2800" i="1" dirty="0">
              <a:solidFill>
                <a:srgbClr val="C00000"/>
              </a:solidFill>
            </a:endParaRPr>
          </a:p>
          <a:p>
            <a:pPr marL="457200" indent="-457200" algn="just">
              <a:buFont typeface="Wingdings" panose="05000000000000000000" pitchFamily="2" charset="2"/>
              <a:buChar char="§"/>
            </a:pPr>
            <a:r>
              <a:rPr lang="ru-RU" altLang="ko-KR" sz="2800" i="1">
                <a:solidFill>
                  <a:srgbClr val="C00000"/>
                </a:solidFill>
              </a:rPr>
              <a:t>„способността да се провежда дейност, която е едновременно и новаторска (т.e., оригинална, неочаквана) и подходяща (т.е., полезна, лесна за адаптиране съобразно ограниченията на задачата)“</a:t>
            </a:r>
            <a:r>
              <a:rPr lang="hr-HR" altLang="ko-KR" sz="2800" i="1"/>
              <a:t> </a:t>
            </a:r>
            <a:r>
              <a:rPr lang="hr-HR" altLang="ko-KR" sz="2400" i="1" dirty="0"/>
              <a:t>(</a:t>
            </a:r>
            <a:r>
              <a:rPr lang="en-GB" altLang="ko-KR" sz="2400" i="1">
                <a:solidFill>
                  <a:srgbClr val="002060"/>
                </a:solidFill>
              </a:rPr>
              <a:t>Sternberg </a:t>
            </a:r>
            <a:r>
              <a:rPr lang="bg-BG" altLang="ko-KR" sz="2400" i="1">
                <a:solidFill>
                  <a:srgbClr val="002060"/>
                </a:solidFill>
              </a:rPr>
              <a:t>и</a:t>
            </a:r>
            <a:r>
              <a:rPr lang="en-GB" altLang="ko-KR" sz="2400" i="1">
                <a:solidFill>
                  <a:srgbClr val="002060"/>
                </a:solidFill>
              </a:rPr>
              <a:t> </a:t>
            </a:r>
            <a:r>
              <a:rPr lang="en-GB" altLang="ko-KR" sz="2400" i="1" dirty="0">
                <a:solidFill>
                  <a:srgbClr val="002060"/>
                </a:solidFill>
              </a:rPr>
              <a:t>Lubart, 1999</a:t>
            </a:r>
            <a:r>
              <a:rPr lang="en-GB" altLang="ko-KR" sz="2400" i="1">
                <a:solidFill>
                  <a:srgbClr val="002060"/>
                </a:solidFill>
              </a:rPr>
              <a:t>, </a:t>
            </a:r>
            <a:r>
              <a:rPr lang="bg-BG" altLang="ko-KR" sz="2400" i="1">
                <a:solidFill>
                  <a:srgbClr val="002060"/>
                </a:solidFill>
              </a:rPr>
              <a:t>стр</a:t>
            </a:r>
            <a:r>
              <a:rPr lang="en-GB" altLang="ko-KR" sz="2400" i="1">
                <a:solidFill>
                  <a:srgbClr val="002060"/>
                </a:solidFill>
              </a:rPr>
              <a:t>. </a:t>
            </a:r>
            <a:r>
              <a:rPr lang="en-GB" altLang="ko-KR" sz="2400" i="1" dirty="0">
                <a:solidFill>
                  <a:srgbClr val="002060"/>
                </a:solidFill>
              </a:rPr>
              <a:t>3) </a:t>
            </a:r>
            <a:endParaRPr lang="hr-HR" altLang="ko-KR" sz="2400" i="1" dirty="0">
              <a:solidFill>
                <a:srgbClr val="002060"/>
              </a:solidFill>
            </a:endParaRPr>
          </a:p>
          <a:p>
            <a:pPr algn="just"/>
            <a:endParaRPr lang="hr-HR" altLang="ko-KR" sz="2400" i="1" dirty="0"/>
          </a:p>
          <a:p>
            <a:pPr marL="457200" indent="-457200" algn="just">
              <a:buFont typeface="Wingdings" panose="05000000000000000000" pitchFamily="2" charset="2"/>
              <a:buChar char="§"/>
            </a:pPr>
            <a:r>
              <a:rPr lang="ru-RU" altLang="ko-KR" sz="2800" i="1">
                <a:solidFill>
                  <a:srgbClr val="C00000"/>
                </a:solidFill>
              </a:rPr>
              <a:t>„креативността е създаването на нещо, което е едновременно и ново, и истински значимо“ </a:t>
            </a:r>
            <a:r>
              <a:rPr lang="hr-HR" altLang="ko-KR" sz="2400" i="1">
                <a:solidFill>
                  <a:srgbClr val="002060"/>
                </a:solidFill>
              </a:rPr>
              <a:t>(</a:t>
            </a:r>
            <a:r>
              <a:rPr lang="en-US" altLang="ko-KR" sz="2400" i="1">
                <a:solidFill>
                  <a:srgbClr val="002060"/>
                </a:solidFill>
              </a:rPr>
              <a:t>Rothenberg</a:t>
            </a:r>
            <a:r>
              <a:rPr lang="hr-HR" altLang="ko-KR" sz="2400" i="1" dirty="0">
                <a:solidFill>
                  <a:srgbClr val="002060"/>
                </a:solidFill>
              </a:rPr>
              <a:t>,</a:t>
            </a:r>
            <a:r>
              <a:rPr lang="en-US" altLang="ko-KR" sz="2400" i="1" dirty="0">
                <a:solidFill>
                  <a:srgbClr val="002060"/>
                </a:solidFill>
              </a:rPr>
              <a:t> 1990</a:t>
            </a:r>
            <a:r>
              <a:rPr lang="en-US" altLang="ko-KR" sz="2400" i="1">
                <a:solidFill>
                  <a:srgbClr val="002060"/>
                </a:solidFill>
              </a:rPr>
              <a:t>, </a:t>
            </a:r>
            <a:r>
              <a:rPr lang="bg-BG" altLang="ko-KR" sz="2400" i="1">
                <a:solidFill>
                  <a:srgbClr val="002060"/>
                </a:solidFill>
              </a:rPr>
              <a:t>стр.</a:t>
            </a:r>
            <a:r>
              <a:rPr lang="en-US" altLang="ko-KR" sz="2400" i="1">
                <a:solidFill>
                  <a:srgbClr val="002060"/>
                </a:solidFill>
              </a:rPr>
              <a:t> </a:t>
            </a:r>
            <a:r>
              <a:rPr lang="en-US" altLang="ko-KR" sz="2400" i="1" dirty="0">
                <a:solidFill>
                  <a:srgbClr val="002060"/>
                </a:solidFill>
              </a:rPr>
              <a:t>5) </a:t>
            </a:r>
            <a:endParaRPr lang="hr-HR" altLang="ko-KR" sz="2400" i="1" dirty="0">
              <a:solidFill>
                <a:srgbClr val="002060"/>
              </a:solidFill>
            </a:endParaRPr>
          </a:p>
          <a:p>
            <a:pPr marL="457200" indent="-457200" algn="just">
              <a:buFont typeface="Wingdings" panose="05000000000000000000" pitchFamily="2" charset="2"/>
              <a:buChar char="§"/>
            </a:pPr>
            <a:endParaRPr lang="hr-HR" altLang="ko-KR" sz="2400" i="1" dirty="0"/>
          </a:p>
          <a:p>
            <a:pPr marL="457200" indent="-457200" algn="just">
              <a:buFont typeface="Wingdings" panose="05000000000000000000" pitchFamily="2" charset="2"/>
              <a:buChar char="§"/>
            </a:pPr>
            <a:r>
              <a:rPr lang="ru-RU" altLang="ko-KR" sz="2800" i="1">
                <a:solidFill>
                  <a:srgbClr val="C00000"/>
                </a:solidFill>
              </a:rPr>
              <a:t>„креативността е процес на развиване на оригинален, новаторски, но и подходящ отговор на един проблем“ </a:t>
            </a:r>
            <a:r>
              <a:rPr lang="hr-HR" altLang="ko-KR" sz="2400" i="1"/>
              <a:t>(</a:t>
            </a:r>
            <a:r>
              <a:rPr lang="hr-HR" altLang="ko-KR" sz="2400" i="1" dirty="0">
                <a:solidFill>
                  <a:srgbClr val="002060"/>
                </a:solidFill>
              </a:rPr>
              <a:t>Chaudhary, 2018</a:t>
            </a:r>
            <a:r>
              <a:rPr lang="hr-HR" altLang="ko-KR" sz="2400" i="1">
                <a:solidFill>
                  <a:srgbClr val="002060"/>
                </a:solidFill>
              </a:rPr>
              <a:t>, </a:t>
            </a:r>
            <a:r>
              <a:rPr lang="bg-BG" altLang="ko-KR" sz="2400" i="1">
                <a:solidFill>
                  <a:srgbClr val="002060"/>
                </a:solidFill>
              </a:rPr>
              <a:t>стр</a:t>
            </a:r>
            <a:r>
              <a:rPr lang="hr-HR" altLang="ko-KR" sz="2400" i="1">
                <a:solidFill>
                  <a:srgbClr val="002060"/>
                </a:solidFill>
              </a:rPr>
              <a:t>. </a:t>
            </a:r>
            <a:r>
              <a:rPr lang="hr-HR" altLang="ko-KR" sz="2400" i="1" dirty="0">
                <a:solidFill>
                  <a:srgbClr val="002060"/>
                </a:solidFill>
              </a:rPr>
              <a:t>171) </a:t>
            </a:r>
            <a:endParaRPr lang="en-GB" altLang="ko-KR" sz="2800" i="1" dirty="0">
              <a:solidFill>
                <a:srgbClr val="002060"/>
              </a:solidFill>
            </a:endParaRPr>
          </a:p>
        </p:txBody>
      </p:sp>
    </p:spTree>
    <p:extLst>
      <p:ext uri="{BB962C8B-B14F-4D97-AF65-F5344CB8AC3E}">
        <p14:creationId xmlns:p14="http://schemas.microsoft.com/office/powerpoint/2010/main" val="12742367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graphicFrame>
        <p:nvGraphicFramePr>
          <p:cNvPr id="2" name="Diagram 1"/>
          <p:cNvGraphicFramePr/>
          <p:nvPr>
            <p:extLst>
              <p:ext uri="{D42A27DB-BD31-4B8C-83A1-F6EECF244321}">
                <p14:modId xmlns:p14="http://schemas.microsoft.com/office/powerpoint/2010/main" val="128714671"/>
              </p:ext>
            </p:extLst>
          </p:nvPr>
        </p:nvGraphicFramePr>
        <p:xfrm>
          <a:off x="938058" y="1948134"/>
          <a:ext cx="16283142"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6" y="3162300"/>
            <a:ext cx="16206943" cy="4401205"/>
          </a:xfrm>
          <a:prstGeom prst="rect">
            <a:avLst/>
          </a:prstGeom>
          <a:noFill/>
          <a:ln>
            <a:solidFill>
              <a:srgbClr val="E12227"/>
            </a:solidFill>
          </a:ln>
        </p:spPr>
        <p:txBody>
          <a:bodyPr wrap="square" rtlCol="0">
            <a:spAutoFit/>
          </a:bodyPr>
          <a:lstStyle/>
          <a:p>
            <a:pPr algn="just"/>
            <a:endParaRPr lang="hr-HR" altLang="ko-KR" sz="2800" i="1" dirty="0">
              <a:solidFill>
                <a:srgbClr val="002060"/>
              </a:solidFill>
            </a:endParaRPr>
          </a:p>
          <a:p>
            <a:pPr algn="just"/>
            <a:r>
              <a:rPr lang="en-GB" altLang="ko-KR" sz="2800" i="1">
                <a:solidFill>
                  <a:srgbClr val="002060"/>
                </a:solidFill>
              </a:rPr>
              <a:t>Sternberg </a:t>
            </a:r>
            <a:r>
              <a:rPr lang="bg-BG" altLang="ko-KR" sz="2800" i="1">
                <a:solidFill>
                  <a:srgbClr val="002060"/>
                </a:solidFill>
              </a:rPr>
              <a:t>и</a:t>
            </a:r>
            <a:r>
              <a:rPr lang="en-GB" altLang="ko-KR" sz="2800" i="1">
                <a:solidFill>
                  <a:srgbClr val="002060"/>
                </a:solidFill>
              </a:rPr>
              <a:t> </a:t>
            </a:r>
            <a:r>
              <a:rPr lang="en-GB" altLang="ko-KR" sz="2800" i="1" dirty="0">
                <a:solidFill>
                  <a:srgbClr val="002060"/>
                </a:solidFill>
              </a:rPr>
              <a:t>Lubart (1991, 1992</a:t>
            </a:r>
            <a:r>
              <a:rPr lang="en-GB" altLang="ko-KR" sz="2800" i="1">
                <a:solidFill>
                  <a:srgbClr val="002060"/>
                </a:solidFill>
              </a:rPr>
              <a:t>) </a:t>
            </a:r>
            <a:r>
              <a:rPr lang="ru-RU" altLang="ko-KR" sz="2800" i="1">
                <a:solidFill>
                  <a:srgbClr val="002060"/>
                </a:solidFill>
              </a:rPr>
              <a:t>предлагат </a:t>
            </a:r>
            <a:r>
              <a:rPr lang="ru-RU" altLang="ko-KR" sz="2800" i="1">
                <a:solidFill>
                  <a:srgbClr val="C00000"/>
                </a:solidFill>
              </a:rPr>
              <a:t>Инвестиционната теория на креативността</a:t>
            </a:r>
            <a:r>
              <a:rPr lang="ru-RU" altLang="ko-KR" sz="2800" i="1">
                <a:solidFill>
                  <a:srgbClr val="002060"/>
                </a:solidFill>
              </a:rPr>
              <a:t>, според която креативността в голяма степен си е</a:t>
            </a:r>
            <a:r>
              <a:rPr lang="ru-RU" altLang="ko-KR" sz="2800" i="1"/>
              <a:t> </a:t>
            </a:r>
            <a:r>
              <a:rPr lang="ru-RU" altLang="ko-KR" sz="2800" i="1">
                <a:solidFill>
                  <a:srgbClr val="C00000"/>
                </a:solidFill>
              </a:rPr>
              <a:t>едно решение</a:t>
            </a:r>
            <a:r>
              <a:rPr lang="en-GB" altLang="ko-KR" sz="2800" i="1">
                <a:solidFill>
                  <a:srgbClr val="C00000"/>
                </a:solidFill>
              </a:rPr>
              <a:t> </a:t>
            </a:r>
            <a:r>
              <a:rPr lang="ru-RU" altLang="ko-KR" sz="2800" i="1">
                <a:solidFill>
                  <a:srgbClr val="002060"/>
                </a:solidFill>
              </a:rPr>
              <a:t>дали в света на идеите </a:t>
            </a:r>
            <a:r>
              <a:rPr lang="ru-RU" altLang="ko-KR" sz="2800" i="1">
                <a:solidFill>
                  <a:srgbClr val="C00000"/>
                </a:solidFill>
              </a:rPr>
              <a:t>«да се купува на ниска цена и да се продава на висока»</a:t>
            </a:r>
            <a:r>
              <a:rPr lang="en-GB" altLang="ko-KR" sz="2800" i="1">
                <a:solidFill>
                  <a:srgbClr val="002060"/>
                </a:solidFill>
              </a:rPr>
              <a:t>. </a:t>
            </a:r>
            <a:endParaRPr lang="hr-HR" altLang="ko-KR" sz="2800" i="1" dirty="0">
              <a:solidFill>
                <a:srgbClr val="002060"/>
              </a:solidFill>
            </a:endParaRPr>
          </a:p>
          <a:p>
            <a:pPr algn="just"/>
            <a:endParaRPr lang="hr-HR" altLang="ko-KR" sz="2800" i="1" dirty="0"/>
          </a:p>
          <a:p>
            <a:pPr algn="just"/>
            <a:r>
              <a:rPr lang="ru-RU" altLang="ko-KR" sz="2800" i="1">
                <a:solidFill>
                  <a:srgbClr val="002060"/>
                </a:solidFill>
              </a:rPr>
              <a:t>Творческите личности, точно като едни добри</a:t>
            </a:r>
            <a:r>
              <a:rPr lang="ru-RU" altLang="ko-KR" sz="2800" i="1"/>
              <a:t> </a:t>
            </a:r>
            <a:r>
              <a:rPr lang="ru-RU" altLang="ko-KR" sz="2800" i="1">
                <a:solidFill>
                  <a:srgbClr val="C00000"/>
                </a:solidFill>
              </a:rPr>
              <a:t>инвеститори,</a:t>
            </a:r>
            <a:r>
              <a:rPr lang="ru-RU" altLang="ko-KR" sz="2800" i="1">
                <a:solidFill>
                  <a:srgbClr val="E12227"/>
                </a:solidFill>
              </a:rPr>
              <a:t> </a:t>
            </a:r>
            <a:r>
              <a:rPr lang="ru-RU" altLang="ko-KR" sz="2800" i="1">
                <a:solidFill>
                  <a:srgbClr val="002060"/>
                </a:solidFill>
              </a:rPr>
              <a:t>развиват идеи, които за времето си се считат за новаторски, а защо не и малко абсурдни, т.е. те </a:t>
            </a:r>
            <a:r>
              <a:rPr lang="ru-RU" altLang="ko-KR" sz="2800" i="1">
                <a:solidFill>
                  <a:srgbClr val="C00000"/>
                </a:solidFill>
              </a:rPr>
              <a:t>«купуват на ниска цена».</a:t>
            </a:r>
          </a:p>
          <a:p>
            <a:pPr algn="just"/>
            <a:endParaRPr lang="en-GB" altLang="ko-KR" sz="2800" i="1" dirty="0">
              <a:solidFill>
                <a:srgbClr val="C00000"/>
              </a:solidFill>
            </a:endParaRPr>
          </a:p>
          <a:p>
            <a:pPr algn="just"/>
            <a:r>
              <a:rPr lang="ru-RU" altLang="ko-KR" sz="2800" i="1">
                <a:solidFill>
                  <a:srgbClr val="002060"/>
                </a:solidFill>
              </a:rPr>
              <a:t>Когато идеите им добият гражданственост, творческите личности „</a:t>
            </a:r>
            <a:r>
              <a:rPr lang="ru-RU" altLang="ko-KR" sz="2800" i="1">
                <a:solidFill>
                  <a:srgbClr val="C00000"/>
                </a:solidFill>
              </a:rPr>
              <a:t>продават на висока цена</a:t>
            </a:r>
            <a:r>
              <a:rPr lang="ru-RU" altLang="ko-KR" sz="2800" i="1">
                <a:solidFill>
                  <a:srgbClr val="002060"/>
                </a:solidFill>
              </a:rPr>
              <a:t>“, т.е. трупат ползи от добрата си идея и преминават към поредната непопулярна идея. </a:t>
            </a:r>
            <a:endParaRPr lang="en-GB" altLang="ko-KR" sz="2800" i="1" dirty="0">
              <a:solidFill>
                <a:srgbClr val="002060"/>
              </a:solidFill>
            </a:endParaRPr>
          </a:p>
        </p:txBody>
      </p:sp>
    </p:spTree>
    <p:extLst>
      <p:ext uri="{BB962C8B-B14F-4D97-AF65-F5344CB8AC3E}">
        <p14:creationId xmlns:p14="http://schemas.microsoft.com/office/powerpoint/2010/main" val="35076343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Част</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graphicFrame>
        <p:nvGraphicFramePr>
          <p:cNvPr id="2" name="Diagram 1"/>
          <p:cNvGraphicFramePr/>
          <p:nvPr>
            <p:extLst>
              <p:ext uri="{D42A27DB-BD31-4B8C-83A1-F6EECF244321}">
                <p14:modId xmlns:p14="http://schemas.microsoft.com/office/powerpoint/2010/main" val="1772655062"/>
              </p:ext>
            </p:extLst>
          </p:nvPr>
        </p:nvGraphicFramePr>
        <p:xfrm>
          <a:off x="938056" y="1514983"/>
          <a:ext cx="16913699"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6" name="Diagram 5"/>
          <p:cNvGraphicFramePr/>
          <p:nvPr>
            <p:extLst>
              <p:ext uri="{D42A27DB-BD31-4B8C-83A1-F6EECF244321}">
                <p14:modId xmlns:p14="http://schemas.microsoft.com/office/powerpoint/2010/main" val="152349823"/>
              </p:ext>
            </p:extLst>
          </p:nvPr>
        </p:nvGraphicFramePr>
        <p:xfrm>
          <a:off x="938054" y="3024919"/>
          <a:ext cx="16130746" cy="52578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17684128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bg-BG" altLang="ko-KR" sz="4800">
                <a:solidFill>
                  <a:srgbClr val="E12227"/>
                </a:solidFill>
                <a:latin typeface="Tahoma" panose="020B0604030504040204" pitchFamily="34" charset="0"/>
                <a:ea typeface="Tahoma" panose="020B0604030504040204" pitchFamily="34" charset="0"/>
                <a:cs typeface="Tahoma" panose="020B0604030504040204" pitchFamily="34" charset="0"/>
              </a:rPr>
              <a:t>Част </a:t>
            </a:r>
            <a:r>
              <a:rPr lang="en-US" altLang="ko-KR" sz="4800" b="1">
                <a:solidFill>
                  <a:srgbClr val="E12227"/>
                </a:solidFill>
                <a:latin typeface="Tahoma" panose="020B0604030504040204" pitchFamily="34" charset="0"/>
                <a:ea typeface="Tahoma" panose="020B0604030504040204" pitchFamily="34" charset="0"/>
                <a:cs typeface="Tahoma" panose="020B0604030504040204" pitchFamily="34" charset="0"/>
              </a:rPr>
              <a:t>1</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1123288670"/>
              </p:ext>
            </p:extLst>
          </p:nvPr>
        </p:nvGraphicFramePr>
        <p:xfrm>
          <a:off x="581207" y="1579668"/>
          <a:ext cx="16913698"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Diagram 2"/>
          <p:cNvGraphicFramePr/>
          <p:nvPr>
            <p:extLst>
              <p:ext uri="{D42A27DB-BD31-4B8C-83A1-F6EECF244321}">
                <p14:modId xmlns:p14="http://schemas.microsoft.com/office/powerpoint/2010/main" val="2245749986"/>
              </p:ext>
            </p:extLst>
          </p:nvPr>
        </p:nvGraphicFramePr>
        <p:xfrm>
          <a:off x="938056" y="2882019"/>
          <a:ext cx="16200000" cy="529739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0094558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6261</TotalTime>
  <Words>5163</Words>
  <Application>Microsoft Office PowerPoint</Application>
  <PresentationFormat>Custom</PresentationFormat>
  <Paragraphs>499</Paragraphs>
  <Slides>37</Slides>
  <Notes>33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37</vt:i4>
      </vt:variant>
    </vt:vector>
  </HeadingPairs>
  <TitlesOfParts>
    <vt:vector size="45" baseType="lpstr">
      <vt:lpstr>Arial</vt:lpstr>
      <vt:lpstr>Calibri</vt:lpstr>
      <vt:lpstr>Tahoma</vt:lpstr>
      <vt:lpstr>Times New Roman</vt:lpstr>
      <vt:lpstr>Wingdings</vt:lpstr>
      <vt:lpstr>YADLjI9qxTA 0</vt:lpstr>
      <vt:lpstr>Office Theme</vt:lpstr>
      <vt:lpstr>1_Office Theme</vt:lpstr>
      <vt:lpstr>PowerPoint Presentation</vt:lpstr>
      <vt:lpstr>ЦЕЛИ </vt:lpstr>
      <vt:lpstr>СЪДЪРЖАНИЕ</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Благодаря!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essence RED</dc:title>
  <dc:creator>Monia Coppola</dc:creator>
  <cp:keywords>DAEZM6eZgec,BAEXurJiHZU</cp:keywords>
  <cp:lastModifiedBy>Petar Petrov</cp:lastModifiedBy>
  <cp:revision>359</cp:revision>
  <dcterms:created xsi:type="dcterms:W3CDTF">2021-03-19T11:51:00Z</dcterms:created>
  <dcterms:modified xsi:type="dcterms:W3CDTF">2022-02-08T16:22:40Z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2021-03-19T00:00:00Z</vt:filetime>
  </property>
  <property fmtid="{D5CDD505-2E9C-101B-9397-08002B2CF9AE}" pid="3" name="Creator">
    <vt:lpwstr>Canva</vt:lpwstr>
  </property>
  <property fmtid="{D5CDD505-2E9C-101B-9397-08002B2CF9AE}" pid="4" name="LastSaved">
    <vt:filetime>2021-03-19T00:00:00Z</vt:filetime>
  </property>
</Properties>
</file>