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8288000" cy="10287000"/>
  <p:notesSz cx="18288000" cy="10287000"/>
  <p:embeddedFontLst>
    <p:embeddedFont>
      <p:font typeface="Calibri" panose="020F0502020204030204" pitchFamily="34"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1OGiC238Eibysi1kWuvib88zx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5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21" name="Google Shape;21;p28"/>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8"/>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822"/>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0"/>
        <p:cNvGrpSpPr/>
        <p:nvPr/>
      </p:nvGrpSpPr>
      <p:grpSpPr>
        <a:xfrm>
          <a:off x="0" y="0"/>
          <a:ext cx="0" cy="0"/>
          <a:chOff x="0" y="0"/>
          <a:chExt cx="0" cy="0"/>
        </a:xfrm>
      </p:grpSpPr>
      <p:sp>
        <p:nvSpPr>
          <p:cNvPr id="91" name="Google Shape;91;p36"/>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93" name="Google Shape;93;p36"/>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36"/>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3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2"/>
        <p:cNvGrpSpPr/>
        <p:nvPr/>
      </p:nvGrpSpPr>
      <p:grpSpPr>
        <a:xfrm>
          <a:off x="0" y="0"/>
          <a:ext cx="0" cy="0"/>
          <a:chOff x="0" y="0"/>
          <a:chExt cx="0" cy="0"/>
        </a:xfrm>
      </p:grpSpPr>
      <p:sp>
        <p:nvSpPr>
          <p:cNvPr id="33" name="Google Shape;33;p32"/>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2"/>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2"/>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 name="Google Shape;36;p32"/>
          <p:cNvPicPr preferRelativeResize="0"/>
          <p:nvPr/>
        </p:nvPicPr>
        <p:blipFill rotWithShape="1">
          <a:blip r:embed="rId2">
            <a:alphaModFix/>
          </a:blip>
          <a:srcRect/>
          <a:stretch/>
        </p:blipFill>
        <p:spPr>
          <a:xfrm>
            <a:off x="6370720" y="9572870"/>
            <a:ext cx="11740249" cy="529936"/>
          </a:xfrm>
          <a:prstGeom prst="rect">
            <a:avLst/>
          </a:prstGeom>
          <a:noFill/>
          <a:ln>
            <a:noFill/>
          </a:ln>
        </p:spPr>
      </p:pic>
      <p:sp>
        <p:nvSpPr>
          <p:cNvPr id="37" name="Google Shape;37;p32"/>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p:tgtEl>
                                          <p:spTgt spid="3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37"/>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38"/>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31"/>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3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34"/>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4"/>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34"/>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82"/>
        <p:cNvGrpSpPr/>
        <p:nvPr/>
      </p:nvGrpSpPr>
      <p:grpSpPr>
        <a:xfrm>
          <a:off x="0" y="0"/>
          <a:ext cx="0" cy="0"/>
          <a:chOff x="0" y="0"/>
          <a:chExt cx="0" cy="0"/>
        </a:xfrm>
      </p:grpSpPr>
      <p:sp>
        <p:nvSpPr>
          <p:cNvPr id="83" name="Google Shape;83;p35"/>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35"/>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35"/>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35"/>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7"/>
          <p:cNvSpPr/>
          <p:nvPr/>
        </p:nvSpPr>
        <p:spPr>
          <a:xfrm>
            <a:off x="1209657" y="8521585"/>
            <a:ext cx="7934325" cy="1765935"/>
          </a:xfrm>
          <a:custGeom>
            <a:avLst/>
            <a:gdLst/>
            <a:ahLst/>
            <a:cxnLst/>
            <a:rect l="l" t="t" r="r" b="b"/>
            <a:pathLst>
              <a:path w="7934325" h="1765934"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7"/>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7"/>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000" b="1" i="0" u="none" strike="noStrike" cap="non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7"/>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2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‹Nº›</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30"/>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30"/>
          <p:cNvSpPr/>
          <p:nvPr/>
        </p:nvSpPr>
        <p:spPr>
          <a:xfrm>
            <a:off x="2322659" y="8517270"/>
            <a:ext cx="6817359" cy="1769745"/>
          </a:xfrm>
          <a:custGeom>
            <a:avLst/>
            <a:gdLst/>
            <a:ahLst/>
            <a:cxnLst/>
            <a:rect l="l" t="t" r="r" b="b"/>
            <a:pathLst>
              <a:path w="6817359" h="1769745" extrusionOk="0">
                <a:moveTo>
                  <a:pt x="6817229" y="0"/>
                </a:moveTo>
                <a:lnTo>
                  <a:pt x="5048259" y="1769728"/>
                </a:lnTo>
                <a:lnTo>
                  <a:pt x="0" y="1769728"/>
                </a:lnTo>
                <a:lnTo>
                  <a:pt x="1768979" y="0"/>
                </a:lnTo>
                <a:lnTo>
                  <a:pt x="6817229" y="0"/>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30"/>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000" b="1" i="0" u="none" strike="noStrike" cap="non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30"/>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60" name="Google Shape;60;p3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‹Nº›</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p:nvPr/>
        </p:nvSpPr>
        <p:spPr>
          <a:xfrm>
            <a:off x="9563100" y="6057900"/>
            <a:ext cx="6019800" cy="889346"/>
          </a:xfrm>
          <a:prstGeom prst="rect">
            <a:avLst/>
          </a:prstGeom>
          <a:noFill/>
          <a:ln>
            <a:noFill/>
          </a:ln>
        </p:spPr>
        <p:txBody>
          <a:bodyPr spcFirstLastPara="1" wrap="square" lIns="0" tIns="67925" rIns="0" bIns="0" anchor="t" anchorCtr="0">
            <a:spAutoFit/>
          </a:bodyPr>
          <a:lstStyle/>
          <a:p>
            <a:pPr marL="572770" marR="0" lvl="0" indent="0" algn="l" rtl="0">
              <a:lnSpc>
                <a:spcPct val="100000"/>
              </a:lnSpc>
              <a:spcBef>
                <a:spcPts val="0"/>
              </a:spcBef>
              <a:spcAft>
                <a:spcPts val="0"/>
              </a:spcAft>
              <a:buClr>
                <a:srgbClr val="152D54"/>
              </a:buClr>
              <a:buSzPts val="2500"/>
              <a:buFont typeface="Tahoma"/>
              <a:buNone/>
            </a:pPr>
            <a:r>
              <a:rPr lang="ru-RU" sz="2500" b="1" i="0" u="none" strike="noStrike" cap="none">
                <a:solidFill>
                  <a:srgbClr val="152D54"/>
                </a:solidFill>
                <a:latin typeface="Tahoma"/>
                <a:ea typeface="Tahoma"/>
                <a:cs typeface="Tahoma"/>
                <a:sym typeface="Tahoma"/>
              </a:rPr>
              <a:t>Enhance Soft  Skills to Nurture</a:t>
            </a:r>
            <a:endParaRPr sz="2500" b="0" i="0" u="none" strike="noStrike" cap="none">
              <a:solidFill>
                <a:srgbClr val="000000"/>
              </a:solidFill>
              <a:latin typeface="Tahoma"/>
              <a:ea typeface="Tahoma"/>
              <a:cs typeface="Tahoma"/>
              <a:sym typeface="Tahoma"/>
            </a:endParaRPr>
          </a:p>
          <a:p>
            <a:pPr marL="0" marR="0" lvl="0" indent="0" algn="l" rtl="0">
              <a:lnSpc>
                <a:spcPct val="100000"/>
              </a:lnSpc>
              <a:spcBef>
                <a:spcPts val="434"/>
              </a:spcBef>
              <a:spcAft>
                <a:spcPts val="0"/>
              </a:spcAft>
              <a:buClr>
                <a:srgbClr val="152D54"/>
              </a:buClr>
              <a:buSzPts val="2500"/>
              <a:buFont typeface="Tahoma"/>
              <a:buNone/>
            </a:pPr>
            <a:r>
              <a:rPr lang="ru-RU" sz="2500" b="1" i="0" u="none" strike="noStrike" cap="none">
                <a:solidFill>
                  <a:srgbClr val="152D54"/>
                </a:solidFill>
                <a:latin typeface="Tahoma"/>
                <a:ea typeface="Tahoma"/>
                <a:cs typeface="Tahoma"/>
                <a:sym typeface="Tahoma"/>
              </a:rPr>
              <a:t>Competitiveness and Employability</a:t>
            </a:r>
            <a:endParaRPr sz="2500" b="0" i="0" u="none" strike="noStrike" cap="none">
              <a:solidFill>
                <a:srgbClr val="000000"/>
              </a:solidFill>
              <a:latin typeface="Tahoma"/>
              <a:ea typeface="Tahoma"/>
              <a:cs typeface="Tahoma"/>
              <a:sym typeface="Tahoma"/>
            </a:endParaRPr>
          </a:p>
        </p:txBody>
      </p:sp>
      <p:sp>
        <p:nvSpPr>
          <p:cNvPr id="103" name="Google Shape;103;p1"/>
          <p:cNvSpPr txBox="1"/>
          <p:nvPr/>
        </p:nvSpPr>
        <p:spPr>
          <a:xfrm>
            <a:off x="7734300" y="7200900"/>
            <a:ext cx="967740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2227"/>
              </a:buClr>
              <a:buSzPts val="2500"/>
              <a:buFont typeface="Tahoma"/>
              <a:buNone/>
            </a:pPr>
            <a:r>
              <a:rPr lang="ru-RU" sz="2500" b="1">
                <a:solidFill>
                  <a:srgbClr val="E12227"/>
                </a:solidFill>
                <a:latin typeface="Tahoma"/>
                <a:ea typeface="Tahoma"/>
                <a:cs typeface="Tahoma"/>
                <a:sym typeface="Tahoma"/>
              </a:rPr>
              <a:t>Eфективна комуникация в дигитална среда</a:t>
            </a:r>
            <a:endParaRPr sz="2500" b="0" i="0" u="none" strike="noStrike" cap="none">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
        <p:nvSpPr>
          <p:cNvPr id="107" name="Google Shape;107;p1"/>
          <p:cNvSpPr txBox="1"/>
          <p:nvPr/>
        </p:nvSpPr>
        <p:spPr>
          <a:xfrm>
            <a:off x="10248900" y="7931608"/>
            <a:ext cx="48387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243255"/>
                </a:solidFill>
                <a:latin typeface="Tahoma"/>
                <a:ea typeface="Tahoma"/>
                <a:cs typeface="Tahoma"/>
                <a:sym typeface="Tahoma"/>
              </a:rPr>
              <a:t>ПАРТНЬОР: Internet Web Solutions</a:t>
            </a:r>
            <a:endParaRPr sz="2000" b="1">
              <a:solidFill>
                <a:srgbClr val="243255"/>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2887" y="0"/>
            <a:ext cx="9708573" cy="6036200"/>
          </a:xfrm>
          <a:prstGeom prst="rect">
            <a:avLst/>
          </a:prstGeom>
          <a:noFill/>
          <a:ln>
            <a:noFill/>
          </a:ln>
        </p:spPr>
      </p:pic>
      <p:sp>
        <p:nvSpPr>
          <p:cNvPr id="235" name="Google Shape;235;p10"/>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236" name="Google Shape;236;p1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37" name="Google Shape;23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38" name="Google Shape;238;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39" name="Google Shape;239;p10"/>
          <p:cNvSpPr txBox="1"/>
          <p:nvPr/>
        </p:nvSpPr>
        <p:spPr>
          <a:xfrm>
            <a:off x="2819400" y="3162300"/>
            <a:ext cx="11887200" cy="12006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Липса на яснота в инструкциите и целите:</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яснотата на информацията и насоките в дигиталната среда са от изключително значение. Това ще позволи на екипа да ги следва правилно и да постигне предложените цели.</a:t>
            </a:r>
            <a:endParaRPr sz="2400">
              <a:solidFill>
                <a:schemeClr val="dk1"/>
              </a:solidFill>
              <a:latin typeface="Times New Roman"/>
              <a:ea typeface="Times New Roman"/>
              <a:cs typeface="Times New Roman"/>
              <a:sym typeface="Times New Roman"/>
            </a:endParaRPr>
          </a:p>
        </p:txBody>
      </p:sp>
      <p:sp>
        <p:nvSpPr>
          <p:cNvPr id="240" name="Google Shape;240;p10"/>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
        <p:nvSpPr>
          <p:cNvPr id="241" name="Google Shape;241;p10"/>
          <p:cNvSpPr txBox="1"/>
          <p:nvPr/>
        </p:nvSpPr>
        <p:spPr>
          <a:xfrm>
            <a:off x="2837543" y="4389071"/>
            <a:ext cx="11887200" cy="15696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Няма познания за работата, извършвана от други:</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много пъти нямаме подходящи инструменти за тази цел. Това усещане може да се дължи и на липсата на физическо присъствие, с което сме толкова свикнали, и на съжителството в нова среда, в която присъствието е виртуално.</a:t>
            </a:r>
            <a:endParaRPr sz="2400">
              <a:solidFill>
                <a:srgbClr val="243255"/>
              </a:solidFill>
              <a:latin typeface="Calibri"/>
              <a:ea typeface="Calibri"/>
              <a:cs typeface="Calibri"/>
              <a:sym typeface="Calibri"/>
            </a:endParaRPr>
          </a:p>
        </p:txBody>
      </p:sp>
      <p:sp>
        <p:nvSpPr>
          <p:cNvPr id="242" name="Google Shape;242;p10"/>
          <p:cNvSpPr txBox="1"/>
          <p:nvPr/>
        </p:nvSpPr>
        <p:spPr>
          <a:xfrm>
            <a:off x="2837543" y="6062642"/>
            <a:ext cx="11887200" cy="230832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Липса на отговорност и автономност:</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автономното управление на времето и самодостатъчността са от съществено значение за представянето в днешните дигитални работни среди, фактор, който от своя страна влияе върху координацията с останалата част от екипа.</a:t>
            </a:r>
            <a:endParaRPr/>
          </a:p>
          <a:p>
            <a:pPr marL="342900" marR="0" lvl="0" indent="-190500" algn="just" rtl="0">
              <a:spcBef>
                <a:spcPts val="0"/>
              </a:spcBef>
              <a:spcAft>
                <a:spcPts val="0"/>
              </a:spcAft>
              <a:buClr>
                <a:schemeClr val="dk1"/>
              </a:buClr>
              <a:buSzPts val="2400"/>
              <a:buFont typeface="Arial"/>
              <a:buNone/>
            </a:pPr>
            <a:endParaRPr sz="2400">
              <a:solidFill>
                <a:srgbClr val="243255"/>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rgbClr val="24325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Effect transition="in" filter="fade">
                                      <p:cBhvr>
                                        <p:cTn id="11" dur="500"/>
                                        <p:tgtEl>
                                          <p:spTgt spid="2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1000"/>
                                        <p:tgtEl>
                                          <p:spTgt spid="2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9"/>
                                        </p:tgtEl>
                                        <p:attrNameLst>
                                          <p:attrName>style.visibility</p:attrName>
                                        </p:attrNameLst>
                                      </p:cBhvr>
                                      <p:to>
                                        <p:strVal val="visible"/>
                                      </p:to>
                                    </p:set>
                                    <p:animEffect transition="in" filter="fade">
                                      <p:cBhvr>
                                        <p:cTn id="20" dur="500"/>
                                        <p:tgtEl>
                                          <p:spTgt spid="2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1"/>
                                        </p:tgtEl>
                                        <p:attrNameLst>
                                          <p:attrName>style.visibility</p:attrName>
                                        </p:attrNameLst>
                                      </p:cBhvr>
                                      <p:to>
                                        <p:strVal val="visible"/>
                                      </p:to>
                                    </p:set>
                                    <p:animEffect transition="in" filter="fade">
                                      <p:cBhvr>
                                        <p:cTn id="25" dur="500"/>
                                        <p:tgtEl>
                                          <p:spTgt spid="2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2"/>
                                        </p:tgtEl>
                                        <p:attrNameLst>
                                          <p:attrName>style.visibility</p:attrName>
                                        </p:attrNameLst>
                                      </p:cBhvr>
                                      <p:to>
                                        <p:strVal val="visible"/>
                                      </p:to>
                                    </p:set>
                                    <p:animEffect transition="in" filter="fade">
                                      <p:cBhvr>
                                        <p:cTn id="30"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1" descr="Comunicación digitalizada: formas de generar presencia - Entercom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600" y="2500369"/>
            <a:ext cx="6248400" cy="4598670"/>
          </a:xfrm>
          <a:prstGeom prst="rect">
            <a:avLst/>
          </a:prstGeom>
          <a:noFill/>
          <a:ln>
            <a:noFill/>
          </a:ln>
        </p:spPr>
      </p:pic>
      <p:sp>
        <p:nvSpPr>
          <p:cNvPr id="249" name="Google Shape;249;p1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250" name="Google Shape;250;p1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51" name="Google Shape;251;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52" name="Google Shape;252;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53" name="Google Shape;253;p11"/>
          <p:cNvSpPr txBox="1"/>
          <p:nvPr/>
        </p:nvSpPr>
        <p:spPr>
          <a:xfrm>
            <a:off x="903420" y="1983549"/>
            <a:ext cx="11593380" cy="230832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Недоразумения в мултикултурните екипи: </a:t>
            </a:r>
            <a:r>
              <a:rPr lang="ru-RU" sz="2400">
                <a:solidFill>
                  <a:srgbClr val="243255"/>
                </a:solidFill>
                <a:latin typeface="Calibri"/>
                <a:ea typeface="Calibri"/>
                <a:cs typeface="Calibri"/>
                <a:sym typeface="Calibri"/>
              </a:rPr>
              <a:t> един фактор, който трябва да се вземе предвид, е посланието в мултикултурна дигитална среда, в която не всеки има еднакви интерпретативни кодове или същото комуникативно поведение. Оттук и необходимостта да се работи върху ефективно дигитално послание, ясно и адаптирано към средата.  </a:t>
            </a:r>
            <a:endParaRPr sz="2400">
              <a:solidFill>
                <a:srgbClr val="243255"/>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254" name="Google Shape;254;p11"/>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
        <p:nvSpPr>
          <p:cNvPr id="255" name="Google Shape;255;p11"/>
          <p:cNvSpPr txBox="1"/>
          <p:nvPr/>
        </p:nvSpPr>
        <p:spPr>
          <a:xfrm>
            <a:off x="903420" y="3647339"/>
            <a:ext cx="11593500" cy="19395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Липса на обратна връзка:</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обратната връзка в дигиталната работна среда спомага за плавността и синергията на комуникацията; в тази среда е от съществено значение да поддържаме обмен на информация, да сме информирани при актуализиране на информацията, и да е известно, че нашата информация се получава, прочита, обработва и разбира.</a:t>
            </a:r>
            <a:endParaRPr sz="2400">
              <a:solidFill>
                <a:schemeClr val="dk1"/>
              </a:solidFill>
              <a:latin typeface="Calibri"/>
              <a:ea typeface="Calibri"/>
              <a:cs typeface="Calibri"/>
              <a:sym typeface="Calibri"/>
            </a:endParaRPr>
          </a:p>
        </p:txBody>
      </p:sp>
      <p:sp>
        <p:nvSpPr>
          <p:cNvPr id="256" name="Google Shape;256;p11"/>
          <p:cNvSpPr txBox="1"/>
          <p:nvPr/>
        </p:nvSpPr>
        <p:spPr>
          <a:xfrm>
            <a:off x="903420" y="5398336"/>
            <a:ext cx="11593380" cy="193899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Липса на установен обобщен дигитален език:</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дигиталеният език е много скорошен в сравнение с историята на традиционния език, който всички познаваме и сме научили. За този нов дигитален език все още няма установена обща формална основа, която всички да можем да следваме и тълкуваме според общ стандарт, което може да доведе до различни интерпретации.</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9"/>
                                        </p:tgtEl>
                                        <p:attrNameLst>
                                          <p:attrName>style.visibility</p:attrName>
                                        </p:attrNameLst>
                                      </p:cBhvr>
                                      <p:to>
                                        <p:strVal val="visible"/>
                                      </p:to>
                                    </p:set>
                                    <p:animEffect transition="in" filter="fade">
                                      <p:cBhvr>
                                        <p:cTn id="9" dur="500"/>
                                        <p:tgtEl>
                                          <p:spTgt spid="24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3"/>
                                        </p:tgtEl>
                                        <p:attrNameLst>
                                          <p:attrName>style.visibility</p:attrName>
                                        </p:attrNameLst>
                                      </p:cBhvr>
                                      <p:to>
                                        <p:strVal val="visible"/>
                                      </p:to>
                                    </p:set>
                                    <p:animEffect transition="in" filter="fade">
                                      <p:cBhvr>
                                        <p:cTn id="14" dur="500"/>
                                        <p:tgtEl>
                                          <p:spTgt spid="25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5"/>
                                        </p:tgtEl>
                                        <p:attrNameLst>
                                          <p:attrName>style.visibility</p:attrName>
                                        </p:attrNameLst>
                                      </p:cBhvr>
                                      <p:to>
                                        <p:strVal val="visible"/>
                                      </p:to>
                                    </p:set>
                                    <p:animEffect transition="in" filter="fade">
                                      <p:cBhvr>
                                        <p:cTn id="19" dur="500"/>
                                        <p:tgtEl>
                                          <p:spTgt spid="2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6"/>
                                        </p:tgtEl>
                                        <p:attrNameLst>
                                          <p:attrName>style.visibility</p:attrName>
                                        </p:attrNameLst>
                                      </p:cBhvr>
                                      <p:to>
                                        <p:strVal val="visible"/>
                                      </p:to>
                                    </p:set>
                                    <p:animEffect transition="in" filter="fade">
                                      <p:cBhvr>
                                        <p:cTn id="24" dur="500"/>
                                        <p:tgtEl>
                                          <p:spTgt spid="256"/>
                                        </p:tgtEl>
                                      </p:cBhvr>
                                    </p:animEffec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248"/>
                                        </p:tgtEl>
                                        <p:attrNameLst>
                                          <p:attrName>style.visibility</p:attrName>
                                        </p:attrNameLst>
                                      </p:cBhvr>
                                      <p:to>
                                        <p:strVal val="visible"/>
                                      </p:to>
                                    </p:set>
                                    <p:anim calcmode="lin" valueType="num">
                                      <p:cBhvr additive="base">
                                        <p:cTn id="28" dur="500"/>
                                        <p:tgtEl>
                                          <p:spTgt spid="248"/>
                                        </p:tgtEl>
                                        <p:attrNameLst>
                                          <p:attrName>ppt_w</p:attrName>
                                        </p:attrNameLst>
                                      </p:cBhvr>
                                      <p:tavLst>
                                        <p:tav tm="0">
                                          <p:val>
                                            <p:strVal val="0"/>
                                          </p:val>
                                        </p:tav>
                                        <p:tav tm="100000">
                                          <p:val>
                                            <p:strVal val="#ppt_w"/>
                                          </p:val>
                                        </p:tav>
                                      </p:tavLst>
                                    </p:anim>
                                    <p:anim calcmode="lin" valueType="num">
                                      <p:cBhvr additive="base">
                                        <p:cTn id="29" dur="500"/>
                                        <p:tgtEl>
                                          <p:spTgt spid="2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36684" y="2658419"/>
            <a:ext cx="5094647" cy="4970161"/>
          </a:xfrm>
          <a:prstGeom prst="rect">
            <a:avLst/>
          </a:prstGeom>
          <a:noFill/>
          <a:ln>
            <a:noFill/>
          </a:ln>
        </p:spPr>
      </p:pic>
      <p:sp>
        <p:nvSpPr>
          <p:cNvPr id="263" name="Google Shape;263;p12"/>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264" name="Google Shape;264;p12"/>
          <p:cNvSpPr txBox="1"/>
          <p:nvPr/>
        </p:nvSpPr>
        <p:spPr>
          <a:xfrm>
            <a:off x="633256" y="1728776"/>
            <a:ext cx="14454300" cy="1245600"/>
          </a:xfrm>
          <a:prstGeom prst="rect">
            <a:avLst/>
          </a:prstGeom>
          <a:noFill/>
          <a:ln>
            <a:noFill/>
          </a:ln>
        </p:spPr>
        <p:txBody>
          <a:bodyPr spcFirstLastPara="1" wrap="square" lIns="0" tIns="13950" rIns="0" bIns="0" anchor="t" anchorCtr="0">
            <a:spAutoFit/>
          </a:bodyPr>
          <a:lstStyle/>
          <a:p>
            <a:pPr marL="228600" marR="0" lvl="0" indent="0" algn="l" rtl="0">
              <a:spcBef>
                <a:spcPts val="0"/>
              </a:spcBef>
              <a:spcAft>
                <a:spcPts val="0"/>
              </a:spcAft>
              <a:buNone/>
            </a:pPr>
            <a:r>
              <a:rPr lang="ru-RU" sz="4000" b="1">
                <a:solidFill>
                  <a:srgbClr val="243255"/>
                </a:solidFill>
                <a:latin typeface="Calibri"/>
                <a:ea typeface="Calibri"/>
                <a:cs typeface="Calibri"/>
                <a:sym typeface="Calibri"/>
              </a:rPr>
              <a:t>Подобряване на комуникативните умения в дигитална среда. Практическо ръководство. </a:t>
            </a:r>
            <a:endParaRPr sz="4000">
              <a:solidFill>
                <a:schemeClr val="dk1"/>
              </a:solidFill>
              <a:latin typeface="Times New Roman"/>
              <a:ea typeface="Times New Roman"/>
              <a:cs typeface="Times New Roman"/>
              <a:sym typeface="Times New Roman"/>
            </a:endParaRPr>
          </a:p>
        </p:txBody>
      </p:sp>
      <p:sp>
        <p:nvSpPr>
          <p:cNvPr id="265" name="Google Shape;265;p1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66" name="Google Shape;266;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67" name="Google Shape;267;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68" name="Google Shape;268;p12"/>
          <p:cNvSpPr txBox="1"/>
          <p:nvPr/>
        </p:nvSpPr>
        <p:spPr>
          <a:xfrm>
            <a:off x="762000" y="3334750"/>
            <a:ext cx="12074684"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Както видяхме по-горе, виртуалните работни екипи срещат редица трудности, които често забавят работата и пречат на правилния напредък. За да се предотврати влиянието на тези неудобства върху работния екип, неговите проекти и цели, е важно да се разработят стратегии за преодоляването им.</a:t>
            </a: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r>
              <a:rPr lang="ru-RU" sz="2400">
                <a:solidFill>
                  <a:srgbClr val="243255"/>
                </a:solidFill>
                <a:latin typeface="Calibri"/>
                <a:ea typeface="Calibri"/>
                <a:cs typeface="Calibri"/>
                <a:sym typeface="Calibri"/>
              </a:rPr>
              <a:t>Асертивната комуникация на дигиталното работно място е от жизненоважно значение за постигането на професионални цели както индивидуално, така и като част от екип, при това във всички области на бизнес комуникацията, от управлението на екипа до комуникацията между служителите или при комуникация с клиенти.</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69" name="Google Shape;269;p12"/>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500"/>
                                        <p:tgtEl>
                                          <p:spTgt spid="2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500"/>
                                        <p:tgtEl>
                                          <p:spTgt spid="2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8"/>
                                        </p:tgtEl>
                                        <p:attrNameLst>
                                          <p:attrName>style.visibility</p:attrName>
                                        </p:attrNameLst>
                                      </p:cBhvr>
                                      <p:to>
                                        <p:strVal val="visible"/>
                                      </p:to>
                                    </p:set>
                                    <p:animEffect transition="in" filter="fade">
                                      <p:cBhvr>
                                        <p:cTn id="20" dur="500"/>
                                        <p:tgtEl>
                                          <p:spTgt spid="26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62"/>
                                        </p:tgtEl>
                                        <p:attrNameLst>
                                          <p:attrName>style.visibility</p:attrName>
                                        </p:attrNameLst>
                                      </p:cBhvr>
                                      <p:to>
                                        <p:strVal val="visible"/>
                                      </p:to>
                                    </p:set>
                                    <p:animEffect transition="in" filter="fade">
                                      <p:cBhvr>
                                        <p:cTn id="24"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276" name="Google Shape;276;p1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77" name="Google Shape;277;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78" name="Google Shape;278;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79" name="Google Shape;279;p13"/>
          <p:cNvSpPr txBox="1"/>
          <p:nvPr/>
        </p:nvSpPr>
        <p:spPr>
          <a:xfrm>
            <a:off x="903420" y="1866900"/>
            <a:ext cx="8763000"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Асертивната комуникация е ефективна комуникация, която чрез последователност, уважение към себе си и другите, разбиране, активно слушане, честност и яснота, предава посланието по възможно най-ефективния и практичен начин. </a:t>
            </a: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r>
              <a:rPr lang="ru-RU" sz="2400">
                <a:solidFill>
                  <a:srgbClr val="243255"/>
                </a:solidFill>
                <a:latin typeface="Calibri"/>
                <a:ea typeface="Calibri"/>
                <a:cs typeface="Calibri"/>
                <a:sym typeface="Calibri"/>
              </a:rPr>
              <a:t>Този тип умения, незаменими в работната среда, оказват влияние върху подобряването на професионалните резултати, както и върху личното благополучие на индивида.</a:t>
            </a:r>
            <a:endParaRPr sz="2400">
              <a:solidFill>
                <a:schemeClr val="dk1"/>
              </a:solidFill>
              <a:latin typeface="Times New Roman"/>
              <a:ea typeface="Times New Roman"/>
              <a:cs typeface="Times New Roman"/>
              <a:sym typeface="Times New Roman"/>
            </a:endParaRPr>
          </a:p>
        </p:txBody>
      </p:sp>
      <p:sp>
        <p:nvSpPr>
          <p:cNvPr id="280" name="Google Shape;280;p13"/>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pic>
        <p:nvPicPr>
          <p:cNvPr id="281" name="Google Shape;281;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2582" y="2482323"/>
            <a:ext cx="10770764" cy="605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500"/>
                                        <p:tgtEl>
                                          <p:spTgt spid="2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9"/>
                                        </p:tgtEl>
                                        <p:attrNameLst>
                                          <p:attrName>style.visibility</p:attrName>
                                        </p:attrNameLst>
                                      </p:cBhvr>
                                      <p:to>
                                        <p:strVal val="visible"/>
                                      </p:to>
                                    </p:set>
                                    <p:animEffect transition="in" filter="fade">
                                      <p:cBhvr>
                                        <p:cTn id="16" dur="500"/>
                                        <p:tgtEl>
                                          <p:spTgt spid="27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81"/>
                                        </p:tgtEl>
                                        <p:attrNameLst>
                                          <p:attrName>style.visibility</p:attrName>
                                        </p:attrNameLst>
                                      </p:cBhvr>
                                      <p:to>
                                        <p:strVal val="visible"/>
                                      </p:to>
                                    </p:set>
                                    <p:animEffect transition="in" filter="fade">
                                      <p:cBhvr>
                                        <p:cTn id="20" dur="1822"/>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288" name="Google Shape;288;p1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89" name="Google Shape;28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90" name="Google Shape;29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pSp>
        <p:nvGrpSpPr>
          <p:cNvPr id="291" name="Google Shape;291;p14"/>
          <p:cNvGrpSpPr/>
          <p:nvPr/>
        </p:nvGrpSpPr>
        <p:grpSpPr>
          <a:xfrm>
            <a:off x="903420" y="2968487"/>
            <a:ext cx="10285180" cy="2530256"/>
            <a:chOff x="0" y="22362"/>
            <a:chExt cx="10285180" cy="2530256"/>
          </a:xfrm>
        </p:grpSpPr>
        <p:sp>
          <p:nvSpPr>
            <p:cNvPr id="292" name="Google Shape;292;p14"/>
            <p:cNvSpPr/>
            <p:nvPr/>
          </p:nvSpPr>
          <p:spPr>
            <a:xfrm>
              <a:off x="0" y="992607"/>
              <a:ext cx="9894132" cy="254382"/>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685678" y="22362"/>
              <a:ext cx="9599502" cy="1191645"/>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txBox="1"/>
            <p:nvPr/>
          </p:nvSpPr>
          <p:spPr>
            <a:xfrm>
              <a:off x="743849" y="80533"/>
              <a:ext cx="9483160" cy="1075303"/>
            </a:xfrm>
            <a:prstGeom prst="rect">
              <a:avLst/>
            </a:prstGeom>
            <a:noFill/>
            <a:ln>
              <a:noFill/>
            </a:ln>
          </p:spPr>
          <p:txBody>
            <a:bodyPr spcFirstLastPara="1" wrap="square" lIns="363175" tIns="0" rIns="363175" bIns="0"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Активно слушане и насърчаване на участието по двупосочен начин.</a:t>
              </a:r>
              <a:endParaRPr sz="2400">
                <a:solidFill>
                  <a:schemeClr val="lt1"/>
                </a:solidFill>
                <a:latin typeface="Calibri"/>
                <a:ea typeface="Calibri"/>
                <a:cs typeface="Calibri"/>
                <a:sym typeface="Calibri"/>
              </a:endParaRPr>
            </a:p>
          </p:txBody>
        </p:sp>
        <p:sp>
          <p:nvSpPr>
            <p:cNvPr id="295" name="Google Shape;295;p14"/>
            <p:cNvSpPr/>
            <p:nvPr/>
          </p:nvSpPr>
          <p:spPr>
            <a:xfrm>
              <a:off x="0" y="2298236"/>
              <a:ext cx="9894132" cy="254382"/>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685678" y="1327990"/>
              <a:ext cx="9599502" cy="1191645"/>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txBox="1"/>
            <p:nvPr/>
          </p:nvSpPr>
          <p:spPr>
            <a:xfrm>
              <a:off x="743849" y="1386161"/>
              <a:ext cx="9483160" cy="1075303"/>
            </a:xfrm>
            <a:prstGeom prst="rect">
              <a:avLst/>
            </a:prstGeom>
            <a:noFill/>
            <a:ln>
              <a:noFill/>
            </a:ln>
          </p:spPr>
          <p:txBody>
            <a:bodyPr spcFirstLastPara="1" wrap="square" lIns="363175" tIns="0" rIns="363175" bIns="0"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Идентифициране на бариерите, които пречат на комуникацията както индивидуално, така и в работния екип.</a:t>
              </a:r>
              <a:endParaRPr sz="2400">
                <a:solidFill>
                  <a:schemeClr val="lt1"/>
                </a:solidFill>
                <a:latin typeface="Calibri"/>
                <a:ea typeface="Calibri"/>
                <a:cs typeface="Calibri"/>
                <a:sym typeface="Calibri"/>
              </a:endParaRPr>
            </a:p>
          </p:txBody>
        </p:sp>
      </p:grpSp>
      <p:sp>
        <p:nvSpPr>
          <p:cNvPr id="298" name="Google Shape;298;p14"/>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
        <p:nvSpPr>
          <p:cNvPr id="299" name="Google Shape;299;p14"/>
          <p:cNvSpPr txBox="1"/>
          <p:nvPr/>
        </p:nvSpPr>
        <p:spPr>
          <a:xfrm>
            <a:off x="903420" y="1943100"/>
            <a:ext cx="854538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243255"/>
                </a:solidFill>
                <a:latin typeface="Calibri"/>
                <a:ea typeface="Calibri"/>
                <a:cs typeface="Calibri"/>
                <a:sym typeface="Calibri"/>
              </a:rPr>
              <a:t>Нека видим основните стъпки за асертивна комуникация:</a:t>
            </a:r>
            <a:endParaRPr sz="2400">
              <a:solidFill>
                <a:srgbClr val="24325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0" name="Google Shape;300;p14"/>
          <p:cNvGrpSpPr/>
          <p:nvPr/>
        </p:nvGrpSpPr>
        <p:grpSpPr>
          <a:xfrm>
            <a:off x="903420" y="5676917"/>
            <a:ext cx="10285180" cy="2192889"/>
            <a:chOff x="0" y="16892"/>
            <a:chExt cx="10285180" cy="2192889"/>
          </a:xfrm>
        </p:grpSpPr>
        <p:sp>
          <p:nvSpPr>
            <p:cNvPr id="301" name="Google Shape;301;p14"/>
            <p:cNvSpPr/>
            <p:nvPr/>
          </p:nvSpPr>
          <p:spPr>
            <a:xfrm>
              <a:off x="0" y="857772"/>
              <a:ext cx="9894132" cy="2204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85678" y="16892"/>
              <a:ext cx="9599502" cy="1032759"/>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p:nvPr/>
          </p:nvSpPr>
          <p:spPr>
            <a:xfrm>
              <a:off x="736093" y="67307"/>
              <a:ext cx="9498672" cy="931929"/>
            </a:xfrm>
            <a:prstGeom prst="rect">
              <a:avLst/>
            </a:prstGeom>
            <a:noFill/>
            <a:ln>
              <a:noFill/>
            </a:ln>
          </p:spPr>
          <p:txBody>
            <a:bodyPr spcFirstLastPara="1" wrap="square" lIns="363175" tIns="0" rIns="363175" bIns="0"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Разрушаване на идентифицираните бариери за подобряване на комуникацията.</a:t>
              </a:r>
              <a:endParaRPr sz="2400">
                <a:solidFill>
                  <a:schemeClr val="lt1"/>
                </a:solidFill>
                <a:latin typeface="Calibri"/>
                <a:ea typeface="Calibri"/>
                <a:cs typeface="Calibri"/>
                <a:sym typeface="Calibri"/>
              </a:endParaRPr>
            </a:p>
          </p:txBody>
        </p:sp>
        <p:sp>
          <p:nvSpPr>
            <p:cNvPr id="304" name="Google Shape;304;p14"/>
            <p:cNvSpPr/>
            <p:nvPr/>
          </p:nvSpPr>
          <p:spPr>
            <a:xfrm>
              <a:off x="0" y="1989317"/>
              <a:ext cx="9894132" cy="2204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85678" y="1148437"/>
              <a:ext cx="9599502" cy="1032759"/>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txBox="1"/>
            <p:nvPr/>
          </p:nvSpPr>
          <p:spPr>
            <a:xfrm>
              <a:off x="736093" y="1198852"/>
              <a:ext cx="9498672" cy="931929"/>
            </a:xfrm>
            <a:prstGeom prst="rect">
              <a:avLst/>
            </a:prstGeom>
            <a:noFill/>
            <a:ln>
              <a:noFill/>
            </a:ln>
          </p:spPr>
          <p:txBody>
            <a:bodyPr spcFirstLastPara="1" wrap="square" lIns="363175" tIns="0" rIns="363175" bIns="0"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Създаване на индивидуални и групови стратегии за предотвратяване на идентифицираните комуникационни проблеми.</a:t>
              </a:r>
              <a:endParaRPr sz="24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7"/>
                                        </p:tgtEl>
                                        <p:attrNameLst>
                                          <p:attrName>style.visibility</p:attrName>
                                        </p:attrNameLst>
                                      </p:cBhvr>
                                      <p:to>
                                        <p:strVal val="visible"/>
                                      </p:to>
                                    </p:set>
                                    <p:animEffect transition="in" filter="fade">
                                      <p:cBhvr>
                                        <p:cTn id="11" dur="500"/>
                                        <p:tgtEl>
                                          <p:spTgt spid="28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9"/>
                                        </p:tgtEl>
                                        <p:attrNameLst>
                                          <p:attrName>style.visibility</p:attrName>
                                        </p:attrNameLst>
                                      </p:cBhvr>
                                      <p:to>
                                        <p:strVal val="visible"/>
                                      </p:to>
                                    </p:set>
                                    <p:animEffect transition="in" filter="fade">
                                      <p:cBhvr>
                                        <p:cTn id="15"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313" name="Google Shape;313;p1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14" name="Google Shape;31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15" name="Google Shape;315;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16" name="Google Shape;316;p15"/>
          <p:cNvSpPr txBox="1"/>
          <p:nvPr/>
        </p:nvSpPr>
        <p:spPr>
          <a:xfrm>
            <a:off x="762000" y="1588680"/>
            <a:ext cx="14173200" cy="1939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Познавайки основите на асертивната комуникация, нека сега да разгледаме няколко съвета за подобряване на комуникационните си умения в </a:t>
            </a:r>
            <a:r>
              <a:rPr lang="ru-RU" sz="2400" b="1">
                <a:solidFill>
                  <a:srgbClr val="243255"/>
                </a:solidFill>
                <a:latin typeface="Calibri"/>
                <a:ea typeface="Calibri"/>
                <a:cs typeface="Calibri"/>
                <a:sym typeface="Calibri"/>
              </a:rPr>
              <a:t>Практическото ръководство за подобряване на комуникацията в дигитална среда:</a:t>
            </a:r>
            <a:endParaRPr sz="2400" b="1">
              <a:solidFill>
                <a:srgbClr val="243255"/>
              </a:solidFill>
              <a:latin typeface="Calibri"/>
              <a:ea typeface="Calibri"/>
              <a:cs typeface="Calibri"/>
              <a:sym typeface="Calibri"/>
            </a:endParaRPr>
          </a:p>
          <a:p>
            <a:pPr marL="0" marR="0" lvl="0" indent="0" algn="l" rtl="0">
              <a:spcBef>
                <a:spcPts val="0"/>
              </a:spcBef>
              <a:spcAft>
                <a:spcPts val="0"/>
              </a:spcAft>
              <a:buNone/>
            </a:pPr>
            <a:r>
              <a:rPr lang="ru-RU" sz="2400" b="1">
                <a:solidFill>
                  <a:srgbClr val="243255"/>
                </a:solidFill>
                <a:latin typeface="Calibri"/>
                <a:ea typeface="Calibri"/>
                <a:cs typeface="Calibri"/>
                <a:sym typeface="Calibri"/>
              </a:rPr>
              <a:t>- </a:t>
            </a:r>
            <a:r>
              <a:rPr lang="ru-RU" sz="2400" b="1">
                <a:solidFill>
                  <a:srgbClr val="E12227"/>
                </a:solidFill>
                <a:latin typeface="Calibri"/>
                <a:ea typeface="Calibri"/>
                <a:cs typeface="Calibri"/>
                <a:sym typeface="Calibri"/>
              </a:rPr>
              <a:t>Управленска гледна точка:</a:t>
            </a:r>
            <a:endParaRPr sz="2400">
              <a:solidFill>
                <a:srgbClr val="E12227"/>
              </a:solidFill>
              <a:latin typeface="Calibri"/>
              <a:ea typeface="Calibri"/>
              <a:cs typeface="Calibri"/>
              <a:sym typeface="Calibri"/>
            </a:endParaRPr>
          </a:p>
          <a:p>
            <a:pPr marL="0" marR="0" lvl="0" indent="0" algn="l" rtl="0">
              <a:spcBef>
                <a:spcPts val="0"/>
              </a:spcBef>
              <a:spcAft>
                <a:spcPts val="0"/>
              </a:spcAft>
              <a:buNone/>
            </a:pPr>
            <a:r>
              <a:rPr lang="ru-RU" sz="2400">
                <a:solidFill>
                  <a:srgbClr val="243255"/>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p:txBody>
      </p:sp>
      <p:sp>
        <p:nvSpPr>
          <p:cNvPr id="317" name="Google Shape;317;p15"/>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318" name="Google Shape;318;p15"/>
          <p:cNvGrpSpPr/>
          <p:nvPr/>
        </p:nvGrpSpPr>
        <p:grpSpPr>
          <a:xfrm>
            <a:off x="903420" y="3467100"/>
            <a:ext cx="11091212" cy="2751759"/>
            <a:chOff x="4225636" y="2788094"/>
            <a:chExt cx="10852599" cy="3068708"/>
          </a:xfrm>
        </p:grpSpPr>
        <p:sp>
          <p:nvSpPr>
            <p:cNvPr id="319" name="Google Shape;319;p15"/>
            <p:cNvSpPr/>
            <p:nvPr/>
          </p:nvSpPr>
          <p:spPr>
            <a:xfrm>
              <a:off x="4225636" y="3564290"/>
              <a:ext cx="10439976" cy="203506"/>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4949143" y="2788094"/>
              <a:ext cx="10129092" cy="953316"/>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9750" tIns="46525" rIns="389750" bIns="46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Хуманизиране на виртуалната среда.</a:t>
              </a:r>
              <a:endParaRPr sz="2400">
                <a:solidFill>
                  <a:schemeClr val="lt1"/>
                </a:solidFill>
                <a:latin typeface="Calibri"/>
                <a:ea typeface="Calibri"/>
                <a:cs typeface="Calibri"/>
                <a:sym typeface="Calibri"/>
              </a:endParaRPr>
            </a:p>
          </p:txBody>
        </p:sp>
        <p:sp>
          <p:nvSpPr>
            <p:cNvPr id="321" name="Google Shape;321;p15"/>
            <p:cNvSpPr/>
            <p:nvPr/>
          </p:nvSpPr>
          <p:spPr>
            <a:xfrm>
              <a:off x="4225636" y="4608793"/>
              <a:ext cx="10439976" cy="203506"/>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4949143" y="3832596"/>
              <a:ext cx="10129092" cy="953316"/>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9750" tIns="46525" rIns="389750" bIns="46525" anchor="ctr" anchorCtr="0">
              <a:noAutofit/>
            </a:bodyPr>
            <a:lstStyle/>
            <a:p>
              <a:pPr marL="0" marR="0" lvl="0" indent="0" algn="just" rtl="0">
                <a:lnSpc>
                  <a:spcPct val="90000"/>
                </a:lnSpc>
                <a:spcBef>
                  <a:spcPts val="0"/>
                </a:spcBef>
                <a:spcAft>
                  <a:spcPts val="0"/>
                </a:spcAft>
                <a:buNone/>
              </a:pPr>
              <a:r>
                <a:rPr lang="ru-RU" sz="2400">
                  <a:solidFill>
                    <a:schemeClr val="lt1"/>
                  </a:solidFill>
                  <a:latin typeface="Calibri"/>
                  <a:ea typeface="Calibri"/>
                  <a:cs typeface="Calibri"/>
                  <a:sym typeface="Calibri"/>
                </a:rPr>
                <a:t>•	Отваряне на надеждни комуникационни канали във виртуалната среда и запознаване на екипа как да ги използва в своя собствена полза.</a:t>
              </a:r>
              <a:endParaRPr sz="2400">
                <a:solidFill>
                  <a:schemeClr val="lt1"/>
                </a:solidFill>
                <a:latin typeface="Calibri"/>
                <a:ea typeface="Calibri"/>
                <a:cs typeface="Calibri"/>
                <a:sym typeface="Calibri"/>
              </a:endParaRPr>
            </a:p>
          </p:txBody>
        </p:sp>
        <p:sp>
          <p:nvSpPr>
            <p:cNvPr id="323" name="Google Shape;323;p15"/>
            <p:cNvSpPr/>
            <p:nvPr/>
          </p:nvSpPr>
          <p:spPr>
            <a:xfrm>
              <a:off x="4225636" y="5653296"/>
              <a:ext cx="10439976" cy="203506"/>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4949143" y="4877099"/>
              <a:ext cx="10129092" cy="953316"/>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9750" tIns="46525" rIns="389750" bIns="46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Засилване на мотивацията и доверието в работния екип.</a:t>
              </a:r>
              <a:endParaRPr sz="2400">
                <a:solidFill>
                  <a:schemeClr val="lt1"/>
                </a:solidFill>
                <a:latin typeface="Calibri"/>
                <a:ea typeface="Calibri"/>
                <a:cs typeface="Calibri"/>
                <a:sym typeface="Calibri"/>
              </a:endParaRPr>
            </a:p>
          </p:txBody>
        </p:sp>
      </p:grpSp>
      <p:grpSp>
        <p:nvGrpSpPr>
          <p:cNvPr id="325" name="Google Shape;325;p15"/>
          <p:cNvGrpSpPr/>
          <p:nvPr/>
        </p:nvGrpSpPr>
        <p:grpSpPr>
          <a:xfrm>
            <a:off x="903420" y="6438987"/>
            <a:ext cx="11136180" cy="1671716"/>
            <a:chOff x="4225636" y="6022434"/>
            <a:chExt cx="10896600" cy="1864266"/>
          </a:xfrm>
        </p:grpSpPr>
        <p:sp>
          <p:nvSpPr>
            <p:cNvPr id="326" name="Google Shape;326;p15"/>
            <p:cNvSpPr/>
            <p:nvPr/>
          </p:nvSpPr>
          <p:spPr>
            <a:xfrm>
              <a:off x="4225636" y="7643503"/>
              <a:ext cx="10471179" cy="243197"/>
            </a:xfrm>
            <a:prstGeom prst="rect">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4912154" y="7040697"/>
              <a:ext cx="10210082" cy="797467"/>
            </a:xfrm>
            <a:custGeom>
              <a:avLst/>
              <a:gdLst/>
              <a:ahLst/>
              <a:cxnLst/>
              <a:rect l="l" t="t" r="r" b="b"/>
              <a:pathLst>
                <a:path w="5339679" h="177120" extrusionOk="0">
                  <a:moveTo>
                    <a:pt x="0" y="29521"/>
                  </a:moveTo>
                  <a:cubicBezTo>
                    <a:pt x="0" y="13217"/>
                    <a:pt x="13217" y="0"/>
                    <a:pt x="29521" y="0"/>
                  </a:cubicBezTo>
                  <a:lnTo>
                    <a:pt x="5310158" y="0"/>
                  </a:lnTo>
                  <a:cubicBezTo>
                    <a:pt x="5326462" y="0"/>
                    <a:pt x="5339679" y="13217"/>
                    <a:pt x="5339679" y="29521"/>
                  </a:cubicBezTo>
                  <a:lnTo>
                    <a:pt x="5339679" y="147599"/>
                  </a:lnTo>
                  <a:cubicBezTo>
                    <a:pt x="5339679" y="163903"/>
                    <a:pt x="5326462" y="177120"/>
                    <a:pt x="5310158" y="177120"/>
                  </a:cubicBezTo>
                  <a:lnTo>
                    <a:pt x="29521" y="177120"/>
                  </a:lnTo>
                  <a:cubicBezTo>
                    <a:pt x="13217" y="177120"/>
                    <a:pt x="0" y="163903"/>
                    <a:pt x="0" y="147599"/>
                  </a:cubicBezTo>
                  <a:lnTo>
                    <a:pt x="0" y="2952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210450" tIns="8625" rIns="210450" bIns="86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	     Засилване на автономията и овластяването в екипа.</a:t>
              </a:r>
              <a:endParaRPr sz="2400">
                <a:solidFill>
                  <a:schemeClr val="lt1"/>
                </a:solidFill>
                <a:latin typeface="Calibri"/>
                <a:ea typeface="Calibri"/>
                <a:cs typeface="Calibri"/>
                <a:sym typeface="Calibri"/>
              </a:endParaRPr>
            </a:p>
          </p:txBody>
        </p:sp>
        <p:sp>
          <p:nvSpPr>
            <p:cNvPr id="328" name="Google Shape;328;p15"/>
            <p:cNvSpPr/>
            <p:nvPr/>
          </p:nvSpPr>
          <p:spPr>
            <a:xfrm>
              <a:off x="4225636" y="6697798"/>
              <a:ext cx="10439976" cy="203506"/>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4949143" y="6022434"/>
              <a:ext cx="10129092" cy="797466"/>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9750" tIns="46525" rIns="389750" bIns="46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Активиране на синергията между членовете на екипа.</a:t>
              </a:r>
              <a:endParaRPr sz="24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500"/>
                                        <p:tgtEl>
                                          <p:spTgt spid="3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500"/>
                                        <p:tgtEl>
                                          <p:spTgt spid="3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500"/>
                                        <p:tgtEl>
                                          <p:spTgt spid="3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5"/>
                                        </p:tgtEl>
                                        <p:attrNameLst>
                                          <p:attrName>style.visibility</p:attrName>
                                        </p:attrNameLst>
                                      </p:cBhvr>
                                      <p:to>
                                        <p:strVal val="visible"/>
                                      </p:to>
                                    </p:set>
                                    <p:animEffect transition="in" filter="fade">
                                      <p:cBhvr>
                                        <p:cTn id="25"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6"/>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336" name="Google Shape;336;p1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37" name="Google Shape;33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38" name="Google Shape;338;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pSp>
        <p:nvGrpSpPr>
          <p:cNvPr id="339" name="Google Shape;339;p16"/>
          <p:cNvGrpSpPr/>
          <p:nvPr/>
        </p:nvGrpSpPr>
        <p:grpSpPr>
          <a:xfrm>
            <a:off x="762000" y="2208758"/>
            <a:ext cx="10820399" cy="2160363"/>
            <a:chOff x="762001" y="4359920"/>
            <a:chExt cx="10820399" cy="610260"/>
          </a:xfrm>
        </p:grpSpPr>
        <p:sp>
          <p:nvSpPr>
            <p:cNvPr id="340" name="Google Shape;340;p16"/>
            <p:cNvSpPr/>
            <p:nvPr/>
          </p:nvSpPr>
          <p:spPr>
            <a:xfrm>
              <a:off x="762001" y="4575170"/>
              <a:ext cx="10668000" cy="5596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1343544" y="4359920"/>
              <a:ext cx="10238856" cy="29274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7800" tIns="10075" rIns="3178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Обучаване на виртуалния екип, така че всеки да знае своите задължения и отговорности, което да им позволява да подобрят качеството на своята работа.</a:t>
              </a:r>
              <a:endParaRPr sz="2400">
                <a:solidFill>
                  <a:schemeClr val="lt1"/>
                </a:solidFill>
                <a:latin typeface="Calibri"/>
                <a:ea typeface="Calibri"/>
                <a:cs typeface="Calibri"/>
                <a:sym typeface="Calibri"/>
              </a:endParaRPr>
            </a:p>
          </p:txBody>
        </p:sp>
        <p:sp>
          <p:nvSpPr>
            <p:cNvPr id="342" name="Google Shape;342;p16"/>
            <p:cNvSpPr/>
            <p:nvPr/>
          </p:nvSpPr>
          <p:spPr>
            <a:xfrm>
              <a:off x="762001" y="4892689"/>
              <a:ext cx="10668000" cy="5596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1343544" y="4677440"/>
              <a:ext cx="10238856" cy="29274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7800" tIns="10075" rIns="3178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Използване на надеждни и подходящи инструменти за вашата работна среда и вашия екип. Това ще помогне да се поддържа по-голямо чувство за общност и да се извършват все по-ефективни процеси.</a:t>
              </a:r>
              <a:endParaRPr sz="2400">
                <a:solidFill>
                  <a:schemeClr val="lt1"/>
                </a:solidFill>
                <a:latin typeface="Calibri"/>
                <a:ea typeface="Calibri"/>
                <a:cs typeface="Calibri"/>
                <a:sym typeface="Calibri"/>
              </a:endParaRPr>
            </a:p>
          </p:txBody>
        </p:sp>
      </p:grpSp>
      <p:sp>
        <p:nvSpPr>
          <p:cNvPr id="344" name="Google Shape;344;p16"/>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345" name="Google Shape;345;p16"/>
          <p:cNvGrpSpPr/>
          <p:nvPr/>
        </p:nvGrpSpPr>
        <p:grpSpPr>
          <a:xfrm>
            <a:off x="762000" y="4534565"/>
            <a:ext cx="10820399" cy="3284406"/>
            <a:chOff x="762001" y="4994960"/>
            <a:chExt cx="10820399" cy="927780"/>
          </a:xfrm>
        </p:grpSpPr>
        <p:sp>
          <p:nvSpPr>
            <p:cNvPr id="346" name="Google Shape;346;p16"/>
            <p:cNvSpPr/>
            <p:nvPr/>
          </p:nvSpPr>
          <p:spPr>
            <a:xfrm>
              <a:off x="762001" y="5210209"/>
              <a:ext cx="10668000" cy="5596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1343544" y="4994960"/>
              <a:ext cx="10238856" cy="29274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7800" tIns="10075" rIns="3178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Осъществяване на процес на обратна връзка, за да се осигури подкрепа и да се обогати работата на всеки член на екипа. </a:t>
              </a:r>
              <a:endParaRPr sz="2400">
                <a:solidFill>
                  <a:schemeClr val="lt1"/>
                </a:solidFill>
                <a:latin typeface="Calibri"/>
                <a:ea typeface="Calibri"/>
                <a:cs typeface="Calibri"/>
                <a:sym typeface="Calibri"/>
              </a:endParaRPr>
            </a:p>
          </p:txBody>
        </p:sp>
        <p:sp>
          <p:nvSpPr>
            <p:cNvPr id="348" name="Google Shape;348;p16"/>
            <p:cNvSpPr/>
            <p:nvPr/>
          </p:nvSpPr>
          <p:spPr>
            <a:xfrm>
              <a:off x="762001" y="5527729"/>
              <a:ext cx="10668000" cy="5596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1343544" y="5312480"/>
              <a:ext cx="10238856" cy="29274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7800" tIns="10075" rIns="3178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Създаване предварително на графици за срещи и тяхната продължителност, така че да няма пречки в комуникацията между екипа и всеки да е подготвен и на разположение за тази цел.</a:t>
              </a:r>
              <a:endParaRPr sz="2400">
                <a:solidFill>
                  <a:schemeClr val="lt1"/>
                </a:solidFill>
                <a:latin typeface="Calibri"/>
                <a:ea typeface="Calibri"/>
                <a:cs typeface="Calibri"/>
                <a:sym typeface="Calibri"/>
              </a:endParaRPr>
            </a:p>
          </p:txBody>
        </p:sp>
        <p:sp>
          <p:nvSpPr>
            <p:cNvPr id="350" name="Google Shape;350;p16"/>
            <p:cNvSpPr/>
            <p:nvPr/>
          </p:nvSpPr>
          <p:spPr>
            <a:xfrm>
              <a:off x="762001" y="5845249"/>
              <a:ext cx="10668000" cy="5596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1343544" y="5630000"/>
              <a:ext cx="10238856" cy="29274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7800" tIns="10075" rIns="3178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Прилагане на ясни условия на работа и модификации, предназначени само за вашия виртуален екип.</a:t>
              </a:r>
              <a:endParaRPr sz="24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fade">
                                      <p:cBhvr>
                                        <p:cTn id="11" dur="500"/>
                                        <p:tgtEl>
                                          <p:spTgt spid="3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9"/>
                                        </p:tgtEl>
                                        <p:attrNameLst>
                                          <p:attrName>style.visibility</p:attrName>
                                        </p:attrNameLst>
                                      </p:cBhvr>
                                      <p:to>
                                        <p:strVal val="visible"/>
                                      </p:to>
                                    </p:set>
                                    <p:animEffect transition="in" filter="fade">
                                      <p:cBhvr>
                                        <p:cTn id="16" dur="500"/>
                                        <p:tgtEl>
                                          <p:spTgt spid="3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5"/>
                                        </p:tgtEl>
                                        <p:attrNameLst>
                                          <p:attrName>style.visibility</p:attrName>
                                        </p:attrNameLst>
                                      </p:cBhvr>
                                      <p:to>
                                        <p:strVal val="visible"/>
                                      </p:to>
                                    </p:set>
                                    <p:animEffect transition="in" filter="fade">
                                      <p:cBhvr>
                                        <p:cTn id="21"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358" name="Google Shape;358;p1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59" name="Google Shape;35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60" name="Google Shape;36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pSp>
        <p:nvGrpSpPr>
          <p:cNvPr id="361" name="Google Shape;361;p17"/>
          <p:cNvGrpSpPr/>
          <p:nvPr/>
        </p:nvGrpSpPr>
        <p:grpSpPr>
          <a:xfrm>
            <a:off x="914400" y="2000467"/>
            <a:ext cx="11506200" cy="3368980"/>
            <a:chOff x="772250" y="3392843"/>
            <a:chExt cx="10740773" cy="969463"/>
          </a:xfrm>
        </p:grpSpPr>
        <p:sp>
          <p:nvSpPr>
            <p:cNvPr id="362" name="Google Shape;362;p17"/>
            <p:cNvSpPr/>
            <p:nvPr/>
          </p:nvSpPr>
          <p:spPr>
            <a:xfrm>
              <a:off x="772250" y="3582677"/>
              <a:ext cx="10598511" cy="637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1333500" y="3392843"/>
              <a:ext cx="10179523" cy="270259"/>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2500" tIns="10075" rIns="3125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Насърчаване на работата чрез виртуални събития и срещи.</a:t>
              </a:r>
              <a:endParaRPr sz="2400">
                <a:solidFill>
                  <a:schemeClr val="lt1"/>
                </a:solidFill>
                <a:latin typeface="Calibri"/>
                <a:ea typeface="Calibri"/>
                <a:cs typeface="Calibri"/>
                <a:sym typeface="Calibri"/>
              </a:endParaRPr>
            </a:p>
          </p:txBody>
        </p:sp>
        <p:sp>
          <p:nvSpPr>
            <p:cNvPr id="364" name="Google Shape;364;p17"/>
            <p:cNvSpPr/>
            <p:nvPr/>
          </p:nvSpPr>
          <p:spPr>
            <a:xfrm>
              <a:off x="772250" y="3900198"/>
              <a:ext cx="10598511" cy="637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1333500" y="3710364"/>
              <a:ext cx="10179523" cy="270259"/>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2500" tIns="10075" rIns="3125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Организиране на дейности въз основа на общи интереси, за да се повиши мотивацията и комуникацията в екипа.</a:t>
              </a:r>
              <a:endParaRPr sz="2400">
                <a:solidFill>
                  <a:schemeClr val="lt1"/>
                </a:solidFill>
                <a:latin typeface="Calibri"/>
                <a:ea typeface="Calibri"/>
                <a:cs typeface="Calibri"/>
                <a:sym typeface="Calibri"/>
              </a:endParaRPr>
            </a:p>
          </p:txBody>
        </p:sp>
        <p:sp>
          <p:nvSpPr>
            <p:cNvPr id="366" name="Google Shape;366;p17"/>
            <p:cNvSpPr/>
            <p:nvPr/>
          </p:nvSpPr>
          <p:spPr>
            <a:xfrm>
              <a:off x="772250" y="4217719"/>
              <a:ext cx="10598511" cy="637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1333500" y="3980623"/>
              <a:ext cx="10179523" cy="381683"/>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2500" tIns="10075" rIns="3125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Очитане на периодите на внимание. Продължителността на вниманието в комуникацията е ограничена и още повече в дигитална среда. Ето защо работата в тази среда предполага да се общува ясно и кратко: това е от ключово значение.</a:t>
              </a:r>
              <a:endParaRPr sz="2400">
                <a:solidFill>
                  <a:schemeClr val="lt1"/>
                </a:solidFill>
                <a:latin typeface="Calibri"/>
                <a:ea typeface="Calibri"/>
                <a:cs typeface="Calibri"/>
                <a:sym typeface="Calibri"/>
              </a:endParaRPr>
            </a:p>
          </p:txBody>
        </p:sp>
      </p:grpSp>
      <p:sp>
        <p:nvSpPr>
          <p:cNvPr id="368" name="Google Shape;368;p17"/>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369" name="Google Shape;369;p17"/>
          <p:cNvGrpSpPr/>
          <p:nvPr/>
        </p:nvGrpSpPr>
        <p:grpSpPr>
          <a:xfrm>
            <a:off x="903420" y="5427344"/>
            <a:ext cx="11506200" cy="2042591"/>
            <a:chOff x="772250" y="4345404"/>
            <a:chExt cx="10740773" cy="587779"/>
          </a:xfrm>
        </p:grpSpPr>
        <p:sp>
          <p:nvSpPr>
            <p:cNvPr id="370" name="Google Shape;370;p17"/>
            <p:cNvSpPr/>
            <p:nvPr/>
          </p:nvSpPr>
          <p:spPr>
            <a:xfrm>
              <a:off x="772250" y="4535238"/>
              <a:ext cx="10598511" cy="637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1333500" y="4345404"/>
              <a:ext cx="10179523" cy="270259"/>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2500" tIns="10075" rIns="3125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Виртуалните срещи, също като физическите срещи, трябва да бъдат бързи, ефективни, кратки и оперативни.</a:t>
              </a:r>
              <a:endParaRPr sz="2400">
                <a:solidFill>
                  <a:schemeClr val="lt1"/>
                </a:solidFill>
                <a:latin typeface="Calibri"/>
                <a:ea typeface="Calibri"/>
                <a:cs typeface="Calibri"/>
                <a:sym typeface="Calibri"/>
              </a:endParaRPr>
            </a:p>
          </p:txBody>
        </p:sp>
        <p:sp>
          <p:nvSpPr>
            <p:cNvPr id="372" name="Google Shape;372;p17"/>
            <p:cNvSpPr/>
            <p:nvPr/>
          </p:nvSpPr>
          <p:spPr>
            <a:xfrm>
              <a:off x="772250" y="4852759"/>
              <a:ext cx="10598511" cy="6376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1333500" y="4662924"/>
              <a:ext cx="10179523" cy="270259"/>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12500" tIns="10075" rIns="312500" bIns="100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Ако сте ръководител на среща, трябва да се уверите, че сте добър посредник и да дадете думата на всички членове на екипа, така че никой да не се чувства изключен.</a:t>
              </a:r>
              <a:endParaRPr sz="24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500"/>
                                        <p:tgtEl>
                                          <p:spTgt spid="3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7">
                                            <p:txEl>
                                              <p:pRg st="0" end="0"/>
                                            </p:txEl>
                                          </p:spTgt>
                                        </p:tgtEl>
                                        <p:attrNameLst>
                                          <p:attrName>style.visibility</p:attrName>
                                        </p:attrNameLst>
                                      </p:cBhvr>
                                      <p:to>
                                        <p:strVal val="visible"/>
                                      </p:to>
                                    </p:set>
                                    <p:animEffect transition="in" filter="fade">
                                      <p:cBhvr>
                                        <p:cTn id="11" dur="500"/>
                                        <p:tgtEl>
                                          <p:spTgt spid="35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1"/>
                                        </p:tgtEl>
                                        <p:attrNameLst>
                                          <p:attrName>style.visibility</p:attrName>
                                        </p:attrNameLst>
                                      </p:cBhvr>
                                      <p:to>
                                        <p:strVal val="visible"/>
                                      </p:to>
                                    </p:set>
                                    <p:animEffect transition="in" filter="fade">
                                      <p:cBhvr>
                                        <p:cTn id="16" dur="500"/>
                                        <p:tgtEl>
                                          <p:spTgt spid="3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9"/>
                                        </p:tgtEl>
                                        <p:attrNameLst>
                                          <p:attrName>style.visibility</p:attrName>
                                        </p:attrNameLst>
                                      </p:cBhvr>
                                      <p:to>
                                        <p:strVal val="visible"/>
                                      </p:to>
                                    </p:set>
                                    <p:animEffect transition="in" filter="fade">
                                      <p:cBhvr>
                                        <p:cTn id="21"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380" name="Google Shape;380;p1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81" name="Google Shape;381;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82" name="Google Shape;382;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83" name="Google Shape;383;p18"/>
          <p:cNvSpPr txBox="1"/>
          <p:nvPr/>
        </p:nvSpPr>
        <p:spPr>
          <a:xfrm>
            <a:off x="914400" y="1714500"/>
            <a:ext cx="114300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b="1">
                <a:solidFill>
                  <a:srgbClr val="E12227"/>
                </a:solidFill>
                <a:latin typeface="Calibri"/>
                <a:ea typeface="Calibri"/>
                <a:cs typeface="Calibri"/>
                <a:sym typeface="Calibri"/>
              </a:rPr>
              <a:t>- Перспектива на служителя/работния екип:</a:t>
            </a:r>
            <a:endParaRPr sz="2400">
              <a:solidFill>
                <a:srgbClr val="E12227"/>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sp>
        <p:nvSpPr>
          <p:cNvPr id="384" name="Google Shape;384;p18"/>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385" name="Google Shape;385;p18"/>
          <p:cNvGrpSpPr/>
          <p:nvPr/>
        </p:nvGrpSpPr>
        <p:grpSpPr>
          <a:xfrm>
            <a:off x="533400" y="2551879"/>
            <a:ext cx="11582400" cy="1687221"/>
            <a:chOff x="533400" y="2551879"/>
            <a:chExt cx="11582400" cy="1687221"/>
          </a:xfrm>
        </p:grpSpPr>
        <p:sp>
          <p:nvSpPr>
            <p:cNvPr id="386" name="Google Shape;386;p18"/>
            <p:cNvSpPr/>
            <p:nvPr/>
          </p:nvSpPr>
          <p:spPr>
            <a:xfrm>
              <a:off x="533400" y="3218251"/>
              <a:ext cx="11430000" cy="2488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18"/>
            <p:cNvGrpSpPr/>
            <p:nvPr/>
          </p:nvGrpSpPr>
          <p:grpSpPr>
            <a:xfrm>
              <a:off x="1066800" y="2551879"/>
              <a:ext cx="11049000" cy="1687221"/>
              <a:chOff x="0" y="9846"/>
              <a:chExt cx="11049000" cy="1687221"/>
            </a:xfrm>
          </p:grpSpPr>
          <p:sp>
            <p:nvSpPr>
              <p:cNvPr id="388" name="Google Shape;388;p18"/>
              <p:cNvSpPr/>
              <p:nvPr/>
            </p:nvSpPr>
            <p:spPr>
              <a:xfrm>
                <a:off x="0" y="9846"/>
                <a:ext cx="11049000" cy="947700"/>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txBox="1"/>
              <p:nvPr/>
            </p:nvSpPr>
            <p:spPr>
              <a:xfrm>
                <a:off x="46263" y="56109"/>
                <a:ext cx="10956474" cy="85517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Разчитайте на най-ефективните и подходящи дигитални инструменти за комуникация във вашата работна среда.</a:t>
                </a:r>
                <a:endParaRPr sz="2400">
                  <a:solidFill>
                    <a:schemeClr val="lt1"/>
                  </a:solidFill>
                  <a:latin typeface="Calibri"/>
                  <a:ea typeface="Calibri"/>
                  <a:cs typeface="Calibri"/>
                  <a:sym typeface="Calibri"/>
                </a:endParaRPr>
              </a:p>
            </p:txBody>
          </p:sp>
          <p:sp>
            <p:nvSpPr>
              <p:cNvPr id="390" name="Google Shape;390;p18"/>
              <p:cNvSpPr/>
              <p:nvPr/>
            </p:nvSpPr>
            <p:spPr>
              <a:xfrm>
                <a:off x="0" y="967392"/>
                <a:ext cx="11049000" cy="729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txBox="1"/>
              <p:nvPr/>
            </p:nvSpPr>
            <p:spPr>
              <a:xfrm>
                <a:off x="0" y="967392"/>
                <a:ext cx="11049000" cy="729675"/>
              </a:xfrm>
              <a:prstGeom prst="rect">
                <a:avLst/>
              </a:prstGeom>
              <a:noFill/>
              <a:ln>
                <a:noFill/>
              </a:ln>
            </p:spPr>
            <p:txBody>
              <a:bodyPr spcFirstLastPara="1" wrap="square" lIns="350800" tIns="38100" rIns="213350" bIns="38100" anchor="t" anchorCtr="0">
                <a:noAutofit/>
              </a:bodyPr>
              <a:lstStyle/>
              <a:p>
                <a:pPr marL="0" marR="0" lvl="0" indent="0" algn="l" rtl="0">
                  <a:lnSpc>
                    <a:spcPct val="90000"/>
                  </a:lnSpc>
                  <a:spcBef>
                    <a:spcPts val="0"/>
                  </a:spcBef>
                  <a:spcAft>
                    <a:spcPts val="0"/>
                  </a:spcAft>
                  <a:buNone/>
                </a:pPr>
                <a:r>
                  <a:rPr lang="ru-RU" sz="2300" b="0" i="0" u="none" strike="noStrike" cap="none">
                    <a:solidFill>
                      <a:srgbClr val="243255"/>
                    </a:solidFill>
                    <a:latin typeface="Calibri"/>
                    <a:ea typeface="Calibri"/>
                    <a:cs typeface="Calibri"/>
                    <a:sym typeface="Calibri"/>
                  </a:rPr>
                  <a:t>Бъдете любопитни, проучете и се обучете </a:t>
                </a:r>
                <a:r>
                  <a:rPr lang="ru-RU" sz="2300">
                    <a:solidFill>
                      <a:srgbClr val="243255"/>
                    </a:solidFill>
                    <a:latin typeface="Calibri"/>
                    <a:ea typeface="Calibri"/>
                    <a:cs typeface="Calibri"/>
                    <a:sym typeface="Calibri"/>
                  </a:rPr>
                  <a:t>з работа с </a:t>
                </a:r>
                <a:r>
                  <a:rPr lang="ru-RU" sz="2300" b="0" i="0" u="none" strike="noStrike" cap="none">
                    <a:solidFill>
                      <a:srgbClr val="243255"/>
                    </a:solidFill>
                    <a:latin typeface="Calibri"/>
                    <a:ea typeface="Calibri"/>
                    <a:cs typeface="Calibri"/>
                    <a:sym typeface="Calibri"/>
                  </a:rPr>
                  <a:t> инструментите, които не знаете как да използвате.</a:t>
                </a:r>
                <a:endParaRPr sz="2300" b="0" i="0" u="none" strike="noStrike" cap="none">
                  <a:solidFill>
                    <a:srgbClr val="243255"/>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9"/>
                                        </p:tgtEl>
                                        <p:attrNameLst>
                                          <p:attrName>style.visibility</p:attrName>
                                        </p:attrNameLst>
                                      </p:cBhvr>
                                      <p:to>
                                        <p:strVal val="visible"/>
                                      </p:to>
                                    </p:set>
                                    <p:animEffect transition="in" filter="fade">
                                      <p:cBhvr>
                                        <p:cTn id="11" dur="500"/>
                                        <p:tgtEl>
                                          <p:spTgt spid="3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3"/>
                                        </p:tgtEl>
                                        <p:attrNameLst>
                                          <p:attrName>style.visibility</p:attrName>
                                        </p:attrNameLst>
                                      </p:cBhvr>
                                      <p:to>
                                        <p:strVal val="visible"/>
                                      </p:to>
                                    </p:set>
                                    <p:animEffect transition="in" filter="fade">
                                      <p:cBhvr>
                                        <p:cTn id="15" dur="500"/>
                                        <p:tgtEl>
                                          <p:spTgt spid="3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5"/>
                                        </p:tgtEl>
                                        <p:attrNameLst>
                                          <p:attrName>style.visibility</p:attrName>
                                        </p:attrNameLst>
                                      </p:cBhvr>
                                      <p:to>
                                        <p:strVal val="visible"/>
                                      </p:to>
                                    </p:set>
                                    <p:animEffect transition="in" filter="fade">
                                      <p:cBhvr>
                                        <p:cTn id="20"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398" name="Google Shape;398;p1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99" name="Google Shape;39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00" name="Google Shape;40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01" name="Google Shape;401;p19"/>
          <p:cNvSpPr txBox="1"/>
          <p:nvPr/>
        </p:nvSpPr>
        <p:spPr>
          <a:xfrm>
            <a:off x="762000" y="2723206"/>
            <a:ext cx="11166900" cy="4894800"/>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Понякога ще използвате канал като чат за повече незабавни съобщения, имейл за по-официална комуникация, а понякога и онлайн видео поддръжка за по-подробен разговор, подкрепен от израженията на лицето и езика на тялото, предоставени от видео изображението.</a:t>
            </a:r>
            <a:endParaRPr sz="2400" b="0" i="0" u="none" strike="noStrike" cap="none">
              <a:solidFill>
                <a:schemeClr val="dk1"/>
              </a:solidFill>
              <a:latin typeface="Calibri"/>
              <a:ea typeface="Calibri"/>
              <a:cs typeface="Calibri"/>
              <a:sym typeface="Calibri"/>
            </a:endParaRPr>
          </a:p>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Избягвайте да използвате електронна поща или чат </a:t>
            </a:r>
            <a:r>
              <a:rPr lang="ru-RU" sz="2400">
                <a:solidFill>
                  <a:srgbClr val="243255"/>
                </a:solidFill>
                <a:latin typeface="Calibri"/>
                <a:ea typeface="Calibri"/>
                <a:cs typeface="Calibri"/>
                <a:sym typeface="Calibri"/>
              </a:rPr>
              <a:t>при </a:t>
            </a:r>
            <a:r>
              <a:rPr lang="ru-RU" sz="2400" b="0" i="0" u="none" strike="noStrike" cap="none">
                <a:solidFill>
                  <a:srgbClr val="243255"/>
                </a:solidFill>
                <a:latin typeface="Calibri"/>
                <a:ea typeface="Calibri"/>
                <a:cs typeface="Calibri"/>
                <a:sym typeface="Calibri"/>
              </a:rPr>
              <a:t>конфликтни ситуации и изберете средства като телефон или видеоконферентна връзка, които предават близост. Също така, опитайте се да не копирате хората ненужно или да използвате главни букви, ако искате да придадете положителна конотация на съобщението.</a:t>
            </a:r>
            <a:endParaRPr sz="2400" b="0" i="0" u="none" strike="noStrike" cap="none">
              <a:solidFill>
                <a:schemeClr val="dk1"/>
              </a:solidFill>
              <a:latin typeface="Calibri"/>
              <a:ea typeface="Calibri"/>
              <a:cs typeface="Calibri"/>
              <a:sym typeface="Calibri"/>
            </a:endParaRPr>
          </a:p>
        </p:txBody>
      </p:sp>
      <p:sp>
        <p:nvSpPr>
          <p:cNvPr id="402" name="Google Shape;402;p19"/>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403" name="Google Shape;403;p19"/>
          <p:cNvGrpSpPr/>
          <p:nvPr/>
        </p:nvGrpSpPr>
        <p:grpSpPr>
          <a:xfrm>
            <a:off x="498764" y="1790700"/>
            <a:ext cx="11769436" cy="793533"/>
            <a:chOff x="498764" y="1790700"/>
            <a:chExt cx="11769436" cy="793533"/>
          </a:xfrm>
        </p:grpSpPr>
        <p:sp>
          <p:nvSpPr>
            <p:cNvPr id="404" name="Google Shape;404;p19"/>
            <p:cNvSpPr/>
            <p:nvPr/>
          </p:nvSpPr>
          <p:spPr>
            <a:xfrm>
              <a:off x="498764" y="2278541"/>
              <a:ext cx="11430000" cy="197959"/>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9"/>
            <p:cNvGrpSpPr/>
            <p:nvPr/>
          </p:nvGrpSpPr>
          <p:grpSpPr>
            <a:xfrm>
              <a:off x="938056" y="1790700"/>
              <a:ext cx="11330144" cy="793533"/>
              <a:chOff x="0" y="0"/>
              <a:chExt cx="11330144" cy="793533"/>
            </a:xfrm>
          </p:grpSpPr>
          <p:sp>
            <p:nvSpPr>
              <p:cNvPr id="406" name="Google Shape;406;p19"/>
              <p:cNvSpPr/>
              <p:nvPr/>
            </p:nvSpPr>
            <p:spPr>
              <a:xfrm>
                <a:off x="0" y="0"/>
                <a:ext cx="11330144" cy="395007"/>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p:nvPr/>
            </p:nvSpPr>
            <p:spPr>
              <a:xfrm>
                <a:off x="19283" y="19283"/>
                <a:ext cx="11291578" cy="35644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sp>
            <p:nvSpPr>
              <p:cNvPr id="408" name="Google Shape;408;p19"/>
              <p:cNvSpPr/>
              <p:nvPr/>
            </p:nvSpPr>
            <p:spPr>
              <a:xfrm>
                <a:off x="0" y="398526"/>
                <a:ext cx="11330144" cy="39500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txBox="1"/>
              <p:nvPr/>
            </p:nvSpPr>
            <p:spPr>
              <a:xfrm>
                <a:off x="19283" y="417809"/>
                <a:ext cx="11291578" cy="35644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Изберете правилния канал за всеки повод. </a:t>
                </a:r>
                <a:endParaRPr sz="2400">
                  <a:solidFill>
                    <a:schemeClr val="lt1"/>
                  </a:solidFill>
                  <a:latin typeface="Calibri"/>
                  <a:ea typeface="Calibri"/>
                  <a:cs typeface="Calibri"/>
                  <a:sym typeface="Calibri"/>
                </a:endParaRPr>
              </a:p>
              <a:p>
                <a:pPr marL="0" marR="0" lvl="0" indent="0" algn="l" rtl="0">
                  <a:lnSpc>
                    <a:spcPct val="90000"/>
                  </a:lnSpc>
                  <a:spcBef>
                    <a:spcPts val="840"/>
                  </a:spcBef>
                  <a:spcAft>
                    <a:spcPts val="0"/>
                  </a:spcAft>
                  <a:buNone/>
                </a:pPr>
                <a:r>
                  <a:rPr lang="ru-RU" sz="2400">
                    <a:solidFill>
                      <a:schemeClr val="lt1"/>
                    </a:solidFill>
                    <a:latin typeface="Calibri"/>
                    <a:ea typeface="Calibri"/>
                    <a:cs typeface="Calibri"/>
                    <a:sym typeface="Calibri"/>
                  </a:rPr>
                  <a:t>Това ще подобри вашите дигитални взаимодействия.</a:t>
                </a:r>
                <a:endParaRPr/>
              </a:p>
              <a:p>
                <a:pPr marL="0" marR="0" lvl="0" indent="0" algn="l" rtl="0">
                  <a:lnSpc>
                    <a:spcPct val="90000"/>
                  </a:lnSpc>
                  <a:spcBef>
                    <a:spcPts val="840"/>
                  </a:spcBef>
                  <a:spcAft>
                    <a:spcPts val="0"/>
                  </a:spcAft>
                  <a:buNone/>
                </a:pPr>
                <a:endParaRPr sz="2400">
                  <a:solidFill>
                    <a:schemeClr val="lt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7"/>
                                        </p:tgtEl>
                                        <p:attrNameLst>
                                          <p:attrName>style.visibility</p:attrName>
                                        </p:attrNameLst>
                                      </p:cBhvr>
                                      <p:to>
                                        <p:strVal val="visible"/>
                                      </p:to>
                                    </p:set>
                                    <p:animEffect transition="in" filter="fade">
                                      <p:cBhvr>
                                        <p:cTn id="11" dur="500"/>
                                        <p:tgtEl>
                                          <p:spTgt spid="39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3"/>
                                        </p:tgtEl>
                                        <p:attrNameLst>
                                          <p:attrName>style.visibility</p:attrName>
                                        </p:attrNameLst>
                                      </p:cBhvr>
                                      <p:to>
                                        <p:strVal val="visible"/>
                                      </p:to>
                                    </p:set>
                                    <p:animEffect transition="in" filter="fade">
                                      <p:cBhvr>
                                        <p:cTn id="16" dur="500"/>
                                        <p:tgtEl>
                                          <p:spTgt spid="403"/>
                                        </p:tgtEl>
                                      </p:cBhvr>
                                    </p:animEffect>
                                  </p:childTnLst>
                                </p:cTn>
                              </p:par>
                              <p:par>
                                <p:cTn id="17" presetID="10" presetClass="entr" presetSubtype="0" fill="hold" nodeType="withEffect">
                                  <p:stCondLst>
                                    <p:cond delay="0"/>
                                  </p:stCondLst>
                                  <p:childTnLst>
                                    <p:set>
                                      <p:cBhvr>
                                        <p:cTn id="18" dur="1" fill="hold">
                                          <p:stCondLst>
                                            <p:cond delay="0"/>
                                          </p:stCondLst>
                                        </p:cTn>
                                        <p:tgtEl>
                                          <p:spTgt spid="401"/>
                                        </p:tgtEl>
                                        <p:attrNameLst>
                                          <p:attrName>style.visibility</p:attrName>
                                        </p:attrNameLst>
                                      </p:cBhvr>
                                      <p:to>
                                        <p:strVal val="visible"/>
                                      </p:to>
                                    </p:set>
                                    <p:animEffect transition="in" filter="fade">
                                      <p:cBhvr>
                                        <p:cTn id="19"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pic>
        <p:nvPicPr>
          <p:cNvPr id="112" name="Google Shape;112;p2" descr="Goals and objectives concept Royalty Free Vector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77599" y="354313"/>
            <a:ext cx="6996545" cy="4855602"/>
          </a:xfrm>
          <a:prstGeom prst="rect">
            <a:avLst/>
          </a:prstGeom>
          <a:noFill/>
          <a:ln>
            <a:noFill/>
          </a:ln>
        </p:spPr>
      </p:pic>
      <p:sp>
        <p:nvSpPr>
          <p:cNvPr id="113" name="Google Shape;113;p2"/>
          <p:cNvSpPr/>
          <p:nvPr/>
        </p:nvSpPr>
        <p:spPr>
          <a:xfrm rot="-5400000">
            <a:off x="1078978" y="3759722"/>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14" name="Google Shape;114;p2"/>
          <p:cNvSpPr txBox="1">
            <a:spLocks noGrp="1"/>
          </p:cNvSpPr>
          <p:nvPr>
            <p:ph type="title"/>
          </p:nvPr>
        </p:nvSpPr>
        <p:spPr>
          <a:xfrm>
            <a:off x="1050168" y="751064"/>
            <a:ext cx="12852400" cy="751488"/>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ru-RU" sz="4800" b="1">
                <a:solidFill>
                  <a:srgbClr val="E12227"/>
                </a:solidFill>
              </a:rPr>
              <a:t>ЦЕЛИ И ЗАДАЧИ</a:t>
            </a:r>
            <a:endParaRPr sz="4800">
              <a:solidFill>
                <a:srgbClr val="E12227"/>
              </a:solidFill>
            </a:endParaRPr>
          </a:p>
        </p:txBody>
      </p:sp>
      <p:sp>
        <p:nvSpPr>
          <p:cNvPr id="115" name="Google Shape;115;p2"/>
          <p:cNvSpPr txBox="1"/>
          <p:nvPr/>
        </p:nvSpPr>
        <p:spPr>
          <a:xfrm>
            <a:off x="1105032" y="2628900"/>
            <a:ext cx="13081000" cy="444994"/>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ru-RU" sz="2800" b="1">
                <a:solidFill>
                  <a:srgbClr val="243255"/>
                </a:solidFill>
                <a:latin typeface="Calibri"/>
                <a:ea typeface="Calibri"/>
                <a:cs typeface="Calibri"/>
                <a:sym typeface="Calibri"/>
              </a:rPr>
              <a:t>В края на модула ще:</a:t>
            </a:r>
            <a:endParaRPr sz="2800" b="1">
              <a:solidFill>
                <a:srgbClr val="243255"/>
              </a:solidFill>
              <a:latin typeface="Calibri"/>
              <a:ea typeface="Calibri"/>
              <a:cs typeface="Calibri"/>
              <a:sym typeface="Calibri"/>
            </a:endParaRPr>
          </a:p>
        </p:txBody>
      </p:sp>
      <p:sp>
        <p:nvSpPr>
          <p:cNvPr id="116" name="Google Shape;116;p2"/>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 name="Google Shape;11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18" name="Google Shape;118;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19" name="Google Shape;119;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20" name="Google Shape;120;p2"/>
          <p:cNvSpPr/>
          <p:nvPr/>
        </p:nvSpPr>
        <p:spPr>
          <a:xfrm rot="-5400000">
            <a:off x="1057307" y="5057515"/>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1" name="Google Shape;121;p2"/>
          <p:cNvSpPr/>
          <p:nvPr/>
        </p:nvSpPr>
        <p:spPr>
          <a:xfrm rot="-5400000">
            <a:off x="1019075" y="6531877"/>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2" name="Google Shape;122;p2"/>
          <p:cNvSpPr txBox="1"/>
          <p:nvPr/>
        </p:nvSpPr>
        <p:spPr>
          <a:xfrm>
            <a:off x="1637071" y="3614817"/>
            <a:ext cx="11621729" cy="646331"/>
          </a:xfrm>
          <a:prstGeom prst="rect">
            <a:avLst/>
          </a:prstGeom>
          <a:noFill/>
          <a:ln>
            <a:noFill/>
          </a:ln>
        </p:spPr>
        <p:txBody>
          <a:bodyPr spcFirstLastPara="1" wrap="square" lIns="108000" tIns="45700" rIns="108000" bIns="45700" anchor="t" anchorCtr="0">
            <a:spAutoFit/>
          </a:bodyPr>
          <a:lstStyle/>
          <a:p>
            <a:pPr marL="0" marR="0" lvl="0" indent="0" algn="l" rtl="0">
              <a:lnSpc>
                <a:spcPct val="150000"/>
              </a:lnSpc>
              <a:spcBef>
                <a:spcPts val="0"/>
              </a:spcBef>
              <a:spcAft>
                <a:spcPts val="0"/>
              </a:spcAft>
              <a:buNone/>
            </a:pPr>
            <a:r>
              <a:rPr lang="ru-RU" sz="2400" b="1">
                <a:solidFill>
                  <a:srgbClr val="244061"/>
                </a:solidFill>
                <a:latin typeface="Calibri"/>
                <a:ea typeface="Calibri"/>
                <a:cs typeface="Calibri"/>
                <a:sym typeface="Calibri"/>
              </a:rPr>
              <a:t>сте усвоили основни знания за дигиталната комуникация с оглед в дадения контекст.</a:t>
            </a:r>
            <a:endParaRPr sz="2400">
              <a:solidFill>
                <a:schemeClr val="dk1"/>
              </a:solidFill>
              <a:latin typeface="Calibri"/>
              <a:ea typeface="Calibri"/>
              <a:cs typeface="Calibri"/>
              <a:sym typeface="Calibri"/>
            </a:endParaRPr>
          </a:p>
        </p:txBody>
      </p:sp>
      <p:sp>
        <p:nvSpPr>
          <p:cNvPr id="123" name="Google Shape;123;p2"/>
          <p:cNvSpPr txBox="1"/>
          <p:nvPr/>
        </p:nvSpPr>
        <p:spPr>
          <a:xfrm>
            <a:off x="1639529" y="4731318"/>
            <a:ext cx="10058400" cy="1569900"/>
          </a:xfrm>
          <a:prstGeom prst="rect">
            <a:avLst/>
          </a:prstGeom>
          <a:noFill/>
          <a:ln>
            <a:noFill/>
          </a:ln>
        </p:spPr>
        <p:txBody>
          <a:bodyPr spcFirstLastPara="1" wrap="square" lIns="108000" tIns="45700" rIns="108000" bIns="45700" anchor="t" anchorCtr="0">
            <a:spAutoFit/>
          </a:bodyPr>
          <a:lstStyle/>
          <a:p>
            <a:pPr marL="0" marR="0" lvl="0" indent="0" algn="l" rtl="0">
              <a:lnSpc>
                <a:spcPct val="150000"/>
              </a:lnSpc>
              <a:spcBef>
                <a:spcPts val="0"/>
              </a:spcBef>
              <a:spcAft>
                <a:spcPts val="0"/>
              </a:spcAft>
              <a:buNone/>
            </a:pPr>
            <a:r>
              <a:rPr lang="ru-RU" sz="2400" b="1">
                <a:solidFill>
                  <a:srgbClr val="243255"/>
                </a:solidFill>
                <a:latin typeface="Calibri"/>
                <a:ea typeface="Calibri"/>
                <a:cs typeface="Calibri"/>
                <a:sym typeface="Calibri"/>
              </a:rPr>
              <a:t>можете да определите основните комуникационни проблеми в дигиталната ера.</a:t>
            </a:r>
            <a:endParaRPr/>
          </a:p>
          <a:p>
            <a:pPr marL="0" marR="0" lvl="0" indent="0" algn="l" rtl="0">
              <a:lnSpc>
                <a:spcPct val="150000"/>
              </a:lnSpc>
              <a:spcBef>
                <a:spcPts val="0"/>
              </a:spcBef>
              <a:spcAft>
                <a:spcPts val="0"/>
              </a:spcAft>
              <a:buNone/>
            </a:pPr>
            <a:endParaRPr sz="2400">
              <a:solidFill>
                <a:schemeClr val="dk1"/>
              </a:solidFill>
              <a:latin typeface="Calibri"/>
              <a:ea typeface="Calibri"/>
              <a:cs typeface="Calibri"/>
              <a:sym typeface="Calibri"/>
            </a:endParaRPr>
          </a:p>
        </p:txBody>
      </p:sp>
      <p:sp>
        <p:nvSpPr>
          <p:cNvPr id="124" name="Google Shape;124;p2"/>
          <p:cNvSpPr txBox="1"/>
          <p:nvPr/>
        </p:nvSpPr>
        <p:spPr>
          <a:xfrm>
            <a:off x="1637072" y="5775167"/>
            <a:ext cx="12764700" cy="2124000"/>
          </a:xfrm>
          <a:prstGeom prst="rect">
            <a:avLst/>
          </a:prstGeom>
          <a:noFill/>
          <a:ln>
            <a:noFill/>
          </a:ln>
        </p:spPr>
        <p:txBody>
          <a:bodyPr spcFirstLastPara="1" wrap="square" lIns="108000" tIns="45700" rIns="108000" bIns="45700" anchor="t" anchorCtr="0">
            <a:spAutoFit/>
          </a:bodyPr>
          <a:lstStyle/>
          <a:p>
            <a:pPr marL="0" marR="0" lvl="0" indent="0" algn="just" rtl="0">
              <a:lnSpc>
                <a:spcPct val="150000"/>
              </a:lnSpc>
              <a:spcBef>
                <a:spcPts val="0"/>
              </a:spcBef>
              <a:spcAft>
                <a:spcPts val="0"/>
              </a:spcAft>
              <a:buNone/>
            </a:pPr>
            <a:endParaRPr sz="2400" b="1">
              <a:solidFill>
                <a:srgbClr val="243255"/>
              </a:solidFill>
              <a:latin typeface="Calibri"/>
              <a:ea typeface="Calibri"/>
              <a:cs typeface="Calibri"/>
              <a:sym typeface="Calibri"/>
            </a:endParaRPr>
          </a:p>
          <a:p>
            <a:pPr marL="0" marR="0" lvl="0" indent="0" algn="just" rtl="0">
              <a:lnSpc>
                <a:spcPct val="150000"/>
              </a:lnSpc>
              <a:spcBef>
                <a:spcPts val="0"/>
              </a:spcBef>
              <a:spcAft>
                <a:spcPts val="0"/>
              </a:spcAft>
              <a:buNone/>
            </a:pPr>
            <a:r>
              <a:rPr lang="ru-RU" sz="2400" b="1">
                <a:solidFill>
                  <a:srgbClr val="243255"/>
                </a:solidFill>
                <a:latin typeface="Calibri"/>
                <a:ea typeface="Calibri"/>
                <a:cs typeface="Calibri"/>
                <a:sym typeface="Calibri"/>
              </a:rPr>
              <a:t>подсилите комуникативните си умения в дигитална среда от управленска перспектива, както и от гледна точка на служители и работен екип, като ще получите и практически насоки за подобряване на ефективната комуникация в работна среда.</a:t>
            </a:r>
            <a:endParaRPr sz="2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childTnLst>
                                </p:cTn>
                              </p:par>
                              <p:par>
                                <p:cTn id="21" presetID="10"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par>
                                <p:cTn id="29" presetID="10" presetClass="entr" presetSubtype="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500"/>
                                        <p:tgtEl>
                                          <p:spTgt spid="1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fade">
                                      <p:cBhvr>
                                        <p:cTn id="36" dur="500"/>
                                        <p:tgtEl>
                                          <p:spTgt spid="121"/>
                                        </p:tgtEl>
                                      </p:cBhvr>
                                    </p:animEffect>
                                  </p:childTnLst>
                                </p:cTn>
                              </p:par>
                              <p:par>
                                <p:cTn id="37" presetID="10" presetClass="entr" presetSubtype="0" fill="hold"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fade">
                                      <p:cBhvr>
                                        <p:cTn id="39" dur="500"/>
                                        <p:tgtEl>
                                          <p:spTgt spid="12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16" name="Google Shape;416;p2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17" name="Google Shape;417;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18" name="Google Shape;418;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19" name="Google Shape;419;p20"/>
          <p:cNvSpPr txBox="1"/>
          <p:nvPr/>
        </p:nvSpPr>
        <p:spPr>
          <a:xfrm>
            <a:off x="696191" y="2983233"/>
            <a:ext cx="11315700" cy="2123658"/>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Избягвайте двусмислените изрази и се поставете на мястото на получателя, като се адаптирате към комуникационния канал, който използвате.</a:t>
            </a:r>
            <a:endParaRPr sz="2400" b="0" i="0" u="none" strike="noStrike" cap="none">
              <a:solidFill>
                <a:srgbClr val="243255"/>
              </a:solidFill>
              <a:latin typeface="Calibri"/>
              <a:ea typeface="Calibri"/>
              <a:cs typeface="Calibri"/>
              <a:sym typeface="Calibri"/>
            </a:endParaRPr>
          </a:p>
          <a:p>
            <a:pPr marL="800100" marR="0" lvl="1" indent="-190500" algn="just" rtl="0">
              <a:lnSpc>
                <a:spcPct val="150000"/>
              </a:lnSpc>
              <a:spcBef>
                <a:spcPts val="0"/>
              </a:spcBef>
              <a:spcAft>
                <a:spcPts val="0"/>
              </a:spcAft>
              <a:buClr>
                <a:schemeClr val="dk1"/>
              </a:buClr>
              <a:buSzPts val="2400"/>
              <a:buFont typeface="Courier New"/>
              <a:buNone/>
            </a:pPr>
            <a:endParaRPr sz="2400" b="0" i="0" u="none" strike="noStrike" cap="none">
              <a:solidFill>
                <a:srgbClr val="243255"/>
              </a:solidFill>
              <a:latin typeface="Calibri"/>
              <a:ea typeface="Calibri"/>
              <a:cs typeface="Calibri"/>
              <a:sym typeface="Calibri"/>
            </a:endParaRPr>
          </a:p>
          <a:p>
            <a:pPr marL="457200" marR="0" lvl="1" indent="0" algn="just"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420" name="Google Shape;420;p20"/>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421" name="Google Shape;421;p20"/>
          <p:cNvGrpSpPr/>
          <p:nvPr/>
        </p:nvGrpSpPr>
        <p:grpSpPr>
          <a:xfrm>
            <a:off x="533400" y="2076733"/>
            <a:ext cx="11506200" cy="992160"/>
            <a:chOff x="533400" y="1977341"/>
            <a:chExt cx="11506200" cy="992160"/>
          </a:xfrm>
        </p:grpSpPr>
        <p:sp>
          <p:nvSpPr>
            <p:cNvPr id="422" name="Google Shape;422;p20"/>
            <p:cNvSpPr/>
            <p:nvPr/>
          </p:nvSpPr>
          <p:spPr>
            <a:xfrm>
              <a:off x="533400" y="2561839"/>
              <a:ext cx="11430000" cy="257893"/>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a:off x="1066800" y="1977341"/>
              <a:ext cx="10972800" cy="992160"/>
              <a:chOff x="0" y="0"/>
              <a:chExt cx="10972800" cy="992160"/>
            </a:xfrm>
          </p:grpSpPr>
          <p:sp>
            <p:nvSpPr>
              <p:cNvPr id="424" name="Google Shape;424;p20"/>
              <p:cNvSpPr/>
              <p:nvPr/>
            </p:nvSpPr>
            <p:spPr>
              <a:xfrm>
                <a:off x="0" y="0"/>
                <a:ext cx="10972800" cy="992160"/>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txBox="1"/>
              <p:nvPr/>
            </p:nvSpPr>
            <p:spPr>
              <a:xfrm>
                <a:off x="48433" y="48433"/>
                <a:ext cx="10875934" cy="89529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Изградете посланието си по ясен и кратък начин, не приемайте нищо за даденост.</a:t>
                </a:r>
                <a:endParaRPr sz="2400">
                  <a:solidFill>
                    <a:schemeClr val="lt1"/>
                  </a:solidFill>
                  <a:latin typeface="Calibri"/>
                  <a:ea typeface="Calibri"/>
                  <a:cs typeface="Calibri"/>
                  <a:sym typeface="Calibri"/>
                </a:endParaRPr>
              </a:p>
            </p:txBody>
          </p:sp>
        </p:grpSp>
      </p:grpSp>
      <p:grpSp>
        <p:nvGrpSpPr>
          <p:cNvPr id="426" name="Google Shape;426;p20"/>
          <p:cNvGrpSpPr/>
          <p:nvPr/>
        </p:nvGrpSpPr>
        <p:grpSpPr>
          <a:xfrm>
            <a:off x="616525" y="4776684"/>
            <a:ext cx="11586454" cy="877911"/>
            <a:chOff x="616525" y="4776684"/>
            <a:chExt cx="11586454" cy="877911"/>
          </a:xfrm>
        </p:grpSpPr>
        <p:sp>
          <p:nvSpPr>
            <p:cNvPr id="427" name="Google Shape;427;p20"/>
            <p:cNvSpPr/>
            <p:nvPr/>
          </p:nvSpPr>
          <p:spPr>
            <a:xfrm>
              <a:off x="616525" y="5266607"/>
              <a:ext cx="11430000" cy="257893"/>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0"/>
            <p:cNvGrpSpPr/>
            <p:nvPr/>
          </p:nvGrpSpPr>
          <p:grpSpPr>
            <a:xfrm>
              <a:off x="1066800" y="4776684"/>
              <a:ext cx="11136179" cy="877911"/>
              <a:chOff x="0" y="983"/>
              <a:chExt cx="11136179" cy="877911"/>
            </a:xfrm>
          </p:grpSpPr>
          <p:sp>
            <p:nvSpPr>
              <p:cNvPr id="429" name="Google Shape;429;p20"/>
              <p:cNvSpPr/>
              <p:nvPr/>
            </p:nvSpPr>
            <p:spPr>
              <a:xfrm>
                <a:off x="0" y="983"/>
                <a:ext cx="11136179" cy="877911"/>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txBox="1"/>
              <p:nvPr/>
            </p:nvSpPr>
            <p:spPr>
              <a:xfrm>
                <a:off x="42856" y="43839"/>
                <a:ext cx="11050467" cy="79219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„Най-добрите комуникатори почти винаги са най-добрите слушатели“. Ето защо е много важно да практикуваме активно слушане, ако искаме да предадем послание.</a:t>
                </a:r>
                <a:endParaRPr sz="2400">
                  <a:solidFill>
                    <a:schemeClr val="lt1"/>
                  </a:solidFill>
                  <a:latin typeface="Calibri"/>
                  <a:ea typeface="Calibri"/>
                  <a:cs typeface="Calibri"/>
                  <a:sym typeface="Calibri"/>
                </a:endParaRPr>
              </a:p>
            </p:txBody>
          </p:sp>
        </p:grpSp>
      </p:grpSp>
      <p:sp>
        <p:nvSpPr>
          <p:cNvPr id="431" name="Google Shape;431;p20"/>
          <p:cNvSpPr txBox="1"/>
          <p:nvPr/>
        </p:nvSpPr>
        <p:spPr>
          <a:xfrm>
            <a:off x="696190" y="5793515"/>
            <a:ext cx="11315699" cy="1200329"/>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Ако съобщението не бъде разбрано, отговорността трябва да падне върху подателя, а не върху получателя.</a:t>
            </a: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5"/>
                                        </p:tgtEl>
                                        <p:attrNameLst>
                                          <p:attrName>style.visibility</p:attrName>
                                        </p:attrNameLst>
                                      </p:cBhvr>
                                      <p:to>
                                        <p:strVal val="visible"/>
                                      </p:to>
                                    </p:set>
                                    <p:animEffect transition="in" filter="fade">
                                      <p:cBhvr>
                                        <p:cTn id="11" dur="500"/>
                                        <p:tgtEl>
                                          <p:spTgt spid="4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21"/>
                                        </p:tgtEl>
                                        <p:attrNameLst>
                                          <p:attrName>style.visibility</p:attrName>
                                        </p:attrNameLst>
                                      </p:cBhvr>
                                      <p:to>
                                        <p:strVal val="visible"/>
                                      </p:to>
                                    </p:set>
                                    <p:animEffect transition="in" filter="fade">
                                      <p:cBhvr>
                                        <p:cTn id="16" dur="500"/>
                                        <p:tgtEl>
                                          <p:spTgt spid="421"/>
                                        </p:tgtEl>
                                      </p:cBhvr>
                                    </p:animEffect>
                                  </p:childTnLst>
                                </p:cTn>
                              </p:par>
                              <p:par>
                                <p:cTn id="17" presetID="10" presetClass="entr" presetSubtype="0" fill="hold" nodeType="withEffect">
                                  <p:stCondLst>
                                    <p:cond delay="0"/>
                                  </p:stCondLst>
                                  <p:childTnLst>
                                    <p:set>
                                      <p:cBhvr>
                                        <p:cTn id="18" dur="1" fill="hold">
                                          <p:stCondLst>
                                            <p:cond delay="0"/>
                                          </p:stCondLst>
                                        </p:cTn>
                                        <p:tgtEl>
                                          <p:spTgt spid="419"/>
                                        </p:tgtEl>
                                        <p:attrNameLst>
                                          <p:attrName>style.visibility</p:attrName>
                                        </p:attrNameLst>
                                      </p:cBhvr>
                                      <p:to>
                                        <p:strVal val="visible"/>
                                      </p:to>
                                    </p:set>
                                    <p:animEffect transition="in" filter="fade">
                                      <p:cBhvr>
                                        <p:cTn id="19" dur="500"/>
                                        <p:tgtEl>
                                          <p:spTgt spid="4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6"/>
                                        </p:tgtEl>
                                        <p:attrNameLst>
                                          <p:attrName>style.visibility</p:attrName>
                                        </p:attrNameLst>
                                      </p:cBhvr>
                                      <p:to>
                                        <p:strVal val="visible"/>
                                      </p:to>
                                    </p:set>
                                    <p:animEffect transition="in" filter="fade">
                                      <p:cBhvr>
                                        <p:cTn id="24" dur="500"/>
                                        <p:tgtEl>
                                          <p:spTgt spid="426"/>
                                        </p:tgtEl>
                                      </p:cBhvr>
                                    </p:animEffect>
                                  </p:childTnLst>
                                </p:cTn>
                              </p:par>
                              <p:par>
                                <p:cTn id="25" presetID="10" presetClass="entr" presetSubtype="0" fill="hold" nodeType="withEffect">
                                  <p:stCondLst>
                                    <p:cond delay="0"/>
                                  </p:stCondLst>
                                  <p:childTnLst>
                                    <p:set>
                                      <p:cBhvr>
                                        <p:cTn id="26" dur="1" fill="hold">
                                          <p:stCondLst>
                                            <p:cond delay="0"/>
                                          </p:stCondLst>
                                        </p:cTn>
                                        <p:tgtEl>
                                          <p:spTgt spid="431"/>
                                        </p:tgtEl>
                                        <p:attrNameLst>
                                          <p:attrName>style.visibility</p:attrName>
                                        </p:attrNameLst>
                                      </p:cBhvr>
                                      <p:to>
                                        <p:strVal val="visible"/>
                                      </p:to>
                                    </p:set>
                                    <p:animEffect transition="in" filter="fade">
                                      <p:cBhvr>
                                        <p:cTn id="27"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38" name="Google Shape;438;p2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39" name="Google Shape;43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40" name="Google Shape;440;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pSp>
        <p:nvGrpSpPr>
          <p:cNvPr id="441" name="Google Shape;441;p21"/>
          <p:cNvGrpSpPr/>
          <p:nvPr/>
        </p:nvGrpSpPr>
        <p:grpSpPr>
          <a:xfrm>
            <a:off x="903420" y="2095500"/>
            <a:ext cx="11430000" cy="2154786"/>
            <a:chOff x="914400" y="3006024"/>
            <a:chExt cx="12430125" cy="1337229"/>
          </a:xfrm>
        </p:grpSpPr>
        <p:sp>
          <p:nvSpPr>
            <p:cNvPr id="442" name="Google Shape;442;p21"/>
            <p:cNvSpPr/>
            <p:nvPr/>
          </p:nvSpPr>
          <p:spPr>
            <a:xfrm>
              <a:off x="914400" y="3367902"/>
              <a:ext cx="12430125" cy="143548"/>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1577340" y="3006024"/>
              <a:ext cx="11767185" cy="615557"/>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62325" tIns="11525" rIns="362325" bIns="11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Винаги интерпретирайте съобщенията/информацията от професионална гледна точка.</a:t>
              </a:r>
              <a:endParaRPr sz="2400">
                <a:solidFill>
                  <a:schemeClr val="lt1"/>
                </a:solidFill>
                <a:latin typeface="Calibri"/>
                <a:ea typeface="Calibri"/>
                <a:cs typeface="Calibri"/>
                <a:sym typeface="Calibri"/>
              </a:endParaRPr>
            </a:p>
          </p:txBody>
        </p:sp>
        <p:sp>
          <p:nvSpPr>
            <p:cNvPr id="444" name="Google Shape;444;p21"/>
            <p:cNvSpPr/>
            <p:nvPr/>
          </p:nvSpPr>
          <p:spPr>
            <a:xfrm>
              <a:off x="914400" y="4093661"/>
              <a:ext cx="12430125" cy="143548"/>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1577340" y="3727696"/>
              <a:ext cx="11767185" cy="615557"/>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62325" tIns="11525" rIns="362325" bIns="11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Грижете се за вашата онлайн репутация, което включва поведението Ви и в социалните мрежи и онлайн платформите.</a:t>
              </a:r>
              <a:endParaRPr sz="2400">
                <a:solidFill>
                  <a:schemeClr val="lt1"/>
                </a:solidFill>
                <a:latin typeface="Calibri"/>
                <a:ea typeface="Calibri"/>
                <a:cs typeface="Calibri"/>
                <a:sym typeface="Calibri"/>
              </a:endParaRPr>
            </a:p>
          </p:txBody>
        </p:sp>
      </p:grpSp>
      <p:sp>
        <p:nvSpPr>
          <p:cNvPr id="446" name="Google Shape;446;p21"/>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447" name="Google Shape;447;p21"/>
          <p:cNvGrpSpPr/>
          <p:nvPr/>
        </p:nvGrpSpPr>
        <p:grpSpPr>
          <a:xfrm>
            <a:off x="899367" y="4534008"/>
            <a:ext cx="11430000" cy="2342309"/>
            <a:chOff x="914400" y="4471970"/>
            <a:chExt cx="12430125" cy="1453603"/>
          </a:xfrm>
        </p:grpSpPr>
        <p:sp>
          <p:nvSpPr>
            <p:cNvPr id="448" name="Google Shape;448;p21"/>
            <p:cNvSpPr/>
            <p:nvPr/>
          </p:nvSpPr>
          <p:spPr>
            <a:xfrm>
              <a:off x="914400" y="4819422"/>
              <a:ext cx="12430125" cy="143548"/>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1577340" y="4471970"/>
              <a:ext cx="11767185" cy="696986"/>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62325" tIns="11525" rIns="362325" bIns="11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Това ще помогне за гладка, ефективна и безопасна обратна връзка между екипа, в който всички работим според силните и слабите си страни.</a:t>
              </a:r>
              <a:endParaRPr sz="2400">
                <a:solidFill>
                  <a:schemeClr val="lt1"/>
                </a:solidFill>
                <a:latin typeface="Calibri"/>
                <a:ea typeface="Calibri"/>
                <a:cs typeface="Calibri"/>
                <a:sym typeface="Calibri"/>
              </a:endParaRPr>
            </a:p>
          </p:txBody>
        </p:sp>
        <p:sp>
          <p:nvSpPr>
            <p:cNvPr id="450" name="Google Shape;450;p21"/>
            <p:cNvSpPr/>
            <p:nvPr/>
          </p:nvSpPr>
          <p:spPr>
            <a:xfrm>
              <a:off x="914400" y="5545181"/>
              <a:ext cx="12430125" cy="143548"/>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1577340" y="5228587"/>
              <a:ext cx="11767185" cy="696986"/>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62325" tIns="11525" rIns="362325" bIns="1152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В мултикултурна работна среда не забравяйте, че не всеки има същите кодове на общуване. Персонализирайте посланието си по професионален начин и го адаптирайте към средата и целевата аудитория.</a:t>
              </a:r>
              <a:endParaRPr sz="2400">
                <a:solidFill>
                  <a:schemeClr val="lt1"/>
                </a:solidFill>
                <a:latin typeface="Calibri"/>
                <a:ea typeface="Calibri"/>
                <a:cs typeface="Calibri"/>
                <a:sym typeface="Calibri"/>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7"/>
                                        </p:tgtEl>
                                        <p:attrNameLst>
                                          <p:attrName>style.visibility</p:attrName>
                                        </p:attrNameLst>
                                      </p:cBhvr>
                                      <p:to>
                                        <p:strVal val="visible"/>
                                      </p:to>
                                    </p:set>
                                    <p:animEffect transition="in" filter="fade">
                                      <p:cBhvr>
                                        <p:cTn id="11" dur="500"/>
                                        <p:tgtEl>
                                          <p:spTgt spid="4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1"/>
                                        </p:tgtEl>
                                        <p:attrNameLst>
                                          <p:attrName>style.visibility</p:attrName>
                                        </p:attrNameLst>
                                      </p:cBhvr>
                                      <p:to>
                                        <p:strVal val="visible"/>
                                      </p:to>
                                    </p:set>
                                    <p:animEffect transition="in" filter="fade">
                                      <p:cBhvr>
                                        <p:cTn id="16" dur="500"/>
                                        <p:tgtEl>
                                          <p:spTgt spid="4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7"/>
                                        </p:tgtEl>
                                        <p:attrNameLst>
                                          <p:attrName>style.visibility</p:attrName>
                                        </p:attrNameLst>
                                      </p:cBhvr>
                                      <p:to>
                                        <p:strVal val="visible"/>
                                      </p:to>
                                    </p:set>
                                    <p:animEffect transition="in" filter="fade">
                                      <p:cBhvr>
                                        <p:cTn id="21"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2"/>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58" name="Google Shape;458;p2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59" name="Google Shape;459;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60" name="Google Shape;460;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pSp>
        <p:nvGrpSpPr>
          <p:cNvPr id="461" name="Google Shape;461;p22"/>
          <p:cNvGrpSpPr/>
          <p:nvPr/>
        </p:nvGrpSpPr>
        <p:grpSpPr>
          <a:xfrm>
            <a:off x="1066800" y="2095499"/>
            <a:ext cx="11430000" cy="2286006"/>
            <a:chOff x="1143000" y="3673364"/>
            <a:chExt cx="10638135" cy="563330"/>
          </a:xfrm>
        </p:grpSpPr>
        <p:sp>
          <p:nvSpPr>
            <p:cNvPr id="462" name="Google Shape;462;p22"/>
            <p:cNvSpPr/>
            <p:nvPr/>
          </p:nvSpPr>
          <p:spPr>
            <a:xfrm>
              <a:off x="1143000" y="3866555"/>
              <a:ext cx="10515600" cy="6969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1852209" y="3673364"/>
              <a:ext cx="9928926" cy="262888"/>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6800" tIns="11525" rIns="386800" bIns="11525" anchor="ctr" anchorCtr="0">
              <a:noAutofit/>
            </a:bodyPr>
            <a:lstStyle/>
            <a:p>
              <a:pPr marL="0" marR="0" lvl="0" indent="0" algn="just" rtl="0">
                <a:lnSpc>
                  <a:spcPct val="90000"/>
                </a:lnSpc>
                <a:spcBef>
                  <a:spcPts val="0"/>
                </a:spcBef>
                <a:spcAft>
                  <a:spcPts val="0"/>
                </a:spcAft>
                <a:buNone/>
              </a:pPr>
              <a:r>
                <a:rPr lang="ru-RU" sz="2400">
                  <a:solidFill>
                    <a:schemeClr val="lt1"/>
                  </a:solidFill>
                  <a:latin typeface="Calibri"/>
                  <a:ea typeface="Calibri"/>
                  <a:cs typeface="Calibri"/>
                  <a:sym typeface="Calibri"/>
                </a:rPr>
                <a:t>• Присъединете се към корпоративната култура на Вашата работна среда. Бъдете колаборативни и ценете своя екип, за да насърчите приятна работна среда и да насърчите подкрепата от останалите членове.</a:t>
              </a:r>
              <a:endParaRPr sz="2400">
                <a:solidFill>
                  <a:schemeClr val="lt1"/>
                </a:solidFill>
                <a:latin typeface="Calibri"/>
                <a:ea typeface="Calibri"/>
                <a:cs typeface="Calibri"/>
                <a:sym typeface="Calibri"/>
              </a:endParaRPr>
            </a:p>
          </p:txBody>
        </p:sp>
        <p:sp>
          <p:nvSpPr>
            <p:cNvPr id="464" name="Google Shape;464;p22"/>
            <p:cNvSpPr/>
            <p:nvPr/>
          </p:nvSpPr>
          <p:spPr>
            <a:xfrm>
              <a:off x="1143000" y="4166996"/>
              <a:ext cx="10515600" cy="6969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a:off x="1852209" y="3973806"/>
              <a:ext cx="9928926" cy="262888"/>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6800" tIns="11525" rIns="386800" bIns="11525" anchor="ctr" anchorCtr="0">
              <a:noAutofit/>
            </a:bodyPr>
            <a:lstStyle/>
            <a:p>
              <a:pPr marL="0" marR="0" lvl="0" indent="0" algn="just" rtl="0">
                <a:lnSpc>
                  <a:spcPct val="90000"/>
                </a:lnSpc>
                <a:spcBef>
                  <a:spcPts val="0"/>
                </a:spcBef>
                <a:spcAft>
                  <a:spcPts val="0"/>
                </a:spcAft>
                <a:buNone/>
              </a:pPr>
              <a:r>
                <a:rPr lang="ru-RU" sz="2400">
                  <a:solidFill>
                    <a:schemeClr val="lt1"/>
                  </a:solidFill>
                  <a:latin typeface="Calibri"/>
                  <a:ea typeface="Calibri"/>
                  <a:cs typeface="Calibri"/>
                  <a:sym typeface="Calibri"/>
                </a:rPr>
                <a:t>• Поискайте разяснение, когато не разбирате нещо. Това ще помогне за плавна комуникация с Вашия екип и ще създаде същинска синергия в общността на Вашата компания.</a:t>
              </a:r>
              <a:endParaRPr sz="2400">
                <a:solidFill>
                  <a:schemeClr val="lt1"/>
                </a:solidFill>
                <a:latin typeface="Calibri"/>
                <a:ea typeface="Calibri"/>
                <a:cs typeface="Calibri"/>
                <a:sym typeface="Calibri"/>
              </a:endParaRPr>
            </a:p>
          </p:txBody>
        </p:sp>
      </p:grpSp>
      <p:sp>
        <p:nvSpPr>
          <p:cNvPr id="466" name="Google Shape;466;p22"/>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467" name="Google Shape;467;p22"/>
          <p:cNvGrpSpPr/>
          <p:nvPr/>
        </p:nvGrpSpPr>
        <p:grpSpPr>
          <a:xfrm>
            <a:off x="1052945" y="4725885"/>
            <a:ext cx="11430000" cy="2286010"/>
            <a:chOff x="5092732" y="5695466"/>
            <a:chExt cx="11430000" cy="2286010"/>
          </a:xfrm>
        </p:grpSpPr>
        <p:sp>
          <p:nvSpPr>
            <p:cNvPr id="468" name="Google Shape;468;p22"/>
            <p:cNvSpPr/>
            <p:nvPr/>
          </p:nvSpPr>
          <p:spPr>
            <a:xfrm>
              <a:off x="5092732" y="6479431"/>
              <a:ext cx="11298344" cy="282832"/>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5854732" y="5695466"/>
              <a:ext cx="10668000" cy="1066806"/>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6800" tIns="11525" rIns="386800" bIns="11525" anchor="ctr" anchorCtr="0">
              <a:noAutofit/>
            </a:bodyPr>
            <a:lstStyle/>
            <a:p>
              <a:pPr marL="0" marR="0" lvl="0" indent="0" algn="just" rtl="0">
                <a:lnSpc>
                  <a:spcPct val="90000"/>
                </a:lnSpc>
                <a:spcBef>
                  <a:spcPts val="0"/>
                </a:spcBef>
                <a:spcAft>
                  <a:spcPts val="0"/>
                </a:spcAft>
                <a:buNone/>
              </a:pPr>
              <a:r>
                <a:rPr lang="ru-RU" sz="2400">
                  <a:solidFill>
                    <a:schemeClr val="lt1"/>
                  </a:solidFill>
                  <a:latin typeface="Calibri"/>
                  <a:ea typeface="Calibri"/>
                  <a:cs typeface="Calibri"/>
                  <a:sym typeface="Calibri"/>
                </a:rPr>
                <a:t>• Срещнете се лично с колегите си; постарайте се да можете да извършите някаква дейност заедно или да организирате среща, в която да прекарате приятно време заедно.</a:t>
              </a:r>
              <a:endParaRPr sz="2400">
                <a:solidFill>
                  <a:schemeClr val="lt1"/>
                </a:solidFill>
                <a:latin typeface="Calibri"/>
                <a:ea typeface="Calibri"/>
                <a:cs typeface="Calibri"/>
                <a:sym typeface="Calibri"/>
              </a:endParaRPr>
            </a:p>
          </p:txBody>
        </p:sp>
        <p:sp>
          <p:nvSpPr>
            <p:cNvPr id="470" name="Google Shape;470;p22"/>
            <p:cNvSpPr/>
            <p:nvPr/>
          </p:nvSpPr>
          <p:spPr>
            <a:xfrm>
              <a:off x="5092732" y="7676666"/>
              <a:ext cx="11298344" cy="282832"/>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5854732" y="6914670"/>
              <a:ext cx="10668000" cy="1066806"/>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386800" tIns="11525" rIns="386800" bIns="11525" anchor="ctr" anchorCtr="0">
              <a:noAutofit/>
            </a:bodyPr>
            <a:lstStyle/>
            <a:p>
              <a:pPr marL="0" marR="0" lvl="0" indent="0" algn="just" rtl="0">
                <a:lnSpc>
                  <a:spcPct val="90000"/>
                </a:lnSpc>
                <a:spcBef>
                  <a:spcPts val="0"/>
                </a:spcBef>
                <a:spcAft>
                  <a:spcPts val="0"/>
                </a:spcAft>
                <a:buNone/>
              </a:pPr>
              <a:r>
                <a:rPr lang="ru-RU" sz="2400">
                  <a:solidFill>
                    <a:schemeClr val="lt1"/>
                  </a:solidFill>
                  <a:latin typeface="Calibri"/>
                  <a:ea typeface="Calibri"/>
                  <a:cs typeface="Calibri"/>
                  <a:sym typeface="Calibri"/>
                </a:rPr>
                <a:t>• Погрижете се за начина, по който предавате съобщението/информация и го адаптирайте към средата.</a:t>
              </a:r>
              <a:endParaRPr sz="24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7"/>
                                        </p:tgtEl>
                                        <p:attrNameLst>
                                          <p:attrName>style.visibility</p:attrName>
                                        </p:attrNameLst>
                                      </p:cBhvr>
                                      <p:to>
                                        <p:strVal val="visible"/>
                                      </p:to>
                                    </p:set>
                                    <p:animEffect transition="in" filter="fade">
                                      <p:cBhvr>
                                        <p:cTn id="11" dur="500"/>
                                        <p:tgtEl>
                                          <p:spTgt spid="4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61"/>
                                        </p:tgtEl>
                                        <p:attrNameLst>
                                          <p:attrName>style.visibility</p:attrName>
                                        </p:attrNameLst>
                                      </p:cBhvr>
                                      <p:to>
                                        <p:strVal val="visible"/>
                                      </p:to>
                                    </p:set>
                                    <p:animEffect transition="in" filter="fade">
                                      <p:cBhvr>
                                        <p:cTn id="16" dur="500"/>
                                        <p:tgtEl>
                                          <p:spTgt spid="4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7"/>
                                        </p:tgtEl>
                                        <p:attrNameLst>
                                          <p:attrName>style.visibility</p:attrName>
                                        </p:attrNameLst>
                                      </p:cBhvr>
                                      <p:to>
                                        <p:strVal val="visible"/>
                                      </p:to>
                                    </p:set>
                                    <p:animEffect transition="in" filter="fade">
                                      <p:cBhvr>
                                        <p:cTn id="21"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3"/>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78" name="Google Shape;478;p2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79" name="Google Shape;479;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80" name="Google Shape;480;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81" name="Google Shape;481;p23"/>
          <p:cNvSpPr txBox="1"/>
          <p:nvPr/>
        </p:nvSpPr>
        <p:spPr>
          <a:xfrm>
            <a:off x="1267691" y="2976644"/>
            <a:ext cx="10314709" cy="1754326"/>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Погрижете се за използването на писане в писмени съобщения, за дикцията, за тона на гласа си и за езика на тялото си във видео или аудио взаимодействия. </a:t>
            </a:r>
            <a:endParaRPr sz="2400" b="0" i="0" u="none" strike="noStrike" cap="none">
              <a:solidFill>
                <a:schemeClr val="dk1"/>
              </a:solidFill>
              <a:latin typeface="Calibri"/>
              <a:ea typeface="Calibri"/>
              <a:cs typeface="Calibri"/>
              <a:sym typeface="Calibri"/>
            </a:endParaRPr>
          </a:p>
        </p:txBody>
      </p:sp>
      <p:sp>
        <p:nvSpPr>
          <p:cNvPr id="482" name="Google Shape;482;p23"/>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483" name="Google Shape;483;p23"/>
          <p:cNvGrpSpPr/>
          <p:nvPr/>
        </p:nvGrpSpPr>
        <p:grpSpPr>
          <a:xfrm>
            <a:off x="1151531" y="1943100"/>
            <a:ext cx="10126070" cy="1020861"/>
            <a:chOff x="3664527" y="6896819"/>
            <a:chExt cx="8222672" cy="403991"/>
          </a:xfrm>
        </p:grpSpPr>
        <p:sp>
          <p:nvSpPr>
            <p:cNvPr id="484" name="Google Shape;484;p23"/>
            <p:cNvSpPr/>
            <p:nvPr/>
          </p:nvSpPr>
          <p:spPr>
            <a:xfrm>
              <a:off x="3664527" y="7138059"/>
              <a:ext cx="8222672" cy="98641"/>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4121726" y="6896819"/>
              <a:ext cx="7765473" cy="403991"/>
            </a:xfrm>
            <a:custGeom>
              <a:avLst/>
              <a:gdLst/>
              <a:ahLst/>
              <a:cxnLst/>
              <a:rect l="l" t="t" r="r" b="b"/>
              <a:pathLst>
                <a:path w="6400800" h="295200" extrusionOk="0">
                  <a:moveTo>
                    <a:pt x="0" y="49201"/>
                  </a:moveTo>
                  <a:cubicBezTo>
                    <a:pt x="0" y="22028"/>
                    <a:pt x="22028" y="0"/>
                    <a:pt x="49201" y="0"/>
                  </a:cubicBezTo>
                  <a:lnTo>
                    <a:pt x="6351599" y="0"/>
                  </a:lnTo>
                  <a:cubicBezTo>
                    <a:pt x="6378772" y="0"/>
                    <a:pt x="6400800" y="22028"/>
                    <a:pt x="6400800" y="49201"/>
                  </a:cubicBezTo>
                  <a:lnTo>
                    <a:pt x="6400800" y="245999"/>
                  </a:lnTo>
                  <a:cubicBezTo>
                    <a:pt x="6400800" y="273172"/>
                    <a:pt x="6378772" y="295200"/>
                    <a:pt x="6351599" y="295200"/>
                  </a:cubicBezTo>
                  <a:lnTo>
                    <a:pt x="49201" y="295200"/>
                  </a:lnTo>
                  <a:cubicBezTo>
                    <a:pt x="22028" y="295200"/>
                    <a:pt x="0" y="273172"/>
                    <a:pt x="0" y="245999"/>
                  </a:cubicBezTo>
                  <a:lnTo>
                    <a:pt x="0" y="4920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256325" tIns="14400" rIns="256325" bIns="14400"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Погрижете се за начина, по който предавате съобщението/информация и го адаптирайте към средата.</a:t>
              </a:r>
              <a:endParaRPr sz="2400">
                <a:solidFill>
                  <a:schemeClr val="lt1"/>
                </a:solidFill>
                <a:latin typeface="Calibri"/>
                <a:ea typeface="Calibri"/>
                <a:cs typeface="Calibri"/>
                <a:sym typeface="Calibri"/>
              </a:endParaRPr>
            </a:p>
          </p:txBody>
        </p:sp>
      </p:grpSp>
      <p:grpSp>
        <p:nvGrpSpPr>
          <p:cNvPr id="486" name="Google Shape;486;p23"/>
          <p:cNvGrpSpPr/>
          <p:nvPr/>
        </p:nvGrpSpPr>
        <p:grpSpPr>
          <a:xfrm>
            <a:off x="1151531" y="4553213"/>
            <a:ext cx="10126070" cy="1071113"/>
            <a:chOff x="4572000" y="5024668"/>
            <a:chExt cx="11046622" cy="177120"/>
          </a:xfrm>
        </p:grpSpPr>
        <p:sp>
          <p:nvSpPr>
            <p:cNvPr id="487" name="Google Shape;487;p23"/>
            <p:cNvSpPr/>
            <p:nvPr/>
          </p:nvSpPr>
          <p:spPr>
            <a:xfrm>
              <a:off x="4572000" y="5144063"/>
              <a:ext cx="9144000" cy="41218"/>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5186217" y="5024668"/>
              <a:ext cx="10432405" cy="177120"/>
            </a:xfrm>
            <a:custGeom>
              <a:avLst/>
              <a:gdLst/>
              <a:ahLst/>
              <a:cxnLst/>
              <a:rect l="l" t="t" r="r" b="b"/>
              <a:pathLst>
                <a:path w="6400800" h="177120" extrusionOk="0">
                  <a:moveTo>
                    <a:pt x="0" y="29521"/>
                  </a:moveTo>
                  <a:cubicBezTo>
                    <a:pt x="0" y="13217"/>
                    <a:pt x="13217" y="0"/>
                    <a:pt x="29521" y="0"/>
                  </a:cubicBezTo>
                  <a:lnTo>
                    <a:pt x="6371279" y="0"/>
                  </a:lnTo>
                  <a:cubicBezTo>
                    <a:pt x="6387583" y="0"/>
                    <a:pt x="6400800" y="13217"/>
                    <a:pt x="6400800" y="29521"/>
                  </a:cubicBezTo>
                  <a:lnTo>
                    <a:pt x="6400800" y="147599"/>
                  </a:lnTo>
                  <a:cubicBezTo>
                    <a:pt x="6400800" y="163903"/>
                    <a:pt x="6387583" y="177120"/>
                    <a:pt x="6371279" y="177120"/>
                  </a:cubicBezTo>
                  <a:lnTo>
                    <a:pt x="29521" y="177120"/>
                  </a:lnTo>
                  <a:cubicBezTo>
                    <a:pt x="13217" y="177120"/>
                    <a:pt x="0" y="163903"/>
                    <a:pt x="0" y="147599"/>
                  </a:cubicBezTo>
                  <a:lnTo>
                    <a:pt x="0" y="2952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250575" tIns="8625" rIns="250575" bIns="8625" anchor="ctr" anchorCtr="0">
              <a:noAutofit/>
            </a:bodyPr>
            <a:lstStyle/>
            <a:p>
              <a:pPr marL="0" marR="0" lvl="0" indent="0" algn="just" rtl="0">
                <a:lnSpc>
                  <a:spcPct val="90000"/>
                </a:lnSpc>
                <a:spcBef>
                  <a:spcPts val="0"/>
                </a:spcBef>
                <a:spcAft>
                  <a:spcPts val="0"/>
                </a:spcAft>
                <a:buNone/>
              </a:pPr>
              <a:r>
                <a:rPr lang="ru-RU" sz="2400">
                  <a:solidFill>
                    <a:schemeClr val="lt1"/>
                  </a:solidFill>
                  <a:latin typeface="Calibri"/>
                  <a:ea typeface="Calibri"/>
                  <a:cs typeface="Calibri"/>
                  <a:sym typeface="Calibri"/>
                </a:rPr>
                <a:t>• Опитайте се да намалите шума в комуникацията. Това може да бъде шум от околната среда при видео разговор, постоянни прекъсвания, смущения, технически проблеми и други.</a:t>
              </a:r>
              <a:endParaRPr sz="2400">
                <a:solidFill>
                  <a:schemeClr val="lt1"/>
                </a:solidFill>
                <a:latin typeface="Calibri"/>
                <a:ea typeface="Calibri"/>
                <a:cs typeface="Calibri"/>
                <a:sym typeface="Calibri"/>
              </a:endParaRPr>
            </a:p>
          </p:txBody>
        </p:sp>
      </p:grpSp>
      <p:sp>
        <p:nvSpPr>
          <p:cNvPr id="489" name="Google Shape;489;p23"/>
          <p:cNvSpPr txBox="1"/>
          <p:nvPr/>
        </p:nvSpPr>
        <p:spPr>
          <a:xfrm>
            <a:off x="1267691" y="5747693"/>
            <a:ext cx="10009910" cy="2308324"/>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Използвайте добре микрофона във видеоконференции. Ако няма да се намесвате, изключете микрофона, за да намалите шума. По този начин, когато го включите, ще се разбере, че искате да допринесете с нещо.</a:t>
            </a:r>
            <a:endParaRPr sz="2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7"/>
                                        </p:tgtEl>
                                        <p:attrNameLst>
                                          <p:attrName>style.visibility</p:attrName>
                                        </p:attrNameLst>
                                      </p:cBhvr>
                                      <p:to>
                                        <p:strVal val="visible"/>
                                      </p:to>
                                    </p:set>
                                    <p:animEffect transition="in" filter="fade">
                                      <p:cBhvr>
                                        <p:cTn id="11" dur="500"/>
                                        <p:tgtEl>
                                          <p:spTgt spid="4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3"/>
                                        </p:tgtEl>
                                        <p:attrNameLst>
                                          <p:attrName>style.visibility</p:attrName>
                                        </p:attrNameLst>
                                      </p:cBhvr>
                                      <p:to>
                                        <p:strVal val="visible"/>
                                      </p:to>
                                    </p:set>
                                    <p:animEffect transition="in" filter="fade">
                                      <p:cBhvr>
                                        <p:cTn id="16" dur="500"/>
                                        <p:tgtEl>
                                          <p:spTgt spid="483"/>
                                        </p:tgtEl>
                                      </p:cBhvr>
                                    </p:animEffect>
                                  </p:childTnLst>
                                </p:cTn>
                              </p:par>
                              <p:par>
                                <p:cTn id="17" presetID="10" presetClass="entr" presetSubtype="0" fill="hold"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86"/>
                                        </p:tgtEl>
                                        <p:attrNameLst>
                                          <p:attrName>style.visibility</p:attrName>
                                        </p:attrNameLst>
                                      </p:cBhvr>
                                      <p:to>
                                        <p:strVal val="visible"/>
                                      </p:to>
                                    </p:set>
                                    <p:animEffect transition="in" filter="fade">
                                      <p:cBhvr>
                                        <p:cTn id="24" dur="500"/>
                                        <p:tgtEl>
                                          <p:spTgt spid="486"/>
                                        </p:tgtEl>
                                      </p:cBhvr>
                                    </p:animEffect>
                                  </p:childTnLst>
                                </p:cTn>
                              </p:par>
                              <p:par>
                                <p:cTn id="25" presetID="10" presetClass="entr" presetSubtype="0" fill="hold" nodeType="withEffect">
                                  <p:stCondLst>
                                    <p:cond delay="0"/>
                                  </p:stCondLst>
                                  <p:childTnLst>
                                    <p:set>
                                      <p:cBhvr>
                                        <p:cTn id="26" dur="1" fill="hold">
                                          <p:stCondLst>
                                            <p:cond delay="0"/>
                                          </p:stCondLst>
                                        </p:cTn>
                                        <p:tgtEl>
                                          <p:spTgt spid="489"/>
                                        </p:tgtEl>
                                        <p:attrNameLst>
                                          <p:attrName>style.visibility</p:attrName>
                                        </p:attrNameLst>
                                      </p:cBhvr>
                                      <p:to>
                                        <p:strVal val="visible"/>
                                      </p:to>
                                    </p:set>
                                    <p:animEffect transition="in" filter="fade">
                                      <p:cBhvr>
                                        <p:cTn id="27"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96" name="Google Shape;496;p2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97" name="Google Shape;497;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98" name="Google Shape;498;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99" name="Google Shape;499;p24"/>
          <p:cNvSpPr txBox="1"/>
          <p:nvPr/>
        </p:nvSpPr>
        <p:spPr>
          <a:xfrm>
            <a:off x="853492" y="2789445"/>
            <a:ext cx="11365032" cy="6740307"/>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Погледът ни следва да е насочен към камерата, за да привлечем по-добре вниманието на получателите.</a:t>
            </a:r>
            <a:endParaRPr/>
          </a:p>
          <a:p>
            <a:pPr marL="800100" marR="0" lvl="1" indent="-190500" algn="just" rtl="0">
              <a:lnSpc>
                <a:spcPct val="150000"/>
              </a:lnSpc>
              <a:spcBef>
                <a:spcPts val="0"/>
              </a:spcBef>
              <a:spcAft>
                <a:spcPts val="0"/>
              </a:spcAft>
              <a:buClr>
                <a:schemeClr val="dk1"/>
              </a:buClr>
              <a:buSzPts val="2400"/>
              <a:buFont typeface="Courier New"/>
              <a:buNone/>
            </a:pPr>
            <a:endParaRPr sz="2400" b="0" i="0" u="none" strike="noStrike" cap="none">
              <a:solidFill>
                <a:srgbClr val="243255"/>
              </a:solidFill>
              <a:latin typeface="Calibri"/>
              <a:ea typeface="Calibri"/>
              <a:cs typeface="Calibri"/>
              <a:sym typeface="Calibri"/>
            </a:endParaRPr>
          </a:p>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Погрижете се за езика на тялото, както споменахме, той е ключов за предаването на посланието. Препоръчително е да изберете среден кадър, на който да се виждат лицето и ръцете.</a:t>
            </a:r>
            <a:endParaRPr/>
          </a:p>
          <a:p>
            <a:pPr marL="800100" marR="0" lvl="1" indent="-190500" algn="just" rtl="0">
              <a:lnSpc>
                <a:spcPct val="150000"/>
              </a:lnSpc>
              <a:spcBef>
                <a:spcPts val="0"/>
              </a:spcBef>
              <a:spcAft>
                <a:spcPts val="0"/>
              </a:spcAft>
              <a:buClr>
                <a:schemeClr val="dk1"/>
              </a:buClr>
              <a:buSzPts val="2400"/>
              <a:buFont typeface="Courier New"/>
              <a:buNone/>
            </a:pPr>
            <a:endParaRPr sz="2400" b="0" i="0" u="none" strike="noStrike" cap="none">
              <a:solidFill>
                <a:srgbClr val="243255"/>
              </a:solidFill>
              <a:latin typeface="Calibri"/>
              <a:ea typeface="Calibri"/>
              <a:cs typeface="Calibri"/>
              <a:sym typeface="Calibri"/>
            </a:endParaRPr>
          </a:p>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Изберете пространство или фон, който не отвлича вниманието на получателите, и който предава професионализъм.</a:t>
            </a:r>
            <a:endParaRPr/>
          </a:p>
          <a:p>
            <a:pPr marL="800100" marR="0" lvl="1" indent="-190500" algn="just" rtl="0">
              <a:lnSpc>
                <a:spcPct val="150000"/>
              </a:lnSpc>
              <a:spcBef>
                <a:spcPts val="0"/>
              </a:spcBef>
              <a:spcAft>
                <a:spcPts val="0"/>
              </a:spcAft>
              <a:buClr>
                <a:schemeClr val="dk1"/>
              </a:buClr>
              <a:buSzPts val="2400"/>
              <a:buFont typeface="Courier New"/>
              <a:buNone/>
            </a:pPr>
            <a:endParaRPr sz="2400" b="0" i="0" u="none" strike="noStrike" cap="none">
              <a:solidFill>
                <a:srgbClr val="243255"/>
              </a:solidFill>
              <a:latin typeface="Calibri"/>
              <a:ea typeface="Calibri"/>
              <a:cs typeface="Calibri"/>
              <a:sym typeface="Calibri"/>
            </a:endParaRPr>
          </a:p>
          <a:p>
            <a:pPr marL="457200" marR="0" lvl="1" indent="0" algn="just" rtl="0">
              <a:lnSpc>
                <a:spcPct val="150000"/>
              </a:lnSpc>
              <a:spcBef>
                <a:spcPts val="0"/>
              </a:spcBef>
              <a:spcAft>
                <a:spcPts val="0"/>
              </a:spcAft>
              <a:buNone/>
            </a:pPr>
            <a:endParaRPr sz="2400" b="0" i="0" u="none" strike="noStrike" cap="none">
              <a:solidFill>
                <a:srgbClr val="243255"/>
              </a:solidFill>
              <a:latin typeface="Calibri"/>
              <a:ea typeface="Calibri"/>
              <a:cs typeface="Calibri"/>
              <a:sym typeface="Calibri"/>
            </a:endParaRPr>
          </a:p>
          <a:p>
            <a:pPr marL="0" marR="0" lvl="0" indent="0" algn="just" rtl="0">
              <a:lnSpc>
                <a:spcPct val="150000"/>
              </a:lnSpc>
              <a:spcBef>
                <a:spcPts val="0"/>
              </a:spcBef>
              <a:spcAft>
                <a:spcPts val="0"/>
              </a:spcAft>
              <a:buNone/>
            </a:pPr>
            <a:endParaRPr sz="2400">
              <a:solidFill>
                <a:schemeClr val="dk1"/>
              </a:solidFill>
              <a:latin typeface="Calibri"/>
              <a:ea typeface="Calibri"/>
              <a:cs typeface="Calibri"/>
              <a:sym typeface="Calibri"/>
            </a:endParaRPr>
          </a:p>
        </p:txBody>
      </p:sp>
      <p:sp>
        <p:nvSpPr>
          <p:cNvPr id="500" name="Google Shape;500;p24"/>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grpSp>
        <p:nvGrpSpPr>
          <p:cNvPr id="501" name="Google Shape;501;p24"/>
          <p:cNvGrpSpPr/>
          <p:nvPr/>
        </p:nvGrpSpPr>
        <p:grpSpPr>
          <a:xfrm>
            <a:off x="1405050" y="2009212"/>
            <a:ext cx="10813474" cy="710773"/>
            <a:chOff x="2995179" y="6105357"/>
            <a:chExt cx="6758421" cy="710773"/>
          </a:xfrm>
        </p:grpSpPr>
        <p:sp>
          <p:nvSpPr>
            <p:cNvPr id="502" name="Google Shape;502;p24"/>
            <p:cNvSpPr/>
            <p:nvPr/>
          </p:nvSpPr>
          <p:spPr>
            <a:xfrm>
              <a:off x="2995179" y="6496445"/>
              <a:ext cx="6706467" cy="30103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3352800" y="6105357"/>
              <a:ext cx="6400800" cy="710773"/>
            </a:xfrm>
            <a:custGeom>
              <a:avLst/>
              <a:gdLst/>
              <a:ahLst/>
              <a:cxnLst/>
              <a:rect l="l" t="t" r="r" b="b"/>
              <a:pathLst>
                <a:path w="6400800" h="413280" extrusionOk="0">
                  <a:moveTo>
                    <a:pt x="0" y="68881"/>
                  </a:moveTo>
                  <a:cubicBezTo>
                    <a:pt x="0" y="30839"/>
                    <a:pt x="30839" y="0"/>
                    <a:pt x="68881" y="0"/>
                  </a:cubicBezTo>
                  <a:lnTo>
                    <a:pt x="6331919" y="0"/>
                  </a:lnTo>
                  <a:cubicBezTo>
                    <a:pt x="6369961" y="0"/>
                    <a:pt x="6400800" y="30839"/>
                    <a:pt x="6400800" y="68881"/>
                  </a:cubicBezTo>
                  <a:lnTo>
                    <a:pt x="6400800" y="344399"/>
                  </a:lnTo>
                  <a:cubicBezTo>
                    <a:pt x="6400800" y="382441"/>
                    <a:pt x="6369961" y="413280"/>
                    <a:pt x="6331919" y="413280"/>
                  </a:cubicBezTo>
                  <a:lnTo>
                    <a:pt x="68881" y="413280"/>
                  </a:lnTo>
                  <a:cubicBezTo>
                    <a:pt x="30839" y="413280"/>
                    <a:pt x="0" y="382441"/>
                    <a:pt x="0" y="344399"/>
                  </a:cubicBezTo>
                  <a:lnTo>
                    <a:pt x="0" y="68881"/>
                  </a:ln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262100" tIns="20175" rIns="262100" bIns="20175" anchor="ctr" anchorCtr="0">
              <a:noAutofit/>
            </a:bodyPr>
            <a:lstStyle/>
            <a:p>
              <a:pPr marL="0" marR="0" lvl="0" indent="0" algn="l" rtl="0">
                <a:lnSpc>
                  <a:spcPct val="90000"/>
                </a:lnSpc>
                <a:spcBef>
                  <a:spcPts val="0"/>
                </a:spcBef>
                <a:spcAft>
                  <a:spcPts val="0"/>
                </a:spcAft>
                <a:buNone/>
              </a:pPr>
              <a:r>
                <a:rPr lang="ru-RU" sz="2400">
                  <a:solidFill>
                    <a:schemeClr val="lt1"/>
                  </a:solidFill>
                  <a:latin typeface="Calibri"/>
                  <a:ea typeface="Calibri"/>
                  <a:cs typeface="Calibri"/>
                  <a:sym typeface="Calibri"/>
                </a:rPr>
                <a:t>• При провеждането на тези видеоконференции е важно също да се има предвид:</a:t>
              </a:r>
              <a:endParaRPr sz="2400">
                <a:solidFill>
                  <a:schemeClr val="lt1"/>
                </a:solidFill>
                <a:latin typeface="Calibri"/>
                <a:ea typeface="Calibri"/>
                <a:cs typeface="Calibri"/>
                <a:sym typeface="Calibri"/>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Effect transition="in" filter="fade">
                                      <p:cBhvr>
                                        <p:cTn id="11" dur="500"/>
                                        <p:tgtEl>
                                          <p:spTgt spid="4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1"/>
                                        </p:tgtEl>
                                        <p:attrNameLst>
                                          <p:attrName>style.visibility</p:attrName>
                                        </p:attrNameLst>
                                      </p:cBhvr>
                                      <p:to>
                                        <p:strVal val="visible"/>
                                      </p:to>
                                    </p:set>
                                    <p:animEffect transition="in" filter="fade">
                                      <p:cBhvr>
                                        <p:cTn id="16" dur="500"/>
                                        <p:tgtEl>
                                          <p:spTgt spid="501"/>
                                        </p:tgtEl>
                                      </p:cBhvr>
                                    </p:animEffect>
                                  </p:childTnLst>
                                </p:cTn>
                              </p:par>
                              <p:par>
                                <p:cTn id="17" presetID="10" presetClass="entr" presetSubtype="0"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animEffect transition="in" filter="fade">
                                      <p:cBhvr>
                                        <p:cTn id="19" dur="5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510" name="Google Shape;510;p2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511" name="Google Shape;51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512" name="Google Shape;512;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513" name="Google Shape;513;p25"/>
          <p:cNvSpPr txBox="1"/>
          <p:nvPr/>
        </p:nvSpPr>
        <p:spPr>
          <a:xfrm>
            <a:off x="803564" y="1714500"/>
            <a:ext cx="12344400" cy="3970318"/>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Доброто осветление също е от ключово значение, за да не се загуби вниманието на приемащите информацията.</a:t>
            </a:r>
            <a:endParaRPr sz="2400" b="0" i="0" u="none" strike="noStrike" cap="none">
              <a:solidFill>
                <a:schemeClr val="dk1"/>
              </a:solidFill>
              <a:latin typeface="Calibri"/>
              <a:ea typeface="Calibri"/>
              <a:cs typeface="Calibri"/>
              <a:sym typeface="Calibri"/>
            </a:endParaRPr>
          </a:p>
          <a:p>
            <a:pPr marL="800100" marR="0" lvl="1" indent="-342900" algn="just" rtl="0">
              <a:lnSpc>
                <a:spcPct val="150000"/>
              </a:lnSpc>
              <a:spcBef>
                <a:spcPts val="0"/>
              </a:spcBef>
              <a:spcAft>
                <a:spcPts val="0"/>
              </a:spcAft>
              <a:buClr>
                <a:srgbClr val="243255"/>
              </a:buClr>
              <a:buSzPts val="2400"/>
              <a:buFont typeface="Courier New"/>
              <a:buChar char="o"/>
            </a:pPr>
            <a:r>
              <a:rPr lang="ru-RU" sz="2400" b="0" i="0" u="none" strike="noStrike" cap="none">
                <a:solidFill>
                  <a:srgbClr val="243255"/>
                </a:solidFill>
                <a:latin typeface="Calibri"/>
                <a:ea typeface="Calibri"/>
                <a:cs typeface="Calibri"/>
                <a:sym typeface="Calibri"/>
              </a:rPr>
              <a:t>Погрижете се за Вашия дигитален образ. Дигиталното присъствие стана толкова важно, колкото присъствието лице в лице. Препоръчително е например за видео разговори да се обличате удобно и професионално. Вашето изображение следва да е в съответствие с Вашето професионално представяне, цели и впечатлението, което искате да направите.</a:t>
            </a:r>
            <a:endParaRPr sz="2400" b="0" i="0" u="none" strike="noStrike" cap="none">
              <a:solidFill>
                <a:srgbClr val="243255"/>
              </a:solidFill>
              <a:latin typeface="Calibri"/>
              <a:ea typeface="Calibri"/>
              <a:cs typeface="Calibri"/>
              <a:sym typeface="Calibri"/>
            </a:endParaRPr>
          </a:p>
        </p:txBody>
      </p:sp>
      <p:sp>
        <p:nvSpPr>
          <p:cNvPr id="514" name="Google Shape;514;p25"/>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
        <p:nvSpPr>
          <p:cNvPr id="515" name="Google Shape;515;p25"/>
          <p:cNvSpPr txBox="1"/>
          <p:nvPr/>
        </p:nvSpPr>
        <p:spPr>
          <a:xfrm>
            <a:off x="1066800" y="5646718"/>
            <a:ext cx="12244544"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Дигиталните инструменти също са предназначени да Ви помогнат за тези цели. Работете върху комуникационните си умения всеки ден и ще видите подобрения при работата в екип, координацията и разбирането с хората около Вас.</a:t>
            </a:r>
            <a:endParaRPr sz="2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9"/>
                                        </p:tgtEl>
                                        <p:attrNameLst>
                                          <p:attrName>style.visibility</p:attrName>
                                        </p:attrNameLst>
                                      </p:cBhvr>
                                      <p:to>
                                        <p:strVal val="visible"/>
                                      </p:to>
                                    </p:set>
                                    <p:animEffect transition="in" filter="fade">
                                      <p:cBhvr>
                                        <p:cTn id="11" dur="500"/>
                                        <p:tgtEl>
                                          <p:spTgt spid="5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3"/>
                                        </p:tgtEl>
                                        <p:attrNameLst>
                                          <p:attrName>style.visibility</p:attrName>
                                        </p:attrNameLst>
                                      </p:cBhvr>
                                      <p:to>
                                        <p:strVal val="visible"/>
                                      </p:to>
                                    </p:set>
                                    <p:animEffect transition="in" filter="fade">
                                      <p:cBhvr>
                                        <p:cTn id="16" dur="500"/>
                                        <p:tgtEl>
                                          <p:spTgt spid="5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fade">
                                      <p:cBhvr>
                                        <p:cTn id="21"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26"/>
          <p:cNvSpPr/>
          <p:nvPr/>
        </p:nvSpPr>
        <p:spPr>
          <a:xfrm>
            <a:off x="6172200" y="9185519"/>
            <a:ext cx="11963400" cy="952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26"/>
          <p:cNvSpPr txBox="1">
            <a:spLocks noGrp="1"/>
          </p:cNvSpPr>
          <p:nvPr>
            <p:ph type="title"/>
          </p:nvPr>
        </p:nvSpPr>
        <p:spPr>
          <a:xfrm>
            <a:off x="7924800" y="3924300"/>
            <a:ext cx="7620000" cy="1397819"/>
          </a:xfrm>
          <a:prstGeom prst="rect">
            <a:avLst/>
          </a:prstGeom>
          <a:noFill/>
          <a:ln>
            <a:noFill/>
          </a:ln>
        </p:spPr>
        <p:txBody>
          <a:bodyPr spcFirstLastPara="1" wrap="square" lIns="0" tIns="12700" rIns="0" bIns="0" anchor="t" anchorCtr="0">
            <a:spAutoFit/>
          </a:bodyPr>
          <a:lstStyle/>
          <a:p>
            <a:pPr marL="0" lvl="0" indent="0" algn="l" rtl="0">
              <a:spcBef>
                <a:spcPts val="0"/>
              </a:spcBef>
              <a:spcAft>
                <a:spcPts val="0"/>
              </a:spcAft>
              <a:buNone/>
            </a:pPr>
            <a:r>
              <a:rPr lang="ru-RU"/>
              <a:t>БЛАГОДАРЯ!</a:t>
            </a:r>
            <a:endParaRPr/>
          </a:p>
        </p:txBody>
      </p:sp>
      <p:pic>
        <p:nvPicPr>
          <p:cNvPr id="523" name="Google Shape;523;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524" name="Google Shape;524;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525" name="Google Shape;525;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822"/>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1016000" y="728346"/>
            <a:ext cx="12852400" cy="1490152"/>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ru-RU" sz="4800">
                <a:solidFill>
                  <a:srgbClr val="E12227"/>
                </a:solidFill>
              </a:rPr>
              <a:t>ИНДЕКС</a:t>
            </a:r>
            <a:br>
              <a:rPr lang="ru-RU" sz="4800" b="1">
                <a:solidFill>
                  <a:srgbClr val="E12227"/>
                </a:solidFill>
              </a:rPr>
            </a:br>
            <a:endParaRPr sz="4800">
              <a:solidFill>
                <a:srgbClr val="E12227"/>
              </a:solidFill>
            </a:endParaRPr>
          </a:p>
        </p:txBody>
      </p:sp>
      <p:sp>
        <p:nvSpPr>
          <p:cNvPr id="130" name="Google Shape;130;p3"/>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31" name="Google Shape;13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32" name="Google Shape;13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33" name="Google Shape;133;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34" name="Google Shape;134;p3"/>
          <p:cNvSpPr/>
          <p:nvPr/>
        </p:nvSpPr>
        <p:spPr>
          <a:xfrm>
            <a:off x="0" y="2801522"/>
            <a:ext cx="18288000" cy="10160"/>
          </a:xfrm>
          <a:custGeom>
            <a:avLst/>
            <a:gdLst/>
            <a:ahLst/>
            <a:cxnLst/>
            <a:rect l="l" t="t" r="r" b="b"/>
            <a:pathLst>
              <a:path w="18288000" h="10160" extrusionOk="0">
                <a:moveTo>
                  <a:pt x="18287999" y="10107"/>
                </a:moveTo>
                <a:lnTo>
                  <a:pt x="18287999" y="0"/>
                </a:lnTo>
                <a:lnTo>
                  <a:pt x="0" y="0"/>
                </a:lnTo>
                <a:lnTo>
                  <a:pt x="0" y="10107"/>
                </a:lnTo>
                <a:lnTo>
                  <a:pt x="18287999" y="10107"/>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5" name="Google Shape;135;p3"/>
          <p:cNvSpPr/>
          <p:nvPr/>
        </p:nvSpPr>
        <p:spPr>
          <a:xfrm>
            <a:off x="14673680"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 name="Google Shape;136;p3"/>
          <p:cNvSpPr/>
          <p:nvPr/>
        </p:nvSpPr>
        <p:spPr>
          <a:xfrm>
            <a:off x="9861077"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3"/>
          <p:cNvSpPr/>
          <p:nvPr/>
        </p:nvSpPr>
        <p:spPr>
          <a:xfrm>
            <a:off x="5602459"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8" name="Google Shape;138;p3"/>
          <p:cNvSpPr/>
          <p:nvPr/>
        </p:nvSpPr>
        <p:spPr>
          <a:xfrm>
            <a:off x="1637071"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39" name="Google Shape;139;p3"/>
          <p:cNvGrpSpPr/>
          <p:nvPr/>
        </p:nvGrpSpPr>
        <p:grpSpPr>
          <a:xfrm>
            <a:off x="1388220" y="3371501"/>
            <a:ext cx="2300260" cy="2202886"/>
            <a:chOff x="1704484" y="1766707"/>
            <a:chExt cx="1486080" cy="2202886"/>
          </a:xfrm>
        </p:grpSpPr>
        <p:sp>
          <p:nvSpPr>
            <p:cNvPr id="140" name="Google Shape;140;p3"/>
            <p:cNvSpPr txBox="1"/>
            <p:nvPr/>
          </p:nvSpPr>
          <p:spPr>
            <a:xfrm>
              <a:off x="1713697" y="2030601"/>
              <a:ext cx="147686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r>
                <a:rPr lang="ru-RU" sz="2400" b="1">
                  <a:solidFill>
                    <a:srgbClr val="243255"/>
                  </a:solidFill>
                  <a:latin typeface="Calibri"/>
                  <a:ea typeface="Calibri"/>
                  <a:cs typeface="Calibri"/>
                  <a:sym typeface="Calibri"/>
                </a:rPr>
                <a:t>Ефективна комуникация в дигитална среда.</a:t>
              </a:r>
              <a:endParaRPr sz="2400">
                <a:solidFill>
                  <a:schemeClr val="dk1"/>
                </a:solidFill>
                <a:latin typeface="Times New Roman"/>
                <a:ea typeface="Times New Roman"/>
                <a:cs typeface="Times New Roman"/>
                <a:sym typeface="Times New Roman"/>
              </a:endParaRPr>
            </a:p>
          </p:txBody>
        </p:sp>
        <p:sp>
          <p:nvSpPr>
            <p:cNvPr id="141" name="Google Shape;141;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1</a:t>
              </a:r>
              <a:endParaRPr sz="2800" b="1">
                <a:solidFill>
                  <a:srgbClr val="243255"/>
                </a:solidFill>
                <a:latin typeface="Calibri"/>
                <a:ea typeface="Calibri"/>
                <a:cs typeface="Calibri"/>
                <a:sym typeface="Calibri"/>
              </a:endParaRPr>
            </a:p>
          </p:txBody>
        </p:sp>
      </p:grpSp>
      <p:grpSp>
        <p:nvGrpSpPr>
          <p:cNvPr id="142" name="Google Shape;142;p3"/>
          <p:cNvGrpSpPr/>
          <p:nvPr/>
        </p:nvGrpSpPr>
        <p:grpSpPr>
          <a:xfrm>
            <a:off x="4952998" y="3371501"/>
            <a:ext cx="2819403" cy="2643642"/>
            <a:chOff x="1417108" y="1766707"/>
            <a:chExt cx="1821471" cy="2643642"/>
          </a:xfrm>
        </p:grpSpPr>
        <p:sp>
          <p:nvSpPr>
            <p:cNvPr id="143" name="Google Shape;143;p3"/>
            <p:cNvSpPr txBox="1"/>
            <p:nvPr/>
          </p:nvSpPr>
          <p:spPr>
            <a:xfrm>
              <a:off x="1417108" y="2102025"/>
              <a:ext cx="182147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243255"/>
                </a:solidFill>
                <a:latin typeface="Calibri"/>
                <a:ea typeface="Calibri"/>
                <a:cs typeface="Calibri"/>
                <a:sym typeface="Calibri"/>
              </a:endParaRPr>
            </a:p>
            <a:p>
              <a:pPr marL="457200" marR="0" lvl="1" indent="0" algn="l" rtl="0">
                <a:spcBef>
                  <a:spcPts val="0"/>
                </a:spcBef>
                <a:spcAft>
                  <a:spcPts val="0"/>
                </a:spcAft>
                <a:buNone/>
              </a:pPr>
              <a:r>
                <a:rPr lang="ru-RU" sz="2400" b="1" i="0" u="none" strike="noStrike" cap="none">
                  <a:solidFill>
                    <a:srgbClr val="243255"/>
                  </a:solidFill>
                  <a:latin typeface="Calibri"/>
                  <a:ea typeface="Calibri"/>
                  <a:cs typeface="Calibri"/>
                  <a:sym typeface="Calibri"/>
                </a:rPr>
                <a:t>Комуникация в дигитална среда. </a:t>
              </a:r>
              <a:endParaRPr/>
            </a:p>
            <a:p>
              <a:pPr marL="457200" marR="0" lvl="1" indent="0" algn="l" rtl="0">
                <a:spcBef>
                  <a:spcPts val="0"/>
                </a:spcBef>
                <a:spcAft>
                  <a:spcPts val="0"/>
                </a:spcAft>
                <a:buNone/>
              </a:pPr>
              <a:r>
                <a:rPr lang="ru-RU" sz="2400" b="1" i="0" u="none" strike="noStrike" cap="none">
                  <a:solidFill>
                    <a:srgbClr val="243255"/>
                  </a:solidFill>
                  <a:latin typeface="Calibri"/>
                  <a:ea typeface="Calibri"/>
                  <a:cs typeface="Calibri"/>
                  <a:sym typeface="Calibri"/>
                </a:rPr>
                <a:t>Новата комуникация.</a:t>
              </a:r>
              <a:endParaRPr sz="2400" b="0" i="0" u="none" strike="noStrike" cap="none">
                <a:solidFill>
                  <a:schemeClr val="dk1"/>
                </a:solidFill>
                <a:latin typeface="Times New Roman"/>
                <a:ea typeface="Times New Roman"/>
                <a:cs typeface="Times New Roman"/>
                <a:sym typeface="Times New Roman"/>
              </a:endParaRPr>
            </a:p>
          </p:txBody>
        </p:sp>
        <p:sp>
          <p:nvSpPr>
            <p:cNvPr id="144" name="Google Shape;144;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1. 1</a:t>
              </a:r>
              <a:endParaRPr sz="2800" b="1">
                <a:solidFill>
                  <a:srgbClr val="243255"/>
                </a:solidFill>
                <a:latin typeface="Calibri"/>
                <a:ea typeface="Calibri"/>
                <a:cs typeface="Calibri"/>
                <a:sym typeface="Calibri"/>
              </a:endParaRPr>
            </a:p>
          </p:txBody>
        </p:sp>
      </p:grpSp>
      <p:grpSp>
        <p:nvGrpSpPr>
          <p:cNvPr id="145" name="Google Shape;145;p3"/>
          <p:cNvGrpSpPr/>
          <p:nvPr/>
        </p:nvGrpSpPr>
        <p:grpSpPr>
          <a:xfrm>
            <a:off x="9273933" y="3371501"/>
            <a:ext cx="3196663" cy="2274824"/>
            <a:chOff x="1427233" y="1766707"/>
            <a:chExt cx="2065200" cy="2274824"/>
          </a:xfrm>
        </p:grpSpPr>
        <p:sp>
          <p:nvSpPr>
            <p:cNvPr id="146" name="Google Shape;146;p3"/>
            <p:cNvSpPr txBox="1"/>
            <p:nvPr/>
          </p:nvSpPr>
          <p:spPr>
            <a:xfrm>
              <a:off x="1427233" y="2102031"/>
              <a:ext cx="20652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243255"/>
                </a:solidFill>
                <a:latin typeface="Calibri"/>
                <a:ea typeface="Calibri"/>
                <a:cs typeface="Calibri"/>
                <a:sym typeface="Calibri"/>
              </a:endParaRPr>
            </a:p>
            <a:p>
              <a:pPr marL="457200" marR="0" lvl="1" indent="0" algn="l" rtl="0">
                <a:spcBef>
                  <a:spcPts val="0"/>
                </a:spcBef>
                <a:spcAft>
                  <a:spcPts val="0"/>
                </a:spcAft>
                <a:buNone/>
              </a:pPr>
              <a:r>
                <a:rPr lang="ru-RU" sz="2400" b="1" i="0" u="none" strike="noStrike" cap="none">
                  <a:solidFill>
                    <a:srgbClr val="243255"/>
                  </a:solidFill>
                  <a:latin typeface="Calibri"/>
                  <a:ea typeface="Calibri"/>
                  <a:cs typeface="Calibri"/>
                  <a:sym typeface="Calibri"/>
                </a:rPr>
                <a:t>Основни комуникационни проблеми в дигиталната ера.</a:t>
              </a:r>
              <a:endParaRPr sz="2400" b="0" i="0" u="none" strike="noStrike" cap="none">
                <a:solidFill>
                  <a:schemeClr val="dk1"/>
                </a:solidFill>
                <a:latin typeface="Times New Roman"/>
                <a:ea typeface="Times New Roman"/>
                <a:cs typeface="Times New Roman"/>
                <a:sym typeface="Times New Roman"/>
              </a:endParaRPr>
            </a:p>
          </p:txBody>
        </p:sp>
        <p:sp>
          <p:nvSpPr>
            <p:cNvPr id="147" name="Google Shape;147;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1. 2</a:t>
              </a:r>
              <a:endParaRPr sz="2800" b="1">
                <a:solidFill>
                  <a:srgbClr val="243255"/>
                </a:solidFill>
                <a:latin typeface="Calibri"/>
                <a:ea typeface="Calibri"/>
                <a:cs typeface="Calibri"/>
                <a:sym typeface="Calibri"/>
              </a:endParaRPr>
            </a:p>
          </p:txBody>
        </p:sp>
      </p:grpSp>
      <p:grpSp>
        <p:nvGrpSpPr>
          <p:cNvPr id="148" name="Google Shape;148;p3"/>
          <p:cNvGrpSpPr/>
          <p:nvPr/>
        </p:nvGrpSpPr>
        <p:grpSpPr>
          <a:xfrm>
            <a:off x="14386875" y="3325334"/>
            <a:ext cx="2689465" cy="3012974"/>
            <a:chOff x="1704484" y="1766707"/>
            <a:chExt cx="1737525" cy="3012974"/>
          </a:xfrm>
        </p:grpSpPr>
        <p:sp>
          <p:nvSpPr>
            <p:cNvPr id="149" name="Google Shape;149;p3"/>
            <p:cNvSpPr txBox="1"/>
            <p:nvPr/>
          </p:nvSpPr>
          <p:spPr>
            <a:xfrm>
              <a:off x="1704484" y="2102025"/>
              <a:ext cx="1737525"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243255"/>
                </a:solidFill>
                <a:latin typeface="Calibri"/>
                <a:ea typeface="Calibri"/>
                <a:cs typeface="Calibri"/>
                <a:sym typeface="Calibri"/>
              </a:endParaRPr>
            </a:p>
            <a:p>
              <a:pPr marL="0" marR="0" lvl="0" indent="0" algn="l" rtl="0">
                <a:spcBef>
                  <a:spcPts val="0"/>
                </a:spcBef>
                <a:spcAft>
                  <a:spcPts val="0"/>
                </a:spcAft>
                <a:buNone/>
              </a:pPr>
              <a:r>
                <a:rPr lang="ru-RU" sz="2400" b="1">
                  <a:solidFill>
                    <a:srgbClr val="243255"/>
                  </a:solidFill>
                  <a:latin typeface="Calibri"/>
                  <a:ea typeface="Calibri"/>
                  <a:cs typeface="Calibri"/>
                  <a:sym typeface="Calibri"/>
                </a:rPr>
                <a:t>Подобряване на комуникативните Ви умения в дигитална среда. </a:t>
              </a:r>
              <a:endParaRPr/>
            </a:p>
            <a:p>
              <a:pPr marL="0" marR="0" lvl="0" indent="0" algn="l" rtl="0">
                <a:spcBef>
                  <a:spcPts val="0"/>
                </a:spcBef>
                <a:spcAft>
                  <a:spcPts val="0"/>
                </a:spcAft>
                <a:buNone/>
              </a:pPr>
              <a:r>
                <a:rPr lang="ru-RU" sz="2400" b="1">
                  <a:solidFill>
                    <a:srgbClr val="243255"/>
                  </a:solidFill>
                  <a:latin typeface="Calibri"/>
                  <a:ea typeface="Calibri"/>
                  <a:cs typeface="Calibri"/>
                  <a:sym typeface="Calibri"/>
                </a:rPr>
                <a:t>Практическо ръководство.</a:t>
              </a:r>
              <a:endParaRPr sz="2800">
                <a:solidFill>
                  <a:schemeClr val="dk1"/>
                </a:solidFill>
                <a:latin typeface="Calibri"/>
                <a:ea typeface="Calibri"/>
                <a:cs typeface="Calibri"/>
                <a:sym typeface="Calibri"/>
              </a:endParaRPr>
            </a:p>
          </p:txBody>
        </p:sp>
        <p:sp>
          <p:nvSpPr>
            <p:cNvPr id="150" name="Google Shape;150;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1. 3</a:t>
              </a:r>
              <a:endParaRPr sz="2800" b="1">
                <a:solidFill>
                  <a:srgbClr val="243255"/>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500"/>
                                        <p:tgtEl>
                                          <p:spTgt spid="1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5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 calcmode="lin" valueType="num">
                                      <p:cBhvr additive="base">
                                        <p:cTn id="20" dur="500"/>
                                        <p:tgtEl>
                                          <p:spTgt spid="138"/>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7"/>
                                        </p:tgtEl>
                                        <p:attrNameLst>
                                          <p:attrName>style.visibility</p:attrName>
                                        </p:attrNameLst>
                                      </p:cBhvr>
                                      <p:to>
                                        <p:strVal val="visible"/>
                                      </p:to>
                                    </p:set>
                                    <p:anim calcmode="lin" valueType="num">
                                      <p:cBhvr additive="base">
                                        <p:cTn id="28" dur="500"/>
                                        <p:tgtEl>
                                          <p:spTgt spid="137"/>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500"/>
                                        <p:tgtEl>
                                          <p:spTgt spid="142"/>
                                        </p:tgtEl>
                                      </p:cBhvr>
                                    </p:animEffect>
                                  </p:childTnLst>
                                </p:cTn>
                              </p:par>
                              <p:par>
                                <p:cTn id="32" presetID="2" presetClass="entr" presetSubtype="4" fill="hold" nodeType="withEffect">
                                  <p:stCondLst>
                                    <p:cond delay="0"/>
                                  </p:stCondLst>
                                  <p:childTnLst>
                                    <p:set>
                                      <p:cBhvr>
                                        <p:cTn id="33" dur="1" fill="hold">
                                          <p:stCondLst>
                                            <p:cond delay="0"/>
                                          </p:stCondLst>
                                        </p:cTn>
                                        <p:tgtEl>
                                          <p:spTgt spid="136"/>
                                        </p:tgtEl>
                                        <p:attrNameLst>
                                          <p:attrName>style.visibility</p:attrName>
                                        </p:attrNameLst>
                                      </p:cBhvr>
                                      <p:to>
                                        <p:strVal val="visible"/>
                                      </p:to>
                                    </p:set>
                                    <p:anim calcmode="lin" valueType="num">
                                      <p:cBhvr additive="base">
                                        <p:cTn id="34" dur="500"/>
                                        <p:tgtEl>
                                          <p:spTgt spid="136"/>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500"/>
                                        <p:tgtEl>
                                          <p:spTgt spid="145"/>
                                        </p:tgtEl>
                                      </p:cBhvr>
                                    </p:animEffect>
                                  </p:childTnLst>
                                </p:cTn>
                              </p:par>
                              <p:par>
                                <p:cTn id="38" presetID="2" presetClass="entr" presetSubtype="4"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 calcmode="lin" valueType="num">
                                      <p:cBhvr additive="base">
                                        <p:cTn id="40" dur="500"/>
                                        <p:tgtEl>
                                          <p:spTgt spid="135"/>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91200" y="5104186"/>
            <a:ext cx="6095101" cy="3485290"/>
          </a:xfrm>
          <a:prstGeom prst="rect">
            <a:avLst/>
          </a:prstGeom>
          <a:noFill/>
          <a:ln>
            <a:noFill/>
          </a:ln>
        </p:spPr>
      </p:pic>
      <p:sp>
        <p:nvSpPr>
          <p:cNvPr id="157" name="Google Shape;157;p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 1.</a:t>
            </a:r>
            <a:endParaRPr sz="4800" b="1" i="0">
              <a:solidFill>
                <a:srgbClr val="E12227"/>
              </a:solidFill>
              <a:latin typeface="Tahoma"/>
              <a:ea typeface="Tahoma"/>
              <a:cs typeface="Tahoma"/>
              <a:sym typeface="Tahoma"/>
            </a:endParaRPr>
          </a:p>
        </p:txBody>
      </p:sp>
      <p:sp>
        <p:nvSpPr>
          <p:cNvPr id="158" name="Google Shape;158;p4"/>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
        <p:nvSpPr>
          <p:cNvPr id="159" name="Google Shape;159;p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60" name="Google Shape;160;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61" name="Google Shape;161;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62" name="Google Shape;162;p4"/>
          <p:cNvSpPr txBox="1"/>
          <p:nvPr/>
        </p:nvSpPr>
        <p:spPr>
          <a:xfrm>
            <a:off x="938054" y="2408778"/>
            <a:ext cx="16511745"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През последните няколко десетилетия нарастващото използване на интернет доведе до дълбоки промени в начина, по който общуваме. </a:t>
            </a: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r>
              <a:rPr lang="ru-RU" sz="2400">
                <a:solidFill>
                  <a:srgbClr val="243255"/>
                </a:solidFill>
                <a:latin typeface="Calibri"/>
                <a:ea typeface="Calibri"/>
                <a:cs typeface="Calibri"/>
                <a:sym typeface="Calibri"/>
              </a:rPr>
              <a:t>Повечето от нас може би вече знаят, че дигиталната комуникация е всякакъв вид комуникация, която се основава на използването на технологии. Има много канали и форми на дигитална комуникация. На работното място, върху което ще се съсредоточим в този модул, тя може да варира от изпращане на имейл, разговор в чат с вашия работен екип или онлайн професионална среща чрез някаква платформа, наред с много други форми.</a:t>
            </a:r>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r>
              <a:rPr lang="ru-RU" sz="2400" b="1">
                <a:solidFill>
                  <a:srgbClr val="243255"/>
                </a:solidFill>
                <a:latin typeface="Calibri"/>
                <a:ea typeface="Calibri"/>
                <a:cs typeface="Calibri"/>
                <a:sym typeface="Calibri"/>
              </a:rPr>
              <a:t>Но знаем ли как да имаме ефективна дигитална комуникация на работното място и как да извлечем максимума от нея?</a:t>
            </a:r>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p:txBody>
      </p:sp>
      <p:sp>
        <p:nvSpPr>
          <p:cNvPr id="163" name="Google Shape;163;p4"/>
          <p:cNvSpPr txBox="1"/>
          <p:nvPr/>
        </p:nvSpPr>
        <p:spPr>
          <a:xfrm>
            <a:off x="903420" y="1697524"/>
            <a:ext cx="17902200" cy="585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200" b="1">
                <a:solidFill>
                  <a:srgbClr val="243255"/>
                </a:solidFill>
                <a:latin typeface="Calibri"/>
                <a:ea typeface="Calibri"/>
                <a:cs typeface="Calibri"/>
                <a:sym typeface="Calibri"/>
              </a:rPr>
              <a:t>Комуникация в дигитална среда. Новата комуникация.</a:t>
            </a:r>
            <a:endParaRPr sz="320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500"/>
                                        <p:tgtEl>
                                          <p:spTgt spid="1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2"/>
                                        </p:tgtEl>
                                        <p:attrNameLst>
                                          <p:attrName>style.visibility</p:attrName>
                                        </p:attrNameLst>
                                      </p:cBhvr>
                                      <p:to>
                                        <p:strVal val="visible"/>
                                      </p:to>
                                    </p:set>
                                    <p:animEffect transition="in" filter="fade">
                                      <p:cBhvr>
                                        <p:cTn id="20" dur="500"/>
                                        <p:tgtEl>
                                          <p:spTgt spid="16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6"/>
                                        </p:tgtEl>
                                        <p:attrNameLst>
                                          <p:attrName>style.visibility</p:attrName>
                                        </p:attrNameLst>
                                      </p:cBhvr>
                                      <p:to>
                                        <p:strVal val="visible"/>
                                      </p:to>
                                    </p:set>
                                    <p:animEffect transition="in" filter="fade">
                                      <p:cBhvr>
                                        <p:cTn id="2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70" name="Google Shape;170;p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71" name="Google Shape;171;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72" name="Google Shape;172;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73" name="Google Shape;173;p5"/>
          <p:cNvSpPr txBox="1"/>
          <p:nvPr/>
        </p:nvSpPr>
        <p:spPr>
          <a:xfrm>
            <a:off x="896493" y="2204257"/>
            <a:ext cx="10494818"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В този модул ще се съсредоточим върху това как да подобрим дигиталната комуникация и по този начин координацията с другите, като развием необходимите умения, които ще помогнат за ефективната дигитална комуникация в работната среда.</a:t>
            </a:r>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r>
              <a:rPr lang="ru-RU" sz="2400">
                <a:solidFill>
                  <a:srgbClr val="243255"/>
                </a:solidFill>
                <a:latin typeface="Calibri"/>
                <a:ea typeface="Calibri"/>
                <a:cs typeface="Calibri"/>
                <a:sym typeface="Calibri"/>
              </a:rPr>
              <a:t>В момента, след кризата с COVID-19, процесите на дигитализация на компаниите се ускориха, което доведе до създаването на нови методологии за дистанционна работа, обхванати в новия термин „умна работа“(Smartworking), при който работните екипи са виртуални.</a:t>
            </a:r>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p:txBody>
      </p:sp>
      <p:sp>
        <p:nvSpPr>
          <p:cNvPr id="174" name="Google Shape;174;p5"/>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b="1">
              <a:solidFill>
                <a:srgbClr val="E12227"/>
              </a:solidFill>
              <a:latin typeface="Calibri"/>
              <a:ea typeface="Calibri"/>
              <a:cs typeface="Calibri"/>
              <a:sym typeface="Calibri"/>
            </a:endParaRPr>
          </a:p>
        </p:txBody>
      </p:sp>
      <p:pic>
        <p:nvPicPr>
          <p:cNvPr id="175" name="Google Shape;175;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36555" y="4197940"/>
            <a:ext cx="7315200" cy="38385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500"/>
                                        <p:tgtEl>
                                          <p:spTgt spid="16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fade">
                                      <p:cBhvr>
                                        <p:cTn id="16" dur="500"/>
                                        <p:tgtEl>
                                          <p:spTgt spid="173"/>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75"/>
                                        </p:tgtEl>
                                        <p:attrNameLst>
                                          <p:attrName>style.visibility</p:attrName>
                                        </p:attrNameLst>
                                      </p:cBhvr>
                                      <p:to>
                                        <p:strVal val="visible"/>
                                      </p:to>
                                    </p:set>
                                    <p:anim calcmode="lin" valueType="num">
                                      <p:cBhvr additive="base">
                                        <p:cTn id="20" dur="500"/>
                                        <p:tgtEl>
                                          <p:spTgt spid="175"/>
                                        </p:tgtEl>
                                        <p:attrNameLst>
                                          <p:attrName>ppt_w</p:attrName>
                                        </p:attrNameLst>
                                      </p:cBhvr>
                                      <p:tavLst>
                                        <p:tav tm="0">
                                          <p:val>
                                            <p:strVal val="0"/>
                                          </p:val>
                                        </p:tav>
                                        <p:tav tm="100000">
                                          <p:val>
                                            <p:strVal val="#ppt_w"/>
                                          </p:val>
                                        </p:tav>
                                      </p:tavLst>
                                    </p:anim>
                                    <p:anim calcmode="lin" valueType="num">
                                      <p:cBhvr additive="base">
                                        <p:cTn id="21" dur="500"/>
                                        <p:tgtEl>
                                          <p:spTgt spid="1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82" name="Google Shape;182;p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83" name="Google Shape;18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84" name="Google Shape;184;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85" name="Google Shape;185;p6"/>
          <p:cNvSpPr txBox="1"/>
          <p:nvPr/>
        </p:nvSpPr>
        <p:spPr>
          <a:xfrm>
            <a:off x="990600" y="1790700"/>
            <a:ext cx="13847618"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Ето защо трябва да се отбележи, че този тип дигитална комуникация в днешно време е новата норма, при която освен познаването на определени умения и дигитални инструменти, трябва да научим поведенческите норми на комуникация в настоящата дигитална среда и да работим върху нашите меки комуникативни умения, да постигнем ефективна комуникация, която е основна за работа в екип и координация с другите, професионално развитие на индивида, както и да имаме атрактивно, продуктивно и приятно трудово изживяване и от своя страна да се адаптираме към новите обстоятелства и трудовите предизвикателства, с които живеем. </a:t>
            </a:r>
            <a:endParaRPr sz="2400">
              <a:solidFill>
                <a:srgbClr val="243255"/>
              </a:solidFill>
              <a:latin typeface="Calibri"/>
              <a:ea typeface="Calibri"/>
              <a:cs typeface="Calibri"/>
              <a:sym typeface="Calibri"/>
            </a:endParaRPr>
          </a:p>
          <a:p>
            <a:pPr marL="0" marR="0" lvl="0" indent="0" algn="just" rtl="0">
              <a:spcBef>
                <a:spcPts val="0"/>
              </a:spcBef>
              <a:spcAft>
                <a:spcPts val="0"/>
              </a:spcAft>
              <a:buNone/>
            </a:pPr>
            <a:endParaRPr sz="2400">
              <a:solidFill>
                <a:srgbClr val="243255"/>
              </a:solidFill>
              <a:latin typeface="Calibri"/>
              <a:ea typeface="Calibri"/>
              <a:cs typeface="Calibri"/>
              <a:sym typeface="Calibri"/>
            </a:endParaRPr>
          </a:p>
        </p:txBody>
      </p:sp>
      <p:sp>
        <p:nvSpPr>
          <p:cNvPr id="186" name="Google Shape;186;p6"/>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Eфективна комуникация в дигиталната среда</a:t>
            </a:r>
            <a:endParaRPr sz="4000">
              <a:solidFill>
                <a:srgbClr val="E12227"/>
              </a:solidFill>
              <a:latin typeface="Calibri"/>
              <a:ea typeface="Calibri"/>
              <a:cs typeface="Calibri"/>
              <a:sym typeface="Calibri"/>
            </a:endParaRPr>
          </a:p>
        </p:txBody>
      </p:sp>
      <p:sp>
        <p:nvSpPr>
          <p:cNvPr id="187" name="Google Shape;187;p6"/>
          <p:cNvSpPr txBox="1"/>
          <p:nvPr/>
        </p:nvSpPr>
        <p:spPr>
          <a:xfrm>
            <a:off x="990600" y="4443207"/>
            <a:ext cx="13847618"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За постигане на тези цели е необходимо да знаем, че дигиталната комуникация има присъщи характеристики, предимства и недостатъци в сравнение с комуникацията лице в лице, с която отдавна сме свикнали. Дигиталната комуникация е по-бърза, интерактивна, децентрализирана, с по-голямо участие, по-малко йерархизирана. Преди всичко, това ни позволява да взаимодействаме незабавно, премахвайки физическите бариери. Една от специфичните и характеристики е, че обикновено не се придружава от невербален език, съществен за традиционната комуникация, което пък изгражда нови парадигми.</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ru-RU" sz="2400">
                <a:solidFill>
                  <a:srgbClr val="243255"/>
                </a:solidFill>
                <a:latin typeface="Calibri"/>
                <a:ea typeface="Calibri"/>
                <a:cs typeface="Calibri"/>
                <a:sym typeface="Calibri"/>
              </a:rPr>
              <a:t>С оглед на тези характеристики нека видим в следващата единица кои са най-честите проблеми, които могат да възникнат на работното място при дигитална комуникация.</a:t>
            </a:r>
            <a:endParaRPr sz="2400">
              <a:solidFill>
                <a:schemeClr val="dk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500"/>
                                        <p:tgtEl>
                                          <p:spTgt spid="18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7"/>
                                        </p:tgtEl>
                                        <p:attrNameLst>
                                          <p:attrName>style.visibility</p:attrName>
                                        </p:attrNameLst>
                                      </p:cBhvr>
                                      <p:to>
                                        <p:strVal val="visible"/>
                                      </p:to>
                                    </p:set>
                                    <p:animEffect transition="in" filter="fade">
                                      <p:cBhvr>
                                        <p:cTn id="2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194" name="Google Shape;194;p7"/>
          <p:cNvSpPr txBox="1"/>
          <p:nvPr/>
        </p:nvSpPr>
        <p:spPr>
          <a:xfrm>
            <a:off x="990600" y="1635350"/>
            <a:ext cx="12573000"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ru-RU" sz="4000" b="1">
                <a:solidFill>
                  <a:srgbClr val="243255"/>
                </a:solidFill>
                <a:latin typeface="Calibri"/>
                <a:ea typeface="Calibri"/>
                <a:cs typeface="Calibri"/>
                <a:sym typeface="Calibri"/>
              </a:rPr>
              <a:t>Основни комуникационни проблеми в дигиталната ера</a:t>
            </a:r>
            <a:endParaRPr sz="4000">
              <a:solidFill>
                <a:srgbClr val="002060"/>
              </a:solidFill>
              <a:latin typeface="Calibri"/>
              <a:ea typeface="Calibri"/>
              <a:cs typeface="Calibri"/>
              <a:sym typeface="Calibri"/>
            </a:endParaRPr>
          </a:p>
        </p:txBody>
      </p:sp>
      <p:sp>
        <p:nvSpPr>
          <p:cNvPr id="195" name="Google Shape;195;p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96" name="Google Shape;19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97" name="Google Shape;197;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98" name="Google Shape;198;p7"/>
          <p:cNvSpPr txBox="1"/>
          <p:nvPr/>
        </p:nvSpPr>
        <p:spPr>
          <a:xfrm>
            <a:off x="990600" y="2403929"/>
            <a:ext cx="125730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400">
                <a:solidFill>
                  <a:srgbClr val="243255"/>
                </a:solidFill>
                <a:latin typeface="Calibri"/>
                <a:ea typeface="Calibri"/>
                <a:cs typeface="Calibri"/>
                <a:sym typeface="Calibri"/>
              </a:rPr>
              <a:t>Комуникационните бариери са тези, които пречат на свободното, ясно и ефективно предаване на информация или съобщение. Нека видим кои са най-честите проблеми, които можем да открием в нашата екипна работа в дигитална среда.</a:t>
            </a:r>
            <a:endParaRPr sz="2400">
              <a:solidFill>
                <a:srgbClr val="243255"/>
              </a:solidFill>
              <a:latin typeface="Calibri"/>
              <a:ea typeface="Calibri"/>
              <a:cs typeface="Calibri"/>
              <a:sym typeface="Calibri"/>
            </a:endParaRPr>
          </a:p>
        </p:txBody>
      </p:sp>
      <p:sp>
        <p:nvSpPr>
          <p:cNvPr id="199" name="Google Shape;199;p7"/>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pic>
        <p:nvPicPr>
          <p:cNvPr id="200" name="Google Shape;200;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376564" y="3924300"/>
            <a:ext cx="4911436" cy="3040930"/>
          </a:xfrm>
          <a:prstGeom prst="rect">
            <a:avLst/>
          </a:prstGeom>
          <a:noFill/>
          <a:ln>
            <a:noFill/>
          </a:ln>
        </p:spPr>
      </p:pic>
      <p:sp>
        <p:nvSpPr>
          <p:cNvPr id="201" name="Google Shape;201;p7"/>
          <p:cNvSpPr txBox="1"/>
          <p:nvPr/>
        </p:nvSpPr>
        <p:spPr>
          <a:xfrm>
            <a:off x="990600" y="3531038"/>
            <a:ext cx="12573000" cy="193899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Охлаждане на междуличностните отношения във виртуалния работен екип:</a:t>
            </a:r>
            <a:r>
              <a:rPr lang="ru-RU" sz="2400">
                <a:solidFill>
                  <a:srgbClr val="243255"/>
                </a:solidFill>
                <a:latin typeface="Calibri"/>
                <a:ea typeface="Calibri"/>
                <a:cs typeface="Calibri"/>
                <a:sym typeface="Calibri"/>
              </a:rPr>
              <a:t> липсата на контакт във виртуалната работа или дигиталната комуникация може да доведе до чувство на изолация, самота и охлаждане на взаимоотношенията в екипа, което може да има отрицателно въздействие върху индивида, засягайки неговото благополучие и производителност, както и върху общата работна среда.</a:t>
            </a:r>
            <a:endParaRPr sz="2400">
              <a:solidFill>
                <a:srgbClr val="243255"/>
              </a:solidFill>
              <a:latin typeface="Calibri"/>
              <a:ea typeface="Calibri"/>
              <a:cs typeface="Calibri"/>
              <a:sym typeface="Calibri"/>
            </a:endParaRPr>
          </a:p>
        </p:txBody>
      </p:sp>
      <p:sp>
        <p:nvSpPr>
          <p:cNvPr id="202" name="Google Shape;202;p7"/>
          <p:cNvSpPr txBox="1"/>
          <p:nvPr/>
        </p:nvSpPr>
        <p:spPr>
          <a:xfrm>
            <a:off x="990600" y="5464714"/>
            <a:ext cx="12573000" cy="304698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Проблеми при тълкуването на съобщението: </a:t>
            </a:r>
            <a:r>
              <a:rPr lang="ru-RU" sz="2400">
                <a:solidFill>
                  <a:srgbClr val="243255"/>
                </a:solidFill>
                <a:latin typeface="Calibri"/>
                <a:ea typeface="Calibri"/>
                <a:cs typeface="Calibri"/>
                <a:sym typeface="Calibri"/>
              </a:rPr>
              <a:t>дигиталното съобщение лесно може да бъде погрешно тълкувано. Чрез тази среда не се виждат невербалните сигнали за комуникация, като тон на гласа, акцент, жестове на ръцете, изражение на лицето, положение на тялото и др., които обикновено съпътстват интерпретацията на информацията. Това може да доведе до погрешно тълкуване на съобщения или информация, при което в крайна сметка получателят дава субективна или лична интерпретация (въз основа на емоционалното си състояние), като съобщението може да загуби първоначалната си ефективност или обективност.</a:t>
            </a:r>
            <a:endParaRPr sz="2400">
              <a:solidFill>
                <a:srgbClr val="243255"/>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fade">
                                      <p:cBhvr>
                                        <p:cTn id="11" dur="500"/>
                                        <p:tgtEl>
                                          <p:spTgt spid="19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500"/>
                                        <p:tgtEl>
                                          <p:spTgt spid="19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1"/>
                                        </p:tgtEl>
                                        <p:attrNameLst>
                                          <p:attrName>style.visibility</p:attrName>
                                        </p:attrNameLst>
                                      </p:cBhvr>
                                      <p:to>
                                        <p:strVal val="visible"/>
                                      </p:to>
                                    </p:set>
                                    <p:animEffect transition="in" filter="fade">
                                      <p:cBhvr>
                                        <p:cTn id="24" dur="500"/>
                                        <p:tgtEl>
                                          <p:spTgt spid="20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2"/>
                                        </p:tgtEl>
                                        <p:attrNameLst>
                                          <p:attrName>style.visibility</p:attrName>
                                        </p:attrNameLst>
                                      </p:cBhvr>
                                      <p:to>
                                        <p:strVal val="visible"/>
                                      </p:to>
                                    </p:set>
                                    <p:animEffect transition="in" filter="fade">
                                      <p:cBhvr>
                                        <p:cTn id="29" dur="500"/>
                                        <p:tgtEl>
                                          <p:spTgt spid="20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00"/>
                                        </p:tgtEl>
                                        <p:attrNameLst>
                                          <p:attrName>style.visibility</p:attrName>
                                        </p:attrNameLst>
                                      </p:cBhvr>
                                      <p:to>
                                        <p:strVal val="visible"/>
                                      </p:to>
                                    </p:set>
                                    <p:animEffect transition="in" filter="fade">
                                      <p:cBhvr>
                                        <p:cTn id="33"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78345" y="1714500"/>
            <a:ext cx="4495800" cy="5637778"/>
          </a:xfrm>
          <a:prstGeom prst="rect">
            <a:avLst/>
          </a:prstGeom>
          <a:noFill/>
          <a:ln>
            <a:noFill/>
          </a:ln>
        </p:spPr>
      </p:pic>
      <p:sp>
        <p:nvSpPr>
          <p:cNvPr id="209" name="Google Shape;209;p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210" name="Google Shape;210;p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11" name="Google Shape;21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12" name="Google Shape;212;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13" name="Google Shape;213;p8"/>
          <p:cNvSpPr txBox="1"/>
          <p:nvPr/>
        </p:nvSpPr>
        <p:spPr>
          <a:xfrm>
            <a:off x="762000" y="1714500"/>
            <a:ext cx="13258800" cy="341632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Създава фалшива сигурност/студенина:</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за много хора физическата дистанция на дигиталната комуникация създава усещане за "фалшива сигурност", която комуникацията лице в лице не предоставя, и ги кара да се чувстват по-сигурни, сякаш дигиталната комуникация не е "истинска" и могат да проявяват по-"агресивно" поведение или известна липса на предпазливост в общуването, чувствайки се защитени от дистанционната форма на работа. За тях е по-лесно да изразят себе си чрез този тип медия, отколкото когато трябва да погледнат някого в очите и да споделят чувства или мнения.</a:t>
            </a:r>
            <a:endParaRPr/>
          </a:p>
          <a:p>
            <a:pPr marL="285750" marR="0" lvl="0" indent="-133350" algn="just"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rgbClr val="E12227"/>
              </a:solidFill>
              <a:latin typeface="Calibri"/>
              <a:ea typeface="Calibri"/>
              <a:cs typeface="Calibri"/>
              <a:sym typeface="Calibri"/>
            </a:endParaRPr>
          </a:p>
        </p:txBody>
      </p:sp>
      <p:sp>
        <p:nvSpPr>
          <p:cNvPr id="214" name="Google Shape;214;p8"/>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b="1">
              <a:solidFill>
                <a:srgbClr val="E12227"/>
              </a:solidFill>
              <a:latin typeface="Calibri"/>
              <a:ea typeface="Calibri"/>
              <a:cs typeface="Calibri"/>
              <a:sym typeface="Calibri"/>
            </a:endParaRPr>
          </a:p>
        </p:txBody>
      </p:sp>
      <p:sp>
        <p:nvSpPr>
          <p:cNvPr id="215" name="Google Shape;215;p8"/>
          <p:cNvSpPr txBox="1"/>
          <p:nvPr/>
        </p:nvSpPr>
        <p:spPr>
          <a:xfrm>
            <a:off x="762000" y="4380907"/>
            <a:ext cx="13258800" cy="193899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Непосредствеността/моментността на съобщението:</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перспективата на незабавната комуникация създава допълнителен натиск за компенсиране на представянето, което често може да доведе до бързо писане, бърз отговор, което от своя страна може да трансформира това, което трябва да бъде обмислен отговор, в реакция, която може да доведе на свой ред до безразсъдство, което е по-трудно за поправяне в дигиталната среда.</a:t>
            </a:r>
            <a:endParaRPr sz="240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fade">
                                      <p:cBhvr>
                                        <p:cTn id="11" dur="500"/>
                                        <p:tgtEl>
                                          <p:spTgt spid="2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
                                        </p:tgtEl>
                                        <p:attrNameLst>
                                          <p:attrName>style.visibility</p:attrName>
                                        </p:attrNameLst>
                                      </p:cBhvr>
                                      <p:to>
                                        <p:strVal val="visible"/>
                                      </p:to>
                                    </p:set>
                                    <p:animEffect transition="in" filter="fade">
                                      <p:cBhvr>
                                        <p:cTn id="21" dur="500"/>
                                        <p:tgtEl>
                                          <p:spTgt spid="21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8"/>
                                        </p:tgtEl>
                                        <p:attrNameLst>
                                          <p:attrName>style.visibility</p:attrName>
                                        </p:attrNameLst>
                                      </p:cBhvr>
                                      <p:to>
                                        <p:strVal val="visible"/>
                                      </p:to>
                                    </p:set>
                                    <p:animEffect transition="in" filter="fade">
                                      <p:cBhvr>
                                        <p:cTn id="25"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9" descr="La importancia del lenguaje inclusivo en market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600" y="4533900"/>
            <a:ext cx="6248400" cy="3916723"/>
          </a:xfrm>
          <a:prstGeom prst="rect">
            <a:avLst/>
          </a:prstGeom>
          <a:noFill/>
          <a:ln>
            <a:noFill/>
          </a:ln>
        </p:spPr>
      </p:pic>
      <p:sp>
        <p:nvSpPr>
          <p:cNvPr id="222" name="Google Shape;222;p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223" name="Google Shape;223;p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24" name="Google Shape;224;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25" name="Google Shape;225;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26" name="Google Shape;226;p9"/>
          <p:cNvSpPr txBox="1"/>
          <p:nvPr/>
        </p:nvSpPr>
        <p:spPr>
          <a:xfrm>
            <a:off x="692728" y="1662648"/>
            <a:ext cx="11727900" cy="26781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Устойчивостта на съобщението или дигиталния ‚пръстов отпечатък‘:</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дигиталният носител, освен че има множество предимства, има особеността да остава в електронния носител; това означава, че съобщенията, които изпращаме, или разговорите, които водим и т.н., остават запазени в средата и ще останат в дигиталната поддръжка/памет, за разлика от традиционната комуникация, за която можем да кажем, че е по-„ефимерна“.</a:t>
            </a: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2400">
                <a:solidFill>
                  <a:srgbClr val="243255"/>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p:txBody>
      </p:sp>
      <p:sp>
        <p:nvSpPr>
          <p:cNvPr id="227" name="Google Shape;227;p9"/>
          <p:cNvSpPr txBox="1"/>
          <p:nvPr/>
        </p:nvSpPr>
        <p:spPr>
          <a:xfrm>
            <a:off x="903420" y="723900"/>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Ефективна комуникация в дигитална среда</a:t>
            </a:r>
            <a:endParaRPr sz="4000">
              <a:solidFill>
                <a:srgbClr val="E12227"/>
              </a:solidFill>
              <a:latin typeface="Calibri"/>
              <a:ea typeface="Calibri"/>
              <a:cs typeface="Calibri"/>
              <a:sym typeface="Calibri"/>
            </a:endParaRPr>
          </a:p>
        </p:txBody>
      </p:sp>
      <p:sp>
        <p:nvSpPr>
          <p:cNvPr id="228" name="Google Shape;228;p9"/>
          <p:cNvSpPr txBox="1"/>
          <p:nvPr/>
        </p:nvSpPr>
        <p:spPr>
          <a:xfrm>
            <a:off x="692727" y="3683490"/>
            <a:ext cx="11727874"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40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E12227"/>
              </a:buClr>
              <a:buSzPts val="2400"/>
              <a:buFont typeface="Arial"/>
              <a:buChar char="•"/>
            </a:pPr>
            <a:r>
              <a:rPr lang="ru-RU" sz="2400" b="1">
                <a:solidFill>
                  <a:srgbClr val="E12227"/>
                </a:solidFill>
                <a:latin typeface="Calibri"/>
                <a:ea typeface="Calibri"/>
                <a:cs typeface="Calibri"/>
                <a:sym typeface="Calibri"/>
              </a:rPr>
              <a:t>Използване на речник с определени значения:</a:t>
            </a:r>
            <a:r>
              <a:rPr lang="ru-RU" sz="2400">
                <a:solidFill>
                  <a:srgbClr val="E12227"/>
                </a:solidFill>
                <a:latin typeface="Calibri"/>
                <a:ea typeface="Calibri"/>
                <a:cs typeface="Calibri"/>
                <a:sym typeface="Calibri"/>
              </a:rPr>
              <a:t> </a:t>
            </a:r>
            <a:r>
              <a:rPr lang="ru-RU" sz="2400">
                <a:solidFill>
                  <a:srgbClr val="243255"/>
                </a:solidFill>
                <a:latin typeface="Calibri"/>
                <a:ea typeface="Calibri"/>
                <a:cs typeface="Calibri"/>
                <a:sym typeface="Calibri"/>
              </a:rPr>
              <a:t>езици, технически термини, англицизми, разговорен език, символи с повече от едно значение, лош израз и т.н., които получателят по различни причини може да ги тълкува различно или да не ги разбира изобщо, което води до изкривяване на съобщението, което получаваме или което сме възнамерявали да предадем.</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500"/>
                                        <p:tgtEl>
                                          <p:spTgt spid="2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6"/>
                                        </p:tgtEl>
                                        <p:attrNameLst>
                                          <p:attrName>style.visibility</p:attrName>
                                        </p:attrNameLst>
                                      </p:cBhvr>
                                      <p:to>
                                        <p:strVal val="visible"/>
                                      </p:to>
                                    </p:set>
                                    <p:animEffect transition="in" filter="fade">
                                      <p:cBhvr>
                                        <p:cTn id="16" dur="500"/>
                                        <p:tgtEl>
                                          <p:spTgt spid="2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8"/>
                                        </p:tgtEl>
                                        <p:attrNameLst>
                                          <p:attrName>style.visibility</p:attrName>
                                        </p:attrNameLst>
                                      </p:cBhvr>
                                      <p:to>
                                        <p:strVal val="visible"/>
                                      </p:to>
                                    </p:set>
                                    <p:animEffect transition="in" filter="fade">
                                      <p:cBhvr>
                                        <p:cTn id="21" dur="500"/>
                                        <p:tgtEl>
                                          <p:spTgt spid="22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fade">
                                      <p:cBhvr>
                                        <p:cTn id="25"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3874</Words>
  <Application>Microsoft Office PowerPoint</Application>
  <PresentationFormat>Personalizado</PresentationFormat>
  <Paragraphs>208</Paragraphs>
  <Slides>26</Slides>
  <Notes>26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26</vt:i4>
      </vt:variant>
    </vt:vector>
  </HeadingPairs>
  <TitlesOfParts>
    <vt:vector size="33" baseType="lpstr">
      <vt:lpstr>Arial</vt:lpstr>
      <vt:lpstr>Calibri</vt:lpstr>
      <vt:lpstr>Tahoma</vt:lpstr>
      <vt:lpstr>Courier New</vt:lpstr>
      <vt:lpstr>Times New Roman</vt:lpstr>
      <vt:lpstr>1_Office Theme</vt:lpstr>
      <vt:lpstr>Office Theme</vt:lpstr>
      <vt:lpstr>Presentación de PowerPoint</vt:lpstr>
      <vt:lpstr>ЦЕЛИ И ЗАДАЧИ</vt:lpstr>
      <vt:lpstr>ИНДЕКС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БЛАГОДАРЯ!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Internet Web Solutions</cp:lastModifiedBy>
  <cp:revision>1</cp:revision>
  <dcterms:created xsi:type="dcterms:W3CDTF">2021-03-19T11:51:00Z</dcterms:created>
  <dcterms:modified xsi:type="dcterms:W3CDTF">2022-02-21T15:59:15Z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