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notesMasterIdLst>
    <p:notesMasterId r:id="rId36"/>
  </p:notesMasterIdLst>
  <p:sldIdLst>
    <p:sldId id="269" r:id="rId3"/>
    <p:sldId id="257" r:id="rId4"/>
    <p:sldId id="333" r:id="rId5"/>
    <p:sldId id="264" r:id="rId6"/>
    <p:sldId id="275" r:id="rId7"/>
    <p:sldId id="304" r:id="rId8"/>
    <p:sldId id="305" r:id="rId9"/>
    <p:sldId id="306" r:id="rId10"/>
    <p:sldId id="307" r:id="rId11"/>
    <p:sldId id="309" r:id="rId12"/>
    <p:sldId id="310" r:id="rId13"/>
    <p:sldId id="312" r:id="rId14"/>
    <p:sldId id="314" r:id="rId15"/>
    <p:sldId id="313" r:id="rId16"/>
    <p:sldId id="315" r:id="rId17"/>
    <p:sldId id="316" r:id="rId18"/>
    <p:sldId id="317" r:id="rId19"/>
    <p:sldId id="318" r:id="rId20"/>
    <p:sldId id="319" r:id="rId21"/>
    <p:sldId id="320" r:id="rId22"/>
    <p:sldId id="321" r:id="rId23"/>
    <p:sldId id="322" r:id="rId24"/>
    <p:sldId id="323" r:id="rId25"/>
    <p:sldId id="324" r:id="rId26"/>
    <p:sldId id="325" r:id="rId27"/>
    <p:sldId id="326" r:id="rId28"/>
    <p:sldId id="327" r:id="rId29"/>
    <p:sldId id="328" r:id="rId30"/>
    <p:sldId id="329" r:id="rId31"/>
    <p:sldId id="330" r:id="rId32"/>
    <p:sldId id="332" r:id="rId33"/>
    <p:sldId id="334" r:id="rId34"/>
    <p:sldId id="270" r:id="rId35"/>
  </p:sldIdLst>
  <p:sldSz cx="18288000" cy="10287000"/>
  <p:notesSz cx="18288000" cy="10287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3255"/>
    <a:srgbClr val="E122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50" autoAdjust="0"/>
    <p:restoredTop sz="94660"/>
  </p:normalViewPr>
  <p:slideViewPr>
    <p:cSldViewPr>
      <p:cViewPr varScale="1">
        <p:scale>
          <a:sx n="43" d="100"/>
          <a:sy n="43" d="100"/>
        </p:scale>
        <p:origin x="1008" y="4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EC313640-A9D7-4474-A8EE-605C28A1E708}" type="datetimeFigureOut">
              <a:rPr lang="es-ES" smtClean="0"/>
              <a:t>28/01/2022</a:t>
            </a:fld>
            <a:endParaRPr lang="es-ES"/>
          </a:p>
        </p:txBody>
      </p:sp>
      <p:sp>
        <p:nvSpPr>
          <p:cNvPr id="4" name="Marcador de imagen de diapositiva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12FB2E4B-9468-4FDF-9F87-37DCA28F108B}" type="slidenum">
              <a:rPr lang="es-ES" smtClean="0"/>
              <a:t>‹N›</a:t>
            </a:fld>
            <a:endParaRPr lang="es-ES"/>
          </a:p>
        </p:txBody>
      </p:sp>
    </p:spTree>
    <p:extLst>
      <p:ext uri="{BB962C8B-B14F-4D97-AF65-F5344CB8AC3E}">
        <p14:creationId xmlns:p14="http://schemas.microsoft.com/office/powerpoint/2010/main" val="2952647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8096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79306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576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1295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44220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94755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64686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59954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27437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73171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285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23279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07524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12386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19328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47480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95454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95691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92152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25992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27591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767A38-6BE8-48B4-8B8F-3257C75110C3}"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6379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9679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5300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3441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6759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2026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7055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8125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1/28/2022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337761"/>
            <a:ext cx="2320925" cy="2949575"/>
          </a:xfrm>
          <a:custGeom>
            <a:avLst/>
            <a:gdLst/>
            <a:ahLst/>
            <a:cxnLst/>
            <a:rect l="l" t="t" r="r" b="b"/>
            <a:pathLst>
              <a:path w="2320925" h="2949575">
                <a:moveTo>
                  <a:pt x="2320748" y="2949238"/>
                </a:moveTo>
                <a:lnTo>
                  <a:pt x="0" y="2949238"/>
                </a:lnTo>
                <a:lnTo>
                  <a:pt x="0" y="0"/>
                </a:lnTo>
                <a:lnTo>
                  <a:pt x="2320748" y="2320062"/>
                </a:lnTo>
                <a:lnTo>
                  <a:pt x="2320748" y="2949238"/>
                </a:lnTo>
                <a:close/>
              </a:path>
            </a:pathLst>
          </a:custGeom>
          <a:solidFill>
            <a:srgbClr val="152D54"/>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9144000" y="2377571"/>
            <a:ext cx="6762749" cy="3248024"/>
          </a:xfrm>
          <a:prstGeom prst="rect">
            <a:avLst/>
          </a:prstGeom>
        </p:spPr>
      </p:pic>
      <p:sp>
        <p:nvSpPr>
          <p:cNvPr id="18" name="bg object 18"/>
          <p:cNvSpPr/>
          <p:nvPr/>
        </p:nvSpPr>
        <p:spPr>
          <a:xfrm>
            <a:off x="1919664" y="0"/>
            <a:ext cx="1333500" cy="10287000"/>
          </a:xfrm>
          <a:custGeom>
            <a:avLst/>
            <a:gdLst/>
            <a:ahLst/>
            <a:cxnLst/>
            <a:rect l="l" t="t" r="r" b="b"/>
            <a:pathLst>
              <a:path w="1333500" h="10287000">
                <a:moveTo>
                  <a:pt x="1333499" y="10286999"/>
                </a:moveTo>
                <a:lnTo>
                  <a:pt x="0" y="10286999"/>
                </a:lnTo>
                <a:lnTo>
                  <a:pt x="0" y="0"/>
                </a:lnTo>
                <a:lnTo>
                  <a:pt x="1333499" y="0"/>
                </a:lnTo>
                <a:lnTo>
                  <a:pt x="1333499" y="10286999"/>
                </a:lnTo>
                <a:close/>
              </a:path>
            </a:pathLst>
          </a:custGeom>
          <a:solidFill>
            <a:srgbClr val="FF1B20"/>
          </a:solidFill>
        </p:spPr>
        <p:txBody>
          <a:bodyPr wrap="square" lIns="0" tIns="0" rIns="0" bIns="0" rtlCol="0"/>
          <a:lstStyle/>
          <a:p>
            <a:endParaRPr/>
          </a:p>
        </p:txBody>
      </p:sp>
      <p:sp>
        <p:nvSpPr>
          <p:cNvPr id="19" name="bg object 19"/>
          <p:cNvSpPr/>
          <p:nvPr/>
        </p:nvSpPr>
        <p:spPr>
          <a:xfrm>
            <a:off x="0" y="1779574"/>
            <a:ext cx="5175250" cy="8507730"/>
          </a:xfrm>
          <a:custGeom>
            <a:avLst/>
            <a:gdLst/>
            <a:ahLst/>
            <a:cxnLst/>
            <a:rect l="l" t="t" r="r" b="b"/>
            <a:pathLst>
              <a:path w="5175250" h="8507730">
                <a:moveTo>
                  <a:pt x="2320747" y="2320061"/>
                </a:moveTo>
                <a:lnTo>
                  <a:pt x="0" y="0"/>
                </a:lnTo>
                <a:lnTo>
                  <a:pt x="0" y="5162562"/>
                </a:lnTo>
                <a:lnTo>
                  <a:pt x="2320747" y="7482611"/>
                </a:lnTo>
                <a:lnTo>
                  <a:pt x="2320747" y="2320061"/>
                </a:lnTo>
                <a:close/>
              </a:path>
              <a:path w="5175250" h="8507730">
                <a:moveTo>
                  <a:pt x="5175148" y="5134191"/>
                </a:moveTo>
                <a:lnTo>
                  <a:pt x="2593111" y="2552928"/>
                </a:lnTo>
                <a:lnTo>
                  <a:pt x="2593111" y="7715491"/>
                </a:lnTo>
                <a:lnTo>
                  <a:pt x="3385299" y="8507438"/>
                </a:lnTo>
                <a:lnTo>
                  <a:pt x="5175148" y="8507438"/>
                </a:lnTo>
                <a:lnTo>
                  <a:pt x="5175148" y="5134191"/>
                </a:lnTo>
                <a:close/>
              </a:path>
            </a:pathLst>
          </a:custGeom>
          <a:solidFill>
            <a:srgbClr val="152D54"/>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1/28/2022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3380610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000" b="1" i="0">
                <a:solidFill>
                  <a:srgbClr val="152D54"/>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1/28/2022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000" b="1" i="0">
                <a:solidFill>
                  <a:srgbClr val="152D54"/>
                </a:solidFill>
                <a:latin typeface="Calibri"/>
                <a:cs typeface="Calibri"/>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1/28/2022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337763"/>
            <a:ext cx="2320925" cy="2949575"/>
          </a:xfrm>
          <a:custGeom>
            <a:avLst/>
            <a:gdLst/>
            <a:ahLst/>
            <a:cxnLst/>
            <a:rect l="l" t="t" r="r" b="b"/>
            <a:pathLst>
              <a:path w="2320925" h="2949575">
                <a:moveTo>
                  <a:pt x="2320748" y="2949236"/>
                </a:moveTo>
                <a:lnTo>
                  <a:pt x="0" y="2949236"/>
                </a:lnTo>
                <a:lnTo>
                  <a:pt x="0" y="0"/>
                </a:lnTo>
                <a:lnTo>
                  <a:pt x="2320748" y="2320062"/>
                </a:lnTo>
                <a:lnTo>
                  <a:pt x="2320748" y="2949236"/>
                </a:lnTo>
                <a:close/>
              </a:path>
            </a:pathLst>
          </a:custGeom>
          <a:solidFill>
            <a:srgbClr val="FF1B20"/>
          </a:solidFill>
        </p:spPr>
        <p:txBody>
          <a:bodyPr wrap="square" lIns="0" tIns="0" rIns="0" bIns="0" rtlCol="0"/>
          <a:lstStyle/>
          <a:p>
            <a:endParaRPr/>
          </a:p>
        </p:txBody>
      </p:sp>
      <p:sp>
        <p:nvSpPr>
          <p:cNvPr id="17" name="bg object 17"/>
          <p:cNvSpPr/>
          <p:nvPr/>
        </p:nvSpPr>
        <p:spPr>
          <a:xfrm>
            <a:off x="1919664" y="3"/>
            <a:ext cx="1333500" cy="10287000"/>
          </a:xfrm>
          <a:custGeom>
            <a:avLst/>
            <a:gdLst/>
            <a:ahLst/>
            <a:cxnLst/>
            <a:rect l="l" t="t" r="r" b="b"/>
            <a:pathLst>
              <a:path w="1333500" h="10287000">
                <a:moveTo>
                  <a:pt x="1333499" y="10286999"/>
                </a:moveTo>
                <a:lnTo>
                  <a:pt x="0" y="10286999"/>
                </a:lnTo>
                <a:lnTo>
                  <a:pt x="0" y="0"/>
                </a:lnTo>
                <a:lnTo>
                  <a:pt x="1333499" y="0"/>
                </a:lnTo>
                <a:lnTo>
                  <a:pt x="1333499" y="10286999"/>
                </a:lnTo>
                <a:close/>
              </a:path>
            </a:pathLst>
          </a:custGeom>
          <a:solidFill>
            <a:srgbClr val="152D54"/>
          </a:solidFill>
        </p:spPr>
        <p:txBody>
          <a:bodyPr wrap="square" lIns="0" tIns="0" rIns="0" bIns="0" rtlCol="0"/>
          <a:lstStyle/>
          <a:p>
            <a:endParaRPr/>
          </a:p>
        </p:txBody>
      </p:sp>
      <p:sp>
        <p:nvSpPr>
          <p:cNvPr id="18" name="bg object 18"/>
          <p:cNvSpPr/>
          <p:nvPr/>
        </p:nvSpPr>
        <p:spPr>
          <a:xfrm>
            <a:off x="0" y="1779586"/>
            <a:ext cx="5175250" cy="8507730"/>
          </a:xfrm>
          <a:custGeom>
            <a:avLst/>
            <a:gdLst/>
            <a:ahLst/>
            <a:cxnLst/>
            <a:rect l="l" t="t" r="r" b="b"/>
            <a:pathLst>
              <a:path w="5175250" h="8507730">
                <a:moveTo>
                  <a:pt x="2320747" y="2320061"/>
                </a:moveTo>
                <a:lnTo>
                  <a:pt x="0" y="0"/>
                </a:lnTo>
                <a:lnTo>
                  <a:pt x="0" y="5162550"/>
                </a:lnTo>
                <a:lnTo>
                  <a:pt x="2320747" y="7482611"/>
                </a:lnTo>
                <a:lnTo>
                  <a:pt x="2320747" y="2320061"/>
                </a:lnTo>
                <a:close/>
              </a:path>
              <a:path w="5175250" h="8507730">
                <a:moveTo>
                  <a:pt x="5175148" y="5134191"/>
                </a:moveTo>
                <a:lnTo>
                  <a:pt x="2593111" y="2552916"/>
                </a:lnTo>
                <a:lnTo>
                  <a:pt x="2593111" y="7715478"/>
                </a:lnTo>
                <a:lnTo>
                  <a:pt x="3385299" y="8507425"/>
                </a:lnTo>
                <a:lnTo>
                  <a:pt x="5175148" y="8507425"/>
                </a:lnTo>
                <a:lnTo>
                  <a:pt x="5175148" y="5134191"/>
                </a:lnTo>
                <a:close/>
              </a:path>
            </a:pathLst>
          </a:custGeom>
          <a:solidFill>
            <a:srgbClr val="FF1B20"/>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9000" b="1" i="0">
                <a:solidFill>
                  <a:srgbClr val="152D54"/>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1/28/2022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337761"/>
            <a:ext cx="2320925" cy="2949575"/>
          </a:xfrm>
          <a:custGeom>
            <a:avLst/>
            <a:gdLst/>
            <a:ahLst/>
            <a:cxnLst/>
            <a:rect l="l" t="t" r="r" b="b"/>
            <a:pathLst>
              <a:path w="2320925" h="2949575">
                <a:moveTo>
                  <a:pt x="2320748" y="2949238"/>
                </a:moveTo>
                <a:lnTo>
                  <a:pt x="0" y="2949238"/>
                </a:lnTo>
                <a:lnTo>
                  <a:pt x="0" y="0"/>
                </a:lnTo>
                <a:lnTo>
                  <a:pt x="2320748" y="2320062"/>
                </a:lnTo>
                <a:lnTo>
                  <a:pt x="2320748" y="2949238"/>
                </a:lnTo>
                <a:close/>
              </a:path>
            </a:pathLst>
          </a:custGeom>
          <a:solidFill>
            <a:srgbClr val="FF1B20"/>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9144000" y="2377571"/>
            <a:ext cx="6762749" cy="3248024"/>
          </a:xfrm>
          <a:prstGeom prst="rect">
            <a:avLst/>
          </a:prstGeom>
        </p:spPr>
      </p:pic>
      <p:sp>
        <p:nvSpPr>
          <p:cNvPr id="18" name="bg object 18"/>
          <p:cNvSpPr/>
          <p:nvPr/>
        </p:nvSpPr>
        <p:spPr>
          <a:xfrm>
            <a:off x="1919664" y="0"/>
            <a:ext cx="1333500" cy="10287000"/>
          </a:xfrm>
          <a:custGeom>
            <a:avLst/>
            <a:gdLst/>
            <a:ahLst/>
            <a:cxnLst/>
            <a:rect l="l" t="t" r="r" b="b"/>
            <a:pathLst>
              <a:path w="1333500" h="10287000">
                <a:moveTo>
                  <a:pt x="1333499" y="10286999"/>
                </a:moveTo>
                <a:lnTo>
                  <a:pt x="0" y="10286999"/>
                </a:lnTo>
                <a:lnTo>
                  <a:pt x="0" y="0"/>
                </a:lnTo>
                <a:lnTo>
                  <a:pt x="1333499" y="0"/>
                </a:lnTo>
                <a:lnTo>
                  <a:pt x="1333499" y="10286999"/>
                </a:lnTo>
                <a:close/>
              </a:path>
            </a:pathLst>
          </a:custGeom>
          <a:solidFill>
            <a:srgbClr val="152D54"/>
          </a:solidFill>
        </p:spPr>
        <p:txBody>
          <a:bodyPr wrap="square" lIns="0" tIns="0" rIns="0" bIns="0" rtlCol="0"/>
          <a:lstStyle/>
          <a:p>
            <a:endParaRPr/>
          </a:p>
        </p:txBody>
      </p:sp>
      <p:sp>
        <p:nvSpPr>
          <p:cNvPr id="19" name="bg object 19"/>
          <p:cNvSpPr/>
          <p:nvPr/>
        </p:nvSpPr>
        <p:spPr>
          <a:xfrm>
            <a:off x="0" y="1779574"/>
            <a:ext cx="5175250" cy="8507730"/>
          </a:xfrm>
          <a:custGeom>
            <a:avLst/>
            <a:gdLst/>
            <a:ahLst/>
            <a:cxnLst/>
            <a:rect l="l" t="t" r="r" b="b"/>
            <a:pathLst>
              <a:path w="5175250" h="8507730">
                <a:moveTo>
                  <a:pt x="2320747" y="2320061"/>
                </a:moveTo>
                <a:lnTo>
                  <a:pt x="0" y="0"/>
                </a:lnTo>
                <a:lnTo>
                  <a:pt x="0" y="5162562"/>
                </a:lnTo>
                <a:lnTo>
                  <a:pt x="2320747" y="7482611"/>
                </a:lnTo>
                <a:lnTo>
                  <a:pt x="2320747" y="2320061"/>
                </a:lnTo>
                <a:close/>
              </a:path>
              <a:path w="5175250" h="8507730">
                <a:moveTo>
                  <a:pt x="5175148" y="5134191"/>
                </a:moveTo>
                <a:lnTo>
                  <a:pt x="2593111" y="2552928"/>
                </a:lnTo>
                <a:lnTo>
                  <a:pt x="2593111" y="7715491"/>
                </a:lnTo>
                <a:lnTo>
                  <a:pt x="3385299" y="8507438"/>
                </a:lnTo>
                <a:lnTo>
                  <a:pt x="5175148" y="8507438"/>
                </a:lnTo>
                <a:lnTo>
                  <a:pt x="5175148" y="5134191"/>
                </a:lnTo>
                <a:close/>
              </a:path>
            </a:pathLst>
          </a:custGeom>
          <a:solidFill>
            <a:srgbClr val="FF1B20"/>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1/28/2022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1/28/2022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2825693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000" b="1" i="0">
                <a:solidFill>
                  <a:srgbClr val="152D54"/>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1/28/2022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931522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000" b="1" i="0">
                <a:solidFill>
                  <a:srgbClr val="152D54"/>
                </a:solidFill>
                <a:latin typeface="Tahoma"/>
                <a:cs typeface="Tahoma"/>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1/28/2022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3514226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337763"/>
            <a:ext cx="2320925" cy="2949575"/>
          </a:xfrm>
          <a:custGeom>
            <a:avLst/>
            <a:gdLst/>
            <a:ahLst/>
            <a:cxnLst/>
            <a:rect l="l" t="t" r="r" b="b"/>
            <a:pathLst>
              <a:path w="2320925" h="2949575">
                <a:moveTo>
                  <a:pt x="2320748" y="2949236"/>
                </a:moveTo>
                <a:lnTo>
                  <a:pt x="0" y="2949236"/>
                </a:lnTo>
                <a:lnTo>
                  <a:pt x="0" y="0"/>
                </a:lnTo>
                <a:lnTo>
                  <a:pt x="2320748" y="2320062"/>
                </a:lnTo>
                <a:lnTo>
                  <a:pt x="2320748" y="2949236"/>
                </a:lnTo>
                <a:close/>
              </a:path>
            </a:pathLst>
          </a:custGeom>
          <a:solidFill>
            <a:srgbClr val="152D54"/>
          </a:solidFill>
        </p:spPr>
        <p:txBody>
          <a:bodyPr wrap="square" lIns="0" tIns="0" rIns="0" bIns="0" rtlCol="0"/>
          <a:lstStyle/>
          <a:p>
            <a:endParaRPr/>
          </a:p>
        </p:txBody>
      </p:sp>
      <p:sp>
        <p:nvSpPr>
          <p:cNvPr id="17" name="bg object 17"/>
          <p:cNvSpPr/>
          <p:nvPr/>
        </p:nvSpPr>
        <p:spPr>
          <a:xfrm>
            <a:off x="1919664" y="3"/>
            <a:ext cx="1333500" cy="10287000"/>
          </a:xfrm>
          <a:custGeom>
            <a:avLst/>
            <a:gdLst/>
            <a:ahLst/>
            <a:cxnLst/>
            <a:rect l="l" t="t" r="r" b="b"/>
            <a:pathLst>
              <a:path w="1333500" h="10287000">
                <a:moveTo>
                  <a:pt x="1333499" y="10286999"/>
                </a:moveTo>
                <a:lnTo>
                  <a:pt x="0" y="10286999"/>
                </a:lnTo>
                <a:lnTo>
                  <a:pt x="0" y="0"/>
                </a:lnTo>
                <a:lnTo>
                  <a:pt x="1333499" y="0"/>
                </a:lnTo>
                <a:lnTo>
                  <a:pt x="1333499" y="10286999"/>
                </a:lnTo>
                <a:close/>
              </a:path>
            </a:pathLst>
          </a:custGeom>
          <a:solidFill>
            <a:srgbClr val="FF1B20"/>
          </a:solidFill>
        </p:spPr>
        <p:txBody>
          <a:bodyPr wrap="square" lIns="0" tIns="0" rIns="0" bIns="0" rtlCol="0"/>
          <a:lstStyle/>
          <a:p>
            <a:endParaRPr/>
          </a:p>
        </p:txBody>
      </p:sp>
      <p:sp>
        <p:nvSpPr>
          <p:cNvPr id="18" name="bg object 18"/>
          <p:cNvSpPr/>
          <p:nvPr/>
        </p:nvSpPr>
        <p:spPr>
          <a:xfrm>
            <a:off x="0" y="1779586"/>
            <a:ext cx="5175250" cy="8507730"/>
          </a:xfrm>
          <a:custGeom>
            <a:avLst/>
            <a:gdLst/>
            <a:ahLst/>
            <a:cxnLst/>
            <a:rect l="l" t="t" r="r" b="b"/>
            <a:pathLst>
              <a:path w="5175250" h="8507730">
                <a:moveTo>
                  <a:pt x="2320747" y="2320061"/>
                </a:moveTo>
                <a:lnTo>
                  <a:pt x="0" y="0"/>
                </a:lnTo>
                <a:lnTo>
                  <a:pt x="0" y="5162550"/>
                </a:lnTo>
                <a:lnTo>
                  <a:pt x="2320747" y="7482611"/>
                </a:lnTo>
                <a:lnTo>
                  <a:pt x="2320747" y="2320061"/>
                </a:lnTo>
                <a:close/>
              </a:path>
              <a:path w="5175250" h="8507730">
                <a:moveTo>
                  <a:pt x="5175148" y="5134191"/>
                </a:moveTo>
                <a:lnTo>
                  <a:pt x="2593111" y="2552916"/>
                </a:lnTo>
                <a:lnTo>
                  <a:pt x="2593111" y="7715478"/>
                </a:lnTo>
                <a:lnTo>
                  <a:pt x="3385299" y="8507425"/>
                </a:lnTo>
                <a:lnTo>
                  <a:pt x="5175148" y="8507425"/>
                </a:lnTo>
                <a:lnTo>
                  <a:pt x="5175148" y="5134191"/>
                </a:lnTo>
                <a:close/>
              </a:path>
            </a:pathLst>
          </a:custGeom>
          <a:solidFill>
            <a:srgbClr val="152D54"/>
          </a:solidFill>
        </p:spPr>
        <p:txBody>
          <a:bodyPr wrap="square" lIns="0" tIns="0" rIns="0" bIns="0" rtlCol="0"/>
          <a:lstStyle/>
          <a:p>
            <a:endParaRPr/>
          </a:p>
        </p:txBody>
      </p:sp>
      <p:pic>
        <p:nvPicPr>
          <p:cNvPr id="19" name="bg object 19"/>
          <p:cNvPicPr/>
          <p:nvPr/>
        </p:nvPicPr>
        <p:blipFill>
          <a:blip r:embed="rId2" cstate="print"/>
          <a:stretch>
            <a:fillRect/>
          </a:stretch>
        </p:blipFill>
        <p:spPr>
          <a:xfrm>
            <a:off x="6370720" y="9572870"/>
            <a:ext cx="11740249" cy="529936"/>
          </a:xfrm>
          <a:prstGeom prst="rect">
            <a:avLst/>
          </a:prstGeom>
        </p:spPr>
      </p:pic>
      <p:sp>
        <p:nvSpPr>
          <p:cNvPr id="2" name="Holder 2"/>
          <p:cNvSpPr>
            <a:spLocks noGrp="1"/>
          </p:cNvSpPr>
          <p:nvPr>
            <p:ph type="title"/>
          </p:nvPr>
        </p:nvSpPr>
        <p:spPr/>
        <p:txBody>
          <a:bodyPr lIns="0" tIns="0" rIns="0" bIns="0"/>
          <a:lstStyle>
            <a:lvl1pPr>
              <a:defRPr sz="9000" b="1" i="0">
                <a:solidFill>
                  <a:srgbClr val="152D54"/>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1/28/2022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28851148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8512721"/>
            <a:ext cx="18288000" cy="1771650"/>
          </a:xfrm>
          <a:custGeom>
            <a:avLst/>
            <a:gdLst/>
            <a:ahLst/>
            <a:cxnLst/>
            <a:rect l="l" t="t" r="r" b="b"/>
            <a:pathLst>
              <a:path w="18288000" h="1771650">
                <a:moveTo>
                  <a:pt x="18287998" y="1771649"/>
                </a:moveTo>
                <a:lnTo>
                  <a:pt x="0" y="1771649"/>
                </a:lnTo>
                <a:lnTo>
                  <a:pt x="0" y="0"/>
                </a:lnTo>
                <a:lnTo>
                  <a:pt x="18287998" y="0"/>
                </a:lnTo>
                <a:lnTo>
                  <a:pt x="18287998" y="1771649"/>
                </a:lnTo>
                <a:close/>
              </a:path>
            </a:pathLst>
          </a:custGeom>
          <a:solidFill>
            <a:srgbClr val="152D54"/>
          </a:solidFill>
        </p:spPr>
        <p:txBody>
          <a:bodyPr wrap="square" lIns="0" tIns="0" rIns="0" bIns="0" rtlCol="0"/>
          <a:lstStyle/>
          <a:p>
            <a:endParaRPr/>
          </a:p>
        </p:txBody>
      </p:sp>
      <p:sp>
        <p:nvSpPr>
          <p:cNvPr id="17" name="bg object 17"/>
          <p:cNvSpPr/>
          <p:nvPr/>
        </p:nvSpPr>
        <p:spPr>
          <a:xfrm>
            <a:off x="12620321" y="8482166"/>
            <a:ext cx="2223770" cy="1797050"/>
          </a:xfrm>
          <a:custGeom>
            <a:avLst/>
            <a:gdLst/>
            <a:ahLst/>
            <a:cxnLst/>
            <a:rect l="l" t="t" r="r" b="b"/>
            <a:pathLst>
              <a:path w="2223769" h="1797050">
                <a:moveTo>
                  <a:pt x="1235377" y="1796644"/>
                </a:moveTo>
                <a:lnTo>
                  <a:pt x="0" y="1796644"/>
                </a:lnTo>
                <a:lnTo>
                  <a:pt x="988123" y="898544"/>
                </a:lnTo>
                <a:lnTo>
                  <a:pt x="0" y="0"/>
                </a:lnTo>
                <a:lnTo>
                  <a:pt x="1235377" y="0"/>
                </a:lnTo>
                <a:lnTo>
                  <a:pt x="2223501" y="898544"/>
                </a:lnTo>
                <a:lnTo>
                  <a:pt x="1235377" y="1796644"/>
                </a:lnTo>
                <a:close/>
              </a:path>
            </a:pathLst>
          </a:custGeom>
          <a:solidFill>
            <a:srgbClr val="FFFFFF"/>
          </a:solidFill>
        </p:spPr>
        <p:txBody>
          <a:bodyPr wrap="square" lIns="0" tIns="0" rIns="0" bIns="0" rtlCol="0"/>
          <a:lstStyle/>
          <a:p>
            <a:endParaRPr/>
          </a:p>
        </p:txBody>
      </p:sp>
      <p:sp>
        <p:nvSpPr>
          <p:cNvPr id="18" name="bg object 18"/>
          <p:cNvSpPr/>
          <p:nvPr/>
        </p:nvSpPr>
        <p:spPr>
          <a:xfrm>
            <a:off x="2322659" y="8517270"/>
            <a:ext cx="6817359" cy="1769745"/>
          </a:xfrm>
          <a:custGeom>
            <a:avLst/>
            <a:gdLst/>
            <a:ahLst/>
            <a:cxnLst/>
            <a:rect l="l" t="t" r="r" b="b"/>
            <a:pathLst>
              <a:path w="6817359" h="1769745">
                <a:moveTo>
                  <a:pt x="6817229" y="0"/>
                </a:moveTo>
                <a:lnTo>
                  <a:pt x="5048259" y="1769728"/>
                </a:lnTo>
                <a:lnTo>
                  <a:pt x="0" y="1769728"/>
                </a:lnTo>
                <a:lnTo>
                  <a:pt x="1768979" y="0"/>
                </a:lnTo>
                <a:lnTo>
                  <a:pt x="6817229" y="0"/>
                </a:lnTo>
                <a:close/>
              </a:path>
            </a:pathLst>
          </a:custGeom>
          <a:solidFill>
            <a:srgbClr val="FF1B20"/>
          </a:solidFill>
        </p:spPr>
        <p:txBody>
          <a:bodyPr wrap="square" lIns="0" tIns="0" rIns="0" bIns="0" rtlCol="0"/>
          <a:lstStyle/>
          <a:p>
            <a:endParaRPr/>
          </a:p>
        </p:txBody>
      </p:sp>
      <p:sp>
        <p:nvSpPr>
          <p:cNvPr id="2" name="Holder 2"/>
          <p:cNvSpPr>
            <a:spLocks noGrp="1"/>
          </p:cNvSpPr>
          <p:nvPr>
            <p:ph type="title"/>
          </p:nvPr>
        </p:nvSpPr>
        <p:spPr>
          <a:xfrm>
            <a:off x="3770045" y="3861156"/>
            <a:ext cx="10747908" cy="1397000"/>
          </a:xfrm>
          <a:prstGeom prst="rect">
            <a:avLst/>
          </a:prstGeom>
        </p:spPr>
        <p:txBody>
          <a:bodyPr wrap="square" lIns="0" tIns="0" rIns="0" bIns="0">
            <a:spAutoFit/>
          </a:bodyPr>
          <a:lstStyle>
            <a:lvl1pPr>
              <a:defRPr sz="9000" b="1" i="0">
                <a:solidFill>
                  <a:srgbClr val="152D54"/>
                </a:solidFill>
                <a:latin typeface="Calibri"/>
                <a:cs typeface="Calibri"/>
              </a:defRPr>
            </a:lvl1pPr>
          </a:lstStyle>
          <a:p>
            <a:endParaRPr/>
          </a:p>
        </p:txBody>
      </p:sp>
      <p:sp>
        <p:nvSpPr>
          <p:cNvPr id="3" name="Holder 3"/>
          <p:cNvSpPr>
            <a:spLocks noGrp="1"/>
          </p:cNvSpPr>
          <p:nvPr>
            <p:ph type="body" idx="1"/>
          </p:nvPr>
        </p:nvSpPr>
        <p:spPr>
          <a:xfrm>
            <a:off x="914400" y="2366010"/>
            <a:ext cx="1645920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1/28/2022</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8512721"/>
            <a:ext cx="18288000" cy="1771650"/>
          </a:xfrm>
          <a:custGeom>
            <a:avLst/>
            <a:gdLst/>
            <a:ahLst/>
            <a:cxnLst/>
            <a:rect l="l" t="t" r="r" b="b"/>
            <a:pathLst>
              <a:path w="18288000" h="1771650">
                <a:moveTo>
                  <a:pt x="18287998" y="1771649"/>
                </a:moveTo>
                <a:lnTo>
                  <a:pt x="0" y="1771649"/>
                </a:lnTo>
                <a:lnTo>
                  <a:pt x="0" y="0"/>
                </a:lnTo>
                <a:lnTo>
                  <a:pt x="18287998" y="0"/>
                </a:lnTo>
                <a:lnTo>
                  <a:pt x="18287998" y="1771649"/>
                </a:lnTo>
                <a:close/>
              </a:path>
            </a:pathLst>
          </a:custGeom>
          <a:solidFill>
            <a:srgbClr val="FF1B20"/>
          </a:solidFill>
        </p:spPr>
        <p:txBody>
          <a:bodyPr wrap="square" lIns="0" tIns="0" rIns="0" bIns="0" rtlCol="0"/>
          <a:lstStyle/>
          <a:p>
            <a:endParaRPr/>
          </a:p>
        </p:txBody>
      </p:sp>
      <p:sp>
        <p:nvSpPr>
          <p:cNvPr id="17" name="bg object 17"/>
          <p:cNvSpPr/>
          <p:nvPr/>
        </p:nvSpPr>
        <p:spPr>
          <a:xfrm>
            <a:off x="1209657" y="8521585"/>
            <a:ext cx="7934325" cy="1765935"/>
          </a:xfrm>
          <a:custGeom>
            <a:avLst/>
            <a:gdLst/>
            <a:ahLst/>
            <a:cxnLst/>
            <a:rect l="l" t="t" r="r" b="b"/>
            <a:pathLst>
              <a:path w="7934325" h="1765934">
                <a:moveTo>
                  <a:pt x="0" y="0"/>
                </a:moveTo>
                <a:lnTo>
                  <a:pt x="7934323" y="0"/>
                </a:lnTo>
                <a:lnTo>
                  <a:pt x="7910915" y="41690"/>
                </a:lnTo>
                <a:lnTo>
                  <a:pt x="7887081" y="83107"/>
                </a:lnTo>
                <a:lnTo>
                  <a:pt x="7862825" y="124248"/>
                </a:lnTo>
                <a:lnTo>
                  <a:pt x="7838151" y="165111"/>
                </a:lnTo>
                <a:lnTo>
                  <a:pt x="7813060" y="205691"/>
                </a:lnTo>
                <a:lnTo>
                  <a:pt x="7787556" y="245987"/>
                </a:lnTo>
                <a:lnTo>
                  <a:pt x="7761642" y="285994"/>
                </a:lnTo>
                <a:lnTo>
                  <a:pt x="7735320" y="325711"/>
                </a:lnTo>
                <a:lnTo>
                  <a:pt x="7708595" y="365134"/>
                </a:lnTo>
                <a:lnTo>
                  <a:pt x="7681468" y="404260"/>
                </a:lnTo>
                <a:lnTo>
                  <a:pt x="7653942" y="443086"/>
                </a:lnTo>
                <a:lnTo>
                  <a:pt x="7626021" y="481610"/>
                </a:lnTo>
                <a:lnTo>
                  <a:pt x="7597708" y="519828"/>
                </a:lnTo>
                <a:lnTo>
                  <a:pt x="7569005" y="557737"/>
                </a:lnTo>
                <a:lnTo>
                  <a:pt x="7539915" y="595335"/>
                </a:lnTo>
                <a:lnTo>
                  <a:pt x="7510442" y="632618"/>
                </a:lnTo>
                <a:lnTo>
                  <a:pt x="7480588" y="669584"/>
                </a:lnTo>
                <a:lnTo>
                  <a:pt x="7450357" y="706229"/>
                </a:lnTo>
                <a:lnTo>
                  <a:pt x="7419751" y="742551"/>
                </a:lnTo>
                <a:lnTo>
                  <a:pt x="7388772" y="778546"/>
                </a:lnTo>
                <a:lnTo>
                  <a:pt x="7357425" y="814212"/>
                </a:lnTo>
                <a:lnTo>
                  <a:pt x="7325712" y="849546"/>
                </a:lnTo>
                <a:lnTo>
                  <a:pt x="7293636" y="884545"/>
                </a:lnTo>
                <a:lnTo>
                  <a:pt x="7261200" y="919205"/>
                </a:lnTo>
                <a:lnTo>
                  <a:pt x="7228407" y="953524"/>
                </a:lnTo>
                <a:lnTo>
                  <a:pt x="7195260" y="987498"/>
                </a:lnTo>
                <a:lnTo>
                  <a:pt x="7161762" y="1021126"/>
                </a:lnTo>
                <a:lnTo>
                  <a:pt x="7127915" y="1054404"/>
                </a:lnTo>
                <a:lnTo>
                  <a:pt x="7093724" y="1087328"/>
                </a:lnTo>
                <a:lnTo>
                  <a:pt x="7059189" y="1119896"/>
                </a:lnTo>
                <a:lnTo>
                  <a:pt x="7024316" y="1152106"/>
                </a:lnTo>
                <a:lnTo>
                  <a:pt x="6989106" y="1183953"/>
                </a:lnTo>
                <a:lnTo>
                  <a:pt x="6953563" y="1215436"/>
                </a:lnTo>
                <a:lnTo>
                  <a:pt x="6917689" y="1246550"/>
                </a:lnTo>
                <a:lnTo>
                  <a:pt x="6881488" y="1277294"/>
                </a:lnTo>
                <a:lnTo>
                  <a:pt x="6844962" y="1307664"/>
                </a:lnTo>
                <a:lnTo>
                  <a:pt x="6808114" y="1337657"/>
                </a:lnTo>
                <a:lnTo>
                  <a:pt x="6770948" y="1367271"/>
                </a:lnTo>
                <a:lnTo>
                  <a:pt x="6733466" y="1396501"/>
                </a:lnTo>
                <a:lnTo>
                  <a:pt x="6695671" y="1425347"/>
                </a:lnTo>
                <a:lnTo>
                  <a:pt x="6657566" y="1453803"/>
                </a:lnTo>
                <a:lnTo>
                  <a:pt x="6619155" y="1481868"/>
                </a:lnTo>
                <a:lnTo>
                  <a:pt x="6580439" y="1509538"/>
                </a:lnTo>
                <a:lnTo>
                  <a:pt x="6541423" y="1536811"/>
                </a:lnTo>
                <a:lnTo>
                  <a:pt x="6502108" y="1563683"/>
                </a:lnTo>
                <a:lnTo>
                  <a:pt x="6462499" y="1590152"/>
                </a:lnTo>
                <a:lnTo>
                  <a:pt x="6422597" y="1616215"/>
                </a:lnTo>
                <a:lnTo>
                  <a:pt x="6382406" y="1641868"/>
                </a:lnTo>
                <a:lnTo>
                  <a:pt x="6341929" y="1667108"/>
                </a:lnTo>
                <a:lnTo>
                  <a:pt x="6301168" y="1691934"/>
                </a:lnTo>
                <a:lnTo>
                  <a:pt x="6260128" y="1716341"/>
                </a:lnTo>
                <a:lnTo>
                  <a:pt x="6218810" y="1740327"/>
                </a:lnTo>
                <a:lnTo>
                  <a:pt x="6177217" y="1763889"/>
                </a:lnTo>
                <a:lnTo>
                  <a:pt x="6174459" y="1765413"/>
                </a:lnTo>
                <a:lnTo>
                  <a:pt x="1759920" y="1765413"/>
                </a:lnTo>
                <a:lnTo>
                  <a:pt x="1715568" y="1740327"/>
                </a:lnTo>
                <a:lnTo>
                  <a:pt x="1674249" y="1716341"/>
                </a:lnTo>
                <a:lnTo>
                  <a:pt x="1633207" y="1691934"/>
                </a:lnTo>
                <a:lnTo>
                  <a:pt x="1592446" y="1667108"/>
                </a:lnTo>
                <a:lnTo>
                  <a:pt x="1551968" y="1641868"/>
                </a:lnTo>
                <a:lnTo>
                  <a:pt x="1511776" y="1616215"/>
                </a:lnTo>
                <a:lnTo>
                  <a:pt x="1471874" y="1590152"/>
                </a:lnTo>
                <a:lnTo>
                  <a:pt x="1432264" y="1563683"/>
                </a:lnTo>
                <a:lnTo>
                  <a:pt x="1392948" y="1536811"/>
                </a:lnTo>
                <a:lnTo>
                  <a:pt x="1353931" y="1509538"/>
                </a:lnTo>
                <a:lnTo>
                  <a:pt x="1315215" y="1481868"/>
                </a:lnTo>
                <a:lnTo>
                  <a:pt x="1276802" y="1453803"/>
                </a:lnTo>
                <a:lnTo>
                  <a:pt x="1238697" y="1425347"/>
                </a:lnTo>
                <a:lnTo>
                  <a:pt x="1200901" y="1396501"/>
                </a:lnTo>
                <a:lnTo>
                  <a:pt x="1163418" y="1367271"/>
                </a:lnTo>
                <a:lnTo>
                  <a:pt x="1126251" y="1337657"/>
                </a:lnTo>
                <a:lnTo>
                  <a:pt x="1089403" y="1307664"/>
                </a:lnTo>
                <a:lnTo>
                  <a:pt x="1052876" y="1277294"/>
                </a:lnTo>
                <a:lnTo>
                  <a:pt x="1016673" y="1246550"/>
                </a:lnTo>
                <a:lnTo>
                  <a:pt x="980799" y="1215436"/>
                </a:lnTo>
                <a:lnTo>
                  <a:pt x="945255" y="1183953"/>
                </a:lnTo>
                <a:lnTo>
                  <a:pt x="910044" y="1152106"/>
                </a:lnTo>
                <a:lnTo>
                  <a:pt x="875169" y="1119896"/>
                </a:lnTo>
                <a:lnTo>
                  <a:pt x="840634" y="1087328"/>
                </a:lnTo>
                <a:lnTo>
                  <a:pt x="806442" y="1054404"/>
                </a:lnTo>
                <a:lnTo>
                  <a:pt x="772594" y="1021126"/>
                </a:lnTo>
                <a:lnTo>
                  <a:pt x="739095" y="987498"/>
                </a:lnTo>
                <a:lnTo>
                  <a:pt x="705947" y="953524"/>
                </a:lnTo>
                <a:lnTo>
                  <a:pt x="673153" y="919205"/>
                </a:lnTo>
                <a:lnTo>
                  <a:pt x="640716" y="884545"/>
                </a:lnTo>
                <a:lnTo>
                  <a:pt x="608639" y="849546"/>
                </a:lnTo>
                <a:lnTo>
                  <a:pt x="576925" y="814212"/>
                </a:lnTo>
                <a:lnTo>
                  <a:pt x="545577" y="778546"/>
                </a:lnTo>
                <a:lnTo>
                  <a:pt x="514597" y="742551"/>
                </a:lnTo>
                <a:lnTo>
                  <a:pt x="483990" y="706229"/>
                </a:lnTo>
                <a:lnTo>
                  <a:pt x="453757" y="669584"/>
                </a:lnTo>
                <a:lnTo>
                  <a:pt x="423902" y="632618"/>
                </a:lnTo>
                <a:lnTo>
                  <a:pt x="394428" y="595335"/>
                </a:lnTo>
                <a:lnTo>
                  <a:pt x="365337" y="557737"/>
                </a:lnTo>
                <a:lnTo>
                  <a:pt x="336633" y="519828"/>
                </a:lnTo>
                <a:lnTo>
                  <a:pt x="308318" y="481610"/>
                </a:lnTo>
                <a:lnTo>
                  <a:pt x="280396" y="443086"/>
                </a:lnTo>
                <a:lnTo>
                  <a:pt x="252870" y="404260"/>
                </a:lnTo>
                <a:lnTo>
                  <a:pt x="225741" y="365134"/>
                </a:lnTo>
                <a:lnTo>
                  <a:pt x="199014" y="325711"/>
                </a:lnTo>
                <a:lnTo>
                  <a:pt x="172691" y="285994"/>
                </a:lnTo>
                <a:lnTo>
                  <a:pt x="146776" y="245987"/>
                </a:lnTo>
                <a:lnTo>
                  <a:pt x="121270" y="205691"/>
                </a:lnTo>
                <a:lnTo>
                  <a:pt x="96178" y="165111"/>
                </a:lnTo>
                <a:lnTo>
                  <a:pt x="71502" y="124248"/>
                </a:lnTo>
                <a:lnTo>
                  <a:pt x="47245" y="83107"/>
                </a:lnTo>
                <a:lnTo>
                  <a:pt x="23410" y="41690"/>
                </a:lnTo>
                <a:lnTo>
                  <a:pt x="0" y="0"/>
                </a:lnTo>
                <a:close/>
              </a:path>
            </a:pathLst>
          </a:custGeom>
          <a:solidFill>
            <a:srgbClr val="152D54"/>
          </a:solidFill>
        </p:spPr>
        <p:txBody>
          <a:bodyPr wrap="square" lIns="0" tIns="0" rIns="0" bIns="0" rtlCol="0"/>
          <a:lstStyle/>
          <a:p>
            <a:endParaRPr/>
          </a:p>
        </p:txBody>
      </p:sp>
      <p:sp>
        <p:nvSpPr>
          <p:cNvPr id="18" name="bg object 18"/>
          <p:cNvSpPr/>
          <p:nvPr/>
        </p:nvSpPr>
        <p:spPr>
          <a:xfrm>
            <a:off x="12620321" y="8482166"/>
            <a:ext cx="2223770" cy="1797050"/>
          </a:xfrm>
          <a:custGeom>
            <a:avLst/>
            <a:gdLst/>
            <a:ahLst/>
            <a:cxnLst/>
            <a:rect l="l" t="t" r="r" b="b"/>
            <a:pathLst>
              <a:path w="2223769" h="1797050">
                <a:moveTo>
                  <a:pt x="1235377" y="1796644"/>
                </a:moveTo>
                <a:lnTo>
                  <a:pt x="0" y="1796644"/>
                </a:lnTo>
                <a:lnTo>
                  <a:pt x="988123" y="898544"/>
                </a:lnTo>
                <a:lnTo>
                  <a:pt x="0" y="0"/>
                </a:lnTo>
                <a:lnTo>
                  <a:pt x="1235377" y="0"/>
                </a:lnTo>
                <a:lnTo>
                  <a:pt x="2223501" y="898544"/>
                </a:lnTo>
                <a:lnTo>
                  <a:pt x="1235377" y="1796644"/>
                </a:lnTo>
                <a:close/>
              </a:path>
            </a:pathLst>
          </a:custGeom>
          <a:solidFill>
            <a:srgbClr val="FFFFFF"/>
          </a:solidFill>
        </p:spPr>
        <p:txBody>
          <a:bodyPr wrap="square" lIns="0" tIns="0" rIns="0" bIns="0" rtlCol="0"/>
          <a:lstStyle/>
          <a:p>
            <a:endParaRPr/>
          </a:p>
        </p:txBody>
      </p:sp>
      <p:sp>
        <p:nvSpPr>
          <p:cNvPr id="2" name="Holder 2"/>
          <p:cNvSpPr>
            <a:spLocks noGrp="1"/>
          </p:cNvSpPr>
          <p:nvPr>
            <p:ph type="title"/>
          </p:nvPr>
        </p:nvSpPr>
        <p:spPr>
          <a:xfrm>
            <a:off x="3770045" y="3861156"/>
            <a:ext cx="10747908" cy="1397000"/>
          </a:xfrm>
          <a:prstGeom prst="rect">
            <a:avLst/>
          </a:prstGeom>
        </p:spPr>
        <p:txBody>
          <a:bodyPr wrap="square" lIns="0" tIns="0" rIns="0" bIns="0">
            <a:spAutoFit/>
          </a:bodyPr>
          <a:lstStyle>
            <a:lvl1pPr>
              <a:defRPr sz="9000" b="1" i="0">
                <a:solidFill>
                  <a:srgbClr val="152D54"/>
                </a:solidFill>
                <a:latin typeface="Tahoma"/>
                <a:cs typeface="Tahoma"/>
              </a:defRPr>
            </a:lvl1pPr>
          </a:lstStyle>
          <a:p>
            <a:endParaRPr/>
          </a:p>
        </p:txBody>
      </p:sp>
      <p:sp>
        <p:nvSpPr>
          <p:cNvPr id="3" name="Holder 3"/>
          <p:cNvSpPr>
            <a:spLocks noGrp="1"/>
          </p:cNvSpPr>
          <p:nvPr>
            <p:ph type="body" idx="1"/>
          </p:nvPr>
        </p:nvSpPr>
        <p:spPr>
          <a:xfrm>
            <a:off x="914400" y="2366010"/>
            <a:ext cx="1645920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1/28/2022</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258967279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eur-lex.europa.eu/legal-content/EN/TXT/PDF/?uri=CELEX:32006H0962&amp;from=EN" TargetMode="Externa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publications.jrc.ec.europa.eu/repository/handle/JRC101581" TargetMode="Externa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915400" y="6016336"/>
            <a:ext cx="6819900" cy="838050"/>
          </a:xfrm>
          <a:prstGeom prst="rect">
            <a:avLst/>
          </a:prstGeom>
        </p:spPr>
        <p:txBody>
          <a:bodyPr vert="horz" wrap="square" lIns="0" tIns="67945" rIns="0" bIns="0" rtlCol="0">
            <a:spAutoFit/>
          </a:bodyPr>
          <a:lstStyle/>
          <a:p>
            <a:pPr marL="572770" marR="0" lvl="0" indent="0" algn="ctr" defTabSz="914400" rtl="0" eaLnBrk="1" fontAlgn="auto" latinLnBrk="0" hangingPunct="1">
              <a:lnSpc>
                <a:spcPct val="100000"/>
              </a:lnSpc>
              <a:spcBef>
                <a:spcPts val="535"/>
              </a:spcBef>
              <a:spcAft>
                <a:spcPts val="0"/>
              </a:spcAft>
              <a:buClrTx/>
              <a:buSzTx/>
              <a:buFontTx/>
              <a:buNone/>
              <a:tabLst>
                <a:tab pos="2402205" algn="l"/>
                <a:tab pos="3403600" algn="l"/>
                <a:tab pos="4709160" algn="l"/>
                <a:tab pos="5283200" algn="l"/>
              </a:tabLst>
              <a:defRPr/>
            </a:pPr>
            <a:r>
              <a:rPr kumimoji="0" lang="en-US" sz="2500" b="1" i="0" u="none" strike="noStrike" kern="1200" cap="none" spc="-80" normalizeH="0" baseline="0" dirty="0" err="1">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Potenziare</a:t>
            </a:r>
            <a:r>
              <a:rPr kumimoji="0" lang="en-US" sz="2500" b="1" i="0" u="none" strike="noStrike" kern="1200" cap="none" spc="-8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 le Soft Skill per </a:t>
            </a:r>
            <a:r>
              <a:rPr kumimoji="0" lang="en-US" sz="2500" b="1" i="0" u="none" strike="noStrike" kern="1200" cap="none" spc="-80" normalizeH="0" baseline="0" dirty="0" err="1">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aumentare</a:t>
            </a:r>
            <a:r>
              <a:rPr kumimoji="0" lang="en-US" sz="2500" b="1" i="0" u="none" strike="noStrike" kern="1200" cap="none" spc="-8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 la </a:t>
            </a:r>
            <a:r>
              <a:rPr kumimoji="0" lang="en-US" sz="2500" b="1" i="0" u="none" strike="noStrike" kern="1200" cap="none" spc="-80" normalizeH="0" baseline="0" dirty="0" err="1">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competitività</a:t>
            </a:r>
            <a:r>
              <a:rPr kumimoji="0" lang="en-US" sz="2500" b="1" i="0" u="none" strike="noStrike" kern="1200" cap="none" spc="-8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 e </a:t>
            </a:r>
            <a:r>
              <a:rPr kumimoji="0" lang="en-US" sz="2500" b="1" i="0" u="none" strike="noStrike" kern="1200" cap="none" spc="-80" normalizeH="0" baseline="0" dirty="0" err="1">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l’occupabilità</a:t>
            </a:r>
            <a:endParaRPr kumimoji="0" lang="en-US" sz="2500" b="0"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 name="CuadroTexto 4">
            <a:extLst>
              <a:ext uri="{FF2B5EF4-FFF2-40B4-BE49-F238E27FC236}">
                <a16:creationId xmlns:a16="http://schemas.microsoft.com/office/drawing/2014/main" id="{C7FEDA95-0A56-4050-BF37-D149971C5E0B}"/>
              </a:ext>
            </a:extLst>
          </p:cNvPr>
          <p:cNvSpPr txBox="1"/>
          <p:nvPr/>
        </p:nvSpPr>
        <p:spPr>
          <a:xfrm>
            <a:off x="8134349" y="6994556"/>
            <a:ext cx="9144001" cy="861774"/>
          </a:xfrm>
          <a:prstGeom prst="rect">
            <a:avLst/>
          </a:prstGeom>
          <a:noFill/>
        </p:spPr>
        <p:txBody>
          <a:bodyPr wrap="square">
            <a:sp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kumimoji="0" lang="en-GB" sz="2500" b="1" i="0" u="none" strike="noStrike" kern="1200" cap="none" spc="0" normalizeH="0" baseline="0" noProof="0" dirty="0">
                <a:ln>
                  <a:noFill/>
                </a:ln>
                <a:solidFill>
                  <a:srgbClr val="E12227"/>
                </a:solidFill>
                <a:effectLst/>
                <a:uLnTx/>
                <a:uFillTx/>
                <a:latin typeface="Tahoma" panose="020B0604030504040204" pitchFamily="34" charset="0"/>
                <a:ea typeface="Tahoma" panose="020B0604030504040204" pitchFamily="34" charset="0"/>
                <a:cs typeface="Tahoma" panose="020B0604030504040204" pitchFamily="34" charset="0"/>
              </a:rPr>
              <a:t>Il </a:t>
            </a:r>
            <a:r>
              <a:rPr kumimoji="0" lang="en-GB" sz="2500" b="1" i="0" u="none" strike="noStrike" kern="1200" cap="none" spc="0" normalizeH="0" baseline="0" noProof="0" dirty="0" err="1">
                <a:ln>
                  <a:noFill/>
                </a:ln>
                <a:solidFill>
                  <a:srgbClr val="E12227"/>
                </a:solidFill>
                <a:effectLst/>
                <a:uLnTx/>
                <a:uFillTx/>
                <a:latin typeface="Tahoma" panose="020B0604030504040204" pitchFamily="34" charset="0"/>
                <a:ea typeface="Tahoma" panose="020B0604030504040204" pitchFamily="34" charset="0"/>
                <a:cs typeface="Tahoma" panose="020B0604030504040204" pitchFamily="34" charset="0"/>
              </a:rPr>
              <a:t>pensiero</a:t>
            </a:r>
            <a:r>
              <a:rPr kumimoji="0" lang="en-GB" sz="2500" b="1" i="0" u="none" strike="noStrike" kern="1200" cap="none" spc="0" normalizeH="0" baseline="0" noProof="0" dirty="0">
                <a:ln>
                  <a:noFill/>
                </a:ln>
                <a:solidFill>
                  <a:srgbClr val="E1222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GB" sz="2500" b="1" i="0" u="none" strike="noStrike" kern="1200" cap="none" spc="0" normalizeH="0" baseline="0" noProof="0" dirty="0" err="1">
                <a:ln>
                  <a:noFill/>
                </a:ln>
                <a:solidFill>
                  <a:srgbClr val="E12227"/>
                </a:solidFill>
                <a:effectLst/>
                <a:uLnTx/>
                <a:uFillTx/>
                <a:latin typeface="Tahoma" panose="020B0604030504040204" pitchFamily="34" charset="0"/>
                <a:ea typeface="Tahoma" panose="020B0604030504040204" pitchFamily="34" charset="0"/>
                <a:cs typeface="Tahoma" panose="020B0604030504040204" pitchFamily="34" charset="0"/>
              </a:rPr>
              <a:t>critico</a:t>
            </a:r>
            <a:r>
              <a:rPr kumimoji="0" lang="en-GB" sz="2500" b="1" i="0" u="none" strike="noStrike" kern="1200" cap="none" spc="0" normalizeH="0" baseline="0" noProof="0" dirty="0">
                <a:ln>
                  <a:noFill/>
                </a:ln>
                <a:solidFill>
                  <a:srgbClr val="E12227"/>
                </a:solidFill>
                <a:effectLst/>
                <a:uLnTx/>
                <a:uFillTx/>
                <a:latin typeface="Tahoma" panose="020B0604030504040204" pitchFamily="34" charset="0"/>
                <a:ea typeface="Tahoma" panose="020B0604030504040204" pitchFamily="34" charset="0"/>
                <a:cs typeface="Tahoma" panose="020B0604030504040204" pitchFamily="34" charset="0"/>
              </a:rPr>
              <a:t> per lo </a:t>
            </a:r>
            <a:r>
              <a:rPr kumimoji="0" lang="en-GB" sz="2500" b="1" i="0" u="none" strike="noStrike" kern="1200" cap="none" spc="0" normalizeH="0" baseline="0" noProof="0" dirty="0" err="1">
                <a:ln>
                  <a:noFill/>
                </a:ln>
                <a:solidFill>
                  <a:srgbClr val="E12227"/>
                </a:solidFill>
                <a:effectLst/>
                <a:uLnTx/>
                <a:uFillTx/>
                <a:latin typeface="Tahoma" panose="020B0604030504040204" pitchFamily="34" charset="0"/>
                <a:ea typeface="Tahoma" panose="020B0604030504040204" pitchFamily="34" charset="0"/>
                <a:cs typeface="Tahoma" panose="020B0604030504040204" pitchFamily="34" charset="0"/>
              </a:rPr>
              <a:t>sviluppo</a:t>
            </a:r>
            <a:r>
              <a:rPr kumimoji="0" lang="en-GB" sz="2500" b="1" i="0" u="none" strike="noStrike" kern="1200" cap="none" spc="0" normalizeH="0" baseline="0" noProof="0" dirty="0">
                <a:ln>
                  <a:noFill/>
                </a:ln>
                <a:solidFill>
                  <a:srgbClr val="E12227"/>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GB" sz="2500" b="1" i="0" u="none" strike="noStrike" kern="1200" cap="none" spc="0" normalizeH="0" baseline="0" noProof="0" dirty="0" err="1">
                <a:ln>
                  <a:noFill/>
                </a:ln>
                <a:solidFill>
                  <a:srgbClr val="E12227"/>
                </a:solidFill>
                <a:effectLst/>
                <a:uLnTx/>
                <a:uFillTx/>
                <a:latin typeface="Tahoma" panose="020B0604030504040204" pitchFamily="34" charset="0"/>
                <a:ea typeface="Tahoma" panose="020B0604030504040204" pitchFamily="34" charset="0"/>
                <a:cs typeface="Tahoma" panose="020B0604030504040204" pitchFamily="34" charset="0"/>
              </a:rPr>
              <a:t>professionale</a:t>
            </a:r>
            <a:r>
              <a:rPr kumimoji="0" lang="en-GB" sz="2500" b="1" i="0" u="none" strike="noStrike" kern="1200" cap="none" spc="0" normalizeH="0" baseline="0" noProof="0" dirty="0">
                <a:ln>
                  <a:noFill/>
                </a:ln>
                <a:solidFill>
                  <a:srgbClr val="E12227"/>
                </a:solidFill>
                <a:effectLst/>
                <a:uLnTx/>
                <a:uFillTx/>
                <a:latin typeface="Tahoma" panose="020B0604030504040204" pitchFamily="34" charset="0"/>
                <a:ea typeface="Tahoma" panose="020B0604030504040204" pitchFamily="34" charset="0"/>
                <a:cs typeface="Tahoma" panose="020B0604030504040204" pitchFamily="34" charset="0"/>
              </a:rPr>
              <a:t>: </a:t>
            </a:r>
          </a:p>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kumimoji="0" lang="en-GB" sz="2500" b="1" i="0" u="none" strike="noStrike" kern="1200" cap="none" spc="0" normalizeH="0" baseline="0" noProof="0" dirty="0">
                <a:ln>
                  <a:noFill/>
                </a:ln>
                <a:solidFill>
                  <a:srgbClr val="E12227"/>
                </a:solidFill>
                <a:effectLst/>
                <a:uLnTx/>
                <a:uFillTx/>
                <a:latin typeface="Tahoma" panose="020B0604030504040204" pitchFamily="34" charset="0"/>
                <a:ea typeface="Tahoma" panose="020B0604030504040204" pitchFamily="34" charset="0"/>
                <a:cs typeface="Tahoma" panose="020B0604030504040204" pitchFamily="34" charset="0"/>
              </a:rPr>
              <a:t>Idee e </a:t>
            </a:r>
            <a:r>
              <a:rPr kumimoji="0" lang="en-GB" sz="2500" b="1" i="0" u="none" strike="noStrike" kern="1200" cap="none" spc="0" normalizeH="0" baseline="0" noProof="0" dirty="0" err="1">
                <a:ln>
                  <a:noFill/>
                </a:ln>
                <a:solidFill>
                  <a:srgbClr val="E12227"/>
                </a:solidFill>
                <a:effectLst/>
                <a:uLnTx/>
                <a:uFillTx/>
                <a:latin typeface="Tahoma" panose="020B0604030504040204" pitchFamily="34" charset="0"/>
                <a:ea typeface="Tahoma" panose="020B0604030504040204" pitchFamily="34" charset="0"/>
                <a:cs typeface="Tahoma" panose="020B0604030504040204" pitchFamily="34" charset="0"/>
              </a:rPr>
              <a:t>Opportunità</a:t>
            </a:r>
            <a:r>
              <a:rPr kumimoji="0" lang="en-GB" sz="2500" b="1" i="0" u="none" strike="noStrike" kern="1200" cap="none" spc="0" normalizeH="0" baseline="0" noProof="0" dirty="0">
                <a:ln>
                  <a:noFill/>
                </a:ln>
                <a:solidFill>
                  <a:srgbClr val="E12227"/>
                </a:solidFill>
                <a:effectLst/>
                <a:uLnTx/>
                <a:uFillTx/>
                <a:latin typeface="Tahoma" panose="020B0604030504040204" pitchFamily="34" charset="0"/>
                <a:ea typeface="Tahoma" panose="020B0604030504040204" pitchFamily="34" charset="0"/>
                <a:cs typeface="Tahoma" panose="020B0604030504040204" pitchFamily="34" charset="0"/>
              </a:rPr>
              <a:t> in </a:t>
            </a:r>
            <a:r>
              <a:rPr kumimoji="0" lang="en-GB" sz="2500" b="1" i="0" u="none" strike="noStrike" kern="1200" cap="none" spc="0" normalizeH="0" baseline="0" noProof="0" dirty="0" err="1">
                <a:ln>
                  <a:noFill/>
                </a:ln>
                <a:solidFill>
                  <a:srgbClr val="E12227"/>
                </a:solidFill>
                <a:effectLst/>
                <a:uLnTx/>
                <a:uFillTx/>
                <a:latin typeface="Tahoma" panose="020B0604030504040204" pitchFamily="34" charset="0"/>
                <a:ea typeface="Tahoma" panose="020B0604030504040204" pitchFamily="34" charset="0"/>
                <a:cs typeface="Tahoma" panose="020B0604030504040204" pitchFamily="34" charset="0"/>
              </a:rPr>
              <a:t>EntreComp</a:t>
            </a:r>
            <a:endParaRPr kumimoji="0" lang="en-GB" sz="2500" b="1" i="0" u="none" strike="noStrike" kern="1200" cap="none" spc="0" normalizeH="0" baseline="0" noProof="0" dirty="0">
              <a:ln>
                <a:noFill/>
              </a:ln>
              <a:solidFill>
                <a:srgbClr val="E12227"/>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8" name="Picture 9">
            <a:extLst>
              <a:ext uri="{FF2B5EF4-FFF2-40B4-BE49-F238E27FC236}">
                <a16:creationId xmlns:a16="http://schemas.microsoft.com/office/drawing/2014/main" id="{2BDD780B-BA5B-4AEE-B637-7A9940B2B8EC}"/>
              </a:ext>
            </a:extLst>
          </p:cNvPr>
          <p:cNvPicPr>
            <a:picLocks noChangeAspect="1"/>
          </p:cNvPicPr>
          <p:nvPr/>
        </p:nvPicPr>
        <p:blipFill>
          <a:blip r:embed="rId2"/>
          <a:srcRect/>
          <a:stretch>
            <a:fillRect/>
          </a:stretch>
        </p:blipFill>
        <p:spPr>
          <a:xfrm>
            <a:off x="8289503" y="9661769"/>
            <a:ext cx="10058400" cy="556688"/>
          </a:xfrm>
          <a:prstGeom prst="rect">
            <a:avLst/>
          </a:prstGeom>
          <a:noFill/>
          <a:ln cap="flat">
            <a:noFill/>
          </a:ln>
        </p:spPr>
      </p:pic>
      <p:pic>
        <p:nvPicPr>
          <p:cNvPr id="9" name="Picture 3">
            <a:extLst>
              <a:ext uri="{FF2B5EF4-FFF2-40B4-BE49-F238E27FC236}">
                <a16:creationId xmlns:a16="http://schemas.microsoft.com/office/drawing/2014/main" id="{8020D37D-7110-4D40-ACA1-FA70F8070053}"/>
              </a:ext>
            </a:extLst>
          </p:cNvPr>
          <p:cNvPicPr>
            <a:picLocks noChangeAspect="1"/>
          </p:cNvPicPr>
          <p:nvPr/>
        </p:nvPicPr>
        <p:blipFill>
          <a:blip r:embed="rId3"/>
          <a:stretch>
            <a:fillRect/>
          </a:stretch>
        </p:blipFill>
        <p:spPr>
          <a:xfrm>
            <a:off x="6324600" y="9705175"/>
            <a:ext cx="1985322" cy="432844"/>
          </a:xfrm>
          <a:prstGeom prst="rect">
            <a:avLst/>
          </a:prstGeom>
          <a:noFill/>
          <a:ln cap="flat">
            <a:noFill/>
          </a:ln>
        </p:spPr>
      </p:pic>
      <p:pic>
        <p:nvPicPr>
          <p:cNvPr id="10" name="Imagen 9">
            <a:extLst>
              <a:ext uri="{FF2B5EF4-FFF2-40B4-BE49-F238E27FC236}">
                <a16:creationId xmlns:a16="http://schemas.microsoft.com/office/drawing/2014/main" id="{9EBA414C-4770-4267-896F-E9209710F1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7800" y="9715392"/>
            <a:ext cx="936335" cy="449441"/>
          </a:xfrm>
          <a:prstGeom prst="rect">
            <a:avLst/>
          </a:prstGeom>
        </p:spPr>
      </p:pic>
      <p:sp>
        <p:nvSpPr>
          <p:cNvPr id="11" name="CuadroTexto 10">
            <a:extLst>
              <a:ext uri="{FF2B5EF4-FFF2-40B4-BE49-F238E27FC236}">
                <a16:creationId xmlns:a16="http://schemas.microsoft.com/office/drawing/2014/main" id="{8D6FD40E-974E-4899-B2AE-AFC9BA64F374}"/>
              </a:ext>
            </a:extLst>
          </p:cNvPr>
          <p:cNvSpPr txBox="1"/>
          <p:nvPr/>
        </p:nvSpPr>
        <p:spPr>
          <a:xfrm>
            <a:off x="11277600" y="7936768"/>
            <a:ext cx="2857500" cy="400110"/>
          </a:xfrm>
          <a:prstGeom prst="rect">
            <a:avLst/>
          </a:prstGeom>
          <a:noFill/>
        </p:spPr>
        <p:txBody>
          <a:bodyPr wrap="square">
            <a:spAutoFit/>
          </a:bodyPr>
          <a:lstStyle/>
          <a:p>
            <a:pPr algn="ctr"/>
            <a:r>
              <a:rPr lang="en-US" altLang="es-ES" sz="2000" b="1" dirty="0">
                <a:solidFill>
                  <a:srgbClr val="243255"/>
                </a:solidFill>
                <a:latin typeface="Tahoma" panose="020B0604030504040204" pitchFamily="34" charset="0"/>
                <a:ea typeface="Tahoma" panose="020B0604030504040204" pitchFamily="34" charset="0"/>
                <a:cs typeface="Tahoma" panose="020B0604030504040204" pitchFamily="34" charset="0"/>
              </a:rPr>
              <a:t>PARTNER: IHF </a:t>
            </a:r>
            <a:r>
              <a:rPr lang="en-US" altLang="es-ES" sz="2000" b="1" dirty="0" err="1">
                <a:solidFill>
                  <a:srgbClr val="243255"/>
                </a:solidFill>
                <a:latin typeface="Tahoma" panose="020B0604030504040204" pitchFamily="34" charset="0"/>
                <a:ea typeface="Tahoma" panose="020B0604030504040204" pitchFamily="34" charset="0"/>
                <a:cs typeface="Tahoma" panose="020B0604030504040204" pitchFamily="34" charset="0"/>
              </a:rPr>
              <a:t>asbl</a:t>
            </a:r>
            <a:endParaRPr lang="es-ES" sz="2000" b="1" dirty="0">
              <a:solidFill>
                <a:srgbClr val="243255"/>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2" name="Rettangolo 1">
            <a:extLst>
              <a:ext uri="{FF2B5EF4-FFF2-40B4-BE49-F238E27FC236}">
                <a16:creationId xmlns:a16="http://schemas.microsoft.com/office/drawing/2014/main" id="{12A5300C-9091-433A-B462-BA8C4290BFF4}"/>
              </a:ext>
            </a:extLst>
          </p:cNvPr>
          <p:cNvSpPr/>
          <p:nvPr/>
        </p:nvSpPr>
        <p:spPr>
          <a:xfrm>
            <a:off x="0" y="8191500"/>
            <a:ext cx="18288000" cy="2095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a:extLst>
              <a:ext uri="{FF2B5EF4-FFF2-40B4-BE49-F238E27FC236}">
                <a16:creationId xmlns:a16="http://schemas.microsoft.com/office/drawing/2014/main" id="{75C38A33-0FD2-40B2-B458-0CDC59F909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5104" y="0"/>
            <a:ext cx="12992100" cy="10287000"/>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7526EE23-8F66-4B30-A06E-C3E043F50603}"/>
              </a:ext>
            </a:extLst>
          </p:cNvPr>
          <p:cNvSpPr txBox="1"/>
          <p:nvPr/>
        </p:nvSpPr>
        <p:spPr>
          <a:xfrm>
            <a:off x="4343400" y="9208711"/>
            <a:ext cx="9601200" cy="461665"/>
          </a:xfrm>
          <a:prstGeom prst="rect">
            <a:avLst/>
          </a:prstGeom>
          <a:noFill/>
        </p:spPr>
        <p:txBody>
          <a:bodyPr wrap="square" rtlCol="0">
            <a:spAutoFit/>
          </a:bodyPr>
          <a:lstStyle/>
          <a:p>
            <a:pPr algn="ctr"/>
            <a:r>
              <a:rPr lang="en-US" sz="2400" b="1" dirty="0"/>
              <a:t>L’ EntreComp Framework, una </a:t>
            </a:r>
            <a:r>
              <a:rPr lang="en-US" sz="2400" b="1" dirty="0" err="1"/>
              <a:t>rappresentazione</a:t>
            </a:r>
            <a:r>
              <a:rPr lang="en-US" sz="2400" b="1" dirty="0"/>
              <a:t> </a:t>
            </a:r>
            <a:r>
              <a:rPr lang="en-US" sz="2400" b="1" dirty="0" err="1"/>
              <a:t>visuale</a:t>
            </a:r>
            <a:endParaRPr lang="en-US" sz="2400" b="1" dirty="0"/>
          </a:p>
        </p:txBody>
      </p:sp>
    </p:spTree>
    <p:extLst>
      <p:ext uri="{BB962C8B-B14F-4D97-AF65-F5344CB8AC3E}">
        <p14:creationId xmlns:p14="http://schemas.microsoft.com/office/powerpoint/2010/main" val="2454760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err="1">
                <a:solidFill>
                  <a:srgbClr val="E12227"/>
                </a:solidFill>
                <a:latin typeface="Tahoma" panose="020B0604030504040204" pitchFamily="34" charset="0"/>
                <a:ea typeface="Tahoma" panose="020B0604030504040204" pitchFamily="34" charset="0"/>
                <a:cs typeface="Tahoma" panose="020B0604030504040204" pitchFamily="34" charset="0"/>
              </a:rPr>
              <a:t>Unità</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1</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5" y="2019300"/>
            <a:ext cx="16913699" cy="629660"/>
          </a:xfrm>
          <a:prstGeom prst="rect">
            <a:avLst/>
          </a:prstGeom>
        </p:spPr>
        <p:txBody>
          <a:bodyPr vert="horz" wrap="square" lIns="0" tIns="13970" rIns="0" bIns="0" rtlCol="0">
            <a:spAutoFit/>
          </a:bodyPr>
          <a:lstStyle/>
          <a:p>
            <a:pPr marL="12700" algn="just">
              <a:lnSpc>
                <a:spcPct val="100000"/>
              </a:lnSpc>
              <a:spcBef>
                <a:spcPts val="110"/>
              </a:spcBef>
            </a:pPr>
            <a:r>
              <a:rPr lang="en-GB" sz="4000" b="1" spc="50" dirty="0" err="1">
                <a:solidFill>
                  <a:srgbClr val="243255"/>
                </a:solidFill>
                <a:cs typeface="Tahoma"/>
              </a:rPr>
              <a:t>Aree</a:t>
            </a:r>
            <a:r>
              <a:rPr lang="en-GB" sz="4000" b="1" spc="50" dirty="0">
                <a:solidFill>
                  <a:srgbClr val="243255"/>
                </a:solidFill>
                <a:cs typeface="Tahoma"/>
              </a:rPr>
              <a:t> di </a:t>
            </a:r>
            <a:r>
              <a:rPr lang="en-GB" sz="4000" b="1" spc="50" dirty="0" err="1">
                <a:solidFill>
                  <a:srgbClr val="243255"/>
                </a:solidFill>
                <a:cs typeface="Tahoma"/>
              </a:rPr>
              <a:t>formazione</a:t>
            </a:r>
            <a:r>
              <a:rPr lang="en-GB" sz="4000" b="1" spc="50" dirty="0">
                <a:solidFill>
                  <a:srgbClr val="243255"/>
                </a:solidFill>
                <a:cs typeface="Tahoma"/>
              </a:rPr>
              <a:t> e </a:t>
            </a:r>
            <a:r>
              <a:rPr lang="en-GB" sz="4000" b="1" spc="50" dirty="0" err="1">
                <a:solidFill>
                  <a:srgbClr val="243255"/>
                </a:solidFill>
                <a:cs typeface="Tahoma"/>
              </a:rPr>
              <a:t>competenze</a:t>
            </a:r>
            <a:r>
              <a:rPr lang="en-GB" sz="4000" b="1" spc="50" dirty="0">
                <a:solidFill>
                  <a:srgbClr val="243255"/>
                </a:solidFill>
                <a:cs typeface="Tahoma"/>
              </a:rPr>
              <a:t>: uno </a:t>
            </a:r>
            <a:r>
              <a:rPr lang="en-GB" sz="4000" b="1" spc="50" dirty="0" err="1">
                <a:solidFill>
                  <a:srgbClr val="243255"/>
                </a:solidFill>
                <a:cs typeface="Tahoma"/>
              </a:rPr>
              <a:t>sguardo</a:t>
            </a:r>
            <a:r>
              <a:rPr lang="en-GB" sz="4000" b="1" spc="50" dirty="0">
                <a:solidFill>
                  <a:srgbClr val="243255"/>
                </a:solidFill>
                <a:cs typeface="Tahoma"/>
              </a:rPr>
              <a:t> </a:t>
            </a:r>
            <a:r>
              <a:rPr lang="en-GB" sz="4000" b="1" spc="50" dirty="0" err="1">
                <a:solidFill>
                  <a:srgbClr val="243255"/>
                </a:solidFill>
                <a:cs typeface="Tahoma"/>
              </a:rPr>
              <a:t>approfondito</a:t>
            </a:r>
            <a:r>
              <a:rPr lang="en-GB" sz="4000" b="1" spc="50" dirty="0">
                <a:solidFill>
                  <a:srgbClr val="243255"/>
                </a:solidFill>
                <a:cs typeface="Tahoma"/>
              </a:rPr>
              <a:t> in </a:t>
            </a:r>
            <a:r>
              <a:rPr lang="en-GB" sz="4000" b="1" spc="50" dirty="0" err="1">
                <a:solidFill>
                  <a:srgbClr val="243255"/>
                </a:solidFill>
                <a:cs typeface="Tahoma"/>
              </a:rPr>
              <a:t>EntreComp</a:t>
            </a:r>
            <a:endParaRPr lang="en-GB" sz="4000" b="1" spc="50" dirty="0">
              <a:solidFill>
                <a:srgbClr val="243255"/>
              </a:solidFill>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4" y="3009900"/>
            <a:ext cx="16913699" cy="5693866"/>
          </a:xfrm>
          <a:prstGeom prst="rect">
            <a:avLst/>
          </a:prstGeom>
          <a:noFill/>
        </p:spPr>
        <p:txBody>
          <a:bodyPr wrap="square" rtlCol="0">
            <a:spAutoFit/>
          </a:bodyPr>
          <a:lstStyle/>
          <a:p>
            <a:r>
              <a:rPr lang="it-IT" sz="2800" dirty="0"/>
              <a:t>Come abbiamo già menzionato, il framework di </a:t>
            </a:r>
            <a:r>
              <a:rPr lang="it-IT" sz="2800" dirty="0" err="1"/>
              <a:t>EntreComp</a:t>
            </a:r>
            <a:r>
              <a:rPr lang="it-IT" sz="2800" dirty="0"/>
              <a:t> include 15 diverse competenze equamente suddivise in tre diverse aree di formazione tra loro interrelate:</a:t>
            </a:r>
          </a:p>
          <a:p>
            <a:pPr algn="just"/>
            <a:endParaRPr lang="en-US" altLang="ko-KR" sz="2800" dirty="0"/>
          </a:p>
          <a:p>
            <a:pPr marL="514350" indent="-514350" algn="just">
              <a:buFont typeface="+mj-lt"/>
              <a:buAutoNum type="arabicPeriod"/>
            </a:pPr>
            <a:r>
              <a:rPr lang="en-US" altLang="ko-KR" sz="2800" b="1" dirty="0">
                <a:solidFill>
                  <a:srgbClr val="0070C0"/>
                </a:solidFill>
              </a:rPr>
              <a:t>IDEE &amp; OPPORTUNITÀ</a:t>
            </a:r>
          </a:p>
          <a:p>
            <a:pPr marL="514350" indent="-514350" algn="just">
              <a:buFont typeface="+mj-lt"/>
              <a:buAutoNum type="arabicPeriod"/>
            </a:pPr>
            <a:r>
              <a:rPr lang="en-US" altLang="ko-KR" sz="2800" b="1" dirty="0">
                <a:solidFill>
                  <a:schemeClr val="accent6">
                    <a:lumMod val="75000"/>
                  </a:schemeClr>
                </a:solidFill>
              </a:rPr>
              <a:t>RISORSE</a:t>
            </a:r>
          </a:p>
          <a:p>
            <a:pPr marL="514350" indent="-514350" algn="just">
              <a:buFont typeface="+mj-lt"/>
              <a:buAutoNum type="arabicPeriod"/>
            </a:pPr>
            <a:r>
              <a:rPr lang="en-US" altLang="ko-KR" sz="2800" b="1" dirty="0">
                <a:solidFill>
                  <a:schemeClr val="accent3">
                    <a:lumMod val="75000"/>
                  </a:schemeClr>
                </a:solidFill>
              </a:rPr>
              <a:t>INTO ACTION</a:t>
            </a:r>
          </a:p>
          <a:p>
            <a:pPr marL="514350" indent="-514350" algn="just">
              <a:buFont typeface="+mj-lt"/>
              <a:buAutoNum type="arabicPeriod"/>
            </a:pPr>
            <a:endParaRPr lang="en-US" altLang="ko-KR" sz="2800" dirty="0"/>
          </a:p>
          <a:p>
            <a:r>
              <a:rPr lang="it-IT" sz="2800" dirty="0"/>
              <a:t>Ancora una volta, è importante ribadire che </a:t>
            </a:r>
            <a:r>
              <a:rPr lang="it-IT" sz="2800" dirty="0" err="1"/>
              <a:t>EntreComp</a:t>
            </a:r>
            <a:r>
              <a:rPr lang="it-IT" sz="2800" dirty="0"/>
              <a:t> concepisce l’imprenditorialità non come una professione, ma come una competenza:</a:t>
            </a:r>
          </a:p>
          <a:p>
            <a:pPr algn="just"/>
            <a:endParaRPr lang="en-US" altLang="ko-KR" sz="2800" dirty="0"/>
          </a:p>
          <a:p>
            <a:pPr algn="just"/>
            <a:r>
              <a:rPr lang="en-US" altLang="ko-KR" sz="2800" dirty="0"/>
              <a:t>	</a:t>
            </a:r>
            <a:r>
              <a:rPr lang="it-IT" sz="2800" dirty="0"/>
              <a:t>Le competenze imprenditoriali si applicano a tutti I contesti della vita, sia privata che professionale, come ad esempio l’occupabilità, l'empowerment e la cittadinanza attiva.</a:t>
            </a:r>
          </a:p>
          <a:p>
            <a:pPr algn="just"/>
            <a:endParaRPr lang="en-US" altLang="ko-KR" sz="2800" dirty="0"/>
          </a:p>
        </p:txBody>
      </p:sp>
      <p:sp>
        <p:nvSpPr>
          <p:cNvPr id="2" name="Freccia a destra 1">
            <a:extLst>
              <a:ext uri="{FF2B5EF4-FFF2-40B4-BE49-F238E27FC236}">
                <a16:creationId xmlns:a16="http://schemas.microsoft.com/office/drawing/2014/main" id="{AB31D490-610B-4768-8165-3B9579C5B22F}"/>
              </a:ext>
            </a:extLst>
          </p:cNvPr>
          <p:cNvSpPr/>
          <p:nvPr/>
        </p:nvSpPr>
        <p:spPr>
          <a:xfrm>
            <a:off x="925041" y="7353300"/>
            <a:ext cx="890745"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2239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barn(inVertical)">
                                      <p:cBhvr>
                                        <p:cTn id="7" dur="500"/>
                                        <p:tgtEl>
                                          <p:spTgt spid="1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3" end="3"/>
                                            </p:txEl>
                                          </p:spTgt>
                                        </p:tgtEl>
                                        <p:attrNameLst>
                                          <p:attrName>style.visibility</p:attrName>
                                        </p:attrNameLst>
                                      </p:cBhvr>
                                      <p:to>
                                        <p:strVal val="visible"/>
                                      </p:to>
                                    </p:set>
                                    <p:animEffect transition="in" filter="barn(inVertical)">
                                      <p:cBhvr>
                                        <p:cTn id="12" dur="500"/>
                                        <p:tgtEl>
                                          <p:spTgt spid="10">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barn(inVertical)">
                                      <p:cBhvr>
                                        <p:cTn id="17"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err="1">
                <a:solidFill>
                  <a:srgbClr val="E12227"/>
                </a:solidFill>
                <a:latin typeface="Tahoma" panose="020B0604030504040204" pitchFamily="34" charset="0"/>
                <a:ea typeface="Tahoma" panose="020B0604030504040204" pitchFamily="34" charset="0"/>
                <a:cs typeface="Tahoma" panose="020B0604030504040204" pitchFamily="34" charset="0"/>
              </a:rPr>
              <a:t>Unità</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1</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5" y="2019300"/>
            <a:ext cx="16913699" cy="629660"/>
          </a:xfrm>
          <a:prstGeom prst="rect">
            <a:avLst/>
          </a:prstGeom>
        </p:spPr>
        <p:txBody>
          <a:bodyPr vert="horz" wrap="square" lIns="0" tIns="13970" rIns="0" bIns="0" rtlCol="0">
            <a:spAutoFit/>
          </a:bodyPr>
          <a:lstStyle/>
          <a:p>
            <a:pPr marL="12700" algn="just">
              <a:spcBef>
                <a:spcPts val="110"/>
              </a:spcBef>
            </a:pPr>
            <a:r>
              <a:rPr lang="en-US" altLang="ko-KR" sz="4000" b="1" dirty="0">
                <a:solidFill>
                  <a:srgbClr val="0070C0"/>
                </a:solidFill>
              </a:rPr>
              <a:t>IDEE &amp; OPPORTUNITÀ </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graphicFrame>
        <p:nvGraphicFramePr>
          <p:cNvPr id="3" name="Tabella 5">
            <a:extLst>
              <a:ext uri="{FF2B5EF4-FFF2-40B4-BE49-F238E27FC236}">
                <a16:creationId xmlns:a16="http://schemas.microsoft.com/office/drawing/2014/main" id="{CE365E58-186B-4791-A182-668256534F1C}"/>
              </a:ext>
            </a:extLst>
          </p:cNvPr>
          <p:cNvGraphicFramePr>
            <a:graphicFrameLocks noGrp="1"/>
          </p:cNvGraphicFramePr>
          <p:nvPr>
            <p:extLst>
              <p:ext uri="{D42A27DB-BD31-4B8C-83A1-F6EECF244321}">
                <p14:modId xmlns:p14="http://schemas.microsoft.com/office/powerpoint/2010/main" val="2766174524"/>
              </p:ext>
            </p:extLst>
          </p:nvPr>
        </p:nvGraphicFramePr>
        <p:xfrm>
          <a:off x="228601" y="2787879"/>
          <a:ext cx="17830799" cy="5464416"/>
        </p:xfrm>
        <a:graphic>
          <a:graphicData uri="http://schemas.openxmlformats.org/drawingml/2006/table">
            <a:tbl>
              <a:tblPr firstRow="1" bandRow="1">
                <a:tableStyleId>{5C22544A-7EE6-4342-B048-85BDC9FD1C3A}</a:tableStyleId>
              </a:tblPr>
              <a:tblGrid>
                <a:gridCol w="4377566">
                  <a:extLst>
                    <a:ext uri="{9D8B030D-6E8A-4147-A177-3AD203B41FA5}">
                      <a16:colId xmlns:a16="http://schemas.microsoft.com/office/drawing/2014/main" val="3973671595"/>
                    </a:ext>
                  </a:extLst>
                </a:gridCol>
                <a:gridCol w="4239807">
                  <a:extLst>
                    <a:ext uri="{9D8B030D-6E8A-4147-A177-3AD203B41FA5}">
                      <a16:colId xmlns:a16="http://schemas.microsoft.com/office/drawing/2014/main" val="3164311868"/>
                    </a:ext>
                  </a:extLst>
                </a:gridCol>
                <a:gridCol w="9213426">
                  <a:extLst>
                    <a:ext uri="{9D8B030D-6E8A-4147-A177-3AD203B41FA5}">
                      <a16:colId xmlns:a16="http://schemas.microsoft.com/office/drawing/2014/main" val="3658847542"/>
                    </a:ext>
                  </a:extLst>
                </a:gridCol>
              </a:tblGrid>
              <a:tr h="433376">
                <a:tc>
                  <a:txBody>
                    <a:bodyPr/>
                    <a:lstStyle/>
                    <a:p>
                      <a:r>
                        <a:rPr lang="en-US" sz="2800" dirty="0" err="1">
                          <a:solidFill>
                            <a:schemeClr val="tx1"/>
                          </a:solidFill>
                        </a:rPr>
                        <a:t>Competenze</a:t>
                      </a:r>
                      <a:endParaRPr lang="en-US" sz="2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sz="2800" dirty="0" err="1">
                          <a:solidFill>
                            <a:schemeClr val="tx1"/>
                          </a:solidFill>
                        </a:rPr>
                        <a:t>Suggerimenti</a:t>
                      </a:r>
                      <a:endParaRPr lang="en-US" sz="2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sz="2800" dirty="0" err="1">
                          <a:solidFill>
                            <a:schemeClr val="tx1"/>
                          </a:solidFill>
                        </a:rPr>
                        <a:t>Descrizione</a:t>
                      </a:r>
                      <a:endParaRPr lang="en-US" sz="2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616332558"/>
                  </a:ext>
                </a:extLst>
              </a:tr>
              <a:tr h="923061">
                <a:tc>
                  <a:txBody>
                    <a:bodyPr/>
                    <a:lstStyle/>
                    <a:p>
                      <a:pPr algn="just"/>
                      <a:r>
                        <a:rPr lang="en-US" sz="2400" b="1" dirty="0">
                          <a:solidFill>
                            <a:schemeClr val="tx1"/>
                          </a:solidFill>
                        </a:rPr>
                        <a:t>1.1 </a:t>
                      </a:r>
                      <a:r>
                        <a:rPr lang="en-US" sz="2400" b="1" dirty="0" err="1">
                          <a:solidFill>
                            <a:schemeClr val="tx1"/>
                          </a:solidFill>
                        </a:rPr>
                        <a:t>Individuare</a:t>
                      </a:r>
                      <a:r>
                        <a:rPr lang="en-US" sz="2400" b="1" dirty="0">
                          <a:solidFill>
                            <a:schemeClr val="tx1"/>
                          </a:solidFill>
                        </a:rPr>
                        <a:t> le </a:t>
                      </a:r>
                      <a:r>
                        <a:rPr lang="en-US" sz="2400" b="1" dirty="0" err="1">
                          <a:solidFill>
                            <a:schemeClr val="tx1"/>
                          </a:solidFill>
                        </a:rPr>
                        <a:t>opportunità</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just"/>
                      <a:r>
                        <a:rPr lang="en-US" sz="1800" i="1" dirty="0" err="1">
                          <a:solidFill>
                            <a:schemeClr val="tx1"/>
                          </a:solidFill>
                        </a:rPr>
                        <a:t>Sfrutta</a:t>
                      </a:r>
                      <a:r>
                        <a:rPr lang="en-US" sz="1800" i="1" dirty="0">
                          <a:solidFill>
                            <a:schemeClr val="tx1"/>
                          </a:solidFill>
                        </a:rPr>
                        <a:t> </a:t>
                      </a:r>
                      <a:r>
                        <a:rPr lang="en-US" sz="1800" i="1" dirty="0" err="1">
                          <a:solidFill>
                            <a:schemeClr val="tx1"/>
                          </a:solidFill>
                        </a:rPr>
                        <a:t>l’immaginazione</a:t>
                      </a:r>
                      <a:r>
                        <a:rPr lang="en-US" sz="1800" i="1" dirty="0">
                          <a:solidFill>
                            <a:schemeClr val="tx1"/>
                          </a:solidFill>
                        </a:rPr>
                        <a:t> e le </a:t>
                      </a:r>
                      <a:r>
                        <a:rPr lang="en-US" sz="1800" i="1" dirty="0" err="1">
                          <a:solidFill>
                            <a:schemeClr val="tx1"/>
                          </a:solidFill>
                        </a:rPr>
                        <a:t>tue</a:t>
                      </a:r>
                      <a:r>
                        <a:rPr lang="en-US" sz="1800" i="1" dirty="0">
                          <a:solidFill>
                            <a:schemeClr val="tx1"/>
                          </a:solidFill>
                        </a:rPr>
                        <a:t> </a:t>
                      </a:r>
                      <a:r>
                        <a:rPr lang="en-US" sz="1800" i="1" dirty="0" err="1">
                          <a:solidFill>
                            <a:schemeClr val="tx1"/>
                          </a:solidFill>
                        </a:rPr>
                        <a:t>abilità</a:t>
                      </a:r>
                      <a:r>
                        <a:rPr lang="en-US" sz="1800" i="1" dirty="0">
                          <a:solidFill>
                            <a:schemeClr val="tx1"/>
                          </a:solidFill>
                        </a:rPr>
                        <a:t> per </a:t>
                      </a:r>
                      <a:r>
                        <a:rPr lang="en-US" sz="1800" i="1" dirty="0" err="1">
                          <a:solidFill>
                            <a:schemeClr val="tx1"/>
                          </a:solidFill>
                        </a:rPr>
                        <a:t>identificare</a:t>
                      </a:r>
                      <a:r>
                        <a:rPr lang="en-US" sz="1800" i="1" dirty="0">
                          <a:solidFill>
                            <a:schemeClr val="tx1"/>
                          </a:solidFill>
                        </a:rPr>
                        <a:t> </a:t>
                      </a:r>
                      <a:r>
                        <a:rPr lang="en-US" sz="1800" i="1" dirty="0" err="1">
                          <a:solidFill>
                            <a:schemeClr val="tx1"/>
                          </a:solidFill>
                        </a:rPr>
                        <a:t>opportunità</a:t>
                      </a:r>
                      <a:r>
                        <a:rPr lang="en-US" sz="1800" i="1" dirty="0">
                          <a:solidFill>
                            <a:schemeClr val="tx1"/>
                          </a:solidFill>
                        </a:rPr>
                        <a:t> </a:t>
                      </a:r>
                      <a:r>
                        <a:rPr lang="en-US" sz="1800" i="1" dirty="0" err="1">
                          <a:solidFill>
                            <a:schemeClr val="tx1"/>
                          </a:solidFill>
                        </a:rPr>
                        <a:t>che</a:t>
                      </a:r>
                      <a:r>
                        <a:rPr lang="en-US" sz="1800" i="1" dirty="0">
                          <a:solidFill>
                            <a:schemeClr val="tx1"/>
                          </a:solidFill>
                        </a:rPr>
                        <a:t> </a:t>
                      </a:r>
                      <a:r>
                        <a:rPr lang="en-US" sz="1800" i="1" dirty="0" err="1">
                          <a:solidFill>
                            <a:schemeClr val="tx1"/>
                          </a:solidFill>
                        </a:rPr>
                        <a:t>creino</a:t>
                      </a:r>
                      <a:r>
                        <a:rPr lang="en-US" sz="1800" i="1" dirty="0">
                          <a:solidFill>
                            <a:schemeClr val="tx1"/>
                          </a:solidFill>
                        </a:rPr>
                        <a:t> </a:t>
                      </a:r>
                      <a:r>
                        <a:rPr lang="en-US" sz="1800" i="1" dirty="0" err="1">
                          <a:solidFill>
                            <a:schemeClr val="tx1"/>
                          </a:solidFill>
                        </a:rPr>
                        <a:t>valore</a:t>
                      </a:r>
                      <a:r>
                        <a:rPr lang="en-US" sz="1800" i="1"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lgn="just">
                        <a:buFont typeface="Arial" panose="020B0604020202020204" pitchFamily="34" charset="0"/>
                        <a:buChar char="•"/>
                      </a:pPr>
                      <a:r>
                        <a:rPr lang="en-GB" sz="1600" dirty="0"/>
                        <a:t>Individua e </a:t>
                      </a:r>
                      <a:r>
                        <a:rPr lang="en-GB" sz="1600" dirty="0" err="1"/>
                        <a:t>cogli</a:t>
                      </a:r>
                      <a:r>
                        <a:rPr lang="en-GB" sz="1600" dirty="0"/>
                        <a:t> le </a:t>
                      </a:r>
                      <a:r>
                        <a:rPr lang="en-GB" sz="1600" dirty="0" err="1"/>
                        <a:t>opportunità</a:t>
                      </a:r>
                      <a:r>
                        <a:rPr lang="en-GB" sz="1600" dirty="0"/>
                        <a:t> per </a:t>
                      </a:r>
                      <a:r>
                        <a:rPr lang="en-GB" sz="1600" dirty="0" err="1"/>
                        <a:t>creare</a:t>
                      </a:r>
                      <a:r>
                        <a:rPr lang="en-GB" sz="1600" dirty="0"/>
                        <a:t> </a:t>
                      </a:r>
                      <a:r>
                        <a:rPr lang="en-GB" sz="1600" dirty="0" err="1"/>
                        <a:t>valore</a:t>
                      </a:r>
                      <a:r>
                        <a:rPr lang="en-GB" sz="1600" dirty="0"/>
                        <a:t> </a:t>
                      </a:r>
                      <a:r>
                        <a:rPr lang="en-GB" sz="1600" dirty="0" err="1"/>
                        <a:t>esplorando</a:t>
                      </a:r>
                      <a:r>
                        <a:rPr lang="en-GB" sz="1600" dirty="0"/>
                        <a:t> il </a:t>
                      </a:r>
                      <a:r>
                        <a:rPr lang="en-GB" sz="1600" dirty="0" err="1"/>
                        <a:t>contesto</a:t>
                      </a:r>
                      <a:r>
                        <a:rPr lang="en-GB" sz="1600" dirty="0"/>
                        <a:t> </a:t>
                      </a:r>
                      <a:r>
                        <a:rPr lang="en-GB" sz="1600" dirty="0" err="1"/>
                        <a:t>economico</a:t>
                      </a:r>
                      <a:r>
                        <a:rPr lang="en-GB" sz="1600" dirty="0"/>
                        <a:t> e socio-</a:t>
                      </a:r>
                      <a:r>
                        <a:rPr lang="en-GB" sz="1600" dirty="0" err="1"/>
                        <a:t>culturale</a:t>
                      </a:r>
                      <a:r>
                        <a:rPr lang="en-GB" sz="1600" dirty="0"/>
                        <a:t>.</a:t>
                      </a:r>
                    </a:p>
                    <a:p>
                      <a:pPr marL="285750" indent="-285750" algn="just">
                        <a:buFont typeface="Arial" panose="020B0604020202020204" pitchFamily="34" charset="0"/>
                        <a:buChar char="•"/>
                      </a:pPr>
                      <a:r>
                        <a:rPr lang="en-GB" sz="1600" dirty="0"/>
                        <a:t>Individua le </a:t>
                      </a:r>
                      <a:r>
                        <a:rPr lang="en-GB" sz="1600" dirty="0" err="1"/>
                        <a:t>esigenze</a:t>
                      </a:r>
                      <a:r>
                        <a:rPr lang="en-GB" sz="1600" dirty="0"/>
                        <a:t> e le </a:t>
                      </a:r>
                      <a:r>
                        <a:rPr lang="en-GB" sz="1600" dirty="0" err="1"/>
                        <a:t>sfide</a:t>
                      </a:r>
                      <a:r>
                        <a:rPr lang="en-GB" sz="1600" dirty="0"/>
                        <a:t> da </a:t>
                      </a:r>
                      <a:r>
                        <a:rPr lang="en-GB" sz="1600" dirty="0" err="1"/>
                        <a:t>affrontare</a:t>
                      </a:r>
                      <a:r>
                        <a:rPr lang="en-GB" sz="1600" dirty="0"/>
                        <a:t>.</a:t>
                      </a:r>
                    </a:p>
                    <a:p>
                      <a:pPr marL="285750" indent="-285750" algn="just">
                        <a:buFont typeface="Arial" panose="020B0604020202020204" pitchFamily="34" charset="0"/>
                        <a:buChar char="•"/>
                      </a:pPr>
                      <a:r>
                        <a:rPr lang="en-GB" sz="1600" dirty="0" err="1"/>
                        <a:t>Stabilisci</a:t>
                      </a:r>
                      <a:r>
                        <a:rPr lang="en-GB" sz="1600" dirty="0"/>
                        <a:t> </a:t>
                      </a:r>
                      <a:r>
                        <a:rPr lang="en-GB" sz="1600" dirty="0" err="1"/>
                        <a:t>nuove</a:t>
                      </a:r>
                      <a:r>
                        <a:rPr lang="en-GB" sz="1600" dirty="0"/>
                        <a:t> </a:t>
                      </a:r>
                      <a:r>
                        <a:rPr lang="en-GB" sz="1600" dirty="0" err="1"/>
                        <a:t>connessioni</a:t>
                      </a:r>
                      <a:r>
                        <a:rPr lang="en-GB" sz="1600" dirty="0"/>
                        <a:t> </a:t>
                      </a:r>
                      <a:r>
                        <a:rPr lang="en-GB" sz="1600" dirty="0" err="1"/>
                        <a:t>tra</a:t>
                      </a:r>
                      <a:r>
                        <a:rPr lang="en-GB" sz="1600" dirty="0"/>
                        <a:t> </a:t>
                      </a:r>
                      <a:r>
                        <a:rPr lang="en-GB" sz="1600" dirty="0" err="1"/>
                        <a:t>gli</a:t>
                      </a:r>
                      <a:r>
                        <a:rPr lang="en-GB" sz="1600" dirty="0"/>
                        <a:t> </a:t>
                      </a:r>
                      <a:r>
                        <a:rPr lang="en-GB" sz="1600" dirty="0" err="1"/>
                        <a:t>elementi</a:t>
                      </a:r>
                      <a:r>
                        <a:rPr lang="en-GB" sz="1600" dirty="0"/>
                        <a:t> del </a:t>
                      </a:r>
                      <a:r>
                        <a:rPr lang="en-GB" sz="1600" dirty="0" err="1"/>
                        <a:t>contesto</a:t>
                      </a:r>
                      <a:r>
                        <a:rPr lang="en-GB" sz="1600" dirty="0"/>
                        <a:t> per </a:t>
                      </a:r>
                      <a:r>
                        <a:rPr lang="en-GB" sz="1600" dirty="0" err="1"/>
                        <a:t>creare</a:t>
                      </a:r>
                      <a:r>
                        <a:rPr lang="en-GB" sz="1600" dirty="0"/>
                        <a:t> </a:t>
                      </a:r>
                      <a:r>
                        <a:rPr lang="en-GB" sz="1600" dirty="0" err="1"/>
                        <a:t>nuove</a:t>
                      </a:r>
                      <a:r>
                        <a:rPr lang="en-GB" sz="1600" dirty="0"/>
                        <a:t> </a:t>
                      </a:r>
                      <a:r>
                        <a:rPr lang="en-GB" sz="1600" dirty="0" err="1"/>
                        <a:t>opportunità</a:t>
                      </a:r>
                      <a:r>
                        <a:rPr lang="en-GB" sz="1600" dirty="0"/>
                        <a:t> di </a:t>
                      </a:r>
                      <a:r>
                        <a:rPr lang="en-GB" sz="1600" dirty="0" err="1"/>
                        <a:t>valore</a:t>
                      </a:r>
                      <a:r>
                        <a:rPr lang="en-GB" sz="1600" dirty="0"/>
                        <a:t>.</a:t>
                      </a:r>
                      <a:endParaRPr 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87039567"/>
                  </a:ext>
                </a:extLst>
              </a:tr>
              <a:tr h="755469">
                <a:tc>
                  <a:txBody>
                    <a:bodyPr/>
                    <a:lstStyle/>
                    <a:p>
                      <a:pPr algn="just"/>
                      <a:r>
                        <a:rPr lang="en-US" sz="2400" b="1" dirty="0">
                          <a:solidFill>
                            <a:schemeClr val="tx1"/>
                          </a:solidFill>
                        </a:rPr>
                        <a:t>1.2 </a:t>
                      </a:r>
                      <a:r>
                        <a:rPr lang="en-US" sz="2400" b="1" dirty="0" err="1">
                          <a:solidFill>
                            <a:schemeClr val="tx1"/>
                          </a:solidFill>
                        </a:rPr>
                        <a:t>Creatività</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just"/>
                      <a:r>
                        <a:rPr lang="en-US" sz="1800" i="1" dirty="0" err="1">
                          <a:solidFill>
                            <a:schemeClr val="tx1"/>
                          </a:solidFill>
                        </a:rPr>
                        <a:t>Sviluppa</a:t>
                      </a:r>
                      <a:r>
                        <a:rPr lang="en-US" sz="1800" i="1" dirty="0">
                          <a:solidFill>
                            <a:schemeClr val="tx1"/>
                          </a:solidFill>
                        </a:rPr>
                        <a:t> idee innovative e </a:t>
                      </a:r>
                      <a:r>
                        <a:rPr lang="en-US" sz="1800" i="1" dirty="0" err="1">
                          <a:solidFill>
                            <a:schemeClr val="tx1"/>
                          </a:solidFill>
                        </a:rPr>
                        <a:t>mirate</a:t>
                      </a:r>
                      <a:endParaRPr lang="en-US" sz="1800" i="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lgn="just">
                        <a:buFont typeface="Arial" panose="020B0604020202020204" pitchFamily="34" charset="0"/>
                        <a:buChar char="•"/>
                      </a:pPr>
                      <a:r>
                        <a:rPr lang="en-GB" sz="1600" dirty="0" err="1"/>
                        <a:t>Sviluppa</a:t>
                      </a:r>
                      <a:r>
                        <a:rPr lang="en-GB" sz="1600" dirty="0"/>
                        <a:t> diverse idee e </a:t>
                      </a:r>
                      <a:r>
                        <a:rPr lang="en-GB" sz="1600" dirty="0" err="1"/>
                        <a:t>opportunità</a:t>
                      </a:r>
                      <a:r>
                        <a:rPr lang="en-GB" sz="1600" dirty="0"/>
                        <a:t> per </a:t>
                      </a:r>
                      <a:r>
                        <a:rPr lang="en-GB" sz="1600" dirty="0" err="1"/>
                        <a:t>creare</a:t>
                      </a:r>
                      <a:r>
                        <a:rPr lang="en-GB" sz="1600" dirty="0"/>
                        <a:t> </a:t>
                      </a:r>
                      <a:r>
                        <a:rPr lang="en-GB" sz="1600" dirty="0" err="1"/>
                        <a:t>valore</a:t>
                      </a:r>
                      <a:r>
                        <a:rPr lang="en-GB" sz="1600" dirty="0"/>
                        <a:t>, </a:t>
                      </a:r>
                      <a:r>
                        <a:rPr lang="en-GB" sz="1600" dirty="0" err="1"/>
                        <a:t>incluse</a:t>
                      </a:r>
                      <a:r>
                        <a:rPr lang="en-GB" sz="1600" dirty="0"/>
                        <a:t> </a:t>
                      </a:r>
                      <a:r>
                        <a:rPr lang="en-GB" sz="1600" dirty="0" err="1"/>
                        <a:t>nuove</a:t>
                      </a:r>
                      <a:r>
                        <a:rPr lang="en-GB" sz="1600" dirty="0"/>
                        <a:t> </a:t>
                      </a:r>
                      <a:r>
                        <a:rPr lang="en-GB" sz="1600" dirty="0" err="1"/>
                        <a:t>soluzioni</a:t>
                      </a:r>
                      <a:r>
                        <a:rPr lang="en-GB" sz="1600" dirty="0"/>
                        <a:t> per </a:t>
                      </a:r>
                      <a:r>
                        <a:rPr lang="en-GB" sz="1600" dirty="0" err="1"/>
                        <a:t>risolvere</a:t>
                      </a:r>
                      <a:r>
                        <a:rPr lang="en-GB" sz="1600" dirty="0"/>
                        <a:t> </a:t>
                      </a:r>
                      <a:r>
                        <a:rPr lang="en-GB" sz="1600" dirty="0" err="1"/>
                        <a:t>sfide</a:t>
                      </a:r>
                      <a:r>
                        <a:rPr lang="en-GB" sz="1600" dirty="0"/>
                        <a:t> </a:t>
                      </a:r>
                      <a:r>
                        <a:rPr lang="en-GB" sz="1600" dirty="0" err="1"/>
                        <a:t>preesistenti</a:t>
                      </a:r>
                      <a:r>
                        <a:rPr lang="en-GB" sz="1600" dirty="0"/>
                        <a:t>.</a:t>
                      </a:r>
                    </a:p>
                    <a:p>
                      <a:pPr marL="285750" indent="-285750" algn="just">
                        <a:buFont typeface="Arial" panose="020B0604020202020204" pitchFamily="34" charset="0"/>
                        <a:buChar char="•"/>
                      </a:pPr>
                      <a:r>
                        <a:rPr lang="en-GB" sz="1600" dirty="0" err="1"/>
                        <a:t>Sperimenta</a:t>
                      </a:r>
                      <a:r>
                        <a:rPr lang="en-GB" sz="1600" dirty="0"/>
                        <a:t> ed </a:t>
                      </a:r>
                      <a:r>
                        <a:rPr lang="en-GB" sz="1600" dirty="0" err="1"/>
                        <a:t>esplora</a:t>
                      </a:r>
                      <a:r>
                        <a:rPr lang="en-GB" sz="1600" dirty="0"/>
                        <a:t> </a:t>
                      </a:r>
                      <a:r>
                        <a:rPr lang="en-GB" sz="1600" dirty="0" err="1"/>
                        <a:t>utilizzando</a:t>
                      </a:r>
                      <a:r>
                        <a:rPr lang="en-GB" sz="1600" dirty="0"/>
                        <a:t> un </a:t>
                      </a:r>
                      <a:r>
                        <a:rPr lang="en-GB" sz="1600" dirty="0" err="1"/>
                        <a:t>approccio</a:t>
                      </a:r>
                      <a:r>
                        <a:rPr lang="en-GB" sz="1600" dirty="0"/>
                        <a:t> </a:t>
                      </a:r>
                      <a:r>
                        <a:rPr lang="en-GB" sz="1600" dirty="0" err="1"/>
                        <a:t>innovativo</a:t>
                      </a:r>
                      <a:endParaRPr lang="en-GB" sz="1600" dirty="0"/>
                    </a:p>
                    <a:p>
                      <a:pPr marL="285750" indent="-285750" algn="just">
                        <a:buFont typeface="Arial" panose="020B0604020202020204" pitchFamily="34" charset="0"/>
                        <a:buChar char="•"/>
                      </a:pPr>
                      <a:r>
                        <a:rPr lang="en-GB" sz="1600" dirty="0" err="1"/>
                        <a:t>Combina</a:t>
                      </a:r>
                      <a:r>
                        <a:rPr lang="en-GB" sz="1600" dirty="0"/>
                        <a:t> </a:t>
                      </a:r>
                      <a:r>
                        <a:rPr lang="en-GB" sz="1600" dirty="0" err="1"/>
                        <a:t>conoscenza</a:t>
                      </a:r>
                      <a:r>
                        <a:rPr lang="en-GB" sz="1600" dirty="0"/>
                        <a:t> e </a:t>
                      </a:r>
                      <a:r>
                        <a:rPr lang="en-GB" sz="1600" dirty="0" err="1"/>
                        <a:t>risorse</a:t>
                      </a:r>
                      <a:r>
                        <a:rPr lang="en-GB" sz="1600" dirty="0"/>
                        <a:t> per </a:t>
                      </a:r>
                      <a:r>
                        <a:rPr lang="en-GB" sz="1600" dirty="0" err="1"/>
                        <a:t>raggiungere</a:t>
                      </a:r>
                      <a:r>
                        <a:rPr lang="en-GB" sz="1600" dirty="0"/>
                        <a:t> </a:t>
                      </a:r>
                      <a:r>
                        <a:rPr lang="en-GB" sz="1600" dirty="0" err="1"/>
                        <a:t>risultati</a:t>
                      </a:r>
                      <a:r>
                        <a:rPr lang="en-GB" sz="1600" dirty="0"/>
                        <a:t> di </a:t>
                      </a:r>
                      <a:r>
                        <a:rPr lang="en-GB" sz="1600" dirty="0" err="1"/>
                        <a:t>valore</a:t>
                      </a:r>
                      <a:endParaRPr 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1700515"/>
                  </a:ext>
                </a:extLst>
              </a:tr>
              <a:tr h="831573">
                <a:tc>
                  <a:txBody>
                    <a:bodyPr/>
                    <a:lstStyle/>
                    <a:p>
                      <a:pPr algn="just"/>
                      <a:r>
                        <a:rPr lang="en-US" sz="2400" b="1" dirty="0">
                          <a:solidFill>
                            <a:schemeClr val="tx1"/>
                          </a:solidFill>
                        </a:rPr>
                        <a:t>1.3 Vision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just"/>
                      <a:r>
                        <a:rPr lang="en-US" sz="1800" i="1" dirty="0" err="1">
                          <a:solidFill>
                            <a:schemeClr val="tx1"/>
                          </a:solidFill>
                        </a:rPr>
                        <a:t>Impostate</a:t>
                      </a:r>
                      <a:r>
                        <a:rPr lang="en-US" sz="1800" i="1" dirty="0">
                          <a:solidFill>
                            <a:schemeClr val="tx1"/>
                          </a:solidFill>
                        </a:rPr>
                        <a:t> la </a:t>
                      </a:r>
                      <a:r>
                        <a:rPr lang="en-US" sz="1800" i="1" dirty="0" err="1">
                          <a:solidFill>
                            <a:schemeClr val="tx1"/>
                          </a:solidFill>
                        </a:rPr>
                        <a:t>vostra</a:t>
                      </a:r>
                      <a:r>
                        <a:rPr lang="en-US" sz="1800" i="1" dirty="0">
                          <a:solidFill>
                            <a:schemeClr val="tx1"/>
                          </a:solidFill>
                        </a:rPr>
                        <a:t> </a:t>
                      </a:r>
                      <a:r>
                        <a:rPr lang="en-US" sz="1800" i="1" dirty="0" err="1">
                          <a:solidFill>
                            <a:schemeClr val="tx1"/>
                          </a:solidFill>
                        </a:rPr>
                        <a:t>visione</a:t>
                      </a:r>
                      <a:r>
                        <a:rPr lang="en-US" sz="1800" i="1" dirty="0">
                          <a:solidFill>
                            <a:schemeClr val="tx1"/>
                          </a:solidFill>
                        </a:rPr>
                        <a:t> del </a:t>
                      </a:r>
                      <a:r>
                        <a:rPr lang="en-US" sz="1800" i="1" dirty="0" err="1">
                          <a:solidFill>
                            <a:schemeClr val="tx1"/>
                          </a:solidFill>
                        </a:rPr>
                        <a:t>futuro</a:t>
                      </a:r>
                      <a:endParaRPr lang="en-US" sz="1800" i="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lgn="just">
                        <a:buFont typeface="Arial" panose="020B0604020202020204" pitchFamily="34" charset="0"/>
                        <a:buChar char="•"/>
                      </a:pPr>
                      <a:r>
                        <a:rPr lang="en-GB" sz="1600" dirty="0" err="1"/>
                        <a:t>Immagina</a:t>
                      </a:r>
                      <a:r>
                        <a:rPr lang="en-GB" sz="1600" dirty="0"/>
                        <a:t> il </a:t>
                      </a:r>
                      <a:r>
                        <a:rPr lang="en-GB" sz="1600" dirty="0" err="1"/>
                        <a:t>futuro</a:t>
                      </a:r>
                      <a:endParaRPr lang="en-GB" sz="1600" dirty="0"/>
                    </a:p>
                    <a:p>
                      <a:pPr marL="285750" indent="-285750" algn="just">
                        <a:buFont typeface="Arial" panose="020B0604020202020204" pitchFamily="34" charset="0"/>
                        <a:buChar char="•"/>
                      </a:pPr>
                      <a:r>
                        <a:rPr lang="en-GB" sz="1600" dirty="0" err="1"/>
                        <a:t>Sviluppa</a:t>
                      </a:r>
                      <a:r>
                        <a:rPr lang="en-GB" sz="1600" dirty="0"/>
                        <a:t> una vision per </a:t>
                      </a:r>
                      <a:r>
                        <a:rPr lang="en-GB" sz="1600" dirty="0" err="1"/>
                        <a:t>trasformare</a:t>
                      </a:r>
                      <a:r>
                        <a:rPr lang="en-GB" sz="1600" dirty="0"/>
                        <a:t> le idee in </a:t>
                      </a:r>
                      <a:r>
                        <a:rPr lang="en-GB" sz="1600" dirty="0" err="1"/>
                        <a:t>azioni</a:t>
                      </a:r>
                      <a:r>
                        <a:rPr lang="en-GB" sz="1600" dirty="0"/>
                        <a:t> concrete</a:t>
                      </a:r>
                    </a:p>
                    <a:p>
                      <a:pPr marL="285750" indent="-285750" algn="just">
                        <a:buFont typeface="Arial" panose="020B0604020202020204" pitchFamily="34" charset="0"/>
                        <a:buChar char="•"/>
                      </a:pPr>
                      <a:r>
                        <a:rPr lang="en-GB" sz="1600" dirty="0" err="1"/>
                        <a:t>Visualizza</a:t>
                      </a:r>
                      <a:r>
                        <a:rPr lang="en-GB" sz="1600" dirty="0"/>
                        <a:t> </a:t>
                      </a:r>
                      <a:r>
                        <a:rPr lang="en-GB" sz="1600" dirty="0" err="1"/>
                        <a:t>gli</a:t>
                      </a:r>
                      <a:r>
                        <a:rPr lang="en-GB" sz="1600" dirty="0"/>
                        <a:t> </a:t>
                      </a:r>
                      <a:r>
                        <a:rPr lang="en-GB" sz="1600" dirty="0" err="1"/>
                        <a:t>scenari</a:t>
                      </a:r>
                      <a:r>
                        <a:rPr lang="en-GB" sz="1600" dirty="0"/>
                        <a:t> future per </a:t>
                      </a:r>
                      <a:r>
                        <a:rPr lang="en-GB" sz="1600" dirty="0" err="1"/>
                        <a:t>orientare</a:t>
                      </a:r>
                      <a:r>
                        <a:rPr lang="en-GB" sz="1600" dirty="0"/>
                        <a:t> </a:t>
                      </a:r>
                      <a:r>
                        <a:rPr lang="en-GB" sz="1600" dirty="0" err="1"/>
                        <a:t>gli</a:t>
                      </a:r>
                      <a:r>
                        <a:rPr lang="en-GB" sz="1600" dirty="0"/>
                        <a:t> </a:t>
                      </a:r>
                      <a:r>
                        <a:rPr lang="en-GB" sz="1600" dirty="0" err="1"/>
                        <a:t>sforzi</a:t>
                      </a:r>
                      <a:r>
                        <a:rPr lang="en-GB" sz="1600" dirty="0"/>
                        <a:t> e le </a:t>
                      </a:r>
                      <a:r>
                        <a:rPr lang="en-GB" sz="1600" dirty="0" err="1"/>
                        <a:t>azioni</a:t>
                      </a:r>
                      <a:endParaRPr 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35560017"/>
                  </a:ext>
                </a:extLst>
              </a:tr>
              <a:tr h="814182">
                <a:tc>
                  <a:txBody>
                    <a:bodyPr/>
                    <a:lstStyle/>
                    <a:p>
                      <a:pPr algn="just"/>
                      <a:r>
                        <a:rPr lang="en-US" sz="2400" b="1" dirty="0">
                          <a:solidFill>
                            <a:schemeClr val="tx1"/>
                          </a:solidFill>
                        </a:rPr>
                        <a:t>1.4 </a:t>
                      </a:r>
                      <a:r>
                        <a:rPr lang="en-US" sz="2400" b="1" dirty="0" err="1">
                          <a:solidFill>
                            <a:schemeClr val="tx1"/>
                          </a:solidFill>
                        </a:rPr>
                        <a:t>Valutazione</a:t>
                      </a:r>
                      <a:r>
                        <a:rPr lang="en-US" sz="2400" b="1" dirty="0">
                          <a:solidFill>
                            <a:schemeClr val="tx1"/>
                          </a:solidFill>
                        </a:rPr>
                        <a:t> </a:t>
                      </a:r>
                      <a:r>
                        <a:rPr lang="en-US" sz="2400" b="1" dirty="0" err="1">
                          <a:solidFill>
                            <a:schemeClr val="tx1"/>
                          </a:solidFill>
                        </a:rPr>
                        <a:t>dell’idea</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just"/>
                      <a:r>
                        <a:rPr lang="en-US" sz="1800" i="1" dirty="0" err="1">
                          <a:solidFill>
                            <a:schemeClr val="tx1"/>
                          </a:solidFill>
                        </a:rPr>
                        <a:t>Sfrutta</a:t>
                      </a:r>
                      <a:r>
                        <a:rPr lang="en-US" sz="1800" i="1" dirty="0">
                          <a:solidFill>
                            <a:schemeClr val="tx1"/>
                          </a:solidFill>
                        </a:rPr>
                        <a:t> al </a:t>
                      </a:r>
                      <a:r>
                        <a:rPr lang="en-US" sz="1800" i="1" dirty="0" err="1">
                          <a:solidFill>
                            <a:schemeClr val="tx1"/>
                          </a:solidFill>
                        </a:rPr>
                        <a:t>meglio</a:t>
                      </a:r>
                      <a:r>
                        <a:rPr lang="en-US" sz="1800" i="1" dirty="0">
                          <a:solidFill>
                            <a:schemeClr val="tx1"/>
                          </a:solidFill>
                        </a:rPr>
                        <a:t> le idee e le </a:t>
                      </a:r>
                      <a:r>
                        <a:rPr lang="en-US" sz="1800" i="1" dirty="0" err="1">
                          <a:solidFill>
                            <a:schemeClr val="tx1"/>
                          </a:solidFill>
                        </a:rPr>
                        <a:t>opportunità</a:t>
                      </a:r>
                      <a:endParaRPr lang="en-US" sz="1800" i="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lgn="just">
                        <a:buFont typeface="Arial" panose="020B0604020202020204" pitchFamily="34" charset="0"/>
                        <a:buChar char="•"/>
                      </a:pPr>
                      <a:r>
                        <a:rPr lang="en-GB" sz="1600" dirty="0"/>
                        <a:t>Valuta il </a:t>
                      </a:r>
                      <a:r>
                        <a:rPr lang="en-GB" sz="1600" dirty="0" err="1"/>
                        <a:t>valore</a:t>
                      </a:r>
                      <a:r>
                        <a:rPr lang="en-GB" sz="1600" dirty="0"/>
                        <a:t> in termini </a:t>
                      </a:r>
                      <a:r>
                        <a:rPr lang="en-GB" sz="1600" dirty="0" err="1"/>
                        <a:t>sociali</a:t>
                      </a:r>
                      <a:r>
                        <a:rPr lang="en-GB" sz="1600" dirty="0"/>
                        <a:t>, </a:t>
                      </a:r>
                      <a:r>
                        <a:rPr lang="en-GB" sz="1600" dirty="0" err="1"/>
                        <a:t>culturali</a:t>
                      </a:r>
                      <a:r>
                        <a:rPr lang="en-GB" sz="1600" dirty="0"/>
                        <a:t> ed economici</a:t>
                      </a:r>
                    </a:p>
                    <a:p>
                      <a:pPr marL="285750" indent="-285750" algn="just">
                        <a:buFont typeface="Arial" panose="020B0604020202020204" pitchFamily="34" charset="0"/>
                        <a:buChar char="•"/>
                      </a:pPr>
                      <a:r>
                        <a:rPr lang="en-GB" sz="1600" dirty="0" err="1"/>
                        <a:t>Riconosci</a:t>
                      </a:r>
                      <a:r>
                        <a:rPr lang="en-GB" sz="1600" dirty="0"/>
                        <a:t> il </a:t>
                      </a:r>
                      <a:r>
                        <a:rPr lang="en-GB" sz="1600" dirty="0" err="1"/>
                        <a:t>valore</a:t>
                      </a:r>
                      <a:r>
                        <a:rPr lang="en-GB" sz="1600" dirty="0"/>
                        <a:t> di </a:t>
                      </a:r>
                      <a:r>
                        <a:rPr lang="en-GB" sz="1600" dirty="0" err="1"/>
                        <a:t>un’idea</a:t>
                      </a:r>
                      <a:r>
                        <a:rPr lang="en-GB" sz="1600" dirty="0"/>
                        <a:t> e </a:t>
                      </a:r>
                      <a:r>
                        <a:rPr lang="en-GB" sz="1600" dirty="0" err="1"/>
                        <a:t>massimizza</a:t>
                      </a:r>
                      <a:r>
                        <a:rPr lang="en-GB" sz="1600" dirty="0"/>
                        <a:t> le </a:t>
                      </a:r>
                      <a:r>
                        <a:rPr lang="en-GB" sz="1600" dirty="0" err="1"/>
                        <a:t>modalità</a:t>
                      </a:r>
                      <a:r>
                        <a:rPr lang="en-GB" sz="1600" dirty="0"/>
                        <a:t> per </a:t>
                      </a:r>
                      <a:r>
                        <a:rPr lang="en-GB" sz="1600" dirty="0" err="1"/>
                        <a:t>trarne</a:t>
                      </a:r>
                      <a:r>
                        <a:rPr lang="en-GB" sz="1600" dirty="0"/>
                        <a:t> </a:t>
                      </a:r>
                      <a:r>
                        <a:rPr lang="en-GB" sz="1600" dirty="0" err="1"/>
                        <a:t>valore</a:t>
                      </a:r>
                      <a:endParaRPr 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66668092"/>
                  </a:ext>
                </a:extLst>
              </a:tr>
              <a:tr h="814182">
                <a:tc>
                  <a:txBody>
                    <a:bodyPr/>
                    <a:lstStyle/>
                    <a:p>
                      <a:pPr algn="just"/>
                      <a:r>
                        <a:rPr lang="en-US" sz="2400" b="1" dirty="0">
                          <a:solidFill>
                            <a:schemeClr val="tx1"/>
                          </a:solidFill>
                        </a:rPr>
                        <a:t>1.5 </a:t>
                      </a:r>
                      <a:r>
                        <a:rPr lang="en-US" sz="2400" b="1" dirty="0" err="1">
                          <a:solidFill>
                            <a:schemeClr val="tx1"/>
                          </a:solidFill>
                        </a:rPr>
                        <a:t>Pensiero</a:t>
                      </a:r>
                      <a:r>
                        <a:rPr lang="en-US" sz="2400" b="1" dirty="0">
                          <a:solidFill>
                            <a:schemeClr val="tx1"/>
                          </a:solidFill>
                        </a:rPr>
                        <a:t> </a:t>
                      </a:r>
                      <a:r>
                        <a:rPr lang="en-US" sz="2400" b="1" dirty="0" err="1">
                          <a:solidFill>
                            <a:schemeClr val="tx1"/>
                          </a:solidFill>
                        </a:rPr>
                        <a:t>etico</a:t>
                      </a:r>
                      <a:r>
                        <a:rPr lang="en-US" sz="2400" b="1" dirty="0">
                          <a:solidFill>
                            <a:schemeClr val="tx1"/>
                          </a:solidFill>
                        </a:rPr>
                        <a:t> e </a:t>
                      </a:r>
                      <a:r>
                        <a:rPr lang="en-US" sz="2400" b="1" dirty="0" err="1">
                          <a:solidFill>
                            <a:schemeClr val="tx1"/>
                          </a:solidFill>
                        </a:rPr>
                        <a:t>sostenibile</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just"/>
                      <a:r>
                        <a:rPr lang="en-US" sz="1800" i="1" dirty="0">
                          <a:solidFill>
                            <a:schemeClr val="tx1"/>
                          </a:solidFill>
                        </a:rPr>
                        <a:t>Valuta le </a:t>
                      </a:r>
                      <a:r>
                        <a:rPr lang="en-US" sz="1800" i="1" dirty="0" err="1">
                          <a:solidFill>
                            <a:schemeClr val="tx1"/>
                          </a:solidFill>
                        </a:rPr>
                        <a:t>conseguenze</a:t>
                      </a:r>
                      <a:r>
                        <a:rPr lang="en-US" sz="1800" i="1" dirty="0">
                          <a:solidFill>
                            <a:schemeClr val="tx1"/>
                          </a:solidFill>
                        </a:rPr>
                        <a:t> e </a:t>
                      </a:r>
                      <a:r>
                        <a:rPr lang="en-US" sz="1800" i="1" dirty="0" err="1">
                          <a:solidFill>
                            <a:schemeClr val="tx1"/>
                          </a:solidFill>
                        </a:rPr>
                        <a:t>l’impatto</a:t>
                      </a:r>
                      <a:r>
                        <a:rPr lang="en-US" sz="1800" i="1" dirty="0">
                          <a:solidFill>
                            <a:schemeClr val="tx1"/>
                          </a:solidFill>
                        </a:rPr>
                        <a:t> </a:t>
                      </a:r>
                      <a:r>
                        <a:rPr lang="en-US" sz="1800" i="1" dirty="0" err="1">
                          <a:solidFill>
                            <a:schemeClr val="tx1"/>
                          </a:solidFill>
                        </a:rPr>
                        <a:t>delle</a:t>
                      </a:r>
                      <a:r>
                        <a:rPr lang="en-US" sz="1800" i="1" dirty="0">
                          <a:solidFill>
                            <a:schemeClr val="tx1"/>
                          </a:solidFill>
                        </a:rPr>
                        <a:t> idee, </a:t>
                      </a:r>
                      <a:r>
                        <a:rPr lang="en-US" sz="1800" i="1" dirty="0" err="1">
                          <a:solidFill>
                            <a:schemeClr val="tx1"/>
                          </a:solidFill>
                        </a:rPr>
                        <a:t>delle</a:t>
                      </a:r>
                      <a:r>
                        <a:rPr lang="en-US" sz="1800" i="1" dirty="0">
                          <a:solidFill>
                            <a:schemeClr val="tx1"/>
                          </a:solidFill>
                        </a:rPr>
                        <a:t> </a:t>
                      </a:r>
                      <a:r>
                        <a:rPr lang="en-US" sz="1800" i="1" dirty="0" err="1">
                          <a:solidFill>
                            <a:schemeClr val="tx1"/>
                          </a:solidFill>
                        </a:rPr>
                        <a:t>opportunità</a:t>
                      </a:r>
                      <a:r>
                        <a:rPr lang="en-US" sz="1800" i="1" dirty="0">
                          <a:solidFill>
                            <a:schemeClr val="tx1"/>
                          </a:solidFill>
                        </a:rPr>
                        <a:t> e </a:t>
                      </a:r>
                      <a:r>
                        <a:rPr lang="en-US" sz="1800" i="1" dirty="0" err="1">
                          <a:solidFill>
                            <a:schemeClr val="tx1"/>
                          </a:solidFill>
                        </a:rPr>
                        <a:t>delle</a:t>
                      </a:r>
                      <a:r>
                        <a:rPr lang="en-US" sz="1800" i="1" dirty="0">
                          <a:solidFill>
                            <a:schemeClr val="tx1"/>
                          </a:solidFill>
                        </a:rPr>
                        <a:t> </a:t>
                      </a:r>
                      <a:r>
                        <a:rPr lang="en-US" sz="1800" i="1" dirty="0" err="1">
                          <a:solidFill>
                            <a:schemeClr val="tx1"/>
                          </a:solidFill>
                        </a:rPr>
                        <a:t>azioni</a:t>
                      </a:r>
                      <a:endParaRPr lang="en-US" sz="1800" i="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lgn="just">
                        <a:buFont typeface="Arial" panose="020B0604020202020204" pitchFamily="34" charset="0"/>
                        <a:buChar char="•"/>
                      </a:pPr>
                      <a:r>
                        <a:rPr lang="en-GB" sz="1600" dirty="0"/>
                        <a:t>Valuta le </a:t>
                      </a:r>
                      <a:r>
                        <a:rPr lang="en-GB" sz="1600" dirty="0" err="1"/>
                        <a:t>conseguenze</a:t>
                      </a:r>
                      <a:r>
                        <a:rPr lang="en-GB" sz="1600" dirty="0"/>
                        <a:t> </a:t>
                      </a:r>
                      <a:r>
                        <a:rPr lang="en-GB" sz="1600" dirty="0" err="1"/>
                        <a:t>delle</a:t>
                      </a:r>
                      <a:r>
                        <a:rPr lang="en-GB" sz="1600" dirty="0"/>
                        <a:t> idee </a:t>
                      </a:r>
                      <a:r>
                        <a:rPr lang="en-GB" sz="1600" dirty="0" err="1"/>
                        <a:t>che</a:t>
                      </a:r>
                      <a:r>
                        <a:rPr lang="en-GB" sz="1600" dirty="0"/>
                        <a:t> </a:t>
                      </a:r>
                      <a:r>
                        <a:rPr lang="en-GB" sz="1600" dirty="0" err="1"/>
                        <a:t>apportano</a:t>
                      </a:r>
                      <a:r>
                        <a:rPr lang="en-GB" sz="1600" dirty="0"/>
                        <a:t> </a:t>
                      </a:r>
                      <a:r>
                        <a:rPr lang="en-GB" sz="1600" dirty="0" err="1"/>
                        <a:t>valore</a:t>
                      </a:r>
                      <a:r>
                        <a:rPr lang="en-GB" sz="1600" dirty="0"/>
                        <a:t> e </a:t>
                      </a:r>
                      <a:r>
                        <a:rPr lang="en-GB" sz="1600" dirty="0" err="1"/>
                        <a:t>l’impatto</a:t>
                      </a:r>
                      <a:r>
                        <a:rPr lang="en-GB" sz="1600" dirty="0"/>
                        <a:t> </a:t>
                      </a:r>
                      <a:r>
                        <a:rPr lang="en-GB" sz="1600" dirty="0" err="1"/>
                        <a:t>delle</a:t>
                      </a:r>
                      <a:r>
                        <a:rPr lang="en-GB" sz="1600" dirty="0"/>
                        <a:t> </a:t>
                      </a:r>
                      <a:r>
                        <a:rPr lang="en-GB" sz="1600" dirty="0" err="1"/>
                        <a:t>azioni</a:t>
                      </a:r>
                      <a:r>
                        <a:rPr lang="en-GB" sz="1600" dirty="0"/>
                        <a:t> </a:t>
                      </a:r>
                      <a:r>
                        <a:rPr lang="en-GB" sz="1600" dirty="0" err="1"/>
                        <a:t>imprenditoriali</a:t>
                      </a:r>
                      <a:r>
                        <a:rPr lang="en-GB" sz="1600" dirty="0"/>
                        <a:t> </a:t>
                      </a:r>
                      <a:r>
                        <a:rPr lang="en-GB" sz="1600" dirty="0" err="1"/>
                        <a:t>sul</a:t>
                      </a:r>
                      <a:r>
                        <a:rPr lang="en-GB" sz="1600" dirty="0"/>
                        <a:t> target, la </a:t>
                      </a:r>
                      <a:r>
                        <a:rPr lang="en-GB" sz="1600" dirty="0" err="1"/>
                        <a:t>società</a:t>
                      </a:r>
                      <a:r>
                        <a:rPr lang="en-GB" sz="1600" dirty="0"/>
                        <a:t> e </a:t>
                      </a:r>
                      <a:r>
                        <a:rPr lang="en-GB" sz="1600" dirty="0" err="1"/>
                        <a:t>l’ambiente</a:t>
                      </a:r>
                      <a:r>
                        <a:rPr lang="en-GB" sz="1600" dirty="0"/>
                        <a:t>.</a:t>
                      </a:r>
                    </a:p>
                    <a:p>
                      <a:pPr marL="285750" indent="-285750" algn="just">
                        <a:buFont typeface="Arial" panose="020B0604020202020204" pitchFamily="34" charset="0"/>
                        <a:buChar char="•"/>
                      </a:pPr>
                      <a:r>
                        <a:rPr lang="en-GB" sz="1600" dirty="0" err="1"/>
                        <a:t>Rifletti</a:t>
                      </a:r>
                      <a:r>
                        <a:rPr lang="en-GB" sz="1600" dirty="0"/>
                        <a:t> </a:t>
                      </a:r>
                      <a:r>
                        <a:rPr lang="en-GB" sz="1600" dirty="0" err="1"/>
                        <a:t>sulla</a:t>
                      </a:r>
                      <a:r>
                        <a:rPr lang="en-GB" sz="1600" dirty="0"/>
                        <a:t> </a:t>
                      </a:r>
                      <a:r>
                        <a:rPr lang="en-GB" sz="1600" dirty="0" err="1"/>
                        <a:t>sostenibilità</a:t>
                      </a:r>
                      <a:r>
                        <a:rPr lang="en-GB" sz="1600" dirty="0"/>
                        <a:t> </a:t>
                      </a:r>
                      <a:r>
                        <a:rPr lang="en-GB" sz="1600" dirty="0" err="1"/>
                        <a:t>degli</a:t>
                      </a:r>
                      <a:r>
                        <a:rPr lang="en-GB" sz="1600" dirty="0"/>
                        <a:t> </a:t>
                      </a:r>
                      <a:r>
                        <a:rPr lang="en-GB" sz="1600" dirty="0" err="1"/>
                        <a:t>obiettivi</a:t>
                      </a:r>
                      <a:r>
                        <a:rPr lang="en-GB" sz="1600" dirty="0"/>
                        <a:t> </a:t>
                      </a:r>
                      <a:r>
                        <a:rPr lang="en-GB" sz="1600" dirty="0" err="1"/>
                        <a:t>sociali</a:t>
                      </a:r>
                      <a:r>
                        <a:rPr lang="en-GB" sz="1600" dirty="0"/>
                        <a:t>, </a:t>
                      </a:r>
                      <a:r>
                        <a:rPr lang="en-GB" sz="1600" dirty="0" err="1"/>
                        <a:t>culturali</a:t>
                      </a:r>
                      <a:r>
                        <a:rPr lang="en-GB" sz="1600" dirty="0"/>
                        <a:t> ed economici di </a:t>
                      </a:r>
                      <a:r>
                        <a:rPr lang="en-GB" sz="1600" dirty="0" err="1"/>
                        <a:t>lungo</a:t>
                      </a:r>
                      <a:r>
                        <a:rPr lang="en-GB" sz="1600" dirty="0"/>
                        <a:t> period e </a:t>
                      </a:r>
                      <a:r>
                        <a:rPr lang="en-GB" sz="1600" dirty="0" err="1"/>
                        <a:t>sulle</a:t>
                      </a:r>
                      <a:r>
                        <a:rPr lang="en-GB" sz="1600" dirty="0"/>
                        <a:t> </a:t>
                      </a:r>
                      <a:r>
                        <a:rPr lang="en-GB" sz="1600" dirty="0" err="1"/>
                        <a:t>azioni</a:t>
                      </a:r>
                      <a:r>
                        <a:rPr lang="en-GB" sz="1600" dirty="0"/>
                        <a:t> </a:t>
                      </a:r>
                      <a:r>
                        <a:rPr lang="en-GB" sz="1600" dirty="0" err="1"/>
                        <a:t>compiute</a:t>
                      </a:r>
                      <a:r>
                        <a:rPr lang="en-GB" sz="1600" dirty="0"/>
                        <a:t>.</a:t>
                      </a:r>
                    </a:p>
                    <a:p>
                      <a:pPr marL="285750" indent="-285750" algn="just">
                        <a:buFont typeface="Arial" panose="020B0604020202020204" pitchFamily="34" charset="0"/>
                        <a:buChar char="•"/>
                      </a:pPr>
                      <a:r>
                        <a:rPr lang="en-GB" sz="1600" dirty="0" err="1"/>
                        <a:t>Agisci</a:t>
                      </a:r>
                      <a:r>
                        <a:rPr lang="en-GB" sz="1600" dirty="0"/>
                        <a:t> in </a:t>
                      </a:r>
                      <a:r>
                        <a:rPr lang="en-GB" sz="1600" dirty="0" err="1"/>
                        <a:t>maniera</a:t>
                      </a:r>
                      <a:r>
                        <a:rPr lang="en-GB" sz="1600" dirty="0"/>
                        <a:t> </a:t>
                      </a:r>
                      <a:r>
                        <a:rPr lang="en-GB" sz="1600" dirty="0" err="1"/>
                        <a:t>responsabile</a:t>
                      </a:r>
                      <a:endParaRPr 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8255285"/>
                  </a:ext>
                </a:extLst>
              </a:tr>
            </a:tbl>
          </a:graphicData>
        </a:graphic>
      </p:graphicFrame>
      <p:sp>
        <p:nvSpPr>
          <p:cNvPr id="6" name="Rettangolo 5">
            <a:extLst>
              <a:ext uri="{FF2B5EF4-FFF2-40B4-BE49-F238E27FC236}">
                <a16:creationId xmlns:a16="http://schemas.microsoft.com/office/drawing/2014/main" id="{C8EACCAA-A9F4-4E57-BF6B-4E6177998CA3}"/>
              </a:ext>
            </a:extLst>
          </p:cNvPr>
          <p:cNvSpPr/>
          <p:nvPr/>
        </p:nvSpPr>
        <p:spPr>
          <a:xfrm>
            <a:off x="0" y="8435340"/>
            <a:ext cx="18288000" cy="1851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4323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err="1">
                <a:solidFill>
                  <a:srgbClr val="E12227"/>
                </a:solidFill>
                <a:latin typeface="Tahoma" panose="020B0604030504040204" pitchFamily="34" charset="0"/>
                <a:ea typeface="Tahoma" panose="020B0604030504040204" pitchFamily="34" charset="0"/>
                <a:cs typeface="Tahoma" panose="020B0604030504040204" pitchFamily="34" charset="0"/>
              </a:rPr>
              <a:t>Unità</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1</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5" y="2019300"/>
            <a:ext cx="16913699" cy="629660"/>
          </a:xfrm>
          <a:prstGeom prst="rect">
            <a:avLst/>
          </a:prstGeom>
        </p:spPr>
        <p:txBody>
          <a:bodyPr vert="horz" wrap="square" lIns="0" tIns="13970" rIns="0" bIns="0" rtlCol="0">
            <a:spAutoFit/>
          </a:bodyPr>
          <a:lstStyle/>
          <a:p>
            <a:pPr marL="12700" algn="just">
              <a:spcBef>
                <a:spcPts val="110"/>
              </a:spcBef>
            </a:pPr>
            <a:r>
              <a:rPr lang="en-US" altLang="ko-KR" sz="4000" b="1" dirty="0">
                <a:solidFill>
                  <a:schemeClr val="accent6">
                    <a:lumMod val="75000"/>
                  </a:schemeClr>
                </a:solidFill>
              </a:rPr>
              <a:t>RISORSE </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graphicFrame>
        <p:nvGraphicFramePr>
          <p:cNvPr id="3" name="Tabella 5">
            <a:extLst>
              <a:ext uri="{FF2B5EF4-FFF2-40B4-BE49-F238E27FC236}">
                <a16:creationId xmlns:a16="http://schemas.microsoft.com/office/drawing/2014/main" id="{CE365E58-186B-4791-A182-668256534F1C}"/>
              </a:ext>
            </a:extLst>
          </p:cNvPr>
          <p:cNvGraphicFramePr>
            <a:graphicFrameLocks noGrp="1"/>
          </p:cNvGraphicFramePr>
          <p:nvPr>
            <p:extLst>
              <p:ext uri="{D42A27DB-BD31-4B8C-83A1-F6EECF244321}">
                <p14:modId xmlns:p14="http://schemas.microsoft.com/office/powerpoint/2010/main" val="3813287365"/>
              </p:ext>
            </p:extLst>
          </p:nvPr>
        </p:nvGraphicFramePr>
        <p:xfrm>
          <a:off x="228601" y="2787879"/>
          <a:ext cx="17830799" cy="5120640"/>
        </p:xfrm>
        <a:graphic>
          <a:graphicData uri="http://schemas.openxmlformats.org/drawingml/2006/table">
            <a:tbl>
              <a:tblPr firstRow="1" bandRow="1">
                <a:tableStyleId>{5C22544A-7EE6-4342-B048-85BDC9FD1C3A}</a:tableStyleId>
              </a:tblPr>
              <a:tblGrid>
                <a:gridCol w="4377566">
                  <a:extLst>
                    <a:ext uri="{9D8B030D-6E8A-4147-A177-3AD203B41FA5}">
                      <a16:colId xmlns:a16="http://schemas.microsoft.com/office/drawing/2014/main" val="3973671595"/>
                    </a:ext>
                  </a:extLst>
                </a:gridCol>
                <a:gridCol w="4239807">
                  <a:extLst>
                    <a:ext uri="{9D8B030D-6E8A-4147-A177-3AD203B41FA5}">
                      <a16:colId xmlns:a16="http://schemas.microsoft.com/office/drawing/2014/main" val="3164311868"/>
                    </a:ext>
                  </a:extLst>
                </a:gridCol>
                <a:gridCol w="9213426">
                  <a:extLst>
                    <a:ext uri="{9D8B030D-6E8A-4147-A177-3AD203B41FA5}">
                      <a16:colId xmlns:a16="http://schemas.microsoft.com/office/drawing/2014/main" val="3658847542"/>
                    </a:ext>
                  </a:extLst>
                </a:gridCol>
              </a:tblGrid>
              <a:tr h="500915">
                <a:tc>
                  <a:txBody>
                    <a:bodyPr/>
                    <a:lstStyle/>
                    <a:p>
                      <a:r>
                        <a:rPr lang="en-US" sz="2800" dirty="0" err="1">
                          <a:solidFill>
                            <a:schemeClr val="tx1"/>
                          </a:solidFill>
                        </a:rPr>
                        <a:t>Competenze</a:t>
                      </a:r>
                      <a:endParaRPr lang="en-US" sz="2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US" sz="2800" dirty="0" err="1">
                          <a:solidFill>
                            <a:schemeClr val="tx1"/>
                          </a:solidFill>
                        </a:rPr>
                        <a:t>Suggerimenti</a:t>
                      </a:r>
                      <a:endParaRPr lang="en-US" sz="2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US" sz="2800" dirty="0" err="1">
                          <a:solidFill>
                            <a:schemeClr val="tx1"/>
                          </a:solidFill>
                        </a:rPr>
                        <a:t>Descrizione</a:t>
                      </a:r>
                      <a:endParaRPr lang="en-US" sz="2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616332558"/>
                  </a:ext>
                </a:extLst>
              </a:tr>
              <a:tr h="923061">
                <a:tc>
                  <a:txBody>
                    <a:bodyPr/>
                    <a:lstStyle/>
                    <a:p>
                      <a:pPr algn="just"/>
                      <a:r>
                        <a:rPr lang="en-US" sz="2400" b="1" dirty="0">
                          <a:solidFill>
                            <a:schemeClr val="tx1"/>
                          </a:solidFill>
                        </a:rPr>
                        <a:t>2.1 </a:t>
                      </a:r>
                      <a:r>
                        <a:rPr lang="en-US" sz="2400" b="1" dirty="0" err="1">
                          <a:solidFill>
                            <a:schemeClr val="tx1"/>
                          </a:solidFill>
                        </a:rPr>
                        <a:t>Autoconsapevolezza</a:t>
                      </a:r>
                      <a:r>
                        <a:rPr lang="en-US" sz="2400" b="1" dirty="0">
                          <a:solidFill>
                            <a:schemeClr val="tx1"/>
                          </a:solidFill>
                        </a:rPr>
                        <a:t> ed </a:t>
                      </a:r>
                      <a:r>
                        <a:rPr lang="en-US" sz="2400" b="1" dirty="0" err="1">
                          <a:solidFill>
                            <a:schemeClr val="tx1"/>
                          </a:solidFill>
                        </a:rPr>
                        <a:t>Autoefficacia</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just"/>
                      <a:r>
                        <a:rPr lang="en-US" sz="1800" i="1" dirty="0" err="1">
                          <a:solidFill>
                            <a:schemeClr val="tx1"/>
                          </a:solidFill>
                        </a:rPr>
                        <a:t>Credi</a:t>
                      </a:r>
                      <a:r>
                        <a:rPr lang="en-US" sz="1800" i="1" dirty="0">
                          <a:solidFill>
                            <a:schemeClr val="tx1"/>
                          </a:solidFill>
                        </a:rPr>
                        <a:t> in </a:t>
                      </a:r>
                      <a:r>
                        <a:rPr lang="en-US" sz="1800" i="1" dirty="0" err="1">
                          <a:solidFill>
                            <a:schemeClr val="tx1"/>
                          </a:solidFill>
                        </a:rPr>
                        <a:t>te</a:t>
                      </a:r>
                      <a:r>
                        <a:rPr lang="en-US" sz="1800" i="1" dirty="0">
                          <a:solidFill>
                            <a:schemeClr val="tx1"/>
                          </a:solidFill>
                        </a:rPr>
                        <a:t> </a:t>
                      </a:r>
                      <a:r>
                        <a:rPr lang="en-US" sz="1800" i="1" dirty="0" err="1">
                          <a:solidFill>
                            <a:schemeClr val="tx1"/>
                          </a:solidFill>
                        </a:rPr>
                        <a:t>stesso</a:t>
                      </a:r>
                      <a:r>
                        <a:rPr lang="en-US" sz="1800" i="1" dirty="0">
                          <a:solidFill>
                            <a:schemeClr val="tx1"/>
                          </a:solidFill>
                        </a:rPr>
                        <a:t> e continua a </a:t>
                      </a:r>
                      <a:r>
                        <a:rPr lang="en-US" sz="1800" i="1" dirty="0" err="1">
                          <a:solidFill>
                            <a:schemeClr val="tx1"/>
                          </a:solidFill>
                        </a:rPr>
                        <a:t>crescere</a:t>
                      </a:r>
                      <a:endParaRPr lang="en-US" sz="1800" i="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lgn="just">
                        <a:buFont typeface="Arial" panose="020B0604020202020204" pitchFamily="34" charset="0"/>
                        <a:buChar char="•"/>
                      </a:pPr>
                      <a:r>
                        <a:rPr lang="en-GB" sz="1600" dirty="0" err="1"/>
                        <a:t>Rifletti</a:t>
                      </a:r>
                      <a:r>
                        <a:rPr lang="en-GB" sz="1600" dirty="0"/>
                        <a:t> sui </a:t>
                      </a:r>
                      <a:r>
                        <a:rPr lang="en-GB" sz="1600" dirty="0" err="1"/>
                        <a:t>tuoi</a:t>
                      </a:r>
                      <a:r>
                        <a:rPr lang="en-GB" sz="1600" dirty="0"/>
                        <a:t> </a:t>
                      </a:r>
                      <a:r>
                        <a:rPr lang="en-GB" sz="1600" dirty="0" err="1"/>
                        <a:t>bisogni</a:t>
                      </a:r>
                      <a:r>
                        <a:rPr lang="en-GB" sz="1600" dirty="0"/>
                        <a:t>, desideria e </a:t>
                      </a:r>
                      <a:r>
                        <a:rPr lang="en-GB" sz="1600" dirty="0" err="1"/>
                        <a:t>aspirazioni</a:t>
                      </a:r>
                      <a:r>
                        <a:rPr lang="en-GB" sz="1600" dirty="0"/>
                        <a:t> di breve, medio e </a:t>
                      </a:r>
                      <a:r>
                        <a:rPr lang="en-GB" sz="1600" dirty="0" err="1"/>
                        <a:t>lungo</a:t>
                      </a:r>
                      <a:r>
                        <a:rPr lang="en-GB" sz="1600" dirty="0"/>
                        <a:t> </a:t>
                      </a:r>
                      <a:r>
                        <a:rPr lang="en-GB" sz="1600" dirty="0" err="1"/>
                        <a:t>periodo</a:t>
                      </a:r>
                      <a:endParaRPr lang="en-GB" sz="1600" dirty="0"/>
                    </a:p>
                    <a:p>
                      <a:pPr marL="285750" indent="-285750" algn="just">
                        <a:buFont typeface="Arial" panose="020B0604020202020204" pitchFamily="34" charset="0"/>
                        <a:buChar char="•"/>
                      </a:pPr>
                      <a:r>
                        <a:rPr lang="en-GB" sz="1600" dirty="0" err="1"/>
                        <a:t>Identifica</a:t>
                      </a:r>
                      <a:r>
                        <a:rPr lang="en-GB" sz="1600" dirty="0"/>
                        <a:t> e valuta </a:t>
                      </a:r>
                      <a:r>
                        <a:rPr lang="en-GB" sz="1600" dirty="0" err="1"/>
                        <a:t>i</a:t>
                      </a:r>
                      <a:r>
                        <a:rPr lang="en-GB" sz="1600" dirty="0"/>
                        <a:t> </a:t>
                      </a:r>
                      <a:r>
                        <a:rPr lang="en-GB" sz="1600" dirty="0" err="1"/>
                        <a:t>punti</a:t>
                      </a:r>
                      <a:r>
                        <a:rPr lang="en-GB" sz="1600" dirty="0"/>
                        <a:t> di forza e di </a:t>
                      </a:r>
                      <a:r>
                        <a:rPr lang="en-GB" sz="1600" dirty="0" err="1"/>
                        <a:t>debolezza</a:t>
                      </a:r>
                      <a:r>
                        <a:rPr lang="en-GB" sz="1600" dirty="0"/>
                        <a:t> </a:t>
                      </a:r>
                      <a:r>
                        <a:rPr lang="en-GB" sz="1600" dirty="0" err="1"/>
                        <a:t>individuali</a:t>
                      </a:r>
                      <a:r>
                        <a:rPr lang="en-GB" sz="1600" dirty="0"/>
                        <a:t> e di </a:t>
                      </a:r>
                      <a:r>
                        <a:rPr lang="en-GB" sz="1600" dirty="0" err="1"/>
                        <a:t>gruppo</a:t>
                      </a:r>
                      <a:endParaRPr lang="en-GB" sz="1600" dirty="0"/>
                    </a:p>
                    <a:p>
                      <a:pPr marL="285750" indent="-285750" algn="just">
                        <a:buFont typeface="Arial" panose="020B0604020202020204" pitchFamily="34" charset="0"/>
                        <a:buChar char="•"/>
                      </a:pPr>
                      <a:r>
                        <a:rPr lang="en-GB" sz="1600" dirty="0" err="1"/>
                        <a:t>Credi</a:t>
                      </a:r>
                      <a:r>
                        <a:rPr lang="en-GB" sz="1600" dirty="0"/>
                        <a:t> </a:t>
                      </a:r>
                      <a:r>
                        <a:rPr lang="en-GB" sz="1600" dirty="0" err="1"/>
                        <a:t>nelle</a:t>
                      </a:r>
                      <a:r>
                        <a:rPr lang="en-GB" sz="1600" dirty="0"/>
                        <a:t> </a:t>
                      </a:r>
                      <a:r>
                        <a:rPr lang="en-GB" sz="1600" dirty="0" err="1"/>
                        <a:t>tue</a:t>
                      </a:r>
                      <a:r>
                        <a:rPr lang="en-GB" sz="1600" dirty="0"/>
                        <a:t> </a:t>
                      </a:r>
                      <a:r>
                        <a:rPr lang="en-GB" sz="1600" dirty="0" err="1"/>
                        <a:t>capacità</a:t>
                      </a:r>
                      <a:r>
                        <a:rPr lang="en-GB" sz="1600" dirty="0"/>
                        <a:t> di </a:t>
                      </a:r>
                      <a:r>
                        <a:rPr lang="en-GB" sz="1600" dirty="0" err="1"/>
                        <a:t>influenzare</a:t>
                      </a:r>
                      <a:r>
                        <a:rPr lang="en-GB" sz="1600" dirty="0"/>
                        <a:t> il Corso </a:t>
                      </a:r>
                      <a:r>
                        <a:rPr lang="en-GB" sz="1600" dirty="0" err="1"/>
                        <a:t>degli</a:t>
                      </a:r>
                      <a:r>
                        <a:rPr lang="en-GB" sz="1600" dirty="0"/>
                        <a:t> </a:t>
                      </a:r>
                      <a:r>
                        <a:rPr lang="en-GB" sz="1600" dirty="0" err="1"/>
                        <a:t>eventi</a:t>
                      </a:r>
                      <a:r>
                        <a:rPr lang="en-GB" sz="1600" dirty="0"/>
                        <a:t> </a:t>
                      </a:r>
                      <a:r>
                        <a:rPr lang="en-GB" sz="1600" dirty="0" err="1"/>
                        <a:t>nonostante</a:t>
                      </a:r>
                      <a:r>
                        <a:rPr lang="en-GB" sz="1600" dirty="0"/>
                        <a:t> le </a:t>
                      </a:r>
                      <a:r>
                        <a:rPr lang="en-GB" sz="1600" dirty="0" err="1"/>
                        <a:t>incertezze</a:t>
                      </a:r>
                      <a:r>
                        <a:rPr lang="en-GB" sz="1600" dirty="0"/>
                        <a:t>, </a:t>
                      </a:r>
                      <a:r>
                        <a:rPr lang="en-GB" sz="1600" dirty="0" err="1"/>
                        <a:t>i</a:t>
                      </a:r>
                      <a:r>
                        <a:rPr lang="en-GB" sz="1600" dirty="0"/>
                        <a:t> </a:t>
                      </a:r>
                      <a:r>
                        <a:rPr lang="en-GB" sz="1600" dirty="0" err="1"/>
                        <a:t>blocchi</a:t>
                      </a:r>
                      <a:r>
                        <a:rPr lang="en-GB" sz="1600" dirty="0"/>
                        <a:t> e I </a:t>
                      </a:r>
                      <a:r>
                        <a:rPr lang="en-GB" sz="1600" dirty="0" err="1"/>
                        <a:t>fallimenti</a:t>
                      </a:r>
                      <a:r>
                        <a:rPr lang="en-GB" sz="1600" dirty="0"/>
                        <a:t> </a:t>
                      </a:r>
                      <a:r>
                        <a:rPr lang="en-GB" sz="1600" dirty="0" err="1"/>
                        <a:t>momentanei</a:t>
                      </a:r>
                      <a:endParaRPr 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87039567"/>
                  </a:ext>
                </a:extLst>
              </a:tr>
              <a:tr h="755469">
                <a:tc>
                  <a:txBody>
                    <a:bodyPr/>
                    <a:lstStyle/>
                    <a:p>
                      <a:pPr algn="just"/>
                      <a:r>
                        <a:rPr lang="en-US" sz="2400" b="1" dirty="0">
                          <a:solidFill>
                            <a:schemeClr val="tx1"/>
                          </a:solidFill>
                        </a:rPr>
                        <a:t>2.2 </a:t>
                      </a:r>
                      <a:r>
                        <a:rPr lang="en-US" sz="2400" b="1" dirty="0" err="1">
                          <a:solidFill>
                            <a:schemeClr val="tx1"/>
                          </a:solidFill>
                        </a:rPr>
                        <a:t>Motivazione</a:t>
                      </a:r>
                      <a:r>
                        <a:rPr lang="en-US" sz="2400" b="1" dirty="0">
                          <a:solidFill>
                            <a:schemeClr val="tx1"/>
                          </a:solidFill>
                        </a:rPr>
                        <a:t> e </a:t>
                      </a:r>
                      <a:r>
                        <a:rPr lang="en-US" sz="2400" b="1" dirty="0" err="1">
                          <a:solidFill>
                            <a:schemeClr val="tx1"/>
                          </a:solidFill>
                        </a:rPr>
                        <a:t>Perseveranza</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just"/>
                      <a:r>
                        <a:rPr lang="en-US" sz="1800" i="1" dirty="0" err="1">
                          <a:solidFill>
                            <a:schemeClr val="tx1"/>
                          </a:solidFill>
                        </a:rPr>
                        <a:t>Rimani</a:t>
                      </a:r>
                      <a:r>
                        <a:rPr lang="en-US" sz="1800" i="1" dirty="0">
                          <a:solidFill>
                            <a:schemeClr val="tx1"/>
                          </a:solidFill>
                        </a:rPr>
                        <a:t> </a:t>
                      </a:r>
                      <a:r>
                        <a:rPr lang="en-US" sz="1800" i="1" dirty="0" err="1">
                          <a:solidFill>
                            <a:schemeClr val="tx1"/>
                          </a:solidFill>
                        </a:rPr>
                        <a:t>concentrato</a:t>
                      </a:r>
                      <a:r>
                        <a:rPr lang="en-US" sz="1800" i="1" dirty="0">
                          <a:solidFill>
                            <a:schemeClr val="tx1"/>
                          </a:solidFill>
                        </a:rPr>
                        <a:t> e non </a:t>
                      </a:r>
                      <a:r>
                        <a:rPr lang="en-US" sz="1800" i="1" dirty="0" err="1">
                          <a:solidFill>
                            <a:schemeClr val="tx1"/>
                          </a:solidFill>
                        </a:rPr>
                        <a:t>arrenderti</a:t>
                      </a:r>
                      <a:endParaRPr lang="en-US" sz="1800" i="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lgn="just">
                        <a:buFont typeface="Arial" panose="020B0604020202020204" pitchFamily="34" charset="0"/>
                        <a:buChar char="•"/>
                      </a:pPr>
                      <a:r>
                        <a:rPr lang="en-GB" sz="1600" dirty="0" err="1"/>
                        <a:t>Siate</a:t>
                      </a:r>
                      <a:r>
                        <a:rPr lang="en-GB" sz="1600" dirty="0"/>
                        <a:t> </a:t>
                      </a:r>
                      <a:r>
                        <a:rPr lang="en-GB" sz="1600" dirty="0" err="1"/>
                        <a:t>determinati</a:t>
                      </a:r>
                      <a:r>
                        <a:rPr lang="en-GB" sz="1600" dirty="0"/>
                        <a:t> e </a:t>
                      </a:r>
                      <a:r>
                        <a:rPr lang="en-GB" sz="1600" dirty="0" err="1"/>
                        <a:t>trasformate</a:t>
                      </a:r>
                      <a:r>
                        <a:rPr lang="en-GB" sz="1600" dirty="0"/>
                        <a:t> le idee in azione in modo da </a:t>
                      </a:r>
                      <a:r>
                        <a:rPr lang="en-GB" sz="1600" dirty="0" err="1"/>
                        <a:t>raggiungere</a:t>
                      </a:r>
                      <a:r>
                        <a:rPr lang="en-GB" sz="1600" dirty="0"/>
                        <a:t> </a:t>
                      </a:r>
                      <a:r>
                        <a:rPr lang="en-GB" sz="1600" dirty="0" err="1"/>
                        <a:t>gli</a:t>
                      </a:r>
                      <a:r>
                        <a:rPr lang="en-GB" sz="1600" dirty="0"/>
                        <a:t> </a:t>
                      </a:r>
                      <a:r>
                        <a:rPr lang="en-GB" sz="1600" dirty="0" err="1"/>
                        <a:t>obiettivi</a:t>
                      </a:r>
                      <a:r>
                        <a:rPr lang="en-GB" sz="1600" dirty="0"/>
                        <a:t> </a:t>
                      </a:r>
                      <a:r>
                        <a:rPr lang="en-GB" sz="1600" dirty="0" err="1"/>
                        <a:t>prefissati</a:t>
                      </a:r>
                      <a:endParaRPr lang="en-GB" sz="1600" dirty="0"/>
                    </a:p>
                    <a:p>
                      <a:pPr marL="285750" indent="-285750" algn="just">
                        <a:buFont typeface="Arial" panose="020B0604020202020204" pitchFamily="34" charset="0"/>
                        <a:buChar char="•"/>
                      </a:pPr>
                      <a:r>
                        <a:rPr lang="en-GB" sz="1600" dirty="0" err="1"/>
                        <a:t>Siate</a:t>
                      </a:r>
                      <a:r>
                        <a:rPr lang="en-GB" sz="1600" dirty="0"/>
                        <a:t> </a:t>
                      </a:r>
                      <a:r>
                        <a:rPr lang="en-GB" sz="1600" dirty="0" err="1"/>
                        <a:t>perseveranti</a:t>
                      </a:r>
                      <a:r>
                        <a:rPr lang="en-GB" sz="1600" dirty="0"/>
                        <a:t> </a:t>
                      </a:r>
                      <a:r>
                        <a:rPr lang="en-GB" sz="1600" dirty="0" err="1"/>
                        <a:t>nel</a:t>
                      </a:r>
                      <a:r>
                        <a:rPr lang="en-GB" sz="1600" dirty="0"/>
                        <a:t> </a:t>
                      </a:r>
                      <a:r>
                        <a:rPr lang="en-GB" sz="1600" dirty="0" err="1"/>
                        <a:t>raggiungimento</a:t>
                      </a:r>
                      <a:r>
                        <a:rPr lang="en-GB" sz="1600" dirty="0"/>
                        <a:t> </a:t>
                      </a:r>
                      <a:r>
                        <a:rPr lang="en-GB" sz="1600" dirty="0" err="1"/>
                        <a:t>dei</a:t>
                      </a:r>
                      <a:r>
                        <a:rPr lang="en-GB" sz="1600" dirty="0"/>
                        <a:t> </a:t>
                      </a:r>
                      <a:r>
                        <a:rPr lang="en-GB" sz="1600" dirty="0" err="1"/>
                        <a:t>vostri</a:t>
                      </a:r>
                      <a:r>
                        <a:rPr lang="en-GB" sz="1600" dirty="0"/>
                        <a:t> </a:t>
                      </a:r>
                      <a:r>
                        <a:rPr lang="en-GB" sz="1600" dirty="0" err="1"/>
                        <a:t>obiettivi</a:t>
                      </a:r>
                      <a:r>
                        <a:rPr lang="en-GB" sz="1600" dirty="0"/>
                        <a:t> di breve, medio e </a:t>
                      </a:r>
                      <a:r>
                        <a:rPr lang="en-GB" sz="1600" dirty="0" err="1"/>
                        <a:t>lungo</a:t>
                      </a:r>
                      <a:r>
                        <a:rPr lang="en-GB" sz="1600" dirty="0"/>
                        <a:t> </a:t>
                      </a:r>
                      <a:r>
                        <a:rPr lang="en-GB" sz="1600" dirty="0" err="1"/>
                        <a:t>periodo</a:t>
                      </a:r>
                      <a:endParaRPr lang="en-GB" sz="1600" dirty="0"/>
                    </a:p>
                    <a:p>
                      <a:pPr marL="285750" indent="-285750" algn="just">
                        <a:buFont typeface="Arial" panose="020B0604020202020204" pitchFamily="34" charset="0"/>
                        <a:buChar char="•"/>
                      </a:pPr>
                      <a:r>
                        <a:rPr lang="en-GB" sz="1600" dirty="0" err="1"/>
                        <a:t>Siate</a:t>
                      </a:r>
                      <a:r>
                        <a:rPr lang="en-GB" sz="1600" dirty="0"/>
                        <a:t> </a:t>
                      </a:r>
                      <a:r>
                        <a:rPr lang="en-GB" sz="1600" dirty="0" err="1"/>
                        <a:t>resilienti</a:t>
                      </a:r>
                      <a:r>
                        <a:rPr lang="en-GB" sz="1600" dirty="0"/>
                        <a:t> e non </a:t>
                      </a:r>
                      <a:r>
                        <a:rPr lang="en-GB" sz="1600" dirty="0" err="1"/>
                        <a:t>lasciatevi</a:t>
                      </a:r>
                      <a:r>
                        <a:rPr lang="en-GB" sz="1600" dirty="0"/>
                        <a:t> </a:t>
                      </a:r>
                      <a:r>
                        <a:rPr lang="en-GB" sz="1600" dirty="0" err="1"/>
                        <a:t>fermare</a:t>
                      </a:r>
                      <a:r>
                        <a:rPr lang="en-GB" sz="1600" dirty="0"/>
                        <a:t> dale </a:t>
                      </a:r>
                      <a:r>
                        <a:rPr lang="en-GB" sz="1600" dirty="0" err="1"/>
                        <a:t>avversità</a:t>
                      </a:r>
                      <a:endParaRPr 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1700515"/>
                  </a:ext>
                </a:extLst>
              </a:tr>
              <a:tr h="831573">
                <a:tc>
                  <a:txBody>
                    <a:bodyPr/>
                    <a:lstStyle/>
                    <a:p>
                      <a:pPr algn="just"/>
                      <a:r>
                        <a:rPr lang="en-US" sz="2400" b="1" dirty="0">
                          <a:solidFill>
                            <a:schemeClr val="tx1"/>
                          </a:solidFill>
                        </a:rPr>
                        <a:t>2.3 </a:t>
                      </a:r>
                      <a:r>
                        <a:rPr lang="en-US" sz="2400" b="1" noProof="0" dirty="0" err="1">
                          <a:solidFill>
                            <a:schemeClr val="tx1"/>
                          </a:solidFill>
                        </a:rPr>
                        <a:t>Mobilitare</a:t>
                      </a:r>
                      <a:r>
                        <a:rPr lang="en-US" sz="2400" b="1" noProof="0" dirty="0">
                          <a:solidFill>
                            <a:schemeClr val="tx1"/>
                          </a:solidFill>
                        </a:rPr>
                        <a:t> </a:t>
                      </a:r>
                      <a:r>
                        <a:rPr lang="en-US" sz="2400" b="1" noProof="0" dirty="0" err="1">
                          <a:solidFill>
                            <a:schemeClr val="tx1"/>
                          </a:solidFill>
                        </a:rPr>
                        <a:t>risorse</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just"/>
                      <a:r>
                        <a:rPr lang="en-US" sz="1800" i="1" dirty="0" err="1">
                          <a:solidFill>
                            <a:schemeClr val="tx1"/>
                          </a:solidFill>
                        </a:rPr>
                        <a:t>Raccogli</a:t>
                      </a:r>
                      <a:r>
                        <a:rPr lang="en-US" sz="1800" i="1" dirty="0">
                          <a:solidFill>
                            <a:schemeClr val="tx1"/>
                          </a:solidFill>
                        </a:rPr>
                        <a:t> e </a:t>
                      </a:r>
                      <a:r>
                        <a:rPr lang="en-US" sz="1800" i="1" dirty="0" err="1">
                          <a:solidFill>
                            <a:schemeClr val="tx1"/>
                          </a:solidFill>
                        </a:rPr>
                        <a:t>gestisci</a:t>
                      </a:r>
                      <a:r>
                        <a:rPr lang="en-US" sz="1800" i="1" dirty="0">
                          <a:solidFill>
                            <a:schemeClr val="tx1"/>
                          </a:solidFill>
                        </a:rPr>
                        <a:t> le </a:t>
                      </a:r>
                      <a:r>
                        <a:rPr lang="en-US" sz="1800" i="1" dirty="0" err="1">
                          <a:solidFill>
                            <a:schemeClr val="tx1"/>
                          </a:solidFill>
                        </a:rPr>
                        <a:t>risorse</a:t>
                      </a:r>
                      <a:r>
                        <a:rPr lang="en-US" sz="1800" i="1" dirty="0">
                          <a:solidFill>
                            <a:schemeClr val="tx1"/>
                          </a:solidFill>
                        </a:rPr>
                        <a:t> di cui </a:t>
                      </a:r>
                      <a:r>
                        <a:rPr lang="en-US" sz="1800" i="1" dirty="0" err="1">
                          <a:solidFill>
                            <a:schemeClr val="tx1"/>
                          </a:solidFill>
                        </a:rPr>
                        <a:t>hai</a:t>
                      </a:r>
                      <a:r>
                        <a:rPr lang="en-US" sz="1800" i="1" dirty="0">
                          <a:solidFill>
                            <a:schemeClr val="tx1"/>
                          </a:solidFill>
                        </a:rPr>
                        <a:t> </a:t>
                      </a:r>
                      <a:r>
                        <a:rPr lang="en-US" sz="1800" i="1" dirty="0" err="1">
                          <a:solidFill>
                            <a:schemeClr val="tx1"/>
                          </a:solidFill>
                        </a:rPr>
                        <a:t>bisogno</a:t>
                      </a:r>
                      <a:endParaRPr lang="en-US" sz="1800" i="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lgn="just">
                        <a:buFont typeface="Arial" panose="020B0604020202020204" pitchFamily="34" charset="0"/>
                        <a:buChar char="•"/>
                      </a:pPr>
                      <a:r>
                        <a:rPr lang="en-GB" sz="1600" dirty="0" err="1"/>
                        <a:t>Raccogliete</a:t>
                      </a:r>
                      <a:r>
                        <a:rPr lang="en-GB" sz="1600" dirty="0"/>
                        <a:t> </a:t>
                      </a:r>
                      <a:r>
                        <a:rPr lang="en-GB" sz="1600" dirty="0" err="1"/>
                        <a:t>tutte</a:t>
                      </a:r>
                      <a:r>
                        <a:rPr lang="en-GB" sz="1600" dirty="0"/>
                        <a:t> le </a:t>
                      </a:r>
                      <a:r>
                        <a:rPr lang="en-GB" sz="1600" dirty="0" err="1"/>
                        <a:t>risorse</a:t>
                      </a:r>
                      <a:r>
                        <a:rPr lang="en-GB" sz="1600" dirty="0"/>
                        <a:t> </a:t>
                      </a:r>
                      <a:r>
                        <a:rPr lang="en-GB" sz="1600" dirty="0" err="1"/>
                        <a:t>materiali</a:t>
                      </a:r>
                      <a:r>
                        <a:rPr lang="en-GB" sz="1600" dirty="0"/>
                        <a:t>, non </a:t>
                      </a:r>
                      <a:r>
                        <a:rPr lang="en-GB" sz="1600" dirty="0" err="1"/>
                        <a:t>materiali</a:t>
                      </a:r>
                      <a:r>
                        <a:rPr lang="en-GB" sz="1600" dirty="0"/>
                        <a:t> e </a:t>
                      </a:r>
                      <a:r>
                        <a:rPr lang="en-GB" sz="1600" dirty="0" err="1"/>
                        <a:t>digitali</a:t>
                      </a:r>
                      <a:r>
                        <a:rPr lang="en-GB" sz="1600" dirty="0"/>
                        <a:t> di cui </a:t>
                      </a:r>
                      <a:r>
                        <a:rPr lang="en-GB" sz="1600" dirty="0" err="1"/>
                        <a:t>avete</a:t>
                      </a:r>
                      <a:r>
                        <a:rPr lang="en-GB" sz="1600" dirty="0"/>
                        <a:t> </a:t>
                      </a:r>
                      <a:r>
                        <a:rPr lang="en-GB" sz="1600" dirty="0" err="1"/>
                        <a:t>bisogno</a:t>
                      </a:r>
                      <a:r>
                        <a:rPr lang="en-GB" sz="1600" dirty="0"/>
                        <a:t> per </a:t>
                      </a:r>
                      <a:r>
                        <a:rPr lang="en-GB" sz="1600" dirty="0" err="1"/>
                        <a:t>trasformare</a:t>
                      </a:r>
                      <a:r>
                        <a:rPr lang="en-GB" sz="1600" dirty="0"/>
                        <a:t> le idee in azione</a:t>
                      </a:r>
                    </a:p>
                    <a:p>
                      <a:pPr marL="285750" indent="-285750" algn="just">
                        <a:buFont typeface="Arial" panose="020B0604020202020204" pitchFamily="34" charset="0"/>
                        <a:buChar char="•"/>
                      </a:pPr>
                      <a:r>
                        <a:rPr lang="en-GB" sz="1600" dirty="0" err="1"/>
                        <a:t>Sfrutta</a:t>
                      </a:r>
                      <a:r>
                        <a:rPr lang="en-GB" sz="1600" dirty="0"/>
                        <a:t> al Massimo le </a:t>
                      </a:r>
                      <a:r>
                        <a:rPr lang="en-GB" sz="1600" dirty="0" err="1"/>
                        <a:t>risorse</a:t>
                      </a:r>
                      <a:r>
                        <a:rPr lang="en-GB" sz="1600" dirty="0"/>
                        <a:t> </a:t>
                      </a:r>
                      <a:r>
                        <a:rPr lang="en-GB" sz="1600" dirty="0" err="1"/>
                        <a:t>limitate</a:t>
                      </a:r>
                      <a:endParaRPr lang="en-GB" sz="1600" dirty="0"/>
                    </a:p>
                    <a:p>
                      <a:pPr marL="285750" indent="-285750" algn="just">
                        <a:buFont typeface="Arial" panose="020B0604020202020204" pitchFamily="34" charset="0"/>
                        <a:buChar char="•"/>
                      </a:pPr>
                      <a:r>
                        <a:rPr lang="en-GB" sz="1600" dirty="0" err="1"/>
                        <a:t>Acquisisci</a:t>
                      </a:r>
                      <a:r>
                        <a:rPr lang="en-GB" sz="1600" dirty="0"/>
                        <a:t> e </a:t>
                      </a:r>
                      <a:r>
                        <a:rPr lang="en-GB" sz="1600" dirty="0" err="1"/>
                        <a:t>padroneggia</a:t>
                      </a:r>
                      <a:r>
                        <a:rPr lang="en-GB" sz="1600" dirty="0"/>
                        <a:t> </a:t>
                      </a:r>
                      <a:r>
                        <a:rPr lang="en-GB" sz="1600" dirty="0" err="1"/>
                        <a:t>tutte</a:t>
                      </a:r>
                      <a:r>
                        <a:rPr lang="en-GB" sz="1600" dirty="0"/>
                        <a:t> le </a:t>
                      </a:r>
                      <a:r>
                        <a:rPr lang="en-GB" sz="1600" dirty="0" err="1"/>
                        <a:t>competenze</a:t>
                      </a:r>
                      <a:r>
                        <a:rPr lang="en-GB" sz="1600" dirty="0"/>
                        <a:t> di cui </a:t>
                      </a:r>
                      <a:r>
                        <a:rPr lang="en-GB" sz="1600" dirty="0" err="1"/>
                        <a:t>hai</a:t>
                      </a:r>
                      <a:r>
                        <a:rPr lang="en-GB" sz="1600" dirty="0"/>
                        <a:t> </a:t>
                      </a:r>
                      <a:r>
                        <a:rPr lang="en-GB" sz="1600" dirty="0" err="1"/>
                        <a:t>bisogno</a:t>
                      </a:r>
                      <a:r>
                        <a:rPr lang="en-GB" sz="1600" dirty="0"/>
                        <a:t>: </a:t>
                      </a:r>
                      <a:r>
                        <a:rPr lang="en-GB" sz="1600" dirty="0" err="1"/>
                        <a:t>digitali</a:t>
                      </a:r>
                      <a:r>
                        <a:rPr lang="en-GB" sz="1600" dirty="0"/>
                        <a:t>, </a:t>
                      </a:r>
                      <a:r>
                        <a:rPr lang="en-GB" sz="1600" dirty="0" err="1"/>
                        <a:t>fiscali</a:t>
                      </a:r>
                      <a:r>
                        <a:rPr lang="en-GB" sz="1600" dirty="0"/>
                        <a:t>, </a:t>
                      </a:r>
                      <a:r>
                        <a:rPr lang="en-GB" sz="1600" dirty="0" err="1"/>
                        <a:t>legali</a:t>
                      </a:r>
                      <a:r>
                        <a:rPr lang="en-GB" sz="1600" dirty="0"/>
                        <a:t>, </a:t>
                      </a:r>
                      <a:r>
                        <a:rPr lang="en-GB" sz="1600" dirty="0" err="1"/>
                        <a:t>tecniche</a:t>
                      </a:r>
                      <a:r>
                        <a:rPr lang="en-GB" sz="1600" dirty="0"/>
                        <a:t> </a:t>
                      </a:r>
                      <a:r>
                        <a:rPr lang="en-GB" sz="1600" dirty="0" err="1"/>
                        <a:t>ecc</a:t>
                      </a:r>
                      <a:r>
                        <a:rPr lang="en-GB" sz="1600" dirty="0"/>
                        <a:t>..</a:t>
                      </a:r>
                      <a:endParaRPr 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35560017"/>
                  </a:ext>
                </a:extLst>
              </a:tr>
              <a:tr h="814182">
                <a:tc>
                  <a:txBody>
                    <a:bodyPr/>
                    <a:lstStyle/>
                    <a:p>
                      <a:pPr algn="just"/>
                      <a:r>
                        <a:rPr lang="en-US" sz="2400" b="1" dirty="0">
                          <a:solidFill>
                            <a:schemeClr val="tx1"/>
                          </a:solidFill>
                        </a:rPr>
                        <a:t>2.4 </a:t>
                      </a:r>
                      <a:r>
                        <a:rPr lang="en-US" sz="2400" b="1" dirty="0" err="1">
                          <a:solidFill>
                            <a:schemeClr val="tx1"/>
                          </a:solidFill>
                        </a:rPr>
                        <a:t>Alfabetizzazione</a:t>
                      </a:r>
                      <a:r>
                        <a:rPr lang="en-US" sz="2400" b="1" dirty="0">
                          <a:solidFill>
                            <a:schemeClr val="tx1"/>
                          </a:solidFill>
                        </a:rPr>
                        <a:t> </a:t>
                      </a:r>
                      <a:r>
                        <a:rPr lang="en-US" sz="2400" b="1" dirty="0" err="1">
                          <a:solidFill>
                            <a:schemeClr val="tx1"/>
                          </a:solidFill>
                        </a:rPr>
                        <a:t>economica</a:t>
                      </a:r>
                      <a:r>
                        <a:rPr lang="en-US" sz="2400" b="1" dirty="0">
                          <a:solidFill>
                            <a:schemeClr val="tx1"/>
                          </a:solidFill>
                        </a:rPr>
                        <a:t> e </a:t>
                      </a:r>
                      <a:r>
                        <a:rPr lang="en-US" sz="2400" b="1" dirty="0" err="1">
                          <a:solidFill>
                            <a:schemeClr val="tx1"/>
                          </a:solidFill>
                        </a:rPr>
                        <a:t>finanziaria</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just"/>
                      <a:r>
                        <a:rPr lang="en-US" sz="1800" i="1" dirty="0" err="1">
                          <a:solidFill>
                            <a:schemeClr val="tx1"/>
                          </a:solidFill>
                        </a:rPr>
                        <a:t>Sviluppa</a:t>
                      </a:r>
                      <a:r>
                        <a:rPr lang="en-US" sz="1800" i="1" dirty="0">
                          <a:solidFill>
                            <a:schemeClr val="tx1"/>
                          </a:solidFill>
                        </a:rPr>
                        <a:t> un know-how </a:t>
                      </a:r>
                      <a:r>
                        <a:rPr lang="en-US" sz="1800" i="1" dirty="0" err="1">
                          <a:solidFill>
                            <a:schemeClr val="tx1"/>
                          </a:solidFill>
                        </a:rPr>
                        <a:t>economico</a:t>
                      </a:r>
                      <a:r>
                        <a:rPr lang="en-US" sz="1800" i="1" dirty="0">
                          <a:solidFill>
                            <a:schemeClr val="tx1"/>
                          </a:solidFill>
                        </a:rPr>
                        <a:t> e </a:t>
                      </a:r>
                      <a:r>
                        <a:rPr lang="en-US" sz="1800" i="1" dirty="0" err="1">
                          <a:solidFill>
                            <a:schemeClr val="tx1"/>
                          </a:solidFill>
                        </a:rPr>
                        <a:t>finanziario</a:t>
                      </a:r>
                      <a:endParaRPr lang="en-US" sz="1800" i="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lgn="just">
                        <a:buFont typeface="Arial" panose="020B0604020202020204" pitchFamily="34" charset="0"/>
                        <a:buChar char="•"/>
                      </a:pPr>
                      <a:r>
                        <a:rPr lang="en-GB" sz="1600" dirty="0" err="1"/>
                        <a:t>Stima</a:t>
                      </a:r>
                      <a:r>
                        <a:rPr lang="en-GB" sz="1600" dirty="0"/>
                        <a:t> tutti </a:t>
                      </a:r>
                      <a:r>
                        <a:rPr lang="en-GB" sz="1600" dirty="0" err="1"/>
                        <a:t>i</a:t>
                      </a:r>
                      <a:r>
                        <a:rPr lang="en-GB" sz="1600" dirty="0"/>
                        <a:t> </a:t>
                      </a:r>
                      <a:r>
                        <a:rPr lang="en-GB" sz="1600" dirty="0" err="1"/>
                        <a:t>costi</a:t>
                      </a:r>
                      <a:r>
                        <a:rPr lang="en-GB" sz="1600" dirty="0"/>
                        <a:t> </a:t>
                      </a:r>
                      <a:r>
                        <a:rPr lang="en-GB" sz="1600" dirty="0" err="1"/>
                        <a:t>necessari</a:t>
                      </a:r>
                      <a:r>
                        <a:rPr lang="en-GB" sz="1600" dirty="0"/>
                        <a:t> per </a:t>
                      </a:r>
                      <a:r>
                        <a:rPr lang="en-GB" sz="1600" dirty="0" err="1"/>
                        <a:t>trasformare</a:t>
                      </a:r>
                      <a:r>
                        <a:rPr lang="en-GB" sz="1600" dirty="0"/>
                        <a:t> </a:t>
                      </a:r>
                      <a:r>
                        <a:rPr lang="en-GB" sz="1600" dirty="0" err="1"/>
                        <a:t>un’idea</a:t>
                      </a:r>
                      <a:r>
                        <a:rPr lang="en-GB" sz="1600" dirty="0"/>
                        <a:t> in </a:t>
                      </a:r>
                      <a:r>
                        <a:rPr lang="en-GB" sz="1600" dirty="0" err="1"/>
                        <a:t>un’azione</a:t>
                      </a:r>
                      <a:endParaRPr lang="en-GB" sz="1600" dirty="0"/>
                    </a:p>
                    <a:p>
                      <a:pPr marL="285750" indent="-285750" algn="just">
                        <a:buFont typeface="Arial" panose="020B0604020202020204" pitchFamily="34" charset="0"/>
                        <a:buChar char="•"/>
                      </a:pPr>
                      <a:r>
                        <a:rPr lang="en-GB" sz="1600" dirty="0" err="1"/>
                        <a:t>Pianifica</a:t>
                      </a:r>
                      <a:r>
                        <a:rPr lang="en-GB" sz="1600" dirty="0"/>
                        <a:t>, </a:t>
                      </a:r>
                      <a:r>
                        <a:rPr lang="en-GB" sz="1600" dirty="0" err="1"/>
                        <a:t>attua</a:t>
                      </a:r>
                      <a:r>
                        <a:rPr lang="en-GB" sz="1600" dirty="0"/>
                        <a:t> e valuta </a:t>
                      </a:r>
                      <a:r>
                        <a:rPr lang="en-GB" sz="1600" dirty="0" err="1"/>
                        <a:t>l’evoluzione</a:t>
                      </a:r>
                      <a:r>
                        <a:rPr lang="en-GB" sz="1600" dirty="0"/>
                        <a:t> </a:t>
                      </a:r>
                      <a:r>
                        <a:rPr lang="en-GB" sz="1600" dirty="0" err="1"/>
                        <a:t>nel</a:t>
                      </a:r>
                      <a:r>
                        <a:rPr lang="en-GB" sz="1600" dirty="0"/>
                        <a:t> tempo </a:t>
                      </a:r>
                      <a:r>
                        <a:rPr lang="en-GB" sz="1600" dirty="0" err="1"/>
                        <a:t>delle</a:t>
                      </a:r>
                      <a:r>
                        <a:rPr lang="en-GB" sz="1600" dirty="0"/>
                        <a:t> </a:t>
                      </a:r>
                      <a:r>
                        <a:rPr lang="en-GB" sz="1600" dirty="0" err="1"/>
                        <a:t>tue</a:t>
                      </a:r>
                      <a:r>
                        <a:rPr lang="en-GB" sz="1600" dirty="0"/>
                        <a:t> </a:t>
                      </a:r>
                      <a:r>
                        <a:rPr lang="en-GB" sz="1600" dirty="0" err="1"/>
                        <a:t>scelte</a:t>
                      </a:r>
                      <a:r>
                        <a:rPr lang="en-GB" sz="1600" dirty="0"/>
                        <a:t> </a:t>
                      </a:r>
                      <a:r>
                        <a:rPr lang="en-GB" sz="1600" dirty="0" err="1"/>
                        <a:t>finanziarie</a:t>
                      </a:r>
                      <a:endParaRPr lang="en-GB" sz="1600" dirty="0"/>
                    </a:p>
                    <a:p>
                      <a:pPr marL="285750" indent="-285750" algn="just">
                        <a:buFont typeface="Arial" panose="020B0604020202020204" pitchFamily="34" charset="0"/>
                        <a:buChar char="•"/>
                      </a:pPr>
                      <a:r>
                        <a:rPr lang="en-GB" sz="1600" dirty="0" err="1"/>
                        <a:t>Gestisci</a:t>
                      </a:r>
                      <a:r>
                        <a:rPr lang="en-GB" sz="1600" dirty="0"/>
                        <a:t> I </a:t>
                      </a:r>
                      <a:r>
                        <a:rPr lang="en-GB" sz="1600" dirty="0" err="1"/>
                        <a:t>finanziamenti</a:t>
                      </a:r>
                      <a:r>
                        <a:rPr lang="en-GB" sz="1600" dirty="0"/>
                        <a:t> in modo da </a:t>
                      </a:r>
                      <a:r>
                        <a:rPr lang="en-GB" sz="1600" dirty="0" err="1"/>
                        <a:t>garantire</a:t>
                      </a:r>
                      <a:r>
                        <a:rPr lang="en-GB" sz="1600" dirty="0"/>
                        <a:t> la </a:t>
                      </a:r>
                      <a:r>
                        <a:rPr lang="en-GB" sz="1600" dirty="0" err="1"/>
                        <a:t>sostenibilità</a:t>
                      </a:r>
                      <a:r>
                        <a:rPr lang="en-GB" sz="1600" dirty="0"/>
                        <a:t> </a:t>
                      </a:r>
                      <a:r>
                        <a:rPr lang="en-GB" sz="1600" dirty="0" err="1"/>
                        <a:t>delle</a:t>
                      </a:r>
                      <a:r>
                        <a:rPr lang="en-GB" sz="1600" dirty="0"/>
                        <a:t> </a:t>
                      </a:r>
                      <a:r>
                        <a:rPr lang="en-GB" sz="1600" dirty="0" err="1"/>
                        <a:t>attività</a:t>
                      </a:r>
                      <a:r>
                        <a:rPr lang="en-GB" sz="1600" dirty="0"/>
                        <a:t> </a:t>
                      </a:r>
                      <a:r>
                        <a:rPr lang="en-GB" sz="1600" dirty="0" err="1"/>
                        <a:t>nel</a:t>
                      </a:r>
                      <a:r>
                        <a:rPr lang="en-GB" sz="1600" dirty="0"/>
                        <a:t> tempo</a:t>
                      </a:r>
                      <a:endParaRPr 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66668092"/>
                  </a:ext>
                </a:extLst>
              </a:tr>
              <a:tr h="814182">
                <a:tc>
                  <a:txBody>
                    <a:bodyPr/>
                    <a:lstStyle/>
                    <a:p>
                      <a:pPr algn="just"/>
                      <a:r>
                        <a:rPr lang="en-US" sz="2400" b="1" dirty="0">
                          <a:solidFill>
                            <a:schemeClr val="tx1"/>
                          </a:solidFill>
                        </a:rPr>
                        <a:t>2.5 </a:t>
                      </a:r>
                      <a:r>
                        <a:rPr lang="en-US" sz="2400" b="1" dirty="0" err="1">
                          <a:solidFill>
                            <a:schemeClr val="tx1"/>
                          </a:solidFill>
                        </a:rPr>
                        <a:t>Mobilita</a:t>
                      </a:r>
                      <a:r>
                        <a:rPr lang="en-US" sz="2400" b="1" dirty="0">
                          <a:solidFill>
                            <a:schemeClr val="tx1"/>
                          </a:solidFill>
                        </a:rPr>
                        <a:t> </a:t>
                      </a:r>
                      <a:r>
                        <a:rPr lang="en-US" sz="2400" b="1" dirty="0" err="1">
                          <a:solidFill>
                            <a:schemeClr val="tx1"/>
                          </a:solidFill>
                        </a:rPr>
                        <a:t>gli</a:t>
                      </a:r>
                      <a:r>
                        <a:rPr lang="en-US" sz="2400" b="1" dirty="0">
                          <a:solidFill>
                            <a:schemeClr val="tx1"/>
                          </a:solidFill>
                        </a:rPr>
                        <a:t> </a:t>
                      </a:r>
                      <a:r>
                        <a:rPr lang="en-US" sz="2400" b="1" dirty="0" err="1">
                          <a:solidFill>
                            <a:schemeClr val="tx1"/>
                          </a:solidFill>
                        </a:rPr>
                        <a:t>altri</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just"/>
                      <a:r>
                        <a:rPr lang="en-US" sz="1800" i="1" dirty="0" err="1">
                          <a:solidFill>
                            <a:schemeClr val="tx1"/>
                          </a:solidFill>
                        </a:rPr>
                        <a:t>Ispirare</a:t>
                      </a:r>
                      <a:r>
                        <a:rPr lang="en-US" sz="1800" i="1" dirty="0">
                          <a:solidFill>
                            <a:schemeClr val="tx1"/>
                          </a:solidFill>
                        </a:rPr>
                        <a:t>, </a:t>
                      </a:r>
                      <a:r>
                        <a:rPr lang="en-US" sz="1800" i="1" dirty="0" err="1">
                          <a:solidFill>
                            <a:schemeClr val="tx1"/>
                          </a:solidFill>
                        </a:rPr>
                        <a:t>entusiasmare</a:t>
                      </a:r>
                      <a:r>
                        <a:rPr lang="en-US" sz="1800" i="1" dirty="0">
                          <a:solidFill>
                            <a:schemeClr val="tx1"/>
                          </a:solidFill>
                        </a:rPr>
                        <a:t> e “far </a:t>
                      </a:r>
                      <a:r>
                        <a:rPr lang="en-US" sz="1800" i="1" dirty="0" err="1">
                          <a:solidFill>
                            <a:schemeClr val="tx1"/>
                          </a:solidFill>
                        </a:rPr>
                        <a:t>salire</a:t>
                      </a:r>
                      <a:r>
                        <a:rPr lang="en-US" sz="1800" i="1" dirty="0">
                          <a:solidFill>
                            <a:schemeClr val="tx1"/>
                          </a:solidFill>
                        </a:rPr>
                        <a:t> </a:t>
                      </a:r>
                      <a:r>
                        <a:rPr lang="en-US" sz="1800" i="1" dirty="0" err="1">
                          <a:solidFill>
                            <a:schemeClr val="tx1"/>
                          </a:solidFill>
                        </a:rPr>
                        <a:t>altri</a:t>
                      </a:r>
                      <a:r>
                        <a:rPr lang="en-US" sz="1800" i="1" dirty="0">
                          <a:solidFill>
                            <a:schemeClr val="tx1"/>
                          </a:solidFill>
                        </a:rPr>
                        <a:t> a </a:t>
                      </a:r>
                      <a:r>
                        <a:rPr lang="en-US" sz="1800" i="1" dirty="0" err="1">
                          <a:solidFill>
                            <a:schemeClr val="tx1"/>
                          </a:solidFill>
                        </a:rPr>
                        <a:t>bordo</a:t>
                      </a:r>
                      <a:r>
                        <a:rPr lang="en-US" sz="1800" i="1"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lgn="just">
                        <a:buFont typeface="Arial" panose="020B0604020202020204" pitchFamily="34" charset="0"/>
                        <a:buChar char="•"/>
                      </a:pPr>
                      <a:r>
                        <a:rPr lang="en-GB" sz="1600" dirty="0" err="1"/>
                        <a:t>Ispirare</a:t>
                      </a:r>
                      <a:r>
                        <a:rPr lang="en-GB" sz="1600" dirty="0"/>
                        <a:t> ed </a:t>
                      </a:r>
                      <a:r>
                        <a:rPr lang="en-GB" sz="1600" dirty="0" err="1"/>
                        <a:t>entusiasmare</a:t>
                      </a:r>
                      <a:r>
                        <a:rPr lang="en-GB" sz="1600" dirty="0"/>
                        <a:t> </a:t>
                      </a:r>
                      <a:r>
                        <a:rPr lang="en-GB" sz="1600" dirty="0" err="1"/>
                        <a:t>gli</a:t>
                      </a:r>
                      <a:r>
                        <a:rPr lang="en-GB" sz="1600" dirty="0"/>
                        <a:t> stakeholders</a:t>
                      </a:r>
                    </a:p>
                    <a:p>
                      <a:pPr marL="285750" indent="-285750" algn="just">
                        <a:buFont typeface="Arial" panose="020B0604020202020204" pitchFamily="34" charset="0"/>
                        <a:buChar char="•"/>
                      </a:pPr>
                      <a:r>
                        <a:rPr lang="en-GB" sz="1600" dirty="0" err="1"/>
                        <a:t>Ottenere</a:t>
                      </a:r>
                      <a:r>
                        <a:rPr lang="en-GB" sz="1600" dirty="0"/>
                        <a:t> il </a:t>
                      </a:r>
                      <a:r>
                        <a:rPr lang="en-GB" sz="1600" dirty="0" err="1"/>
                        <a:t>supporto</a:t>
                      </a:r>
                      <a:r>
                        <a:rPr lang="en-GB" sz="1600" dirty="0"/>
                        <a:t> </a:t>
                      </a:r>
                      <a:r>
                        <a:rPr lang="en-GB" sz="1600" dirty="0" err="1"/>
                        <a:t>necessario</a:t>
                      </a:r>
                      <a:r>
                        <a:rPr lang="en-GB" sz="1600" dirty="0"/>
                        <a:t> per </a:t>
                      </a:r>
                      <a:r>
                        <a:rPr lang="en-GB" sz="1600" dirty="0" err="1"/>
                        <a:t>raggiungere</a:t>
                      </a:r>
                      <a:r>
                        <a:rPr lang="en-GB" sz="1600" dirty="0"/>
                        <a:t> </a:t>
                      </a:r>
                      <a:r>
                        <a:rPr lang="en-GB" sz="1600" dirty="0" err="1"/>
                        <a:t>risultati</a:t>
                      </a:r>
                      <a:r>
                        <a:rPr lang="en-GB" sz="1600" dirty="0"/>
                        <a:t> </a:t>
                      </a:r>
                      <a:r>
                        <a:rPr lang="en-GB" sz="1600" dirty="0" err="1"/>
                        <a:t>prezioni</a:t>
                      </a:r>
                      <a:endParaRPr lang="en-GB" sz="1600" dirty="0"/>
                    </a:p>
                    <a:p>
                      <a:pPr marL="285750" indent="-285750" algn="just">
                        <a:buFont typeface="Arial" panose="020B0604020202020204" pitchFamily="34" charset="0"/>
                        <a:buChar char="•"/>
                      </a:pPr>
                      <a:r>
                        <a:rPr lang="en-GB" sz="1600" dirty="0" err="1"/>
                        <a:t>Dimostrare</a:t>
                      </a:r>
                      <a:r>
                        <a:rPr lang="en-GB" sz="1600" dirty="0"/>
                        <a:t> una </a:t>
                      </a:r>
                      <a:r>
                        <a:rPr lang="en-GB" sz="1600" dirty="0" err="1"/>
                        <a:t>comunicazione</a:t>
                      </a:r>
                      <a:r>
                        <a:rPr lang="en-GB" sz="1600" dirty="0"/>
                        <a:t> </a:t>
                      </a:r>
                      <a:r>
                        <a:rPr lang="en-GB" sz="1600" dirty="0" err="1"/>
                        <a:t>efficace</a:t>
                      </a:r>
                      <a:r>
                        <a:rPr lang="en-GB" sz="1600" dirty="0"/>
                        <a:t> e persuasive, </a:t>
                      </a:r>
                      <a:r>
                        <a:rPr lang="en-GB" sz="1600" dirty="0" err="1"/>
                        <a:t>capacità</a:t>
                      </a:r>
                      <a:r>
                        <a:rPr lang="en-GB" sz="1600" dirty="0"/>
                        <a:t> di </a:t>
                      </a:r>
                      <a:r>
                        <a:rPr lang="en-GB" sz="1600" dirty="0" err="1"/>
                        <a:t>negoziazione</a:t>
                      </a:r>
                      <a:r>
                        <a:rPr lang="en-GB" sz="1600" dirty="0"/>
                        <a:t> e di leadership</a:t>
                      </a:r>
                      <a:endParaRPr 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8255285"/>
                  </a:ext>
                </a:extLst>
              </a:tr>
            </a:tbl>
          </a:graphicData>
        </a:graphic>
      </p:graphicFrame>
      <p:sp>
        <p:nvSpPr>
          <p:cNvPr id="6" name="Rettangolo 5">
            <a:extLst>
              <a:ext uri="{FF2B5EF4-FFF2-40B4-BE49-F238E27FC236}">
                <a16:creationId xmlns:a16="http://schemas.microsoft.com/office/drawing/2014/main" id="{C8EACCAA-A9F4-4E57-BF6B-4E6177998CA3}"/>
              </a:ext>
            </a:extLst>
          </p:cNvPr>
          <p:cNvSpPr/>
          <p:nvPr/>
        </p:nvSpPr>
        <p:spPr>
          <a:xfrm>
            <a:off x="0" y="8435340"/>
            <a:ext cx="18288000" cy="1851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35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err="1">
                <a:solidFill>
                  <a:srgbClr val="E12227"/>
                </a:solidFill>
                <a:latin typeface="Tahoma" panose="020B0604030504040204" pitchFamily="34" charset="0"/>
                <a:ea typeface="Tahoma" panose="020B0604030504040204" pitchFamily="34" charset="0"/>
                <a:cs typeface="Tahoma" panose="020B0604030504040204" pitchFamily="34" charset="0"/>
              </a:rPr>
              <a:t>Unità</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1</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5" y="2019300"/>
            <a:ext cx="16913699" cy="629660"/>
          </a:xfrm>
          <a:prstGeom prst="rect">
            <a:avLst/>
          </a:prstGeom>
        </p:spPr>
        <p:txBody>
          <a:bodyPr vert="horz" wrap="square" lIns="0" tIns="13970" rIns="0" bIns="0" rtlCol="0">
            <a:spAutoFit/>
          </a:bodyPr>
          <a:lstStyle/>
          <a:p>
            <a:pPr marL="12700" algn="just">
              <a:spcBef>
                <a:spcPts val="110"/>
              </a:spcBef>
            </a:pPr>
            <a:r>
              <a:rPr lang="en-US" altLang="ko-KR" sz="4000" b="1" dirty="0">
                <a:solidFill>
                  <a:schemeClr val="accent3">
                    <a:lumMod val="75000"/>
                  </a:schemeClr>
                </a:solidFill>
              </a:rPr>
              <a:t>INTO ACTION </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graphicFrame>
        <p:nvGraphicFramePr>
          <p:cNvPr id="3" name="Tabella 5">
            <a:extLst>
              <a:ext uri="{FF2B5EF4-FFF2-40B4-BE49-F238E27FC236}">
                <a16:creationId xmlns:a16="http://schemas.microsoft.com/office/drawing/2014/main" id="{CE365E58-186B-4791-A182-668256534F1C}"/>
              </a:ext>
            </a:extLst>
          </p:cNvPr>
          <p:cNvGraphicFramePr>
            <a:graphicFrameLocks noGrp="1"/>
          </p:cNvGraphicFramePr>
          <p:nvPr>
            <p:extLst>
              <p:ext uri="{D42A27DB-BD31-4B8C-83A1-F6EECF244321}">
                <p14:modId xmlns:p14="http://schemas.microsoft.com/office/powerpoint/2010/main" val="1412645974"/>
              </p:ext>
            </p:extLst>
          </p:nvPr>
        </p:nvGraphicFramePr>
        <p:xfrm>
          <a:off x="228601" y="2787879"/>
          <a:ext cx="17830799" cy="5476897"/>
        </p:xfrm>
        <a:graphic>
          <a:graphicData uri="http://schemas.openxmlformats.org/drawingml/2006/table">
            <a:tbl>
              <a:tblPr firstRow="1" bandRow="1">
                <a:tableStyleId>{5C22544A-7EE6-4342-B048-85BDC9FD1C3A}</a:tableStyleId>
              </a:tblPr>
              <a:tblGrid>
                <a:gridCol w="4377566">
                  <a:extLst>
                    <a:ext uri="{9D8B030D-6E8A-4147-A177-3AD203B41FA5}">
                      <a16:colId xmlns:a16="http://schemas.microsoft.com/office/drawing/2014/main" val="3973671595"/>
                    </a:ext>
                  </a:extLst>
                </a:gridCol>
                <a:gridCol w="4239807">
                  <a:extLst>
                    <a:ext uri="{9D8B030D-6E8A-4147-A177-3AD203B41FA5}">
                      <a16:colId xmlns:a16="http://schemas.microsoft.com/office/drawing/2014/main" val="3164311868"/>
                    </a:ext>
                  </a:extLst>
                </a:gridCol>
                <a:gridCol w="9213426">
                  <a:extLst>
                    <a:ext uri="{9D8B030D-6E8A-4147-A177-3AD203B41FA5}">
                      <a16:colId xmlns:a16="http://schemas.microsoft.com/office/drawing/2014/main" val="3658847542"/>
                    </a:ext>
                  </a:extLst>
                </a:gridCol>
              </a:tblGrid>
              <a:tr h="500915">
                <a:tc>
                  <a:txBody>
                    <a:bodyPr/>
                    <a:lstStyle/>
                    <a:p>
                      <a:r>
                        <a:rPr lang="en-US" sz="2800" dirty="0" err="1">
                          <a:solidFill>
                            <a:schemeClr val="tx1"/>
                          </a:solidFill>
                        </a:rPr>
                        <a:t>Competenze</a:t>
                      </a:r>
                      <a:endParaRPr lang="en-US" sz="2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r>
                        <a:rPr lang="en-US" sz="2800" dirty="0" err="1">
                          <a:solidFill>
                            <a:schemeClr val="tx1"/>
                          </a:solidFill>
                        </a:rPr>
                        <a:t>Suggerimenti</a:t>
                      </a:r>
                      <a:endParaRPr lang="en-US" sz="2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r>
                        <a:rPr lang="en-US" sz="2800" dirty="0" err="1">
                          <a:solidFill>
                            <a:schemeClr val="tx1"/>
                          </a:solidFill>
                        </a:rPr>
                        <a:t>Descrizione</a:t>
                      </a:r>
                      <a:endParaRPr lang="en-US" sz="2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616332558"/>
                  </a:ext>
                </a:extLst>
              </a:tr>
              <a:tr h="923061">
                <a:tc>
                  <a:txBody>
                    <a:bodyPr/>
                    <a:lstStyle/>
                    <a:p>
                      <a:pPr algn="just"/>
                      <a:r>
                        <a:rPr lang="en-US" sz="2400" b="1" dirty="0">
                          <a:solidFill>
                            <a:schemeClr val="tx1"/>
                          </a:solidFill>
                        </a:rPr>
                        <a:t>3.1 </a:t>
                      </a:r>
                      <a:r>
                        <a:rPr lang="en-US" sz="2400" b="1" dirty="0" err="1">
                          <a:solidFill>
                            <a:schemeClr val="tx1"/>
                          </a:solidFill>
                        </a:rPr>
                        <a:t>Prendere</a:t>
                      </a:r>
                      <a:r>
                        <a:rPr lang="en-US" sz="2400" b="1" dirty="0">
                          <a:solidFill>
                            <a:schemeClr val="tx1"/>
                          </a:solidFill>
                        </a:rPr>
                        <a:t> </a:t>
                      </a:r>
                      <a:r>
                        <a:rPr lang="en-US" sz="2400" b="1" dirty="0" err="1">
                          <a:solidFill>
                            <a:schemeClr val="tx1"/>
                          </a:solidFill>
                        </a:rPr>
                        <a:t>l’iniziativa</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just"/>
                      <a:r>
                        <a:rPr lang="en-US" sz="1800" i="1" dirty="0" err="1">
                          <a:solidFill>
                            <a:schemeClr val="tx1"/>
                          </a:solidFill>
                        </a:rPr>
                        <a:t>Provarci</a:t>
                      </a:r>
                      <a:endParaRPr lang="en-US" sz="1800" i="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lgn="just">
                        <a:buFont typeface="Arial" panose="020B0604020202020204" pitchFamily="34" charset="0"/>
                        <a:buChar char="•"/>
                      </a:pPr>
                      <a:r>
                        <a:rPr lang="en-GB" sz="1700" dirty="0" err="1">
                          <a:solidFill>
                            <a:schemeClr val="tx1"/>
                          </a:solidFill>
                        </a:rPr>
                        <a:t>Inizia</a:t>
                      </a:r>
                      <a:r>
                        <a:rPr lang="en-GB" sz="1700" dirty="0">
                          <a:solidFill>
                            <a:schemeClr val="tx1"/>
                          </a:solidFill>
                        </a:rPr>
                        <a:t> </a:t>
                      </a:r>
                      <a:r>
                        <a:rPr lang="en-GB" sz="1700" dirty="0" err="1">
                          <a:solidFill>
                            <a:schemeClr val="tx1"/>
                          </a:solidFill>
                        </a:rPr>
                        <a:t>processi</a:t>
                      </a:r>
                      <a:r>
                        <a:rPr lang="en-GB" sz="1700" dirty="0">
                          <a:solidFill>
                            <a:schemeClr val="tx1"/>
                          </a:solidFill>
                        </a:rPr>
                        <a:t> </a:t>
                      </a:r>
                      <a:r>
                        <a:rPr lang="en-GB" sz="1700" dirty="0" err="1">
                          <a:solidFill>
                            <a:schemeClr val="tx1"/>
                          </a:solidFill>
                        </a:rPr>
                        <a:t>che</a:t>
                      </a:r>
                      <a:r>
                        <a:rPr lang="en-GB" sz="1700" dirty="0">
                          <a:solidFill>
                            <a:schemeClr val="tx1"/>
                          </a:solidFill>
                        </a:rPr>
                        <a:t> </a:t>
                      </a:r>
                      <a:r>
                        <a:rPr lang="en-GB" sz="1700" dirty="0" err="1">
                          <a:solidFill>
                            <a:schemeClr val="tx1"/>
                          </a:solidFill>
                        </a:rPr>
                        <a:t>creano</a:t>
                      </a:r>
                      <a:r>
                        <a:rPr lang="en-GB" sz="1700" dirty="0">
                          <a:solidFill>
                            <a:schemeClr val="tx1"/>
                          </a:solidFill>
                        </a:rPr>
                        <a:t> </a:t>
                      </a:r>
                      <a:r>
                        <a:rPr lang="en-GB" sz="1700" dirty="0" err="1">
                          <a:solidFill>
                            <a:schemeClr val="tx1"/>
                          </a:solidFill>
                        </a:rPr>
                        <a:t>valore</a:t>
                      </a:r>
                      <a:endParaRPr lang="en-GB" sz="1700" dirty="0">
                        <a:solidFill>
                          <a:schemeClr val="tx1"/>
                        </a:solidFill>
                      </a:endParaRPr>
                    </a:p>
                    <a:p>
                      <a:pPr marL="285750" indent="-285750" algn="just">
                        <a:buFont typeface="Arial" panose="020B0604020202020204" pitchFamily="34" charset="0"/>
                        <a:buChar char="•"/>
                      </a:pPr>
                      <a:r>
                        <a:rPr lang="en-GB" sz="1700" dirty="0" err="1">
                          <a:solidFill>
                            <a:schemeClr val="tx1"/>
                          </a:solidFill>
                        </a:rPr>
                        <a:t>Affronta</a:t>
                      </a:r>
                      <a:r>
                        <a:rPr lang="en-GB" sz="1700" dirty="0">
                          <a:solidFill>
                            <a:schemeClr val="tx1"/>
                          </a:solidFill>
                        </a:rPr>
                        <a:t> le </a:t>
                      </a:r>
                      <a:r>
                        <a:rPr lang="en-GB" sz="1700" dirty="0" err="1">
                          <a:solidFill>
                            <a:schemeClr val="tx1"/>
                          </a:solidFill>
                        </a:rPr>
                        <a:t>sfide</a:t>
                      </a:r>
                      <a:endParaRPr lang="en-GB" sz="1700" dirty="0">
                        <a:solidFill>
                          <a:schemeClr val="tx1"/>
                        </a:solidFill>
                      </a:endParaRPr>
                    </a:p>
                    <a:p>
                      <a:pPr marL="285750" indent="-285750" algn="just">
                        <a:buFont typeface="Arial" panose="020B0604020202020204" pitchFamily="34" charset="0"/>
                        <a:buChar char="•"/>
                      </a:pPr>
                      <a:r>
                        <a:rPr lang="en-GB" sz="1700" dirty="0" err="1">
                          <a:solidFill>
                            <a:schemeClr val="tx1"/>
                          </a:solidFill>
                        </a:rPr>
                        <a:t>Agisci</a:t>
                      </a:r>
                      <a:r>
                        <a:rPr lang="en-GB" sz="1700" dirty="0">
                          <a:solidFill>
                            <a:schemeClr val="tx1"/>
                          </a:solidFill>
                        </a:rPr>
                        <a:t> e </a:t>
                      </a:r>
                      <a:r>
                        <a:rPr lang="en-GB" sz="1700" dirty="0" err="1">
                          <a:solidFill>
                            <a:schemeClr val="tx1"/>
                          </a:solidFill>
                        </a:rPr>
                        <a:t>lavora</a:t>
                      </a:r>
                      <a:r>
                        <a:rPr lang="en-GB" sz="1700" dirty="0">
                          <a:solidFill>
                            <a:schemeClr val="tx1"/>
                          </a:solidFill>
                        </a:rPr>
                        <a:t> in </a:t>
                      </a:r>
                      <a:r>
                        <a:rPr lang="en-GB" sz="1700" dirty="0" err="1">
                          <a:solidFill>
                            <a:schemeClr val="tx1"/>
                          </a:solidFill>
                        </a:rPr>
                        <a:t>autonomia</a:t>
                      </a:r>
                      <a:r>
                        <a:rPr lang="en-GB" sz="1700" dirty="0">
                          <a:solidFill>
                            <a:schemeClr val="tx1"/>
                          </a:solidFill>
                        </a:rPr>
                        <a:t> per </a:t>
                      </a:r>
                      <a:r>
                        <a:rPr lang="en-GB" sz="1700" dirty="0" err="1">
                          <a:solidFill>
                            <a:schemeClr val="tx1"/>
                          </a:solidFill>
                        </a:rPr>
                        <a:t>raggiungere</a:t>
                      </a:r>
                      <a:r>
                        <a:rPr lang="en-GB" sz="1700" dirty="0">
                          <a:solidFill>
                            <a:schemeClr val="tx1"/>
                          </a:solidFill>
                        </a:rPr>
                        <a:t> </a:t>
                      </a:r>
                      <a:r>
                        <a:rPr lang="en-GB" sz="1700" dirty="0" err="1">
                          <a:solidFill>
                            <a:schemeClr val="tx1"/>
                          </a:solidFill>
                        </a:rPr>
                        <a:t>gli</a:t>
                      </a:r>
                      <a:r>
                        <a:rPr lang="en-GB" sz="1700" dirty="0">
                          <a:solidFill>
                            <a:schemeClr val="tx1"/>
                          </a:solidFill>
                        </a:rPr>
                        <a:t> </a:t>
                      </a:r>
                      <a:r>
                        <a:rPr lang="en-GB" sz="1700" dirty="0" err="1">
                          <a:solidFill>
                            <a:schemeClr val="tx1"/>
                          </a:solidFill>
                        </a:rPr>
                        <a:t>obiettivi</a:t>
                      </a:r>
                      <a:r>
                        <a:rPr lang="en-GB" sz="1700" dirty="0">
                          <a:solidFill>
                            <a:schemeClr val="tx1"/>
                          </a:solidFill>
                        </a:rPr>
                        <a:t> e </a:t>
                      </a:r>
                      <a:r>
                        <a:rPr lang="en-GB" sz="1700" dirty="0" err="1">
                          <a:solidFill>
                            <a:schemeClr val="tx1"/>
                          </a:solidFill>
                        </a:rPr>
                        <a:t>attenersi</a:t>
                      </a:r>
                      <a:r>
                        <a:rPr lang="en-GB" sz="1700" dirty="0">
                          <a:solidFill>
                            <a:schemeClr val="tx1"/>
                          </a:solidFill>
                        </a:rPr>
                        <a:t> alle mansion </a:t>
                      </a:r>
                      <a:r>
                        <a:rPr lang="en-GB" sz="1700" dirty="0" err="1">
                          <a:solidFill>
                            <a:schemeClr val="tx1"/>
                          </a:solidFill>
                        </a:rPr>
                        <a:t>pianificate</a:t>
                      </a:r>
                      <a:endParaRPr lang="en-US" sz="17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87039567"/>
                  </a:ext>
                </a:extLst>
              </a:tr>
              <a:tr h="883968">
                <a:tc>
                  <a:txBody>
                    <a:bodyPr/>
                    <a:lstStyle/>
                    <a:p>
                      <a:pPr algn="just"/>
                      <a:r>
                        <a:rPr lang="en-US" sz="2400" b="1" dirty="0">
                          <a:solidFill>
                            <a:schemeClr val="tx1"/>
                          </a:solidFill>
                        </a:rPr>
                        <a:t>3.2 </a:t>
                      </a:r>
                      <a:r>
                        <a:rPr lang="en-US" sz="2400" b="1" dirty="0" err="1">
                          <a:solidFill>
                            <a:schemeClr val="tx1"/>
                          </a:solidFill>
                        </a:rPr>
                        <a:t>Pianificazione</a:t>
                      </a:r>
                      <a:r>
                        <a:rPr lang="en-US" sz="2400" b="1" dirty="0">
                          <a:solidFill>
                            <a:schemeClr val="tx1"/>
                          </a:solidFill>
                        </a:rPr>
                        <a:t> e </a:t>
                      </a:r>
                      <a:r>
                        <a:rPr lang="en-US" sz="2400" b="1" dirty="0" err="1">
                          <a:solidFill>
                            <a:schemeClr val="tx1"/>
                          </a:solidFill>
                        </a:rPr>
                        <a:t>gestione</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just"/>
                      <a:r>
                        <a:rPr lang="en-US" sz="1800" i="1" dirty="0" err="1">
                          <a:solidFill>
                            <a:schemeClr val="tx1"/>
                          </a:solidFill>
                        </a:rPr>
                        <a:t>Priorità</a:t>
                      </a:r>
                      <a:r>
                        <a:rPr lang="en-US" sz="1800" i="1" dirty="0">
                          <a:solidFill>
                            <a:schemeClr val="tx1"/>
                          </a:solidFill>
                        </a:rPr>
                        <a:t>, </a:t>
                      </a:r>
                      <a:r>
                        <a:rPr lang="en-US" sz="1800" i="1" dirty="0" err="1">
                          <a:solidFill>
                            <a:schemeClr val="tx1"/>
                          </a:solidFill>
                        </a:rPr>
                        <a:t>organizzazione</a:t>
                      </a:r>
                      <a:r>
                        <a:rPr lang="en-US" sz="1800" i="1" dirty="0">
                          <a:solidFill>
                            <a:schemeClr val="tx1"/>
                          </a:solidFill>
                        </a:rPr>
                        <a:t> e follow-up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lgn="just">
                        <a:buFont typeface="Arial" panose="020B0604020202020204" pitchFamily="34" charset="0"/>
                        <a:buChar char="•"/>
                      </a:pPr>
                      <a:r>
                        <a:rPr lang="en-GB" sz="1700" dirty="0" err="1">
                          <a:solidFill>
                            <a:schemeClr val="tx1"/>
                          </a:solidFill>
                        </a:rPr>
                        <a:t>Fissa</a:t>
                      </a:r>
                      <a:r>
                        <a:rPr lang="en-GB" sz="1700" dirty="0">
                          <a:solidFill>
                            <a:schemeClr val="tx1"/>
                          </a:solidFill>
                        </a:rPr>
                        <a:t> </a:t>
                      </a:r>
                      <a:r>
                        <a:rPr lang="en-GB" sz="1700" dirty="0" err="1">
                          <a:solidFill>
                            <a:schemeClr val="tx1"/>
                          </a:solidFill>
                        </a:rPr>
                        <a:t>obiettivi</a:t>
                      </a:r>
                      <a:r>
                        <a:rPr lang="en-GB" sz="1700" dirty="0">
                          <a:solidFill>
                            <a:schemeClr val="tx1"/>
                          </a:solidFill>
                        </a:rPr>
                        <a:t> di breve, medio e </a:t>
                      </a:r>
                      <a:r>
                        <a:rPr lang="en-GB" sz="1700" dirty="0" err="1">
                          <a:solidFill>
                            <a:schemeClr val="tx1"/>
                          </a:solidFill>
                        </a:rPr>
                        <a:t>lungo</a:t>
                      </a:r>
                      <a:r>
                        <a:rPr lang="en-GB" sz="1700" dirty="0">
                          <a:solidFill>
                            <a:schemeClr val="tx1"/>
                          </a:solidFill>
                        </a:rPr>
                        <a:t> </a:t>
                      </a:r>
                      <a:r>
                        <a:rPr lang="en-GB" sz="1700" dirty="0" err="1">
                          <a:solidFill>
                            <a:schemeClr val="tx1"/>
                          </a:solidFill>
                        </a:rPr>
                        <a:t>periodo</a:t>
                      </a:r>
                      <a:endParaRPr lang="en-GB" sz="1700" dirty="0">
                        <a:solidFill>
                          <a:schemeClr val="tx1"/>
                        </a:solidFill>
                      </a:endParaRPr>
                    </a:p>
                    <a:p>
                      <a:pPr marL="285750" indent="-285750" algn="just">
                        <a:buFont typeface="Arial" panose="020B0604020202020204" pitchFamily="34" charset="0"/>
                        <a:buChar char="•"/>
                      </a:pPr>
                      <a:r>
                        <a:rPr lang="en-GB" sz="1700" dirty="0" err="1">
                          <a:solidFill>
                            <a:schemeClr val="tx1"/>
                          </a:solidFill>
                        </a:rPr>
                        <a:t>Definisci</a:t>
                      </a:r>
                      <a:r>
                        <a:rPr lang="en-GB" sz="1700" dirty="0">
                          <a:solidFill>
                            <a:schemeClr val="tx1"/>
                          </a:solidFill>
                        </a:rPr>
                        <a:t> le </a:t>
                      </a:r>
                      <a:r>
                        <a:rPr lang="en-GB" sz="1700" dirty="0" err="1">
                          <a:solidFill>
                            <a:schemeClr val="tx1"/>
                          </a:solidFill>
                        </a:rPr>
                        <a:t>priorità</a:t>
                      </a:r>
                      <a:r>
                        <a:rPr lang="en-GB" sz="1700" dirty="0">
                          <a:solidFill>
                            <a:schemeClr val="tx1"/>
                          </a:solidFill>
                        </a:rPr>
                        <a:t> e </a:t>
                      </a:r>
                      <a:r>
                        <a:rPr lang="en-GB" sz="1700" dirty="0" err="1">
                          <a:solidFill>
                            <a:schemeClr val="tx1"/>
                          </a:solidFill>
                        </a:rPr>
                        <a:t>i</a:t>
                      </a:r>
                      <a:r>
                        <a:rPr lang="en-GB" sz="1700" dirty="0">
                          <a:solidFill>
                            <a:schemeClr val="tx1"/>
                          </a:solidFill>
                        </a:rPr>
                        <a:t> </a:t>
                      </a:r>
                      <a:r>
                        <a:rPr lang="en-GB" sz="1700" dirty="0" err="1">
                          <a:solidFill>
                            <a:schemeClr val="tx1"/>
                          </a:solidFill>
                        </a:rPr>
                        <a:t>piani</a:t>
                      </a:r>
                      <a:r>
                        <a:rPr lang="en-GB" sz="1700" dirty="0">
                          <a:solidFill>
                            <a:schemeClr val="tx1"/>
                          </a:solidFill>
                        </a:rPr>
                        <a:t> </a:t>
                      </a:r>
                      <a:r>
                        <a:rPr lang="en-GB" sz="1700" dirty="0" err="1">
                          <a:solidFill>
                            <a:schemeClr val="tx1"/>
                          </a:solidFill>
                        </a:rPr>
                        <a:t>d’azione</a:t>
                      </a:r>
                      <a:endParaRPr lang="en-GB" sz="1700" dirty="0">
                        <a:solidFill>
                          <a:schemeClr val="tx1"/>
                        </a:solidFill>
                      </a:endParaRPr>
                    </a:p>
                    <a:p>
                      <a:pPr marL="285750" indent="-285750" algn="just">
                        <a:buFont typeface="Arial" panose="020B0604020202020204" pitchFamily="34" charset="0"/>
                        <a:buChar char="•"/>
                      </a:pPr>
                      <a:r>
                        <a:rPr lang="en-GB" sz="1700" dirty="0" err="1">
                          <a:solidFill>
                            <a:schemeClr val="tx1"/>
                          </a:solidFill>
                        </a:rPr>
                        <a:t>Adattati</a:t>
                      </a:r>
                      <a:r>
                        <a:rPr lang="en-GB" sz="1700" dirty="0">
                          <a:solidFill>
                            <a:schemeClr val="tx1"/>
                          </a:solidFill>
                        </a:rPr>
                        <a:t> ai </a:t>
                      </a:r>
                      <a:r>
                        <a:rPr lang="en-GB" sz="1700" dirty="0" err="1">
                          <a:solidFill>
                            <a:schemeClr val="tx1"/>
                          </a:solidFill>
                        </a:rPr>
                        <a:t>cambiamenti</a:t>
                      </a:r>
                      <a:r>
                        <a:rPr lang="en-GB" sz="1700" dirty="0">
                          <a:solidFill>
                            <a:schemeClr val="tx1"/>
                          </a:solidFill>
                        </a:rPr>
                        <a:t> </a:t>
                      </a:r>
                      <a:r>
                        <a:rPr lang="en-GB" sz="1700" dirty="0" err="1">
                          <a:solidFill>
                            <a:schemeClr val="tx1"/>
                          </a:solidFill>
                        </a:rPr>
                        <a:t>imprevisti</a:t>
                      </a:r>
                      <a:endParaRPr lang="en-US" sz="17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1700515"/>
                  </a:ext>
                </a:extLst>
              </a:tr>
              <a:tr h="1414348">
                <a:tc>
                  <a:txBody>
                    <a:bodyPr/>
                    <a:lstStyle/>
                    <a:p>
                      <a:pPr algn="just"/>
                      <a:r>
                        <a:rPr lang="en-US" sz="2400" b="1" dirty="0">
                          <a:solidFill>
                            <a:schemeClr val="tx1"/>
                          </a:solidFill>
                        </a:rPr>
                        <a:t>3.3 </a:t>
                      </a:r>
                      <a:r>
                        <a:rPr lang="en-US" sz="2400" b="1" dirty="0" err="1">
                          <a:solidFill>
                            <a:schemeClr val="tx1"/>
                          </a:solidFill>
                        </a:rPr>
                        <a:t>Affronta</a:t>
                      </a:r>
                      <a:r>
                        <a:rPr lang="en-US" sz="2400" b="1" dirty="0">
                          <a:solidFill>
                            <a:schemeClr val="tx1"/>
                          </a:solidFill>
                        </a:rPr>
                        <a:t> </a:t>
                      </a:r>
                      <a:r>
                        <a:rPr lang="en-US" sz="2400" b="1" dirty="0" err="1">
                          <a:solidFill>
                            <a:schemeClr val="tx1"/>
                          </a:solidFill>
                        </a:rPr>
                        <a:t>l’incertezza</a:t>
                      </a:r>
                      <a:r>
                        <a:rPr lang="en-US" sz="2400" b="1" dirty="0">
                          <a:solidFill>
                            <a:schemeClr val="tx1"/>
                          </a:solidFill>
                        </a:rPr>
                        <a:t>, le </a:t>
                      </a:r>
                      <a:r>
                        <a:rPr lang="en-US" sz="2400" b="1" dirty="0" err="1">
                          <a:solidFill>
                            <a:schemeClr val="tx1"/>
                          </a:solidFill>
                        </a:rPr>
                        <a:t>ambiguità</a:t>
                      </a:r>
                      <a:r>
                        <a:rPr lang="en-US" sz="2400" b="1" dirty="0">
                          <a:solidFill>
                            <a:schemeClr val="tx1"/>
                          </a:solidFill>
                        </a:rPr>
                        <a:t> e I </a:t>
                      </a:r>
                      <a:r>
                        <a:rPr lang="en-US" sz="2400" b="1" dirty="0" err="1">
                          <a:solidFill>
                            <a:schemeClr val="tx1"/>
                          </a:solidFill>
                        </a:rPr>
                        <a:t>rischi</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just"/>
                      <a:r>
                        <a:rPr lang="en-US" sz="1800" i="1" dirty="0" err="1">
                          <a:solidFill>
                            <a:schemeClr val="tx1"/>
                          </a:solidFill>
                        </a:rPr>
                        <a:t>Prendi</a:t>
                      </a:r>
                      <a:r>
                        <a:rPr lang="en-US" sz="1800" i="1" dirty="0">
                          <a:solidFill>
                            <a:schemeClr val="tx1"/>
                          </a:solidFill>
                        </a:rPr>
                        <a:t> le </a:t>
                      </a:r>
                      <a:r>
                        <a:rPr lang="en-US" sz="1800" i="1" dirty="0" err="1">
                          <a:solidFill>
                            <a:schemeClr val="tx1"/>
                          </a:solidFill>
                        </a:rPr>
                        <a:t>giuste</a:t>
                      </a:r>
                      <a:r>
                        <a:rPr lang="en-US" sz="1800" i="1" dirty="0">
                          <a:solidFill>
                            <a:schemeClr val="tx1"/>
                          </a:solidFill>
                        </a:rPr>
                        <a:t> </a:t>
                      </a:r>
                      <a:r>
                        <a:rPr lang="en-US" sz="1800" i="1" dirty="0" err="1">
                          <a:solidFill>
                            <a:schemeClr val="tx1"/>
                          </a:solidFill>
                        </a:rPr>
                        <a:t>decisioni</a:t>
                      </a:r>
                      <a:r>
                        <a:rPr lang="en-US" sz="1800" i="1" dirty="0">
                          <a:solidFill>
                            <a:schemeClr val="tx1"/>
                          </a:solidFill>
                        </a:rPr>
                        <a:t> per far </a:t>
                      </a:r>
                      <a:r>
                        <a:rPr lang="en-US" sz="1800" i="1" dirty="0" err="1">
                          <a:solidFill>
                            <a:schemeClr val="tx1"/>
                          </a:solidFill>
                        </a:rPr>
                        <a:t>fronte</a:t>
                      </a:r>
                      <a:r>
                        <a:rPr lang="en-US" sz="1800" i="1" dirty="0">
                          <a:solidFill>
                            <a:schemeClr val="tx1"/>
                          </a:solidFill>
                        </a:rPr>
                        <a:t> alle </a:t>
                      </a:r>
                      <a:r>
                        <a:rPr lang="en-US" sz="1800" i="1" dirty="0" err="1">
                          <a:solidFill>
                            <a:schemeClr val="tx1"/>
                          </a:solidFill>
                        </a:rPr>
                        <a:t>incertezze</a:t>
                      </a:r>
                      <a:r>
                        <a:rPr lang="en-US" sz="1800" i="1" dirty="0">
                          <a:solidFill>
                            <a:schemeClr val="tx1"/>
                          </a:solidFill>
                        </a:rPr>
                        <a:t> e ai </a:t>
                      </a:r>
                      <a:r>
                        <a:rPr lang="en-US" sz="1800" i="1" dirty="0" err="1">
                          <a:solidFill>
                            <a:schemeClr val="tx1"/>
                          </a:solidFill>
                        </a:rPr>
                        <a:t>rischi</a:t>
                      </a:r>
                      <a:endParaRPr lang="en-US" sz="1800" i="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lgn="just">
                        <a:buFont typeface="Arial" panose="020B0604020202020204" pitchFamily="34" charset="0"/>
                        <a:buChar char="•"/>
                      </a:pPr>
                      <a:r>
                        <a:rPr lang="en-GB" sz="1700" dirty="0" err="1">
                          <a:solidFill>
                            <a:schemeClr val="tx1"/>
                          </a:solidFill>
                        </a:rPr>
                        <a:t>Impara</a:t>
                      </a:r>
                      <a:r>
                        <a:rPr lang="en-GB" sz="1700" dirty="0">
                          <a:solidFill>
                            <a:schemeClr val="tx1"/>
                          </a:solidFill>
                        </a:rPr>
                        <a:t> a </a:t>
                      </a:r>
                      <a:r>
                        <a:rPr lang="en-GB" sz="1700" dirty="0" err="1">
                          <a:solidFill>
                            <a:schemeClr val="tx1"/>
                          </a:solidFill>
                        </a:rPr>
                        <a:t>prendere</a:t>
                      </a:r>
                      <a:r>
                        <a:rPr lang="en-GB" sz="1700" dirty="0">
                          <a:solidFill>
                            <a:schemeClr val="tx1"/>
                          </a:solidFill>
                        </a:rPr>
                        <a:t> </a:t>
                      </a:r>
                      <a:r>
                        <a:rPr lang="en-GB" sz="1700" dirty="0" err="1">
                          <a:solidFill>
                            <a:schemeClr val="tx1"/>
                          </a:solidFill>
                        </a:rPr>
                        <a:t>decisioni</a:t>
                      </a:r>
                      <a:r>
                        <a:rPr lang="en-GB" sz="1700" dirty="0">
                          <a:solidFill>
                            <a:schemeClr val="tx1"/>
                          </a:solidFill>
                        </a:rPr>
                        <a:t> </a:t>
                      </a:r>
                      <a:r>
                        <a:rPr lang="en-GB" sz="1700" dirty="0" err="1">
                          <a:solidFill>
                            <a:schemeClr val="tx1"/>
                          </a:solidFill>
                        </a:rPr>
                        <a:t>anche</a:t>
                      </a:r>
                      <a:r>
                        <a:rPr lang="en-GB" sz="1700" dirty="0">
                          <a:solidFill>
                            <a:schemeClr val="tx1"/>
                          </a:solidFill>
                        </a:rPr>
                        <a:t> </a:t>
                      </a:r>
                      <a:r>
                        <a:rPr lang="en-GB" sz="1700" dirty="0" err="1">
                          <a:solidFill>
                            <a:schemeClr val="tx1"/>
                          </a:solidFill>
                        </a:rPr>
                        <a:t>quando</a:t>
                      </a:r>
                      <a:r>
                        <a:rPr lang="en-GB" sz="1700" dirty="0">
                          <a:solidFill>
                            <a:schemeClr val="tx1"/>
                          </a:solidFill>
                        </a:rPr>
                        <a:t> </a:t>
                      </a:r>
                      <a:r>
                        <a:rPr lang="en-GB" sz="1700" dirty="0" err="1">
                          <a:solidFill>
                            <a:schemeClr val="tx1"/>
                          </a:solidFill>
                        </a:rPr>
                        <a:t>i</a:t>
                      </a:r>
                      <a:r>
                        <a:rPr lang="en-GB" sz="1700" dirty="0">
                          <a:solidFill>
                            <a:schemeClr val="tx1"/>
                          </a:solidFill>
                        </a:rPr>
                        <a:t> </a:t>
                      </a:r>
                      <a:r>
                        <a:rPr lang="en-GB" sz="1700" dirty="0" err="1">
                          <a:solidFill>
                            <a:schemeClr val="tx1"/>
                          </a:solidFill>
                        </a:rPr>
                        <a:t>risultati</a:t>
                      </a:r>
                      <a:r>
                        <a:rPr lang="en-GB" sz="1700" dirty="0">
                          <a:solidFill>
                            <a:schemeClr val="tx1"/>
                          </a:solidFill>
                        </a:rPr>
                        <a:t> </a:t>
                      </a:r>
                      <a:r>
                        <a:rPr lang="en-GB" sz="1700" dirty="0" err="1">
                          <a:solidFill>
                            <a:schemeClr val="tx1"/>
                          </a:solidFill>
                        </a:rPr>
                        <a:t>sono</a:t>
                      </a:r>
                      <a:r>
                        <a:rPr lang="en-GB" sz="1700" dirty="0">
                          <a:solidFill>
                            <a:schemeClr val="tx1"/>
                          </a:solidFill>
                        </a:rPr>
                        <a:t> </a:t>
                      </a:r>
                      <a:r>
                        <a:rPr lang="en-GB" sz="1700" dirty="0" err="1">
                          <a:solidFill>
                            <a:schemeClr val="tx1"/>
                          </a:solidFill>
                        </a:rPr>
                        <a:t>incerti</a:t>
                      </a:r>
                      <a:r>
                        <a:rPr lang="en-GB" sz="1700" dirty="0">
                          <a:solidFill>
                            <a:schemeClr val="tx1"/>
                          </a:solidFill>
                        </a:rPr>
                        <a:t> e le </a:t>
                      </a:r>
                      <a:r>
                        <a:rPr lang="en-GB" sz="1700" dirty="0" err="1">
                          <a:solidFill>
                            <a:schemeClr val="tx1"/>
                          </a:solidFill>
                        </a:rPr>
                        <a:t>informazioni</a:t>
                      </a:r>
                      <a:r>
                        <a:rPr lang="en-GB" sz="1700" dirty="0">
                          <a:solidFill>
                            <a:schemeClr val="tx1"/>
                          </a:solidFill>
                        </a:rPr>
                        <a:t> a </a:t>
                      </a:r>
                      <a:r>
                        <a:rPr lang="en-GB" sz="1700" dirty="0" err="1">
                          <a:solidFill>
                            <a:schemeClr val="tx1"/>
                          </a:solidFill>
                        </a:rPr>
                        <a:t>tua</a:t>
                      </a:r>
                      <a:r>
                        <a:rPr lang="en-GB" sz="1700" dirty="0">
                          <a:solidFill>
                            <a:schemeClr val="tx1"/>
                          </a:solidFill>
                        </a:rPr>
                        <a:t> </a:t>
                      </a:r>
                      <a:r>
                        <a:rPr lang="en-GB" sz="1700" dirty="0" err="1">
                          <a:solidFill>
                            <a:schemeClr val="tx1"/>
                          </a:solidFill>
                        </a:rPr>
                        <a:t>disposizione</a:t>
                      </a:r>
                      <a:r>
                        <a:rPr lang="en-GB" sz="1700" dirty="0">
                          <a:solidFill>
                            <a:schemeClr val="tx1"/>
                          </a:solidFill>
                        </a:rPr>
                        <a:t> non </a:t>
                      </a:r>
                      <a:r>
                        <a:rPr lang="en-GB" sz="1700" dirty="0" err="1">
                          <a:solidFill>
                            <a:schemeClr val="tx1"/>
                          </a:solidFill>
                        </a:rPr>
                        <a:t>sono</a:t>
                      </a:r>
                      <a:r>
                        <a:rPr lang="en-GB" sz="1700" dirty="0">
                          <a:solidFill>
                            <a:schemeClr val="tx1"/>
                          </a:solidFill>
                        </a:rPr>
                        <a:t> </a:t>
                      </a:r>
                      <a:r>
                        <a:rPr lang="en-GB" sz="1700" dirty="0" err="1">
                          <a:solidFill>
                            <a:schemeClr val="tx1"/>
                          </a:solidFill>
                        </a:rPr>
                        <a:t>sufficienti</a:t>
                      </a:r>
                      <a:endParaRPr lang="en-GB" sz="1700" dirty="0">
                        <a:solidFill>
                          <a:schemeClr val="tx1"/>
                        </a:solidFill>
                      </a:endParaRPr>
                    </a:p>
                    <a:p>
                      <a:pPr marL="285750" indent="-285750" algn="just">
                        <a:buFont typeface="Arial" panose="020B0604020202020204" pitchFamily="34" charset="0"/>
                        <a:buChar char="•"/>
                      </a:pPr>
                      <a:r>
                        <a:rPr lang="en-GB" sz="1700" dirty="0" err="1">
                          <a:solidFill>
                            <a:schemeClr val="tx1"/>
                          </a:solidFill>
                        </a:rPr>
                        <a:t>All’interno</a:t>
                      </a:r>
                      <a:r>
                        <a:rPr lang="en-GB" sz="1700" dirty="0">
                          <a:solidFill>
                            <a:schemeClr val="tx1"/>
                          </a:solidFill>
                        </a:rPr>
                        <a:t> del </a:t>
                      </a:r>
                      <a:r>
                        <a:rPr lang="en-GB" sz="1700" dirty="0" err="1">
                          <a:solidFill>
                            <a:schemeClr val="tx1"/>
                          </a:solidFill>
                        </a:rPr>
                        <a:t>processo</a:t>
                      </a:r>
                      <a:r>
                        <a:rPr lang="en-GB" sz="1700" dirty="0">
                          <a:solidFill>
                            <a:schemeClr val="tx1"/>
                          </a:solidFill>
                        </a:rPr>
                        <a:t> di </a:t>
                      </a:r>
                      <a:r>
                        <a:rPr lang="en-GB" sz="1700" dirty="0" err="1">
                          <a:solidFill>
                            <a:schemeClr val="tx1"/>
                          </a:solidFill>
                        </a:rPr>
                        <a:t>creazione</a:t>
                      </a:r>
                      <a:r>
                        <a:rPr lang="en-GB" sz="1700" dirty="0">
                          <a:solidFill>
                            <a:schemeClr val="tx1"/>
                          </a:solidFill>
                        </a:rPr>
                        <a:t> del </a:t>
                      </a:r>
                      <a:r>
                        <a:rPr lang="en-GB" sz="1700" dirty="0" err="1">
                          <a:solidFill>
                            <a:schemeClr val="tx1"/>
                          </a:solidFill>
                        </a:rPr>
                        <a:t>valore</a:t>
                      </a:r>
                      <a:r>
                        <a:rPr lang="en-GB" sz="1700" dirty="0">
                          <a:solidFill>
                            <a:schemeClr val="tx1"/>
                          </a:solidFill>
                        </a:rPr>
                        <a:t>, </a:t>
                      </a:r>
                      <a:r>
                        <a:rPr lang="en-GB" sz="1700" dirty="0" err="1">
                          <a:solidFill>
                            <a:schemeClr val="tx1"/>
                          </a:solidFill>
                        </a:rPr>
                        <a:t>identifica</a:t>
                      </a:r>
                      <a:r>
                        <a:rPr lang="en-GB" sz="1700" dirty="0">
                          <a:solidFill>
                            <a:schemeClr val="tx1"/>
                          </a:solidFill>
                        </a:rPr>
                        <a:t> </a:t>
                      </a:r>
                      <a:r>
                        <a:rPr lang="en-GB" sz="1700" dirty="0" err="1">
                          <a:solidFill>
                            <a:schemeClr val="tx1"/>
                          </a:solidFill>
                        </a:rPr>
                        <a:t>delle</a:t>
                      </a:r>
                      <a:r>
                        <a:rPr lang="en-GB" sz="1700" dirty="0">
                          <a:solidFill>
                            <a:schemeClr val="tx1"/>
                          </a:solidFill>
                        </a:rPr>
                        <a:t> </a:t>
                      </a:r>
                      <a:r>
                        <a:rPr lang="en-GB" sz="1700" dirty="0" err="1">
                          <a:solidFill>
                            <a:schemeClr val="tx1"/>
                          </a:solidFill>
                        </a:rPr>
                        <a:t>modalità</a:t>
                      </a:r>
                      <a:r>
                        <a:rPr lang="en-GB" sz="1700" dirty="0">
                          <a:solidFill>
                            <a:schemeClr val="tx1"/>
                          </a:solidFill>
                        </a:rPr>
                        <a:t> per </a:t>
                      </a:r>
                      <a:r>
                        <a:rPr lang="en-GB" sz="1700" dirty="0" err="1">
                          <a:solidFill>
                            <a:schemeClr val="tx1"/>
                          </a:solidFill>
                        </a:rPr>
                        <a:t>testarele</a:t>
                      </a:r>
                      <a:r>
                        <a:rPr lang="en-GB" sz="1700" dirty="0">
                          <a:solidFill>
                            <a:schemeClr val="tx1"/>
                          </a:solidFill>
                        </a:rPr>
                        <a:t> idee e </a:t>
                      </a:r>
                      <a:r>
                        <a:rPr lang="en-GB" sz="1700" dirty="0" err="1">
                          <a:solidFill>
                            <a:schemeClr val="tx1"/>
                          </a:solidFill>
                        </a:rPr>
                        <a:t>i</a:t>
                      </a:r>
                      <a:r>
                        <a:rPr lang="en-GB" sz="1700" dirty="0">
                          <a:solidFill>
                            <a:schemeClr val="tx1"/>
                          </a:solidFill>
                        </a:rPr>
                        <a:t> </a:t>
                      </a:r>
                      <a:r>
                        <a:rPr lang="en-GB" sz="1700" dirty="0" err="1">
                          <a:solidFill>
                            <a:schemeClr val="tx1"/>
                          </a:solidFill>
                        </a:rPr>
                        <a:t>prototipi</a:t>
                      </a:r>
                      <a:r>
                        <a:rPr lang="en-GB" sz="1700" dirty="0">
                          <a:solidFill>
                            <a:schemeClr val="tx1"/>
                          </a:solidFill>
                        </a:rPr>
                        <a:t> sin </a:t>
                      </a:r>
                      <a:r>
                        <a:rPr lang="en-GB" sz="1700" dirty="0" err="1">
                          <a:solidFill>
                            <a:schemeClr val="tx1"/>
                          </a:solidFill>
                        </a:rPr>
                        <a:t>dalle</a:t>
                      </a:r>
                      <a:r>
                        <a:rPr lang="en-GB" sz="1700" dirty="0">
                          <a:solidFill>
                            <a:schemeClr val="tx1"/>
                          </a:solidFill>
                        </a:rPr>
                        <a:t> prima </a:t>
                      </a:r>
                      <a:r>
                        <a:rPr lang="en-GB" sz="1700" dirty="0" err="1">
                          <a:solidFill>
                            <a:schemeClr val="tx1"/>
                          </a:solidFill>
                        </a:rPr>
                        <a:t>fasi</a:t>
                      </a:r>
                      <a:r>
                        <a:rPr lang="en-GB" sz="1700" dirty="0">
                          <a:solidFill>
                            <a:schemeClr val="tx1"/>
                          </a:solidFill>
                        </a:rPr>
                        <a:t>, in modo da </a:t>
                      </a:r>
                      <a:r>
                        <a:rPr lang="en-GB" sz="1700" dirty="0" err="1">
                          <a:solidFill>
                            <a:schemeClr val="tx1"/>
                          </a:solidFill>
                        </a:rPr>
                        <a:t>ridurre</a:t>
                      </a:r>
                      <a:r>
                        <a:rPr lang="en-GB" sz="1700" dirty="0">
                          <a:solidFill>
                            <a:schemeClr val="tx1"/>
                          </a:solidFill>
                        </a:rPr>
                        <a:t> I </a:t>
                      </a:r>
                      <a:r>
                        <a:rPr lang="en-GB" sz="1700" dirty="0" err="1">
                          <a:solidFill>
                            <a:schemeClr val="tx1"/>
                          </a:solidFill>
                        </a:rPr>
                        <a:t>rischi</a:t>
                      </a:r>
                      <a:endParaRPr lang="en-GB" sz="1700" dirty="0">
                        <a:solidFill>
                          <a:schemeClr val="tx1"/>
                        </a:solidFill>
                      </a:endParaRPr>
                    </a:p>
                    <a:p>
                      <a:pPr marL="285750" indent="-285750" algn="just">
                        <a:buFont typeface="Arial" panose="020B0604020202020204" pitchFamily="34" charset="0"/>
                        <a:buChar char="•"/>
                      </a:pPr>
                      <a:r>
                        <a:rPr lang="en-GB" sz="1700" dirty="0" err="1">
                          <a:solidFill>
                            <a:schemeClr val="tx1"/>
                          </a:solidFill>
                        </a:rPr>
                        <a:t>Impara</a:t>
                      </a:r>
                      <a:r>
                        <a:rPr lang="en-GB" sz="1700" dirty="0">
                          <a:solidFill>
                            <a:schemeClr val="tx1"/>
                          </a:solidFill>
                        </a:rPr>
                        <a:t> a </a:t>
                      </a:r>
                      <a:r>
                        <a:rPr lang="en-GB" sz="1700" dirty="0" err="1">
                          <a:solidFill>
                            <a:schemeClr val="tx1"/>
                          </a:solidFill>
                        </a:rPr>
                        <a:t>gestire</a:t>
                      </a:r>
                      <a:r>
                        <a:rPr lang="en-GB" sz="1700" dirty="0">
                          <a:solidFill>
                            <a:schemeClr val="tx1"/>
                          </a:solidFill>
                        </a:rPr>
                        <a:t> le </a:t>
                      </a:r>
                      <a:r>
                        <a:rPr lang="en-GB" sz="1700" dirty="0" err="1">
                          <a:solidFill>
                            <a:schemeClr val="tx1"/>
                          </a:solidFill>
                        </a:rPr>
                        <a:t>difficoltà</a:t>
                      </a:r>
                      <a:r>
                        <a:rPr lang="en-GB" sz="1700" dirty="0">
                          <a:solidFill>
                            <a:schemeClr val="tx1"/>
                          </a:solidFill>
                        </a:rPr>
                        <a:t> </a:t>
                      </a:r>
                      <a:r>
                        <a:rPr lang="en-GB" sz="1700" dirty="0" err="1">
                          <a:solidFill>
                            <a:schemeClr val="tx1"/>
                          </a:solidFill>
                        </a:rPr>
                        <a:t>impreviste</a:t>
                      </a:r>
                      <a:r>
                        <a:rPr lang="en-GB" sz="1700" dirty="0">
                          <a:solidFill>
                            <a:schemeClr val="tx1"/>
                          </a:solidFill>
                        </a:rPr>
                        <a:t> in modo veloce ed </a:t>
                      </a:r>
                      <a:r>
                        <a:rPr lang="en-GB" sz="1700" dirty="0" err="1">
                          <a:solidFill>
                            <a:schemeClr val="tx1"/>
                          </a:solidFill>
                        </a:rPr>
                        <a:t>efficiente</a:t>
                      </a:r>
                      <a:endParaRPr lang="en-US" sz="17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35560017"/>
                  </a:ext>
                </a:extLst>
              </a:tr>
              <a:tr h="814182">
                <a:tc>
                  <a:txBody>
                    <a:bodyPr/>
                    <a:lstStyle/>
                    <a:p>
                      <a:pPr algn="just"/>
                      <a:r>
                        <a:rPr lang="en-US" sz="2400" b="1" dirty="0">
                          <a:solidFill>
                            <a:schemeClr val="tx1"/>
                          </a:solidFill>
                        </a:rPr>
                        <a:t>3.4 </a:t>
                      </a:r>
                      <a:r>
                        <a:rPr lang="en-US" sz="2400" b="1" dirty="0" err="1">
                          <a:solidFill>
                            <a:schemeClr val="tx1"/>
                          </a:solidFill>
                        </a:rPr>
                        <a:t>Lavorare</a:t>
                      </a:r>
                      <a:r>
                        <a:rPr lang="en-US" sz="2400" b="1" dirty="0">
                          <a:solidFill>
                            <a:schemeClr val="tx1"/>
                          </a:solidFill>
                        </a:rPr>
                        <a:t> </a:t>
                      </a:r>
                      <a:r>
                        <a:rPr lang="en-US" sz="2400" b="1" dirty="0" err="1">
                          <a:solidFill>
                            <a:schemeClr val="tx1"/>
                          </a:solidFill>
                        </a:rPr>
                        <a:t>insieme</a:t>
                      </a:r>
                      <a:r>
                        <a:rPr lang="en-US" sz="2400" b="1" dirty="0">
                          <a:solidFill>
                            <a:schemeClr val="tx1"/>
                          </a:solidFill>
                        </a:rPr>
                        <a:t> </a:t>
                      </a:r>
                      <a:r>
                        <a:rPr lang="en-US" sz="2400" b="1" dirty="0" err="1">
                          <a:solidFill>
                            <a:schemeClr val="tx1"/>
                          </a:solidFill>
                        </a:rPr>
                        <a:t>agli</a:t>
                      </a:r>
                      <a:r>
                        <a:rPr lang="en-US" sz="2400" b="1" dirty="0">
                          <a:solidFill>
                            <a:schemeClr val="tx1"/>
                          </a:solidFill>
                        </a:rPr>
                        <a:t> </a:t>
                      </a:r>
                      <a:r>
                        <a:rPr lang="en-US" sz="2400" b="1" dirty="0" err="1">
                          <a:solidFill>
                            <a:schemeClr val="tx1"/>
                          </a:solidFill>
                        </a:rPr>
                        <a:t>altri</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just"/>
                      <a:r>
                        <a:rPr lang="en-US" sz="1800" i="1" dirty="0" err="1">
                          <a:solidFill>
                            <a:schemeClr val="tx1"/>
                          </a:solidFill>
                        </a:rPr>
                        <a:t>Lavoro</a:t>
                      </a:r>
                      <a:r>
                        <a:rPr lang="en-US" sz="1800" i="1" dirty="0">
                          <a:solidFill>
                            <a:schemeClr val="tx1"/>
                          </a:solidFill>
                        </a:rPr>
                        <a:t> di </a:t>
                      </a:r>
                      <a:r>
                        <a:rPr lang="en-US" sz="1800" i="1" dirty="0" err="1">
                          <a:solidFill>
                            <a:schemeClr val="tx1"/>
                          </a:solidFill>
                        </a:rPr>
                        <a:t>squadra</a:t>
                      </a:r>
                      <a:r>
                        <a:rPr lang="en-US" sz="1800" i="1" dirty="0">
                          <a:solidFill>
                            <a:schemeClr val="tx1"/>
                          </a:solidFill>
                        </a:rPr>
                        <a:t>, </a:t>
                      </a:r>
                      <a:r>
                        <a:rPr lang="en-US" sz="1800" i="1" dirty="0" err="1">
                          <a:solidFill>
                            <a:schemeClr val="tx1"/>
                          </a:solidFill>
                        </a:rPr>
                        <a:t>collaborazione</a:t>
                      </a:r>
                      <a:r>
                        <a:rPr lang="en-US" sz="1800" i="1" dirty="0">
                          <a:solidFill>
                            <a:schemeClr val="tx1"/>
                          </a:solidFill>
                        </a:rPr>
                        <a:t> e networking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lgn="just">
                        <a:buFont typeface="Arial" panose="020B0604020202020204" pitchFamily="34" charset="0"/>
                        <a:buChar char="•"/>
                      </a:pPr>
                      <a:r>
                        <a:rPr lang="en-GB" sz="1700" dirty="0" err="1"/>
                        <a:t>Lavora</a:t>
                      </a:r>
                      <a:r>
                        <a:rPr lang="en-GB" sz="1700" dirty="0"/>
                        <a:t> </a:t>
                      </a:r>
                      <a:r>
                        <a:rPr lang="en-GB" sz="1700" dirty="0" err="1"/>
                        <a:t>insieme</a:t>
                      </a:r>
                      <a:r>
                        <a:rPr lang="en-GB" sz="1700" dirty="0"/>
                        <a:t> </a:t>
                      </a:r>
                      <a:r>
                        <a:rPr lang="en-GB" sz="1700" dirty="0" err="1"/>
                        <a:t>agli</a:t>
                      </a:r>
                      <a:r>
                        <a:rPr lang="en-GB" sz="1700" dirty="0"/>
                        <a:t> </a:t>
                      </a:r>
                      <a:r>
                        <a:rPr lang="en-GB" sz="1700" dirty="0" err="1"/>
                        <a:t>altri</a:t>
                      </a:r>
                      <a:r>
                        <a:rPr lang="en-GB" sz="1700" dirty="0"/>
                        <a:t> per </a:t>
                      </a:r>
                      <a:r>
                        <a:rPr lang="en-GB" sz="1700" dirty="0" err="1"/>
                        <a:t>trasformare</a:t>
                      </a:r>
                      <a:r>
                        <a:rPr lang="en-GB" sz="1700" dirty="0"/>
                        <a:t> le idee in </a:t>
                      </a:r>
                      <a:r>
                        <a:rPr lang="en-GB" sz="1700" dirty="0" err="1"/>
                        <a:t>azioni</a:t>
                      </a:r>
                      <a:endParaRPr lang="en-GB" sz="1700" dirty="0"/>
                    </a:p>
                    <a:p>
                      <a:pPr marL="285750" indent="-285750" algn="just">
                        <a:buFont typeface="Arial" panose="020B0604020202020204" pitchFamily="34" charset="0"/>
                        <a:buChar char="•"/>
                      </a:pPr>
                      <a:r>
                        <a:rPr lang="en-GB" sz="1700" dirty="0"/>
                        <a:t>Network </a:t>
                      </a:r>
                    </a:p>
                    <a:p>
                      <a:pPr marL="285750" indent="-285750" algn="just">
                        <a:buFont typeface="Arial" panose="020B0604020202020204" pitchFamily="34" charset="0"/>
                        <a:buChar char="•"/>
                      </a:pPr>
                      <a:r>
                        <a:rPr lang="en-GB" sz="1700" dirty="0" err="1"/>
                        <a:t>Impara</a:t>
                      </a:r>
                      <a:r>
                        <a:rPr lang="en-GB" sz="1700" dirty="0"/>
                        <a:t> a </a:t>
                      </a:r>
                      <a:r>
                        <a:rPr lang="en-GB" sz="1700" dirty="0" err="1"/>
                        <a:t>risolvere</a:t>
                      </a:r>
                      <a:r>
                        <a:rPr lang="en-GB" sz="1700" dirty="0"/>
                        <a:t> </a:t>
                      </a:r>
                      <a:r>
                        <a:rPr lang="en-GB" sz="1700" dirty="0" err="1"/>
                        <a:t>i</a:t>
                      </a:r>
                      <a:r>
                        <a:rPr lang="en-GB" sz="1700" dirty="0"/>
                        <a:t> </a:t>
                      </a:r>
                      <a:r>
                        <a:rPr lang="en-GB" sz="1700" dirty="0" err="1"/>
                        <a:t>conflitti</a:t>
                      </a:r>
                      <a:r>
                        <a:rPr lang="en-GB" sz="1700" dirty="0"/>
                        <a:t> e </a:t>
                      </a:r>
                      <a:r>
                        <a:rPr lang="en-GB" sz="1700" dirty="0" err="1"/>
                        <a:t>affronta</a:t>
                      </a:r>
                      <a:r>
                        <a:rPr lang="en-GB" sz="1700" dirty="0"/>
                        <a:t> </a:t>
                      </a:r>
                      <a:r>
                        <a:rPr lang="en-GB" sz="1700" dirty="0" err="1"/>
                        <a:t>positivamente</a:t>
                      </a:r>
                      <a:r>
                        <a:rPr lang="en-GB" sz="1700" dirty="0"/>
                        <a:t> la </a:t>
                      </a:r>
                      <a:r>
                        <a:rPr lang="en-GB" sz="1700" dirty="0" err="1"/>
                        <a:t>concorrenza</a:t>
                      </a:r>
                      <a:r>
                        <a:rPr lang="en-GB" sz="1700" dirty="0"/>
                        <a:t> se </a:t>
                      </a:r>
                      <a:r>
                        <a:rPr lang="en-GB" sz="1700" dirty="0" err="1"/>
                        <a:t>necessario</a:t>
                      </a:r>
                      <a:endParaRPr lang="en-US" sz="17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66668092"/>
                  </a:ext>
                </a:extLst>
              </a:tr>
              <a:tr h="814182">
                <a:tc>
                  <a:txBody>
                    <a:bodyPr/>
                    <a:lstStyle/>
                    <a:p>
                      <a:pPr algn="just"/>
                      <a:r>
                        <a:rPr lang="en-US" sz="2400" b="1" dirty="0">
                          <a:solidFill>
                            <a:schemeClr val="tx1"/>
                          </a:solidFill>
                        </a:rPr>
                        <a:t>3.5 </a:t>
                      </a:r>
                      <a:r>
                        <a:rPr lang="en-US" sz="2400" b="1" dirty="0" err="1">
                          <a:solidFill>
                            <a:schemeClr val="tx1"/>
                          </a:solidFill>
                        </a:rPr>
                        <a:t>Impara</a:t>
                      </a:r>
                      <a:r>
                        <a:rPr lang="en-US" sz="2400" b="1" dirty="0">
                          <a:solidFill>
                            <a:schemeClr val="tx1"/>
                          </a:solidFill>
                        </a:rPr>
                        <a:t> </a:t>
                      </a:r>
                      <a:r>
                        <a:rPr lang="en-US" sz="2400" b="1" dirty="0" err="1">
                          <a:solidFill>
                            <a:schemeClr val="tx1"/>
                          </a:solidFill>
                        </a:rPr>
                        <a:t>dall’esperienza</a:t>
                      </a:r>
                      <a:endParaRPr lang="en-US" sz="2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just"/>
                      <a:r>
                        <a:rPr lang="en-US" sz="1800" i="1" dirty="0" err="1">
                          <a:solidFill>
                            <a:schemeClr val="tx1"/>
                          </a:solidFill>
                        </a:rPr>
                        <a:t>Impara</a:t>
                      </a:r>
                      <a:r>
                        <a:rPr lang="en-US" sz="1800" i="1" dirty="0">
                          <a:solidFill>
                            <a:schemeClr val="tx1"/>
                          </a:solidFill>
                        </a:rPr>
                        <a:t> </a:t>
                      </a:r>
                      <a:r>
                        <a:rPr lang="en-US" sz="1800" i="1" dirty="0" err="1">
                          <a:solidFill>
                            <a:schemeClr val="tx1"/>
                          </a:solidFill>
                        </a:rPr>
                        <a:t>facendo</a:t>
                      </a:r>
                      <a:endParaRPr lang="en-US" sz="1800" i="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lgn="just">
                        <a:buFont typeface="Arial" panose="020B0604020202020204" pitchFamily="34" charset="0"/>
                        <a:buChar char="•"/>
                      </a:pPr>
                      <a:r>
                        <a:rPr lang="en-GB" sz="1700" dirty="0" err="1"/>
                        <a:t>Sfrutta</a:t>
                      </a:r>
                      <a:r>
                        <a:rPr lang="en-GB" sz="1700" dirty="0"/>
                        <a:t> </a:t>
                      </a:r>
                      <a:r>
                        <a:rPr lang="en-GB" sz="1700" dirty="0" err="1"/>
                        <a:t>qualsiasi</a:t>
                      </a:r>
                      <a:r>
                        <a:rPr lang="en-GB" sz="1700" dirty="0"/>
                        <a:t> </a:t>
                      </a:r>
                      <a:r>
                        <a:rPr lang="en-GB" sz="1700" dirty="0" err="1"/>
                        <a:t>iniziativa</a:t>
                      </a:r>
                      <a:r>
                        <a:rPr lang="en-GB" sz="1700" dirty="0"/>
                        <a:t> per </a:t>
                      </a:r>
                      <a:r>
                        <a:rPr lang="en-GB" sz="1700" dirty="0" err="1"/>
                        <a:t>creare</a:t>
                      </a:r>
                      <a:r>
                        <a:rPr lang="en-GB" sz="1700" dirty="0"/>
                        <a:t> </a:t>
                      </a:r>
                      <a:r>
                        <a:rPr lang="en-GB" sz="1700" dirty="0" err="1"/>
                        <a:t>valore</a:t>
                      </a:r>
                      <a:r>
                        <a:rPr lang="en-GB" sz="1700" dirty="0"/>
                        <a:t> come </a:t>
                      </a:r>
                      <a:r>
                        <a:rPr lang="en-GB" sz="1700" dirty="0" err="1"/>
                        <a:t>un’apportunità</a:t>
                      </a:r>
                      <a:r>
                        <a:rPr lang="en-GB" sz="1700" dirty="0"/>
                        <a:t> di </a:t>
                      </a:r>
                      <a:r>
                        <a:rPr lang="en-GB" sz="1700" dirty="0" err="1"/>
                        <a:t>apprendimento</a:t>
                      </a:r>
                      <a:endParaRPr lang="en-GB" sz="1700" dirty="0"/>
                    </a:p>
                    <a:p>
                      <a:pPr marL="285750" indent="-285750" algn="just">
                        <a:buFont typeface="Arial" panose="020B0604020202020204" pitchFamily="34" charset="0"/>
                        <a:buChar char="•"/>
                      </a:pPr>
                      <a:r>
                        <a:rPr lang="en-GB" sz="1700" dirty="0" err="1"/>
                        <a:t>Impara</a:t>
                      </a:r>
                      <a:r>
                        <a:rPr lang="en-GB" sz="1700" dirty="0"/>
                        <a:t> </a:t>
                      </a:r>
                      <a:r>
                        <a:rPr lang="en-GB" sz="1700" dirty="0" err="1"/>
                        <a:t>dagli</a:t>
                      </a:r>
                      <a:r>
                        <a:rPr lang="en-GB" sz="1700" dirty="0"/>
                        <a:t> </a:t>
                      </a:r>
                      <a:r>
                        <a:rPr lang="en-GB" sz="1700" dirty="0" err="1"/>
                        <a:t>altri</a:t>
                      </a:r>
                      <a:r>
                        <a:rPr lang="en-GB" sz="1700" dirty="0"/>
                        <a:t>, </a:t>
                      </a:r>
                      <a:r>
                        <a:rPr lang="en-GB" sz="1700" dirty="0" err="1"/>
                        <a:t>inclusi</a:t>
                      </a:r>
                      <a:r>
                        <a:rPr lang="en-GB" sz="1700" dirty="0"/>
                        <a:t> I </a:t>
                      </a:r>
                      <a:r>
                        <a:rPr lang="en-GB" sz="1700" dirty="0" err="1"/>
                        <a:t>tuoi</a:t>
                      </a:r>
                      <a:r>
                        <a:rPr lang="en-GB" sz="1700" dirty="0"/>
                        <a:t> </a:t>
                      </a:r>
                      <a:r>
                        <a:rPr lang="en-GB" sz="1700" dirty="0" err="1"/>
                        <a:t>pari</a:t>
                      </a:r>
                      <a:r>
                        <a:rPr lang="en-GB" sz="1700" dirty="0"/>
                        <a:t> e il </a:t>
                      </a:r>
                      <a:r>
                        <a:rPr lang="en-GB" sz="1700" dirty="0" err="1"/>
                        <a:t>mentore</a:t>
                      </a:r>
                      <a:endParaRPr lang="en-GB" sz="1700" dirty="0"/>
                    </a:p>
                    <a:p>
                      <a:pPr marL="285750" indent="-285750" algn="just">
                        <a:buFont typeface="Arial" panose="020B0604020202020204" pitchFamily="34" charset="0"/>
                        <a:buChar char="•"/>
                      </a:pPr>
                      <a:r>
                        <a:rPr lang="en-GB" sz="1700" dirty="0" err="1"/>
                        <a:t>Rifletti</a:t>
                      </a:r>
                      <a:r>
                        <a:rPr lang="en-GB" sz="1700" dirty="0"/>
                        <a:t> e </a:t>
                      </a:r>
                      <a:r>
                        <a:rPr lang="en-GB" sz="1700" dirty="0" err="1"/>
                        <a:t>impara</a:t>
                      </a:r>
                      <a:r>
                        <a:rPr lang="en-GB" sz="1700" dirty="0"/>
                        <a:t> </a:t>
                      </a:r>
                      <a:r>
                        <a:rPr lang="en-GB" sz="1700" dirty="0" err="1"/>
                        <a:t>sia</a:t>
                      </a:r>
                      <a:r>
                        <a:rPr lang="en-GB" sz="1700" dirty="0"/>
                        <a:t> </a:t>
                      </a:r>
                      <a:r>
                        <a:rPr lang="en-GB" sz="1700" dirty="0" err="1"/>
                        <a:t>dai</a:t>
                      </a:r>
                      <a:r>
                        <a:rPr lang="en-GB" sz="1700" dirty="0"/>
                        <a:t> </a:t>
                      </a:r>
                      <a:r>
                        <a:rPr lang="en-GB" sz="1700" dirty="0" err="1"/>
                        <a:t>successi</a:t>
                      </a:r>
                      <a:r>
                        <a:rPr lang="en-GB" sz="1700" dirty="0"/>
                        <a:t> </a:t>
                      </a:r>
                      <a:r>
                        <a:rPr lang="en-GB" sz="1700" dirty="0" err="1"/>
                        <a:t>che</a:t>
                      </a:r>
                      <a:r>
                        <a:rPr lang="en-GB" sz="1700" dirty="0"/>
                        <a:t> </a:t>
                      </a:r>
                      <a:r>
                        <a:rPr lang="en-GB" sz="1700" dirty="0" err="1"/>
                        <a:t>dai</a:t>
                      </a:r>
                      <a:r>
                        <a:rPr lang="en-GB" sz="1700" dirty="0"/>
                        <a:t> </a:t>
                      </a:r>
                      <a:r>
                        <a:rPr lang="en-GB" sz="1700" dirty="0" err="1"/>
                        <a:t>fallimenti</a:t>
                      </a:r>
                      <a:r>
                        <a:rPr lang="en-GB" sz="1700" dirty="0"/>
                        <a:t> (</a:t>
                      </a:r>
                      <a:r>
                        <a:rPr lang="en-GB" sz="1700" dirty="0" err="1"/>
                        <a:t>tuoi</a:t>
                      </a:r>
                      <a:r>
                        <a:rPr lang="en-GB" sz="1700" dirty="0"/>
                        <a:t> e </a:t>
                      </a:r>
                      <a:r>
                        <a:rPr lang="en-GB" sz="1700" dirty="0" err="1"/>
                        <a:t>degli</a:t>
                      </a:r>
                      <a:r>
                        <a:rPr lang="en-GB" sz="1700" dirty="0"/>
                        <a:t> </a:t>
                      </a:r>
                      <a:r>
                        <a:rPr lang="en-GB" sz="1700" dirty="0" err="1"/>
                        <a:t>altri</a:t>
                      </a:r>
                      <a:r>
                        <a:rPr lang="en-GB" sz="1700" dirty="0"/>
                        <a:t>)</a:t>
                      </a:r>
                      <a:endParaRPr lang="en-US" sz="17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8255285"/>
                  </a:ext>
                </a:extLst>
              </a:tr>
            </a:tbl>
          </a:graphicData>
        </a:graphic>
      </p:graphicFrame>
      <p:sp>
        <p:nvSpPr>
          <p:cNvPr id="6" name="Rettangolo 5">
            <a:extLst>
              <a:ext uri="{FF2B5EF4-FFF2-40B4-BE49-F238E27FC236}">
                <a16:creationId xmlns:a16="http://schemas.microsoft.com/office/drawing/2014/main" id="{C8EACCAA-A9F4-4E57-BF6B-4E6177998CA3}"/>
              </a:ext>
            </a:extLst>
          </p:cNvPr>
          <p:cNvSpPr/>
          <p:nvPr/>
        </p:nvSpPr>
        <p:spPr>
          <a:xfrm>
            <a:off x="0" y="8435340"/>
            <a:ext cx="18288000" cy="1851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8648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err="1">
                <a:solidFill>
                  <a:srgbClr val="E12227"/>
                </a:solidFill>
                <a:latin typeface="Tahoma" panose="020B0604030504040204" pitchFamily="34" charset="0"/>
                <a:ea typeface="Tahoma" panose="020B0604030504040204" pitchFamily="34" charset="0"/>
                <a:cs typeface="Tahoma" panose="020B0604030504040204" pitchFamily="34" charset="0"/>
              </a:rPr>
              <a:t>Unità</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1</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5" y="2019300"/>
            <a:ext cx="16913699" cy="629660"/>
          </a:xfrm>
          <a:prstGeom prst="rect">
            <a:avLst/>
          </a:prstGeom>
        </p:spPr>
        <p:txBody>
          <a:bodyPr vert="horz" wrap="square" lIns="0" tIns="13970" rIns="0" bIns="0" rtlCol="0">
            <a:spAutoFit/>
          </a:bodyPr>
          <a:lstStyle/>
          <a:p>
            <a:pPr marL="12700" algn="just">
              <a:lnSpc>
                <a:spcPct val="100000"/>
              </a:lnSpc>
              <a:spcBef>
                <a:spcPts val="110"/>
              </a:spcBef>
            </a:pPr>
            <a:r>
              <a:rPr lang="en-GB" sz="4000" b="1" spc="50" dirty="0" err="1">
                <a:solidFill>
                  <a:srgbClr val="243255"/>
                </a:solidFill>
                <a:cs typeface="Tahoma"/>
              </a:rPr>
              <a:t>Quello</a:t>
            </a:r>
            <a:r>
              <a:rPr lang="en-GB" sz="4000" b="1" spc="50" dirty="0">
                <a:solidFill>
                  <a:srgbClr val="243255"/>
                </a:solidFill>
                <a:cs typeface="Tahoma"/>
              </a:rPr>
              <a:t> </a:t>
            </a:r>
            <a:r>
              <a:rPr lang="en-GB" sz="4000" b="1" spc="50" dirty="0" err="1">
                <a:solidFill>
                  <a:srgbClr val="243255"/>
                </a:solidFill>
                <a:cs typeface="Tahoma"/>
              </a:rPr>
              <a:t>che</a:t>
            </a:r>
            <a:r>
              <a:rPr lang="en-GB" sz="4000" b="1" spc="50" dirty="0">
                <a:solidFill>
                  <a:srgbClr val="243255"/>
                </a:solidFill>
                <a:cs typeface="Tahoma"/>
              </a:rPr>
              <a:t> segue….</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5" y="3009900"/>
            <a:ext cx="15673545" cy="4401205"/>
          </a:xfrm>
          <a:prstGeom prst="rect">
            <a:avLst/>
          </a:prstGeom>
          <a:noFill/>
        </p:spPr>
        <p:txBody>
          <a:bodyPr wrap="square" rtlCol="0">
            <a:spAutoFit/>
          </a:bodyPr>
          <a:lstStyle/>
          <a:p>
            <a:r>
              <a:rPr lang="it-IT" sz="2800" b="0" i="0" dirty="0">
                <a:effectLst/>
              </a:rPr>
              <a:t>In questo modulo di formazione – prendendo in considerazione anche le competenze di fondo che stiamo trattando - orienteremo il vostro focus verso il primo pilastro, quello relativo a IDEE &amp; OPPORTUNITÀ.</a:t>
            </a:r>
            <a:br>
              <a:rPr lang="it-IT" sz="2800" b="0" i="0" dirty="0">
                <a:effectLst/>
              </a:rPr>
            </a:br>
            <a:br>
              <a:rPr lang="it-IT" sz="2800" b="0" i="0" dirty="0">
                <a:effectLst/>
              </a:rPr>
            </a:br>
            <a:r>
              <a:rPr lang="it-IT" sz="2800" b="0" i="0" dirty="0">
                <a:effectLst/>
              </a:rPr>
              <a:t>Sicuramente avrete notato che l'</a:t>
            </a:r>
            <a:r>
              <a:rPr lang="it-IT" sz="2800" b="0" i="0" dirty="0" err="1">
                <a:effectLst/>
              </a:rPr>
              <a:t>Entrecomp</a:t>
            </a:r>
            <a:r>
              <a:rPr lang="it-IT" sz="2800" b="0" i="0" dirty="0">
                <a:effectLst/>
              </a:rPr>
              <a:t> non fa riferimento specifico al Pensiero Critico, ma indirettamente è presente all’interno dell’intero framework.</a:t>
            </a:r>
            <a:br>
              <a:rPr lang="it-IT" sz="2800" b="0" i="0" dirty="0">
                <a:effectLst/>
              </a:rPr>
            </a:br>
            <a:br>
              <a:rPr lang="it-IT" sz="2800" b="0" i="0" dirty="0">
                <a:effectLst/>
              </a:rPr>
            </a:br>
            <a:r>
              <a:rPr lang="it-IT" sz="2800" b="0" i="0" dirty="0">
                <a:effectLst/>
              </a:rPr>
              <a:t>Il punto di riferimento più tangibile sembra essere quello delle competenze appartenenti a IDEE &amp; OPPORTUNITÀ.</a:t>
            </a:r>
            <a:br>
              <a:rPr lang="it-IT" sz="2800" b="0" i="0" dirty="0">
                <a:effectLst/>
              </a:rPr>
            </a:br>
            <a:r>
              <a:rPr lang="it-IT" sz="2800" b="0" i="0" dirty="0">
                <a:effectLst/>
              </a:rPr>
              <a:t> Nella prossima unità, capiremo quali connessioni possiamo definire tra il Pensiero Critico e ciascun pilastro e, soprattutto, come sfruttarlo per aumentare l’occupabilità.</a:t>
            </a:r>
            <a:endParaRPr lang="en-US" altLang="ko-KR" sz="2800" dirty="0"/>
          </a:p>
        </p:txBody>
      </p:sp>
    </p:spTree>
    <p:extLst>
      <p:ext uri="{BB962C8B-B14F-4D97-AF65-F5344CB8AC3E}">
        <p14:creationId xmlns:p14="http://schemas.microsoft.com/office/powerpoint/2010/main" val="4063558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err="1">
                <a:solidFill>
                  <a:srgbClr val="E12227"/>
                </a:solidFill>
                <a:latin typeface="Tahoma" panose="020B0604030504040204" pitchFamily="34" charset="0"/>
                <a:ea typeface="Tahoma" panose="020B0604030504040204" pitchFamily="34" charset="0"/>
                <a:cs typeface="Tahoma" panose="020B0604030504040204" pitchFamily="34" charset="0"/>
              </a:rPr>
              <a:t>Unità</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2</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6" y="1832055"/>
            <a:ext cx="16913699" cy="2332690"/>
          </a:xfrm>
          <a:prstGeom prst="rect">
            <a:avLst/>
          </a:prstGeom>
        </p:spPr>
        <p:txBody>
          <a:bodyPr vert="horz" wrap="square" lIns="0" tIns="13970" rIns="0" bIns="0" rtlCol="0">
            <a:spAutoFit/>
          </a:bodyPr>
          <a:lstStyle/>
          <a:p>
            <a:pPr marL="12700" algn="just">
              <a:lnSpc>
                <a:spcPct val="100000"/>
              </a:lnSpc>
              <a:spcBef>
                <a:spcPts val="110"/>
              </a:spcBef>
            </a:pPr>
            <a:r>
              <a:rPr lang="en-GB" sz="4000" b="1" spc="50" dirty="0">
                <a:solidFill>
                  <a:srgbClr val="243255"/>
                </a:solidFill>
                <a:cs typeface="Tahoma"/>
              </a:rPr>
              <a:t>Il </a:t>
            </a:r>
            <a:r>
              <a:rPr lang="en-GB" sz="4000" b="1" spc="50" dirty="0" err="1">
                <a:solidFill>
                  <a:srgbClr val="243255"/>
                </a:solidFill>
                <a:cs typeface="Tahoma"/>
              </a:rPr>
              <a:t>Pensiero</a:t>
            </a:r>
            <a:r>
              <a:rPr lang="en-GB" sz="4000" b="1" spc="50" dirty="0">
                <a:solidFill>
                  <a:srgbClr val="243255"/>
                </a:solidFill>
                <a:cs typeface="Tahoma"/>
              </a:rPr>
              <a:t> </a:t>
            </a:r>
            <a:r>
              <a:rPr lang="en-GB" sz="4000" b="1" spc="50" dirty="0" err="1">
                <a:solidFill>
                  <a:srgbClr val="243255"/>
                </a:solidFill>
                <a:cs typeface="Tahoma"/>
              </a:rPr>
              <a:t>Critico</a:t>
            </a:r>
            <a:r>
              <a:rPr lang="en-GB" sz="4000" b="1" spc="50" dirty="0">
                <a:solidFill>
                  <a:srgbClr val="243255"/>
                </a:solidFill>
                <a:cs typeface="Tahoma"/>
              </a:rPr>
              <a:t> </a:t>
            </a:r>
            <a:r>
              <a:rPr lang="en-GB" sz="4000" b="1" spc="50" dirty="0" err="1">
                <a:solidFill>
                  <a:srgbClr val="243255"/>
                </a:solidFill>
                <a:cs typeface="Tahoma"/>
              </a:rPr>
              <a:t>tra</a:t>
            </a:r>
            <a:r>
              <a:rPr lang="en-GB" sz="4000" b="1" spc="50" dirty="0">
                <a:solidFill>
                  <a:srgbClr val="243255"/>
                </a:solidFill>
                <a:cs typeface="Tahoma"/>
              </a:rPr>
              <a:t> le </a:t>
            </a:r>
            <a:r>
              <a:rPr lang="en-GB" sz="4000" b="1" spc="50" dirty="0" err="1">
                <a:solidFill>
                  <a:srgbClr val="243255"/>
                </a:solidFill>
                <a:cs typeface="Tahoma"/>
              </a:rPr>
              <a:t>competenze</a:t>
            </a:r>
            <a:r>
              <a:rPr lang="en-GB" sz="4000" b="1" spc="50" dirty="0">
                <a:solidFill>
                  <a:srgbClr val="243255"/>
                </a:solidFill>
                <a:cs typeface="Tahoma"/>
              </a:rPr>
              <a:t> </a:t>
            </a:r>
            <a:r>
              <a:rPr lang="en-GB" sz="4000" b="1" spc="50" dirty="0" err="1">
                <a:solidFill>
                  <a:srgbClr val="243255"/>
                </a:solidFill>
                <a:cs typeface="Tahoma"/>
              </a:rPr>
              <a:t>più</a:t>
            </a:r>
            <a:r>
              <a:rPr lang="en-GB" sz="4000" b="1" spc="50" dirty="0">
                <a:solidFill>
                  <a:srgbClr val="243255"/>
                </a:solidFill>
                <a:cs typeface="Tahoma"/>
              </a:rPr>
              <a:t> desiderate per </a:t>
            </a:r>
            <a:r>
              <a:rPr lang="en-GB" sz="4000" b="1" spc="50" dirty="0" err="1">
                <a:solidFill>
                  <a:srgbClr val="243255"/>
                </a:solidFill>
                <a:cs typeface="Tahoma"/>
              </a:rPr>
              <a:t>l’occupabilità</a:t>
            </a:r>
            <a:endParaRPr lang="en-GB" sz="4000" b="1" spc="50" dirty="0">
              <a:solidFill>
                <a:srgbClr val="243255"/>
              </a:solidFill>
              <a:cs typeface="Tahoma"/>
            </a:endParaRPr>
          </a:p>
          <a:p>
            <a:pPr marL="12700" algn="just">
              <a:lnSpc>
                <a:spcPct val="100000"/>
              </a:lnSpc>
              <a:spcBef>
                <a:spcPts val="110"/>
              </a:spcBef>
            </a:pPr>
            <a:endParaRPr lang="es-ES" sz="2500" spc="50" dirty="0">
              <a:solidFill>
                <a:srgbClr val="002060"/>
              </a:solidFill>
              <a:latin typeface="Tahoma"/>
              <a:cs typeface="Tahoma"/>
            </a:endParaRPr>
          </a:p>
          <a:p>
            <a:pPr marL="12700">
              <a:spcBef>
                <a:spcPts val="110"/>
              </a:spcBef>
            </a:pPr>
            <a:r>
              <a:rPr lang="en-US" sz="2800" dirty="0" err="1">
                <a:effectLst/>
                <a:latin typeface="Calibri" panose="020F0502020204030204" pitchFamily="34" charset="0"/>
                <a:ea typeface="Times New Roman" panose="02020603050405020304" pitchFamily="18" charset="0"/>
              </a:rPr>
              <a:t>Oggi</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poiché</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l'automatizzazione</a:t>
            </a:r>
            <a:r>
              <a:rPr lang="en-US" sz="2800" dirty="0">
                <a:effectLst/>
                <a:latin typeface="Calibri" panose="020F0502020204030204" pitchFamily="34" charset="0"/>
                <a:ea typeface="Times New Roman" panose="02020603050405020304" pitchFamily="18" charset="0"/>
              </a:rPr>
              <a:t> di </a:t>
            </a:r>
            <a:r>
              <a:rPr lang="en-US" sz="2800" dirty="0" err="1">
                <a:effectLst/>
                <a:latin typeface="Calibri" panose="020F0502020204030204" pitchFamily="34" charset="0"/>
                <a:ea typeface="Times New Roman" panose="02020603050405020304" pitchFamily="18" charset="0"/>
              </a:rPr>
              <a:t>compiti</a:t>
            </a:r>
            <a:r>
              <a:rPr lang="en-US" sz="2800" dirty="0">
                <a:effectLst/>
                <a:latin typeface="Calibri" panose="020F0502020204030204" pitchFamily="34" charset="0"/>
                <a:ea typeface="Times New Roman" panose="02020603050405020304" pitchFamily="18" charset="0"/>
              </a:rPr>
              <a:t> e </a:t>
            </a:r>
            <a:r>
              <a:rPr lang="en-US" sz="2800" dirty="0" err="1">
                <a:effectLst/>
                <a:latin typeface="Calibri" panose="020F0502020204030204" pitchFamily="34" charset="0"/>
                <a:ea typeface="Times New Roman" panose="02020603050405020304" pitchFamily="18" charset="0"/>
              </a:rPr>
              <a:t>funzioni</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sta</a:t>
            </a:r>
            <a:r>
              <a:rPr lang="en-US" sz="2800" dirty="0">
                <a:effectLst/>
                <a:latin typeface="Calibri" panose="020F0502020204030204" pitchFamily="34" charset="0"/>
                <a:ea typeface="Times New Roman" panose="02020603050405020304" pitchFamily="18" charset="0"/>
              </a:rPr>
              <a:t> lentamente </a:t>
            </a:r>
            <a:r>
              <a:rPr lang="en-US" sz="2800" dirty="0" err="1">
                <a:effectLst/>
                <a:latin typeface="Calibri" panose="020F0502020204030204" pitchFamily="34" charset="0"/>
                <a:ea typeface="Times New Roman" panose="02020603050405020304" pitchFamily="18" charset="0"/>
              </a:rPr>
              <a:t>sostituendo</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sia</a:t>
            </a:r>
            <a:r>
              <a:rPr lang="en-US" sz="2800" dirty="0">
                <a:effectLst/>
                <a:latin typeface="Calibri" panose="020F0502020204030204" pitchFamily="34" charset="0"/>
                <a:ea typeface="Times New Roman" panose="02020603050405020304" pitchFamily="18" charset="0"/>
              </a:rPr>
              <a:t> la forza </a:t>
            </a:r>
            <a:r>
              <a:rPr lang="en-US" sz="2800" dirty="0" err="1">
                <a:effectLst/>
                <a:latin typeface="Calibri" panose="020F0502020204030204" pitchFamily="34" charset="0"/>
                <a:ea typeface="Times New Roman" panose="02020603050405020304" pitchFamily="18" charset="0"/>
              </a:rPr>
              <a:t>lavoro</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manuale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che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quella</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intellettuale</a:t>
            </a:r>
            <a:r>
              <a:rPr lang="en-US" sz="2800" dirty="0">
                <a:effectLst/>
                <a:latin typeface="Calibri" panose="020F0502020204030204" pitchFamily="34" charset="0"/>
                <a:ea typeface="Times New Roman" panose="02020603050405020304" pitchFamily="18" charset="0"/>
              </a:rPr>
              <a:t>", le </a:t>
            </a:r>
            <a:r>
              <a:rPr lang="en-US" sz="2800" dirty="0" err="1">
                <a:effectLst/>
                <a:latin typeface="Calibri" panose="020F0502020204030204" pitchFamily="34" charset="0"/>
                <a:ea typeface="Times New Roman" panose="02020603050405020304" pitchFamily="18" charset="0"/>
              </a:rPr>
              <a:t>opportunità</a:t>
            </a:r>
            <a:r>
              <a:rPr lang="en-US" sz="2800" dirty="0">
                <a:effectLst/>
                <a:latin typeface="Calibri" panose="020F0502020204030204" pitchFamily="34" charset="0"/>
                <a:ea typeface="Times New Roman" panose="02020603050405020304" pitchFamily="18" charset="0"/>
              </a:rPr>
              <a:t> di accesso al </a:t>
            </a:r>
            <a:r>
              <a:rPr lang="en-US" sz="2800" dirty="0" err="1">
                <a:effectLst/>
                <a:latin typeface="Calibri" panose="020F0502020204030204" pitchFamily="34" charset="0"/>
                <a:ea typeface="Times New Roman" panose="02020603050405020304" pitchFamily="18" charset="0"/>
              </a:rPr>
              <a:t>mercato</a:t>
            </a:r>
            <a:r>
              <a:rPr lang="en-US" sz="2800" dirty="0">
                <a:effectLst/>
                <a:latin typeface="Calibri" panose="020F0502020204030204" pitchFamily="34" charset="0"/>
                <a:ea typeface="Times New Roman" panose="02020603050405020304" pitchFamily="18" charset="0"/>
              </a:rPr>
              <a:t> del </a:t>
            </a:r>
            <a:r>
              <a:rPr lang="en-US" sz="2800" dirty="0" err="1">
                <a:effectLst/>
                <a:latin typeface="Calibri" panose="020F0502020204030204" pitchFamily="34" charset="0"/>
                <a:ea typeface="Times New Roman" panose="02020603050405020304" pitchFamily="18" charset="0"/>
              </a:rPr>
              <a:t>lavoro</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dipendono</a:t>
            </a:r>
            <a:r>
              <a:rPr lang="en-US" sz="2800" dirty="0">
                <a:effectLst/>
                <a:latin typeface="Calibri" panose="020F0502020204030204" pitchFamily="34" charset="0"/>
                <a:ea typeface="Times New Roman" panose="02020603050405020304" pitchFamily="18" charset="0"/>
              </a:rPr>
              <a:t> sempre </a:t>
            </a:r>
            <a:r>
              <a:rPr lang="en-US" sz="2800" dirty="0" err="1">
                <a:effectLst/>
                <a:latin typeface="Calibri" panose="020F0502020204030204" pitchFamily="34" charset="0"/>
                <a:ea typeface="Times New Roman" panose="02020603050405020304" pitchFamily="18" charset="0"/>
              </a:rPr>
              <a:t>più</a:t>
            </a:r>
            <a:r>
              <a:rPr lang="en-US" sz="2800" dirty="0">
                <a:effectLst/>
                <a:latin typeface="Calibri" panose="020F0502020204030204" pitchFamily="34" charset="0"/>
                <a:ea typeface="Times New Roman" panose="02020603050405020304" pitchFamily="18" charset="0"/>
              </a:rPr>
              <a:t> da </a:t>
            </a:r>
            <a:r>
              <a:rPr lang="en-US" sz="2800" dirty="0" err="1">
                <a:effectLst/>
                <a:latin typeface="Calibri" panose="020F0502020204030204" pitchFamily="34" charset="0"/>
                <a:ea typeface="Times New Roman" panose="02020603050405020304" pitchFamily="18" charset="0"/>
              </a:rPr>
              <a:t>competenze</a:t>
            </a:r>
            <a:r>
              <a:rPr lang="en-US" sz="2800" dirty="0">
                <a:effectLst/>
                <a:latin typeface="Calibri" panose="020F0502020204030204" pitchFamily="34" charset="0"/>
                <a:ea typeface="Times New Roman" panose="02020603050405020304" pitchFamily="18" charset="0"/>
              </a:rPr>
              <a:t> soft e </a:t>
            </a:r>
            <a:r>
              <a:rPr lang="en-US" sz="2800" dirty="0" err="1">
                <a:effectLst/>
                <a:latin typeface="Calibri" panose="020F0502020204030204" pitchFamily="34" charset="0"/>
                <a:ea typeface="Times New Roman" panose="02020603050405020304" pitchFamily="18" charset="0"/>
              </a:rPr>
              <a:t>relazionali</a:t>
            </a:r>
            <a:r>
              <a:rPr lang="en-US" sz="2800" dirty="0">
                <a:effectLst/>
                <a:latin typeface="Calibri" panose="020F0502020204030204" pitchFamily="34" charset="0"/>
                <a:ea typeface="Times New Roman" panose="02020603050405020304" pitchFamily="18" charset="0"/>
              </a:rPr>
              <a:t>.</a:t>
            </a:r>
            <a:r>
              <a:rPr lang="en-GB" altLang="es-ES" sz="2800" dirty="0">
                <a:latin typeface="Calibri" panose="020F0502020204030204" pitchFamily="34" charset="0"/>
                <a:cs typeface="Calibri" panose="020F0502020204030204" pitchFamily="34" charset="0"/>
              </a:rPr>
              <a:t>.</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768927" y="4855748"/>
            <a:ext cx="16913698" cy="3539430"/>
          </a:xfrm>
          <a:prstGeom prst="rect">
            <a:avLst/>
          </a:prstGeom>
          <a:noFill/>
        </p:spPr>
        <p:txBody>
          <a:bodyPr wrap="square" rtlCol="0">
            <a:spAutoFit/>
          </a:bodyPr>
          <a:lstStyle/>
          <a:p>
            <a:r>
              <a:rPr lang="en-US" sz="2800" dirty="0"/>
              <a:t>La </a:t>
            </a:r>
            <a:r>
              <a:rPr lang="en-US" sz="2800" dirty="0" err="1"/>
              <a:t>competenza</a:t>
            </a:r>
            <a:r>
              <a:rPr lang="en-US" sz="2800" dirty="0"/>
              <a:t> </a:t>
            </a:r>
            <a:r>
              <a:rPr lang="en-US" sz="2800" dirty="0" err="1"/>
              <a:t>tecnica</a:t>
            </a:r>
            <a:r>
              <a:rPr lang="en-US" sz="2800" dirty="0"/>
              <a:t> e </a:t>
            </a:r>
            <a:r>
              <a:rPr lang="en-US" sz="2800" dirty="0" err="1"/>
              <a:t>l'efficacia</a:t>
            </a:r>
            <a:r>
              <a:rPr lang="en-US" sz="2800" dirty="0"/>
              <a:t> </a:t>
            </a:r>
            <a:r>
              <a:rPr lang="en-US" sz="2800" dirty="0" err="1"/>
              <a:t>sul</a:t>
            </a:r>
            <a:r>
              <a:rPr lang="en-US" sz="2800" dirty="0"/>
              <a:t> </a:t>
            </a:r>
            <a:r>
              <a:rPr lang="en-US" sz="2800" dirty="0" err="1"/>
              <a:t>posto</a:t>
            </a:r>
            <a:r>
              <a:rPr lang="en-US" sz="2800" dirty="0"/>
              <a:t> di </a:t>
            </a:r>
            <a:r>
              <a:rPr lang="en-US" sz="2800" dirty="0" err="1"/>
              <a:t>lavoro</a:t>
            </a:r>
            <a:r>
              <a:rPr lang="en-US" sz="2800" dirty="0"/>
              <a:t> </a:t>
            </a:r>
            <a:r>
              <a:rPr lang="en-US" sz="2800" dirty="0" err="1"/>
              <a:t>derivano</a:t>
            </a:r>
            <a:r>
              <a:rPr lang="en-US" sz="2800" dirty="0"/>
              <a:t>, in primo </a:t>
            </a:r>
            <a:r>
              <a:rPr lang="en-US" sz="2800" dirty="0" err="1"/>
              <a:t>luogo</a:t>
            </a:r>
            <a:r>
              <a:rPr lang="en-US" sz="2800" dirty="0"/>
              <a:t>, </a:t>
            </a:r>
            <a:r>
              <a:rPr lang="en-US" sz="2800" dirty="0" err="1"/>
              <a:t>dalle</a:t>
            </a:r>
            <a:r>
              <a:rPr lang="en-US" sz="2800" dirty="0"/>
              <a:t> </a:t>
            </a:r>
            <a:r>
              <a:rPr lang="en-US" sz="2800" dirty="0" err="1"/>
              <a:t>pratiche</a:t>
            </a:r>
            <a:r>
              <a:rPr lang="en-US" sz="2800" dirty="0"/>
              <a:t>, dal </a:t>
            </a:r>
            <a:r>
              <a:rPr lang="en-US" sz="2800" dirty="0" err="1"/>
              <a:t>l'esercizio</a:t>
            </a:r>
            <a:r>
              <a:rPr lang="en-US" sz="2800" dirty="0"/>
              <a:t> e </a:t>
            </a:r>
            <a:r>
              <a:rPr lang="en-US" sz="2800" dirty="0" err="1"/>
              <a:t>dalle</a:t>
            </a:r>
            <a:r>
              <a:rPr lang="en-US" sz="2800" dirty="0"/>
              <a:t> </a:t>
            </a:r>
            <a:r>
              <a:rPr lang="en-US" sz="2800" dirty="0" err="1"/>
              <a:t>esperienze</a:t>
            </a:r>
            <a:r>
              <a:rPr lang="en-US" sz="2800" dirty="0"/>
              <a:t> </a:t>
            </a:r>
            <a:r>
              <a:rPr lang="en-US" sz="2800" dirty="0" err="1"/>
              <a:t>apprese</a:t>
            </a:r>
            <a:r>
              <a:rPr lang="en-US" sz="2800" dirty="0"/>
              <a:t> </a:t>
            </a:r>
            <a:r>
              <a:rPr lang="en-US" sz="2800" dirty="0" err="1"/>
              <a:t>sulla</a:t>
            </a:r>
            <a:r>
              <a:rPr lang="en-US" sz="2800" dirty="0"/>
              <a:t> base di un </a:t>
            </a:r>
            <a:r>
              <a:rPr lang="en-US" sz="2800" dirty="0" err="1"/>
              <a:t>approccio</a:t>
            </a:r>
            <a:r>
              <a:rPr lang="en-US" sz="2800" dirty="0"/>
              <a:t> di </a:t>
            </a:r>
            <a:r>
              <a:rPr lang="en-US" sz="2800" dirty="0" err="1"/>
              <a:t>prova</a:t>
            </a:r>
            <a:r>
              <a:rPr lang="en-US" sz="2800" dirty="0"/>
              <a:t> ed </a:t>
            </a:r>
            <a:r>
              <a:rPr lang="en-US" sz="2800" dirty="0" err="1"/>
              <a:t>errore</a:t>
            </a:r>
            <a:r>
              <a:rPr lang="en-US" sz="2800" dirty="0"/>
              <a:t>. Durante </a:t>
            </a:r>
            <a:r>
              <a:rPr lang="en-US" sz="2800" dirty="0" err="1"/>
              <a:t>i</a:t>
            </a:r>
            <a:r>
              <a:rPr lang="en-US" sz="2800" dirty="0"/>
              <a:t> </a:t>
            </a:r>
            <a:r>
              <a:rPr lang="en-US" sz="2800" dirty="0" err="1"/>
              <a:t>colloqui</a:t>
            </a:r>
            <a:r>
              <a:rPr lang="en-US" sz="2800" dirty="0"/>
              <a:t>, </a:t>
            </a:r>
            <a:r>
              <a:rPr lang="en-US" sz="2800" dirty="0" err="1"/>
              <a:t>i</a:t>
            </a:r>
            <a:r>
              <a:rPr lang="en-US" sz="2800" dirty="0"/>
              <a:t> </a:t>
            </a:r>
            <a:r>
              <a:rPr lang="en-US" sz="2800" dirty="0" err="1"/>
              <a:t>datori</a:t>
            </a:r>
            <a:r>
              <a:rPr lang="en-US" sz="2800" dirty="0"/>
              <a:t> di </a:t>
            </a:r>
            <a:r>
              <a:rPr lang="en-US" sz="2800" dirty="0" err="1"/>
              <a:t>lavoro</a:t>
            </a:r>
            <a:r>
              <a:rPr lang="en-US" sz="2800" dirty="0"/>
              <a:t> non </a:t>
            </a:r>
            <a:r>
              <a:rPr lang="en-US" sz="2800" dirty="0" err="1"/>
              <a:t>hanno</a:t>
            </a:r>
            <a:r>
              <a:rPr lang="en-US" sz="2800" dirty="0"/>
              <a:t> </a:t>
            </a:r>
            <a:r>
              <a:rPr lang="en-US" sz="2800" dirty="0" err="1"/>
              <a:t>informazioni</a:t>
            </a:r>
            <a:r>
              <a:rPr lang="en-US" sz="2800" dirty="0"/>
              <a:t> </a:t>
            </a:r>
            <a:r>
              <a:rPr lang="en-US" sz="2800" dirty="0" err="1"/>
              <a:t>sufficienti</a:t>
            </a:r>
            <a:r>
              <a:rPr lang="en-US" sz="2800" dirty="0"/>
              <a:t> per </a:t>
            </a:r>
            <a:r>
              <a:rPr lang="en-US" sz="2800" dirty="0" err="1"/>
              <a:t>valutare</a:t>
            </a:r>
            <a:r>
              <a:rPr lang="en-US" sz="2800" dirty="0"/>
              <a:t> il </a:t>
            </a:r>
            <a:r>
              <a:rPr lang="en-US" sz="2800" dirty="0" err="1"/>
              <a:t>profilo</a:t>
            </a:r>
            <a:r>
              <a:rPr lang="en-US" sz="2800" dirty="0"/>
              <a:t> del </a:t>
            </a:r>
            <a:r>
              <a:rPr lang="en-US" sz="2800" dirty="0" err="1"/>
              <a:t>candidato</a:t>
            </a:r>
            <a:r>
              <a:rPr lang="en-US" sz="2800" dirty="0"/>
              <a:t> e il </a:t>
            </a:r>
            <a:r>
              <a:rPr lang="en-US" sz="2800" dirty="0" err="1"/>
              <a:t>suo</a:t>
            </a:r>
            <a:r>
              <a:rPr lang="en-US" sz="2800" dirty="0"/>
              <a:t> </a:t>
            </a:r>
            <a:r>
              <a:rPr lang="en-US" sz="2800" dirty="0" err="1"/>
              <a:t>potenziale</a:t>
            </a:r>
            <a:r>
              <a:rPr lang="en-US" sz="2800" dirty="0"/>
              <a:t> </a:t>
            </a:r>
            <a:r>
              <a:rPr lang="en-US" sz="2800" dirty="0" err="1"/>
              <a:t>sul</a:t>
            </a:r>
            <a:r>
              <a:rPr lang="en-US" sz="2800" dirty="0"/>
              <a:t> </a:t>
            </a:r>
            <a:r>
              <a:rPr lang="en-US" sz="2800" dirty="0" err="1"/>
              <a:t>posto</a:t>
            </a:r>
            <a:r>
              <a:rPr lang="en-US" sz="2800" dirty="0"/>
              <a:t> di </a:t>
            </a:r>
            <a:r>
              <a:rPr lang="en-US" sz="2800" dirty="0" err="1"/>
              <a:t>lavoro</a:t>
            </a:r>
            <a:r>
              <a:rPr lang="en-US" sz="2800" dirty="0"/>
              <a:t>.</a:t>
            </a:r>
            <a:br>
              <a:rPr lang="en-US" sz="2800" dirty="0"/>
            </a:br>
            <a:br>
              <a:rPr lang="en-US" sz="2800" dirty="0"/>
            </a:br>
            <a:r>
              <a:rPr lang="en-US" sz="2800" dirty="0" err="1"/>
              <a:t>Inoltre</a:t>
            </a:r>
            <a:r>
              <a:rPr lang="en-US" sz="2800" dirty="0"/>
              <a:t>, la </a:t>
            </a:r>
            <a:r>
              <a:rPr lang="en-US" sz="2800" dirty="0" err="1"/>
              <a:t>maggior</a:t>
            </a:r>
            <a:r>
              <a:rPr lang="en-US" sz="2800" dirty="0"/>
              <a:t> </a:t>
            </a:r>
            <a:r>
              <a:rPr lang="en-US" sz="2800" dirty="0" err="1"/>
              <a:t>parte</a:t>
            </a:r>
            <a:r>
              <a:rPr lang="en-US" sz="2800" dirty="0"/>
              <a:t> </a:t>
            </a:r>
            <a:r>
              <a:rPr lang="en-US" sz="2800" dirty="0" err="1"/>
              <a:t>delle</a:t>
            </a:r>
            <a:r>
              <a:rPr lang="en-US" sz="2800" dirty="0"/>
              <a:t> volte le </a:t>
            </a:r>
            <a:r>
              <a:rPr lang="en-US" sz="2800" dirty="0" err="1"/>
              <a:t>mansioni</a:t>
            </a:r>
            <a:r>
              <a:rPr lang="en-US" sz="2800" dirty="0"/>
              <a:t> </a:t>
            </a:r>
            <a:r>
              <a:rPr lang="en-US" sz="2800" dirty="0" err="1"/>
              <a:t>richiedono</a:t>
            </a:r>
            <a:r>
              <a:rPr lang="en-US" sz="2800" dirty="0"/>
              <a:t> </a:t>
            </a:r>
            <a:r>
              <a:rPr lang="en-US" sz="2800" dirty="0" err="1"/>
              <a:t>conoscenze</a:t>
            </a:r>
            <a:r>
              <a:rPr lang="en-US" sz="2800" dirty="0"/>
              <a:t> </a:t>
            </a:r>
            <a:r>
              <a:rPr lang="en-US" sz="2800" dirty="0" err="1"/>
              <a:t>specifiche</a:t>
            </a:r>
            <a:r>
              <a:rPr lang="en-US" sz="2800" dirty="0"/>
              <a:t>/ know-how </a:t>
            </a:r>
            <a:r>
              <a:rPr lang="en-US" sz="2800" dirty="0" err="1"/>
              <a:t>che</a:t>
            </a:r>
            <a:r>
              <a:rPr lang="en-US" sz="2800" dirty="0"/>
              <a:t> non </a:t>
            </a:r>
            <a:r>
              <a:rPr lang="en-US" sz="2800" dirty="0" err="1"/>
              <a:t>si</a:t>
            </a:r>
            <a:r>
              <a:rPr lang="en-US" sz="2800" dirty="0"/>
              <a:t> </a:t>
            </a:r>
            <a:r>
              <a:rPr lang="en-US" sz="2800" dirty="0" err="1"/>
              <a:t>può</a:t>
            </a:r>
            <a:r>
              <a:rPr lang="en-US" sz="2800" dirty="0"/>
              <a:t>  </a:t>
            </a:r>
            <a:r>
              <a:rPr lang="en-US" sz="2800" dirty="0" err="1"/>
              <a:t>avere</a:t>
            </a:r>
            <a:r>
              <a:rPr lang="en-US" sz="2800" dirty="0"/>
              <a:t> </a:t>
            </a:r>
            <a:r>
              <a:rPr lang="en-US" sz="2800" dirty="0" err="1"/>
              <a:t>acquisito</a:t>
            </a:r>
            <a:r>
              <a:rPr lang="en-US" sz="2800" dirty="0"/>
              <a:t> </a:t>
            </a:r>
            <a:r>
              <a:rPr lang="en-US" sz="2800" dirty="0" err="1"/>
              <a:t>durante</a:t>
            </a:r>
            <a:r>
              <a:rPr lang="en-US" sz="2800" dirty="0"/>
              <a:t> la </a:t>
            </a:r>
            <a:r>
              <a:rPr lang="en-US" sz="2800" dirty="0" err="1"/>
              <a:t>vostra</a:t>
            </a:r>
            <a:r>
              <a:rPr lang="en-US" sz="2800" dirty="0"/>
              <a:t> </a:t>
            </a:r>
            <a:r>
              <a:rPr lang="en-US" sz="2800" dirty="0" err="1"/>
              <a:t>istruzione</a:t>
            </a:r>
            <a:r>
              <a:rPr lang="en-US" sz="2800" dirty="0"/>
              <a:t> </a:t>
            </a:r>
            <a:r>
              <a:rPr lang="en-US" sz="2800" dirty="0" err="1"/>
              <a:t>formale</a:t>
            </a:r>
            <a:r>
              <a:rPr lang="en-US" sz="2800" dirty="0"/>
              <a:t> (</a:t>
            </a:r>
            <a:r>
              <a:rPr lang="en-US" sz="2800" dirty="0" err="1"/>
              <a:t>semplicemente</a:t>
            </a:r>
            <a:r>
              <a:rPr lang="en-US" sz="2800" dirty="0"/>
              <a:t> </a:t>
            </a:r>
            <a:r>
              <a:rPr lang="en-US" sz="2800" dirty="0" err="1"/>
              <a:t>perché</a:t>
            </a:r>
            <a:r>
              <a:rPr lang="en-US" sz="2800" dirty="0"/>
              <a:t> non </a:t>
            </a:r>
            <a:r>
              <a:rPr lang="en-US" sz="2800" dirty="0" err="1"/>
              <a:t>incluso</a:t>
            </a:r>
            <a:r>
              <a:rPr lang="en-US" sz="2800" dirty="0"/>
              <a:t> </a:t>
            </a:r>
            <a:r>
              <a:rPr lang="en-US" sz="2800" dirty="0" err="1"/>
              <a:t>nei</a:t>
            </a:r>
            <a:r>
              <a:rPr lang="en-US" sz="2800" dirty="0"/>
              <a:t> </a:t>
            </a:r>
            <a:r>
              <a:rPr lang="en-US" sz="2800" dirty="0" err="1"/>
              <a:t>programmi</a:t>
            </a:r>
            <a:r>
              <a:rPr lang="en-US" sz="2800" dirty="0"/>
              <a:t> di studio).</a:t>
            </a:r>
            <a:br>
              <a:rPr lang="en-US" sz="2800" dirty="0"/>
            </a:br>
            <a:br>
              <a:rPr lang="en-US" sz="2800" dirty="0"/>
            </a:br>
            <a:r>
              <a:rPr lang="en-US" sz="2800" dirty="0"/>
              <a:t>Come </a:t>
            </a:r>
            <a:r>
              <a:rPr lang="en-US" sz="2800" dirty="0" err="1"/>
              <a:t>fanno</a:t>
            </a:r>
            <a:r>
              <a:rPr lang="en-US" sz="2800" dirty="0"/>
              <a:t>, </a:t>
            </a:r>
            <a:r>
              <a:rPr lang="en-US" sz="2800" dirty="0" err="1"/>
              <a:t>allora</a:t>
            </a:r>
            <a:r>
              <a:rPr lang="en-US" sz="2800" dirty="0"/>
              <a:t>, </a:t>
            </a:r>
            <a:r>
              <a:rPr lang="en-US" sz="2800" dirty="0" err="1"/>
              <a:t>i</a:t>
            </a:r>
            <a:r>
              <a:rPr lang="en-US" sz="2800" dirty="0"/>
              <a:t> </a:t>
            </a:r>
            <a:r>
              <a:rPr lang="en-US" sz="2800" dirty="0" err="1"/>
              <a:t>datori</a:t>
            </a:r>
            <a:r>
              <a:rPr lang="en-US" sz="2800" dirty="0"/>
              <a:t> di </a:t>
            </a:r>
            <a:r>
              <a:rPr lang="en-US" sz="2800" dirty="0" err="1"/>
              <a:t>lavoro</a:t>
            </a:r>
            <a:r>
              <a:rPr lang="en-US" sz="2800" dirty="0"/>
              <a:t> a </a:t>
            </a:r>
            <a:r>
              <a:rPr lang="en-US" sz="2800" dirty="0" err="1"/>
              <a:t>valutare</a:t>
            </a:r>
            <a:r>
              <a:rPr lang="en-US" sz="2800" dirty="0"/>
              <a:t> il vostro </a:t>
            </a:r>
            <a:r>
              <a:rPr lang="en-US" sz="2800" dirty="0" err="1"/>
              <a:t>profilo</a:t>
            </a:r>
            <a:r>
              <a:rPr lang="en-US" sz="2800" dirty="0"/>
              <a:t>…?</a:t>
            </a:r>
            <a:endParaRPr lang="en-US" altLang="ko-KR" sz="2800" dirty="0"/>
          </a:p>
        </p:txBody>
      </p:sp>
      <p:sp>
        <p:nvSpPr>
          <p:cNvPr id="11" name="TextBox 5">
            <a:extLst>
              <a:ext uri="{FF2B5EF4-FFF2-40B4-BE49-F238E27FC236}">
                <a16:creationId xmlns:a16="http://schemas.microsoft.com/office/drawing/2014/main" id="{6DB2408F-C8E3-481B-BEFD-24DB75CA61AF}"/>
              </a:ext>
            </a:extLst>
          </p:cNvPr>
          <p:cNvSpPr txBox="1"/>
          <p:nvPr/>
        </p:nvSpPr>
        <p:spPr>
          <a:xfrm>
            <a:off x="789709" y="4258573"/>
            <a:ext cx="11177744" cy="584775"/>
          </a:xfrm>
          <a:prstGeom prst="rect">
            <a:avLst/>
          </a:prstGeom>
          <a:noFill/>
        </p:spPr>
        <p:txBody>
          <a:bodyPr wrap="square" rtlCol="0" anchor="ctr">
            <a:spAutoFit/>
          </a:bodyPr>
          <a:lstStyle/>
          <a:p>
            <a:r>
              <a:rPr lang="en-US" altLang="ko-KR" sz="3200" b="1" dirty="0" err="1">
                <a:solidFill>
                  <a:srgbClr val="243255"/>
                </a:solidFill>
                <a:ea typeface="Tahoma" panose="020B0604030504040204" pitchFamily="34" charset="0"/>
                <a:cs typeface="Tahoma" panose="020B0604030504040204" pitchFamily="34" charset="0"/>
              </a:rPr>
              <a:t>Alcune</a:t>
            </a:r>
            <a:r>
              <a:rPr lang="en-US" altLang="ko-KR" sz="3200" b="1" dirty="0">
                <a:solidFill>
                  <a:srgbClr val="243255"/>
                </a:solidFill>
                <a:ea typeface="Tahoma" panose="020B0604030504040204" pitchFamily="34" charset="0"/>
                <a:cs typeface="Tahoma" panose="020B0604030504040204" pitchFamily="34" charset="0"/>
              </a:rPr>
              <a:t> </a:t>
            </a:r>
            <a:r>
              <a:rPr lang="en-US" altLang="ko-KR" sz="3200" b="1" dirty="0" err="1">
                <a:solidFill>
                  <a:srgbClr val="243255"/>
                </a:solidFill>
                <a:ea typeface="Tahoma" panose="020B0604030504040204" pitchFamily="34" charset="0"/>
                <a:cs typeface="Tahoma" panose="020B0604030504040204" pitchFamily="34" charset="0"/>
              </a:rPr>
              <a:t>considerazioni</a:t>
            </a:r>
            <a:r>
              <a:rPr lang="en-US" altLang="ko-KR" sz="3200" b="1" dirty="0">
                <a:solidFill>
                  <a:srgbClr val="243255"/>
                </a:solidFill>
                <a:ea typeface="Tahoma" panose="020B0604030504040204" pitchFamily="34" charset="0"/>
                <a:cs typeface="Tahoma" panose="020B0604030504040204" pitchFamily="34" charset="0"/>
              </a:rPr>
              <a:t>: Da “Soft” a “Employability” Skill</a:t>
            </a:r>
            <a:endParaRPr lang="ko-KR" altLang="en-US" sz="3200" b="1" dirty="0">
              <a:solidFill>
                <a:srgbClr val="243255"/>
              </a:solidFill>
              <a:cs typeface="Tahoma" panose="020B0604030504040204" pitchFamily="34" charset="0"/>
            </a:endParaRPr>
          </a:p>
        </p:txBody>
      </p:sp>
    </p:spTree>
    <p:extLst>
      <p:ext uri="{BB962C8B-B14F-4D97-AF65-F5344CB8AC3E}">
        <p14:creationId xmlns:p14="http://schemas.microsoft.com/office/powerpoint/2010/main" val="3427261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err="1">
                <a:solidFill>
                  <a:srgbClr val="E12227"/>
                </a:solidFill>
                <a:latin typeface="Tahoma" panose="020B0604030504040204" pitchFamily="34" charset="0"/>
                <a:ea typeface="Tahoma" panose="020B0604030504040204" pitchFamily="34" charset="0"/>
                <a:cs typeface="Tahoma" panose="020B0604030504040204" pitchFamily="34" charset="0"/>
              </a:rPr>
              <a:t>Unità</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2</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5" y="2019300"/>
            <a:ext cx="16913699" cy="629660"/>
          </a:xfrm>
          <a:prstGeom prst="rect">
            <a:avLst/>
          </a:prstGeom>
        </p:spPr>
        <p:txBody>
          <a:bodyPr vert="horz" wrap="square" lIns="0" tIns="13970" rIns="0" bIns="0" rtlCol="0">
            <a:spAutoFit/>
          </a:bodyPr>
          <a:lstStyle/>
          <a:p>
            <a:pPr marL="12700" algn="just">
              <a:lnSpc>
                <a:spcPct val="100000"/>
              </a:lnSpc>
              <a:spcBef>
                <a:spcPts val="110"/>
              </a:spcBef>
            </a:pPr>
            <a:r>
              <a:rPr lang="en-GB" sz="4000" b="1" spc="50" dirty="0">
                <a:solidFill>
                  <a:srgbClr val="243255"/>
                </a:solidFill>
                <a:cs typeface="Tahoma"/>
              </a:rPr>
              <a:t>Uno </a:t>
            </a:r>
            <a:r>
              <a:rPr lang="en-GB" sz="4000" b="1" spc="50" dirty="0" err="1">
                <a:solidFill>
                  <a:srgbClr val="243255"/>
                </a:solidFill>
                <a:cs typeface="Tahoma"/>
              </a:rPr>
              <a:t>sguardo</a:t>
            </a:r>
            <a:r>
              <a:rPr lang="en-GB" sz="4000" b="1" spc="50" dirty="0">
                <a:solidFill>
                  <a:srgbClr val="243255"/>
                </a:solidFill>
                <a:cs typeface="Tahoma"/>
              </a:rPr>
              <a:t> al </a:t>
            </a:r>
            <a:r>
              <a:rPr lang="en-GB" sz="4000" b="1" spc="50" dirty="0" err="1">
                <a:solidFill>
                  <a:srgbClr val="243255"/>
                </a:solidFill>
                <a:cs typeface="Tahoma"/>
              </a:rPr>
              <a:t>futuro</a:t>
            </a:r>
            <a:endParaRPr lang="en-GB" sz="4000" b="1" spc="50" dirty="0">
              <a:solidFill>
                <a:srgbClr val="243255"/>
              </a:solidFill>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5" y="3009900"/>
            <a:ext cx="16359345" cy="3970318"/>
          </a:xfrm>
          <a:prstGeom prst="rect">
            <a:avLst/>
          </a:prstGeom>
          <a:noFill/>
        </p:spPr>
        <p:txBody>
          <a:bodyPr wrap="square" rtlCol="0">
            <a:spAutoFit/>
          </a:bodyPr>
          <a:lstStyle/>
          <a:p>
            <a:r>
              <a:rPr lang="en-US" sz="2800" dirty="0">
                <a:effectLst/>
                <a:latin typeface="Calibri" panose="020F0502020204030204" pitchFamily="34" charset="0"/>
                <a:ea typeface="Times New Roman" panose="02020603050405020304" pitchFamily="18" charset="0"/>
              </a:rPr>
              <a:t>I </a:t>
            </a:r>
            <a:r>
              <a:rPr lang="en-US" sz="2800" dirty="0" err="1">
                <a:effectLst/>
                <a:latin typeface="Calibri" panose="020F0502020204030204" pitchFamily="34" charset="0"/>
                <a:ea typeface="Times New Roman" panose="02020603050405020304" pitchFamily="18" charset="0"/>
              </a:rPr>
              <a:t>datori</a:t>
            </a:r>
            <a:r>
              <a:rPr lang="en-US" sz="2800" dirty="0">
                <a:effectLst/>
                <a:latin typeface="Calibri" panose="020F0502020204030204" pitchFamily="34" charset="0"/>
                <a:ea typeface="Times New Roman" panose="02020603050405020304" pitchFamily="18" charset="0"/>
              </a:rPr>
              <a:t> di </a:t>
            </a:r>
            <a:r>
              <a:rPr lang="en-US" sz="2800" dirty="0" err="1">
                <a:effectLst/>
                <a:latin typeface="Calibri" panose="020F0502020204030204" pitchFamily="34" charset="0"/>
                <a:ea typeface="Times New Roman" panose="02020603050405020304" pitchFamily="18" charset="0"/>
              </a:rPr>
              <a:t>lavoro</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sono</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perfettamente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consapevoli</a:t>
            </a:r>
            <a:r>
              <a:rPr lang="en-US" sz="2800" dirty="0">
                <a:effectLst/>
                <a:latin typeface="Calibri" panose="020F0502020204030204" pitchFamily="34" charset="0"/>
                <a:ea typeface="Times New Roman" panose="02020603050405020304" pitchFamily="18" charset="0"/>
              </a:rPr>
              <a:t> del </a:t>
            </a:r>
            <a:r>
              <a:rPr lang="en-US" sz="2800" dirty="0" err="1">
                <a:effectLst/>
                <a:latin typeface="Calibri" panose="020F0502020204030204" pitchFamily="34" charset="0"/>
                <a:ea typeface="Times New Roman" panose="02020603050405020304" pitchFamily="18" charset="0"/>
              </a:rPr>
              <a:t>fatto</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che</a:t>
            </a:r>
            <a:r>
              <a:rPr lang="en-US" sz="2800" dirty="0">
                <a:effectLst/>
                <a:latin typeface="Calibri" panose="020F0502020204030204" pitchFamily="34" charset="0"/>
                <a:ea typeface="Times New Roman" panose="02020603050405020304" pitchFamily="18" charset="0"/>
              </a:rPr>
              <a:t> le </a:t>
            </a:r>
            <a:r>
              <a:rPr lang="en-US" sz="2800" dirty="0" err="1">
                <a:effectLst/>
                <a:latin typeface="Calibri" panose="020F0502020204030204" pitchFamily="34" charset="0"/>
                <a:ea typeface="Times New Roman" panose="02020603050405020304" pitchFamily="18" charset="0"/>
              </a:rPr>
              <a:t>nuove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assunzioni</a:t>
            </a:r>
            <a:r>
              <a:rPr lang="en-US" sz="2800" dirty="0">
                <a:effectLst/>
                <a:latin typeface="Calibri" panose="020F0502020204030204" pitchFamily="34" charset="0"/>
                <a:ea typeface="Times New Roman" panose="02020603050405020304" pitchFamily="18" charset="0"/>
              </a:rPr>
              <a:t> - in </a:t>
            </a:r>
            <a:r>
              <a:rPr lang="en-US" sz="2800" dirty="0" err="1">
                <a:effectLst/>
                <a:latin typeface="Calibri" panose="020F0502020204030204" pitchFamily="34" charset="0"/>
                <a:ea typeface="Times New Roman" panose="02020603050405020304" pitchFamily="18" charset="0"/>
              </a:rPr>
              <a:t>particolare</a:t>
            </a:r>
            <a:r>
              <a:rPr lang="en-US" sz="2800" dirty="0">
                <a:effectLst/>
                <a:latin typeface="Calibri" panose="020F0502020204030204" pitchFamily="34" charset="0"/>
                <a:ea typeface="Times New Roman" panose="02020603050405020304" pitchFamily="18" charset="0"/>
              </a:rPr>
              <a:t> in </a:t>
            </a:r>
            <a:r>
              <a:rPr lang="en-US" sz="2800" dirty="0" err="1">
                <a:effectLst/>
                <a:latin typeface="Calibri" panose="020F0502020204030204" pitchFamily="34" charset="0"/>
                <a:ea typeface="Times New Roman" panose="02020603050405020304" pitchFamily="18" charset="0"/>
              </a:rPr>
              <a:t>caso</a:t>
            </a:r>
            <a:r>
              <a:rPr lang="en-US" sz="2800" dirty="0">
                <a:effectLst/>
                <a:latin typeface="Calibri" panose="020F0502020204030204" pitchFamily="34" charset="0"/>
                <a:ea typeface="Times New Roman" panose="02020603050405020304" pitchFamily="18" charset="0"/>
              </a:rPr>
              <a:t> di </a:t>
            </a:r>
            <a:r>
              <a:rPr lang="en-US" sz="2800" dirty="0" err="1">
                <a:effectLst/>
                <a:latin typeface="Calibri" panose="020F0502020204030204" pitchFamily="34" charset="0"/>
                <a:ea typeface="Times New Roman" panose="02020603050405020304" pitchFamily="18" charset="0"/>
              </a:rPr>
              <a:t>neolaureati</a:t>
            </a:r>
            <a:r>
              <a:rPr lang="en-US" sz="2800" dirty="0">
                <a:effectLst/>
                <a:latin typeface="Calibri" panose="020F0502020204030204" pitchFamily="34" charset="0"/>
                <a:ea typeface="Times New Roman" panose="02020603050405020304" pitchFamily="18" charset="0"/>
              </a:rPr>
              <a:t> - </a:t>
            </a:r>
            <a:r>
              <a:rPr lang="en-US" sz="2800" dirty="0" err="1">
                <a:effectLst/>
                <a:latin typeface="Calibri" panose="020F0502020204030204" pitchFamily="34" charset="0"/>
                <a:ea typeface="Times New Roman" panose="02020603050405020304" pitchFamily="18" charset="0"/>
              </a:rPr>
              <a:t>richiedono</a:t>
            </a:r>
            <a:r>
              <a:rPr lang="en-US" sz="2800" dirty="0">
                <a:effectLst/>
                <a:latin typeface="Calibri" panose="020F0502020204030204" pitchFamily="34" charset="0"/>
                <a:ea typeface="Times New Roman" panose="02020603050405020304" pitchFamily="18" charset="0"/>
              </a:rPr>
              <a:t> un </a:t>
            </a:r>
            <a:r>
              <a:rPr lang="en-US" sz="2800" dirty="0" err="1">
                <a:effectLst/>
                <a:latin typeface="Calibri" panose="020F0502020204030204" pitchFamily="34" charset="0"/>
                <a:ea typeface="Times New Roman" panose="02020603050405020304" pitchFamily="18" charset="0"/>
              </a:rPr>
              <a:t>livello</a:t>
            </a:r>
            <a:r>
              <a:rPr lang="en-US" sz="2800" dirty="0">
                <a:effectLst/>
                <a:latin typeface="Calibri" panose="020F0502020204030204" pitchFamily="34" charset="0"/>
                <a:ea typeface="Times New Roman" panose="02020603050405020304" pitchFamily="18" charset="0"/>
              </a:rPr>
              <a:t> di </a:t>
            </a:r>
            <a:r>
              <a:rPr lang="en-US" sz="2800" dirty="0" err="1">
                <a:effectLst/>
                <a:latin typeface="Calibri" panose="020F0502020204030204" pitchFamily="34" charset="0"/>
                <a:ea typeface="Times New Roman" panose="02020603050405020304" pitchFamily="18" charset="0"/>
              </a:rPr>
              <a:t>formazione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approfondita</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incentrata</a:t>
            </a:r>
            <a:r>
              <a:rPr lang="en-US" sz="2800" dirty="0">
                <a:effectLst/>
                <a:latin typeface="Calibri" panose="020F0502020204030204" pitchFamily="34" charset="0"/>
                <a:ea typeface="Times New Roman" panose="02020603050405020304" pitchFamily="18" charset="0"/>
              </a:rPr>
              <a:t> sui </a:t>
            </a:r>
            <a:r>
              <a:rPr lang="en-US" sz="2800" dirty="0" err="1">
                <a:effectLst/>
                <a:latin typeface="Calibri" panose="020F0502020204030204" pitchFamily="34" charset="0"/>
                <a:ea typeface="Times New Roman" panose="02020603050405020304" pitchFamily="18" charset="0"/>
              </a:rPr>
              <a:t>loro</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ruoli</a:t>
            </a:r>
            <a:r>
              <a:rPr lang="en-US" sz="2800" dirty="0">
                <a:effectLst/>
                <a:latin typeface="Calibri" panose="020F0502020204030204" pitchFamily="34" charset="0"/>
                <a:ea typeface="Times New Roman" panose="02020603050405020304" pitchFamily="18" charset="0"/>
              </a:rPr>
              <a:t> e </a:t>
            </a:r>
            <a:r>
              <a:rPr lang="en-US" sz="2800" dirty="0" err="1">
                <a:effectLst/>
                <a:latin typeface="Calibri" panose="020F0502020204030204" pitchFamily="34" charset="0"/>
                <a:ea typeface="Times New Roman" panose="02020603050405020304" pitchFamily="18" charset="0"/>
              </a:rPr>
              <a:t>responsabilità</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che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gli</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verranno</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assegnate</a:t>
            </a:r>
            <a:r>
              <a:rPr lang="en-US" sz="2800" dirty="0">
                <a:effectLst/>
                <a:latin typeface="Calibri" panose="020F0502020204030204" pitchFamily="34" charset="0"/>
                <a:ea typeface="Times New Roman" panose="02020603050405020304" pitchFamily="18" charset="0"/>
              </a:rPr>
              <a:t> prima di </a:t>
            </a:r>
            <a:r>
              <a:rPr lang="en-US" sz="2800" dirty="0" err="1">
                <a:effectLst/>
                <a:latin typeface="Calibri" panose="020F0502020204030204" pitchFamily="34" charset="0"/>
                <a:ea typeface="Times New Roman" panose="02020603050405020304" pitchFamily="18" charset="0"/>
              </a:rPr>
              <a:t>diventare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completamente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autonomi</a:t>
            </a:r>
            <a:r>
              <a:rPr lang="en-US" sz="2800" dirty="0">
                <a:effectLst/>
                <a:latin typeface="Calibri" panose="020F0502020204030204" pitchFamily="34" charset="0"/>
                <a:ea typeface="Times New Roman" panose="02020603050405020304" pitchFamily="18" charset="0"/>
              </a:rPr>
              <a:t> e </a:t>
            </a:r>
            <a:r>
              <a:rPr lang="en-US" sz="2800" dirty="0" err="1">
                <a:effectLst/>
                <a:latin typeface="Calibri" panose="020F0502020204030204" pitchFamily="34" charset="0"/>
                <a:ea typeface="Times New Roman" panose="02020603050405020304" pitchFamily="18" charset="0"/>
              </a:rPr>
              <a:t>indipendenti</a:t>
            </a:r>
            <a:r>
              <a:rPr lang="en-US" sz="2800" dirty="0">
                <a:effectLst/>
                <a:latin typeface="Calibri" panose="020F0502020204030204" pitchFamily="34" charset="0"/>
                <a:ea typeface="Times New Roman" panose="02020603050405020304" pitchFamily="18" charset="0"/>
              </a:rPr>
              <a:t>.</a:t>
            </a:r>
            <a:br>
              <a:rPr lang="en-US" sz="2800" dirty="0">
                <a:effectLst/>
                <a:latin typeface="Calibri" panose="020F0502020204030204" pitchFamily="34" charset="0"/>
                <a:ea typeface="Times New Roman" panose="02020603050405020304" pitchFamily="18" charset="0"/>
              </a:rPr>
            </a:br>
            <a:br>
              <a:rPr lang="en-US" sz="2800" dirty="0">
                <a:effectLst/>
                <a:latin typeface="Calibri" panose="020F0502020204030204" pitchFamily="34" charset="0"/>
                <a:ea typeface="Times New Roman" panose="02020603050405020304" pitchFamily="18" charset="0"/>
              </a:rPr>
            </a:br>
            <a:r>
              <a:rPr lang="en-US" sz="2800" dirty="0">
                <a:effectLst/>
                <a:latin typeface="Calibri" panose="020F0502020204030204" pitchFamily="34" charset="0"/>
                <a:ea typeface="Times New Roman" panose="02020603050405020304" pitchFamily="18" charset="0"/>
              </a:rPr>
              <a:t>Durante il primo </a:t>
            </a:r>
            <a:r>
              <a:rPr lang="en-US" sz="2800" dirty="0" err="1">
                <a:effectLst/>
                <a:latin typeface="Calibri" panose="020F0502020204030204" pitchFamily="34" charset="0"/>
                <a:ea typeface="Times New Roman" panose="02020603050405020304" pitchFamily="18" charset="0"/>
              </a:rPr>
              <a:t>colloquio</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piuttosto</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che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su</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ciò</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che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sai</a:t>
            </a:r>
            <a:r>
              <a:rPr lang="en-US" sz="2800" dirty="0">
                <a:effectLst/>
                <a:latin typeface="Calibri" panose="020F0502020204030204" pitchFamily="34" charset="0"/>
                <a:ea typeface="Times New Roman" panose="02020603050405020304" pitchFamily="18" charset="0"/>
              </a:rPr>
              <a:t> fare, </a:t>
            </a:r>
            <a:r>
              <a:rPr lang="en-US" sz="2800" dirty="0" err="1">
                <a:effectLst/>
                <a:latin typeface="Calibri" panose="020F0502020204030204" pitchFamily="34" charset="0"/>
                <a:ea typeface="Times New Roman" panose="02020603050405020304" pitchFamily="18" charset="0"/>
              </a:rPr>
              <a:t>saranno</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maggiormente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interessati</a:t>
            </a:r>
            <a:r>
              <a:rPr lang="en-US" sz="2800" dirty="0">
                <a:effectLst/>
                <a:latin typeface="Calibri" panose="020F0502020204030204" pitchFamily="34" charset="0"/>
                <a:ea typeface="Times New Roman" panose="02020603050405020304" pitchFamily="18" charset="0"/>
              </a:rPr>
              <a:t> ad </a:t>
            </a:r>
            <a:r>
              <a:rPr lang="en-US" sz="2800" dirty="0" err="1">
                <a:effectLst/>
                <a:latin typeface="Calibri" panose="020F0502020204030204" pitchFamily="34" charset="0"/>
                <a:ea typeface="Times New Roman" panose="02020603050405020304" pitchFamily="18" charset="0"/>
              </a:rPr>
              <a:t>altre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tipologie</a:t>
            </a:r>
            <a:r>
              <a:rPr lang="en-US" sz="2800" dirty="0">
                <a:effectLst/>
                <a:latin typeface="Calibri" panose="020F0502020204030204" pitchFamily="34" charset="0"/>
                <a:ea typeface="Times New Roman" panose="02020603050405020304" pitchFamily="18" charset="0"/>
              </a:rPr>
              <a:t> di </a:t>
            </a:r>
            <a:r>
              <a:rPr lang="en-US" sz="2800" dirty="0" err="1">
                <a:effectLst/>
                <a:latin typeface="Calibri" panose="020F0502020204030204" pitchFamily="34" charset="0"/>
                <a:ea typeface="Times New Roman" panose="02020603050405020304" pitchFamily="18" charset="0"/>
              </a:rPr>
              <a:t>informazione</a:t>
            </a:r>
            <a:r>
              <a:rPr lang="en-US" sz="2800" dirty="0">
                <a:effectLst/>
                <a:latin typeface="Calibri" panose="020F0502020204030204" pitchFamily="34" charset="0"/>
                <a:ea typeface="Times New Roman" panose="02020603050405020304" pitchFamily="18" charset="0"/>
              </a:rPr>
              <a:t>, non sempre correlate </a:t>
            </a:r>
            <a:r>
              <a:rPr lang="en-US" sz="2800" dirty="0" err="1">
                <a:effectLst/>
                <a:latin typeface="Calibri" panose="020F0502020204030204" pitchFamily="34" charset="0"/>
                <a:ea typeface="Times New Roman" panose="02020603050405020304" pitchFamily="18" charset="0"/>
              </a:rPr>
              <a:t>agli</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studi</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che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hai</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fatto</a:t>
            </a:r>
            <a:r>
              <a:rPr lang="en-US" sz="2800" dirty="0">
                <a:effectLst/>
                <a:latin typeface="Calibri" panose="020F0502020204030204" pitchFamily="34" charset="0"/>
                <a:ea typeface="Times New Roman" panose="02020603050405020304" pitchFamily="18" charset="0"/>
              </a:rPr>
              <a:t>.</a:t>
            </a:r>
            <a:br>
              <a:rPr lang="en-US" sz="2800" dirty="0">
                <a:effectLst/>
                <a:latin typeface="Calibri" panose="020F0502020204030204" pitchFamily="34" charset="0"/>
                <a:ea typeface="Times New Roman" panose="02020603050405020304" pitchFamily="18" charset="0"/>
              </a:rPr>
            </a:br>
            <a:br>
              <a:rPr lang="en-US" sz="2800" dirty="0">
                <a:effectLst/>
                <a:latin typeface="Calibri" panose="020F0502020204030204" pitchFamily="34" charset="0"/>
                <a:ea typeface="Times New Roman" panose="02020603050405020304" pitchFamily="18" charset="0"/>
              </a:rPr>
            </a:br>
            <a:r>
              <a:rPr lang="en-US" sz="2800" dirty="0" err="1">
                <a:effectLst/>
                <a:latin typeface="Calibri" panose="020F0502020204030204" pitchFamily="34" charset="0"/>
                <a:ea typeface="Times New Roman" panose="02020603050405020304" pitchFamily="18" charset="0"/>
              </a:rPr>
              <a:t>Questo</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tipo</a:t>
            </a:r>
            <a:r>
              <a:rPr lang="en-US" sz="2800" dirty="0">
                <a:effectLst/>
                <a:latin typeface="Calibri" panose="020F0502020204030204" pitchFamily="34" charset="0"/>
                <a:ea typeface="Times New Roman" panose="02020603050405020304" pitchFamily="18" charset="0"/>
              </a:rPr>
              <a:t> di </a:t>
            </a:r>
            <a:r>
              <a:rPr lang="en-US" sz="2800" dirty="0" err="1">
                <a:effectLst/>
                <a:latin typeface="Calibri" panose="020F0502020204030204" pitchFamily="34" charset="0"/>
                <a:ea typeface="Times New Roman" panose="02020603050405020304" pitchFamily="18" charset="0"/>
              </a:rPr>
              <a:t>informazioni</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rappresenta</a:t>
            </a:r>
            <a:r>
              <a:rPr lang="en-US" sz="2800" dirty="0">
                <a:effectLst/>
                <a:latin typeface="Calibri" panose="020F0502020204030204" pitchFamily="34" charset="0"/>
                <a:ea typeface="Times New Roman" panose="02020603050405020304" pitchFamily="18" charset="0"/>
              </a:rPr>
              <a:t> il </a:t>
            </a:r>
            <a:r>
              <a:rPr lang="en-US" sz="2800" dirty="0" err="1">
                <a:effectLst/>
                <a:latin typeface="Calibri" panose="020F0502020204030204" pitchFamily="34" charset="0"/>
                <a:ea typeface="Times New Roman" panose="02020603050405020304" pitchFamily="18" charset="0"/>
              </a:rPr>
              <a:t>motivo</a:t>
            </a:r>
            <a:r>
              <a:rPr lang="en-US" sz="2800" dirty="0">
                <a:effectLst/>
                <a:latin typeface="Calibri" panose="020F0502020204030204" pitchFamily="34" charset="0"/>
                <a:ea typeface="Times New Roman" panose="02020603050405020304" pitchFamily="18" charset="0"/>
              </a:rPr>
              <a:t> e </a:t>
            </a:r>
            <a:r>
              <a:rPr lang="en-US" sz="2800" dirty="0" err="1">
                <a:effectLst/>
                <a:latin typeface="Calibri" panose="020F0502020204030204" pitchFamily="34" charset="0"/>
                <a:ea typeface="Times New Roman" panose="02020603050405020304" pitchFamily="18" charset="0"/>
              </a:rPr>
              <a:t>i</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presupposti</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che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hanno</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portato</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alla</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nascita</a:t>
            </a:r>
            <a:r>
              <a:rPr lang="en-US" sz="2800" dirty="0">
                <a:effectLst/>
                <a:latin typeface="Calibri" panose="020F0502020204030204" pitchFamily="34" charset="0"/>
                <a:ea typeface="Times New Roman" panose="02020603050405020304" pitchFamily="18" charset="0"/>
              </a:rPr>
              <a:t> del </a:t>
            </a:r>
            <a:r>
              <a:rPr lang="en-US" sz="2800" dirty="0" err="1">
                <a:effectLst/>
                <a:latin typeface="Calibri" panose="020F0502020204030204" pitchFamily="34" charset="0"/>
                <a:ea typeface="Times New Roman" panose="02020603050405020304" pitchFamily="18" charset="0"/>
              </a:rPr>
              <a:t>progetto</a:t>
            </a:r>
            <a:r>
              <a:rPr lang="en-US" sz="2800" dirty="0">
                <a:effectLst/>
                <a:latin typeface="Calibri" panose="020F0502020204030204" pitchFamily="34" charset="0"/>
                <a:ea typeface="Times New Roman" panose="02020603050405020304" pitchFamily="18" charset="0"/>
              </a:rPr>
              <a:t> ESSENCE.</a:t>
            </a:r>
            <a:endParaRPr lang="it-IT"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46831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err="1">
                <a:solidFill>
                  <a:srgbClr val="E12227"/>
                </a:solidFill>
                <a:latin typeface="Tahoma" panose="020B0604030504040204" pitchFamily="34" charset="0"/>
                <a:ea typeface="Tahoma" panose="020B0604030504040204" pitchFamily="34" charset="0"/>
                <a:cs typeface="Tahoma" panose="020B0604030504040204" pitchFamily="34" charset="0"/>
              </a:rPr>
              <a:t>Unità</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2</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5" y="2019300"/>
            <a:ext cx="16913699" cy="629660"/>
          </a:xfrm>
          <a:prstGeom prst="rect">
            <a:avLst/>
          </a:prstGeom>
        </p:spPr>
        <p:txBody>
          <a:bodyPr vert="horz" wrap="square" lIns="0" tIns="13970" rIns="0" bIns="0" rtlCol="0">
            <a:spAutoFit/>
          </a:bodyPr>
          <a:lstStyle/>
          <a:p>
            <a:pPr marL="12700" algn="just">
              <a:lnSpc>
                <a:spcPct val="100000"/>
              </a:lnSpc>
              <a:spcBef>
                <a:spcPts val="110"/>
              </a:spcBef>
            </a:pPr>
            <a:r>
              <a:rPr lang="en-GB" sz="4000" b="1" spc="50" dirty="0">
                <a:solidFill>
                  <a:srgbClr val="243255"/>
                </a:solidFill>
                <a:cs typeface="Tahoma"/>
              </a:rPr>
              <a:t>Il </a:t>
            </a:r>
            <a:r>
              <a:rPr lang="en-GB" sz="4000" b="1" spc="50" dirty="0" err="1">
                <a:solidFill>
                  <a:srgbClr val="243255"/>
                </a:solidFill>
                <a:cs typeface="Tahoma"/>
              </a:rPr>
              <a:t>futuro</a:t>
            </a:r>
            <a:r>
              <a:rPr lang="en-GB" sz="4000" b="1" spc="50" dirty="0">
                <a:solidFill>
                  <a:srgbClr val="243255"/>
                </a:solidFill>
                <a:cs typeface="Tahoma"/>
              </a:rPr>
              <a:t> </a:t>
            </a:r>
            <a:r>
              <a:rPr lang="en-GB" sz="4000" b="1" spc="50" dirty="0" err="1">
                <a:solidFill>
                  <a:srgbClr val="243255"/>
                </a:solidFill>
                <a:cs typeface="Tahoma"/>
              </a:rPr>
              <a:t>dei</a:t>
            </a:r>
            <a:r>
              <a:rPr lang="en-GB" sz="4000" b="1" spc="50" dirty="0">
                <a:solidFill>
                  <a:srgbClr val="243255"/>
                </a:solidFill>
                <a:cs typeface="Tahoma"/>
              </a:rPr>
              <a:t> </a:t>
            </a:r>
            <a:r>
              <a:rPr lang="en-GB" sz="4000" b="1" spc="50" dirty="0" err="1">
                <a:solidFill>
                  <a:srgbClr val="243255"/>
                </a:solidFill>
                <a:cs typeface="Tahoma"/>
              </a:rPr>
              <a:t>lavori</a:t>
            </a:r>
            <a:endParaRPr lang="en-GB" sz="4000" b="1" spc="50" dirty="0">
              <a:solidFill>
                <a:srgbClr val="243255"/>
              </a:solidFill>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8686799" y="3009900"/>
            <a:ext cx="8991601" cy="4832092"/>
          </a:xfrm>
          <a:prstGeom prst="rect">
            <a:avLst/>
          </a:prstGeom>
          <a:noFill/>
        </p:spPr>
        <p:txBody>
          <a:bodyPr wrap="square" rtlCol="0">
            <a:spAutoFit/>
          </a:bodyPr>
          <a:lstStyle/>
          <a:p>
            <a:r>
              <a:rPr lang="en-US" sz="2800" dirty="0">
                <a:effectLst/>
                <a:latin typeface="Calibri" panose="020F0502020204030204" pitchFamily="34" charset="0"/>
                <a:ea typeface="Times New Roman" panose="02020603050405020304" pitchFamily="18" charset="0"/>
              </a:rPr>
              <a:t>Nel 2016, il World Economic Forum ha </a:t>
            </a:r>
            <a:r>
              <a:rPr lang="en-US" sz="2800" dirty="0" err="1">
                <a:effectLst/>
                <a:latin typeface="Calibri" panose="020F0502020204030204" pitchFamily="34" charset="0"/>
                <a:ea typeface="Times New Roman" panose="02020603050405020304" pitchFamily="18" charset="0"/>
              </a:rPr>
              <a:t>previsto</a:t>
            </a:r>
            <a:r>
              <a:rPr lang="en-US" sz="2800" dirty="0">
                <a:effectLst/>
                <a:latin typeface="Calibri" panose="020F0502020204030204" pitchFamily="34" charset="0"/>
                <a:ea typeface="Times New Roman" panose="02020603050405020304" pitchFamily="18" charset="0"/>
              </a:rPr>
              <a:t> un </a:t>
            </a:r>
            <a:r>
              <a:rPr lang="en-US" sz="2800" dirty="0" err="1">
                <a:effectLst/>
                <a:latin typeface="Calibri" panose="020F0502020204030204" pitchFamily="34" charset="0"/>
                <a:ea typeface="Times New Roman" panose="02020603050405020304" pitchFamily="18" charset="0"/>
              </a:rPr>
              <a:t>cambiamento</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importante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entro</a:t>
            </a:r>
            <a:r>
              <a:rPr lang="en-US" sz="2800" dirty="0">
                <a:effectLst/>
                <a:latin typeface="Calibri" panose="020F0502020204030204" pitchFamily="34" charset="0"/>
                <a:ea typeface="Times New Roman" panose="02020603050405020304" pitchFamily="18" charset="0"/>
              </a:rPr>
              <a:t> il 2020 </a:t>
            </a:r>
            <a:r>
              <a:rPr lang="en-US" sz="2800" dirty="0" err="1">
                <a:effectLst/>
                <a:latin typeface="Calibri" panose="020F0502020204030204" pitchFamily="34" charset="0"/>
                <a:ea typeface="Times New Roman" panose="02020603050405020304" pitchFamily="18" charset="0"/>
              </a:rPr>
              <a:t>nelle</a:t>
            </a:r>
            <a:r>
              <a:rPr lang="en-US" sz="2800" dirty="0">
                <a:effectLst/>
                <a:latin typeface="Calibri" panose="020F0502020204030204" pitchFamily="34" charset="0"/>
                <a:ea typeface="Times New Roman" panose="02020603050405020304" pitchFamily="18" charset="0"/>
              </a:rPr>
              <a:t> "10 </a:t>
            </a:r>
            <a:r>
              <a:rPr lang="en-US" sz="2800" dirty="0" err="1">
                <a:effectLst/>
                <a:latin typeface="Calibri" panose="020F0502020204030204" pitchFamily="34" charset="0"/>
                <a:ea typeface="Times New Roman" panose="02020603050405020304" pitchFamily="18" charset="0"/>
              </a:rPr>
              <a:t>migliori</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competenze</a:t>
            </a:r>
            <a:r>
              <a:rPr lang="en-US" sz="2800" dirty="0">
                <a:effectLst/>
                <a:latin typeface="Calibri" panose="020F0502020204030204" pitchFamily="34" charset="0"/>
                <a:ea typeface="Times New Roman" panose="02020603050405020304" pitchFamily="18" charset="0"/>
              </a:rPr>
              <a:t>" per </a:t>
            </a:r>
            <a:r>
              <a:rPr lang="en-US" sz="2800" dirty="0" err="1">
                <a:effectLst/>
                <a:latin typeface="Calibri" panose="020F0502020204030204" pitchFamily="34" charset="0"/>
                <a:ea typeface="Times New Roman" panose="02020603050405020304" pitchFamily="18" charset="0"/>
              </a:rPr>
              <a:t>l'occupabilità</a:t>
            </a:r>
            <a:r>
              <a:rPr lang="en-US" sz="2800" dirty="0">
                <a:effectLst/>
                <a:latin typeface="Calibri" panose="020F0502020204030204" pitchFamily="34" charset="0"/>
                <a:ea typeface="Times New Roman" panose="02020603050405020304" pitchFamily="18" charset="0"/>
              </a:rPr>
              <a:t>, il </a:t>
            </a:r>
            <a:r>
              <a:rPr lang="en-US" sz="2800" dirty="0" err="1">
                <a:effectLst/>
                <a:latin typeface="Calibri" panose="020F0502020204030204" pitchFamily="34" charset="0"/>
                <a:ea typeface="Times New Roman" panose="02020603050405020304" pitchFamily="18" charset="0"/>
              </a:rPr>
              <a:t>reclutamento</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l’avanzamento</a:t>
            </a:r>
            <a:r>
              <a:rPr lang="en-US" sz="2800" dirty="0">
                <a:effectLst/>
                <a:latin typeface="Calibri" panose="020F0502020204030204" pitchFamily="34" charset="0"/>
                <a:ea typeface="Times New Roman" panose="02020603050405020304" pitchFamily="18" charset="0"/>
              </a:rPr>
              <a:t> di </a:t>
            </a:r>
            <a:r>
              <a:rPr lang="en-US" sz="2800" dirty="0" err="1">
                <a:effectLst/>
                <a:latin typeface="Calibri" panose="020F0502020204030204" pitchFamily="34" charset="0"/>
                <a:ea typeface="Times New Roman" panose="02020603050405020304" pitchFamily="18" charset="0"/>
              </a:rPr>
              <a:t>carriera</a:t>
            </a:r>
            <a:r>
              <a:rPr lang="en-US" sz="2800" dirty="0">
                <a:effectLst/>
                <a:latin typeface="Calibri" panose="020F0502020204030204" pitchFamily="34" charset="0"/>
                <a:ea typeface="Times New Roman" panose="02020603050405020304" pitchFamily="18" charset="0"/>
              </a:rPr>
              <a:t> e la </a:t>
            </a:r>
            <a:r>
              <a:rPr lang="en-US" sz="2800" dirty="0" err="1">
                <a:effectLst/>
                <a:latin typeface="Calibri" panose="020F0502020204030204" pitchFamily="34" charset="0"/>
                <a:ea typeface="Times New Roman" panose="02020603050405020304" pitchFamily="18" charset="0"/>
              </a:rPr>
              <a:t>competitività</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delle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imprese</a:t>
            </a:r>
            <a:r>
              <a:rPr lang="en-US" sz="2800" dirty="0">
                <a:effectLst/>
                <a:latin typeface="Calibri" panose="020F0502020204030204" pitchFamily="34" charset="0"/>
                <a:ea typeface="Times New Roman" panose="02020603050405020304" pitchFamily="18" charset="0"/>
              </a:rPr>
              <a:t>.</a:t>
            </a:r>
            <a:br>
              <a:rPr lang="en-US" sz="2800" dirty="0">
                <a:effectLst/>
                <a:latin typeface="Calibri" panose="020F0502020204030204" pitchFamily="34" charset="0"/>
                <a:ea typeface="Times New Roman" panose="02020603050405020304" pitchFamily="18" charset="0"/>
              </a:rPr>
            </a:br>
            <a:br>
              <a:rPr lang="en-US" sz="2800" dirty="0">
                <a:effectLst/>
                <a:latin typeface="Calibri" panose="020F0502020204030204" pitchFamily="34" charset="0"/>
                <a:ea typeface="Times New Roman" panose="02020603050405020304" pitchFamily="18" charset="0"/>
              </a:rPr>
            </a:br>
            <a:r>
              <a:rPr lang="en-US" sz="2800" dirty="0">
                <a:effectLst/>
                <a:latin typeface="Calibri" panose="020F0502020204030204" pitchFamily="34" charset="0"/>
                <a:ea typeface="Times New Roman" panose="02020603050405020304" pitchFamily="18" charset="0"/>
              </a:rPr>
              <a:t>Secondo il </a:t>
            </a:r>
            <a:r>
              <a:rPr lang="en-US" sz="2800" dirty="0" err="1">
                <a:effectLst/>
                <a:latin typeface="Calibri" panose="020F0502020204030204" pitchFamily="34" charset="0"/>
                <a:ea typeface="Times New Roman" panose="02020603050405020304" pitchFamily="18" charset="0"/>
              </a:rPr>
              <a:t>rapporto</a:t>
            </a:r>
            <a:r>
              <a:rPr lang="en-US" sz="2800" dirty="0">
                <a:effectLst/>
                <a:latin typeface="Calibri" panose="020F0502020204030204" pitchFamily="34" charset="0"/>
                <a:ea typeface="Times New Roman" panose="02020603050405020304" pitchFamily="18" charset="0"/>
              </a:rPr>
              <a:t>, le </a:t>
            </a:r>
            <a:r>
              <a:rPr lang="en-US" sz="2800" dirty="0" err="1">
                <a:effectLst/>
                <a:latin typeface="Calibri" panose="020F0502020204030204" pitchFamily="34" charset="0"/>
                <a:ea typeface="Times New Roman" panose="02020603050405020304" pitchFamily="18" charset="0"/>
              </a:rPr>
              <a:t>competenze</a:t>
            </a:r>
            <a:r>
              <a:rPr lang="en-US" sz="2800" dirty="0">
                <a:effectLst/>
                <a:latin typeface="Calibri" panose="020F0502020204030204" pitchFamily="34" charset="0"/>
                <a:ea typeface="Times New Roman" panose="02020603050405020304" pitchFamily="18" charset="0"/>
              </a:rPr>
              <a:t> soft e </a:t>
            </a:r>
            <a:r>
              <a:rPr lang="en-US" sz="2800" dirty="0" err="1">
                <a:effectLst/>
                <a:latin typeface="Calibri" panose="020F0502020204030204" pitchFamily="34" charset="0"/>
                <a:ea typeface="Times New Roman" panose="02020603050405020304" pitchFamily="18" charset="0"/>
              </a:rPr>
              <a:t>relazionali</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sono</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essenziali</a:t>
            </a:r>
            <a:r>
              <a:rPr lang="en-US" sz="2800" dirty="0">
                <a:effectLst/>
                <a:latin typeface="Calibri" panose="020F0502020204030204" pitchFamily="34" charset="0"/>
                <a:ea typeface="Times New Roman" panose="02020603050405020304" pitchFamily="18" charset="0"/>
              </a:rPr>
              <a:t> per </a:t>
            </a:r>
            <a:r>
              <a:rPr lang="en-US" sz="2800" dirty="0" err="1">
                <a:effectLst/>
                <a:latin typeface="Calibri" panose="020F0502020204030204" pitchFamily="34" charset="0"/>
                <a:ea typeface="Times New Roman" panose="02020603050405020304" pitchFamily="18" charset="0"/>
              </a:rPr>
              <a:t>i</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neolaureati</a:t>
            </a:r>
            <a:r>
              <a:rPr lang="en-US" sz="2800" dirty="0">
                <a:effectLst/>
                <a:latin typeface="Calibri" panose="020F0502020204030204" pitchFamily="34" charset="0"/>
                <a:ea typeface="Times New Roman" panose="02020603050405020304" pitchFamily="18" charset="0"/>
              </a:rPr>
              <a:t> e </a:t>
            </a:r>
            <a:r>
              <a:rPr lang="en-US" sz="2800" dirty="0" err="1">
                <a:effectLst/>
                <a:latin typeface="Calibri" panose="020F0502020204030204" pitchFamily="34" charset="0"/>
                <a:ea typeface="Times New Roman" panose="02020603050405020304" pitchFamily="18" charset="0"/>
              </a:rPr>
              <a:t>gli</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studenti</a:t>
            </a:r>
            <a:r>
              <a:rPr lang="en-US" sz="2800" dirty="0">
                <a:effectLst/>
                <a:latin typeface="Calibri" panose="020F0502020204030204" pitchFamily="34" charset="0"/>
                <a:ea typeface="Times New Roman" panose="02020603050405020304" pitchFamily="18" charset="0"/>
              </a:rPr>
              <a:t> HE per </a:t>
            </a:r>
            <a:r>
              <a:rPr lang="en-US" sz="2800" dirty="0" err="1">
                <a:effectLst/>
                <a:latin typeface="Calibri" panose="020F0502020204030204" pitchFamily="34" charset="0"/>
                <a:ea typeface="Times New Roman" panose="02020603050405020304" pitchFamily="18" charset="0"/>
              </a:rPr>
              <a:t>entrare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nel</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mercato</a:t>
            </a:r>
            <a:r>
              <a:rPr lang="en-US" sz="2800" dirty="0">
                <a:effectLst/>
                <a:latin typeface="Calibri" panose="020F0502020204030204" pitchFamily="34" charset="0"/>
                <a:ea typeface="Times New Roman" panose="02020603050405020304" pitchFamily="18" charset="0"/>
              </a:rPr>
              <a:t> del </a:t>
            </a:r>
            <a:r>
              <a:rPr lang="en-US" sz="2800" dirty="0" err="1">
                <a:effectLst/>
                <a:latin typeface="Calibri" panose="020F0502020204030204" pitchFamily="34" charset="0"/>
                <a:ea typeface="Times New Roman" panose="02020603050405020304" pitchFamily="18" charset="0"/>
              </a:rPr>
              <a:t>lavoro</a:t>
            </a:r>
            <a:r>
              <a:rPr lang="en-US" sz="2800" dirty="0">
                <a:effectLst/>
                <a:latin typeface="Calibri" panose="020F0502020204030204" pitchFamily="34" charset="0"/>
                <a:ea typeface="Times New Roman" panose="02020603050405020304" pitchFamily="18" charset="0"/>
              </a:rPr>
              <a:t>, in </a:t>
            </a:r>
            <a:r>
              <a:rPr lang="en-US" sz="2800" dirty="0" err="1">
                <a:effectLst/>
                <a:latin typeface="Calibri" panose="020F0502020204030204" pitchFamily="34" charset="0"/>
                <a:ea typeface="Times New Roman" panose="02020603050405020304" pitchFamily="18" charset="0"/>
              </a:rPr>
              <a:t>quanto</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reclutatori</a:t>
            </a:r>
            <a:r>
              <a:rPr lang="en-US" sz="2800" dirty="0">
                <a:effectLst/>
                <a:latin typeface="Calibri" panose="020F0502020204030204" pitchFamily="34" charset="0"/>
                <a:ea typeface="Times New Roman" panose="02020603050405020304" pitchFamily="18" charset="0"/>
              </a:rPr>
              <a:t> e </a:t>
            </a:r>
            <a:r>
              <a:rPr lang="en-US" sz="2800" dirty="0" err="1">
                <a:effectLst/>
                <a:latin typeface="Calibri" panose="020F0502020204030204" pitchFamily="34" charset="0"/>
                <a:ea typeface="Times New Roman" panose="02020603050405020304" pitchFamily="18" charset="0"/>
              </a:rPr>
              <a:t>datori</a:t>
            </a:r>
            <a:r>
              <a:rPr lang="en-US" sz="2800" dirty="0">
                <a:effectLst/>
                <a:latin typeface="Calibri" panose="020F0502020204030204" pitchFamily="34" charset="0"/>
                <a:ea typeface="Times New Roman" panose="02020603050405020304" pitchFamily="18" charset="0"/>
              </a:rPr>
              <a:t> di </a:t>
            </a:r>
            <a:r>
              <a:rPr lang="en-US" sz="2800" dirty="0" err="1">
                <a:effectLst/>
                <a:latin typeface="Calibri" panose="020F0502020204030204" pitchFamily="34" charset="0"/>
                <a:ea typeface="Times New Roman" panose="02020603050405020304" pitchFamily="18" charset="0"/>
              </a:rPr>
              <a:t>lavoro</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sviluppano</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nuovi</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modelli</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sofisticati</a:t>
            </a:r>
            <a:r>
              <a:rPr lang="en-US" sz="2800" dirty="0">
                <a:effectLst/>
                <a:latin typeface="Calibri" panose="020F0502020204030204" pitchFamily="34" charset="0"/>
                <a:ea typeface="Times New Roman" panose="02020603050405020304" pitchFamily="18" charset="0"/>
              </a:rPr>
              <a:t> per </a:t>
            </a:r>
            <a:r>
              <a:rPr lang="en-US" sz="2800" dirty="0" err="1">
                <a:effectLst/>
                <a:latin typeface="Calibri" panose="020F0502020204030204" pitchFamily="34" charset="0"/>
                <a:ea typeface="Times New Roman" panose="02020603050405020304" pitchFamily="18" charset="0"/>
              </a:rPr>
              <a:t>valutare</a:t>
            </a:r>
            <a:r>
              <a:rPr lang="en-US" sz="2800" dirty="0">
                <a:effectLst/>
                <a:latin typeface="Calibri" panose="020F0502020204030204" pitchFamily="34" charset="0"/>
                <a:ea typeface="Times New Roman" panose="02020603050405020304" pitchFamily="18" charset="0"/>
              </a:rPr>
              <a:t> il </a:t>
            </a:r>
            <a:r>
              <a:rPr lang="en-US" sz="2800" dirty="0" err="1">
                <a:effectLst/>
                <a:latin typeface="Calibri" panose="020F0502020204030204" pitchFamily="34" charset="0"/>
                <a:ea typeface="Times New Roman" panose="02020603050405020304" pitchFamily="18" charset="0"/>
              </a:rPr>
              <a:t>profilo</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umano</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dei</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candidati</a:t>
            </a:r>
            <a:r>
              <a:rPr lang="en-US" sz="2800" dirty="0">
                <a:effectLst/>
                <a:latin typeface="Calibri" panose="020F0502020204030204" pitchFamily="34" charset="0"/>
                <a:ea typeface="Times New Roman" panose="02020603050405020304" pitchFamily="18" charset="0"/>
              </a:rPr>
              <a:t> (vale a dire, </a:t>
            </a:r>
            <a:r>
              <a:rPr lang="en-US" sz="2800" dirty="0" err="1">
                <a:effectLst/>
                <a:latin typeface="Calibri" panose="020F0502020204030204" pitchFamily="34" charset="0"/>
                <a:ea typeface="Times New Roman" panose="02020603050405020304" pitchFamily="18" charset="0"/>
              </a:rPr>
              <a:t>capacità</a:t>
            </a:r>
            <a:r>
              <a:rPr lang="en-US" sz="2800" dirty="0">
                <a:effectLst/>
                <a:latin typeface="Calibri" panose="020F0502020204030204" pitchFamily="34" charset="0"/>
                <a:ea typeface="Times New Roman" panose="02020603050405020304" pitchFamily="18" charset="0"/>
              </a:rPr>
              <a:t> di </a:t>
            </a:r>
            <a:r>
              <a:rPr lang="en-US" sz="2800" dirty="0" err="1">
                <a:effectLst/>
                <a:latin typeface="Calibri" panose="020F0502020204030204" pitchFamily="34" charset="0"/>
                <a:ea typeface="Times New Roman" panose="02020603050405020304" pitchFamily="18" charset="0"/>
              </a:rPr>
              <a:t>lavorare</a:t>
            </a:r>
            <a:r>
              <a:rPr lang="en-US" sz="2800" dirty="0">
                <a:effectLst/>
                <a:latin typeface="Calibri" panose="020F0502020204030204" pitchFamily="34" charset="0"/>
                <a:ea typeface="Times New Roman" panose="02020603050405020304" pitchFamily="18" charset="0"/>
              </a:rPr>
              <a:t> con </a:t>
            </a:r>
            <a:r>
              <a:rPr lang="en-US" sz="2800" dirty="0" err="1">
                <a:effectLst/>
                <a:latin typeface="Calibri" panose="020F0502020204030204" pitchFamily="34" charset="0"/>
                <a:ea typeface="Times New Roman" panose="02020603050405020304" pitchFamily="18" charset="0"/>
              </a:rPr>
              <a:t>gli</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altri</a:t>
            </a:r>
            <a:r>
              <a:rPr lang="en-US" sz="2800" dirty="0">
                <a:effectLst/>
                <a:latin typeface="Calibri" panose="020F0502020204030204" pitchFamily="34" charset="0"/>
                <a:ea typeface="Times New Roman" panose="02020603050405020304" pitchFamily="18" charset="0"/>
              </a:rPr>
              <a:t>, senso di </a:t>
            </a:r>
            <a:r>
              <a:rPr lang="en-US" sz="2800" dirty="0" err="1">
                <a:effectLst/>
                <a:latin typeface="Calibri" panose="020F0502020204030204" pitchFamily="34" charset="0"/>
                <a:ea typeface="Times New Roman" panose="02020603050405020304" pitchFamily="18" charset="0"/>
              </a:rPr>
              <a:t>iniziativa</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affidabilità</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ecc</a:t>
            </a:r>
            <a:r>
              <a:rPr lang="en-US" sz="2800" dirty="0">
                <a:effectLst/>
                <a:latin typeface="Calibri" panose="020F0502020204030204" pitchFamily="34" charset="0"/>
                <a:ea typeface="Times New Roman" panose="02020603050405020304" pitchFamily="18" charset="0"/>
              </a:rPr>
              <a:t>.).</a:t>
            </a:r>
            <a:endParaRPr lang="it-IT" sz="2800" dirty="0">
              <a:effectLst/>
              <a:latin typeface="Times New Roman" panose="02020603050405020304" pitchFamily="18" charset="0"/>
              <a:ea typeface="Times New Roman" panose="02020603050405020304" pitchFamily="18" charset="0"/>
            </a:endParaRPr>
          </a:p>
        </p:txBody>
      </p:sp>
      <p:pic>
        <p:nvPicPr>
          <p:cNvPr id="9" name="Segnaposto contenuto 4">
            <a:extLst>
              <a:ext uri="{FF2B5EF4-FFF2-40B4-BE49-F238E27FC236}">
                <a16:creationId xmlns:a16="http://schemas.microsoft.com/office/drawing/2014/main" id="{AB7E37C4-89F9-4E33-9522-6E73F5BB39D3}"/>
              </a:ext>
            </a:extLst>
          </p:cNvPr>
          <p:cNvPicPr>
            <a:picLocks noChangeAspect="1"/>
          </p:cNvPicPr>
          <p:nvPr/>
        </p:nvPicPr>
        <p:blipFill>
          <a:blip r:embed="rId5"/>
          <a:stretch>
            <a:fillRect/>
          </a:stretch>
        </p:blipFill>
        <p:spPr>
          <a:xfrm>
            <a:off x="905285" y="2784958"/>
            <a:ext cx="7318473" cy="5340179"/>
          </a:xfrm>
          <a:prstGeom prst="rect">
            <a:avLst/>
          </a:prstGeom>
          <a:ln w="38100">
            <a:solidFill>
              <a:srgbClr val="0070C0"/>
            </a:solidFill>
          </a:ln>
        </p:spPr>
      </p:pic>
    </p:spTree>
    <p:extLst>
      <p:ext uri="{BB962C8B-B14F-4D97-AF65-F5344CB8AC3E}">
        <p14:creationId xmlns:p14="http://schemas.microsoft.com/office/powerpoint/2010/main" val="2107427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err="1">
                <a:solidFill>
                  <a:srgbClr val="E12227"/>
                </a:solidFill>
                <a:latin typeface="Tahoma" panose="020B0604030504040204" pitchFamily="34" charset="0"/>
                <a:ea typeface="Tahoma" panose="020B0604030504040204" pitchFamily="34" charset="0"/>
                <a:cs typeface="Tahoma" panose="020B0604030504040204" pitchFamily="34" charset="0"/>
              </a:rPr>
              <a:t>Unità</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2</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6" y="1815185"/>
            <a:ext cx="16913699" cy="629660"/>
          </a:xfrm>
          <a:prstGeom prst="rect">
            <a:avLst/>
          </a:prstGeom>
        </p:spPr>
        <p:txBody>
          <a:bodyPr vert="horz" wrap="square" lIns="0" tIns="13970" rIns="0" bIns="0" rtlCol="0">
            <a:spAutoFit/>
          </a:bodyPr>
          <a:lstStyle/>
          <a:p>
            <a:pPr marL="12700" algn="just">
              <a:lnSpc>
                <a:spcPct val="100000"/>
              </a:lnSpc>
              <a:spcBef>
                <a:spcPts val="110"/>
              </a:spcBef>
            </a:pPr>
            <a:r>
              <a:rPr lang="en-GB" sz="4000" b="1" spc="50" dirty="0">
                <a:solidFill>
                  <a:srgbClr val="243255"/>
                </a:solidFill>
                <a:cs typeface="Tahoma"/>
              </a:rPr>
              <a:t>Le 10 Top Skills per </a:t>
            </a:r>
            <a:r>
              <a:rPr lang="en-GB" sz="4000" b="1" spc="50" dirty="0" err="1">
                <a:solidFill>
                  <a:srgbClr val="243255"/>
                </a:solidFill>
                <a:cs typeface="Tahoma"/>
              </a:rPr>
              <a:t>l’occupabilità</a:t>
            </a:r>
            <a:endParaRPr lang="en-GB" sz="4000" b="1" spc="50" dirty="0">
              <a:solidFill>
                <a:srgbClr val="243255"/>
              </a:solidFill>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pic>
        <p:nvPicPr>
          <p:cNvPr id="9" name="Immagine 8">
            <a:extLst>
              <a:ext uri="{FF2B5EF4-FFF2-40B4-BE49-F238E27FC236}">
                <a16:creationId xmlns:a16="http://schemas.microsoft.com/office/drawing/2014/main" id="{0271F0B2-9164-4A86-8E6F-7312EFE82BB8}"/>
              </a:ext>
            </a:extLst>
          </p:cNvPr>
          <p:cNvPicPr>
            <a:picLocks noChangeAspect="1"/>
          </p:cNvPicPr>
          <p:nvPr/>
        </p:nvPicPr>
        <p:blipFill>
          <a:blip r:embed="rId5"/>
          <a:stretch>
            <a:fillRect/>
          </a:stretch>
        </p:blipFill>
        <p:spPr>
          <a:xfrm>
            <a:off x="3482689" y="2648960"/>
            <a:ext cx="11322621" cy="4989081"/>
          </a:xfrm>
          <a:prstGeom prst="rect">
            <a:avLst/>
          </a:prstGeom>
          <a:ln w="38100">
            <a:solidFill>
              <a:srgbClr val="0070C0"/>
            </a:solidFill>
          </a:ln>
        </p:spPr>
      </p:pic>
      <p:sp>
        <p:nvSpPr>
          <p:cNvPr id="11" name="CasellaDiTesto 10">
            <a:extLst>
              <a:ext uri="{FF2B5EF4-FFF2-40B4-BE49-F238E27FC236}">
                <a16:creationId xmlns:a16="http://schemas.microsoft.com/office/drawing/2014/main" id="{FF550791-F0C2-4956-ADCD-9A5946372D83}"/>
              </a:ext>
            </a:extLst>
          </p:cNvPr>
          <p:cNvSpPr txBox="1"/>
          <p:nvPr/>
        </p:nvSpPr>
        <p:spPr>
          <a:xfrm>
            <a:off x="5202121" y="7608213"/>
            <a:ext cx="7883756" cy="430887"/>
          </a:xfrm>
          <a:prstGeom prst="rect">
            <a:avLst/>
          </a:prstGeom>
          <a:noFill/>
        </p:spPr>
        <p:txBody>
          <a:bodyPr wrap="square" rtlCol="0">
            <a:spAutoFit/>
          </a:bodyPr>
          <a:lstStyle/>
          <a:p>
            <a:pPr algn="ctr"/>
            <a:r>
              <a:rPr lang="en-GB" sz="2200" dirty="0"/>
              <a:t>Source: Future of Jobs Report, World Economic Forum</a:t>
            </a:r>
          </a:p>
        </p:txBody>
      </p:sp>
      <p:sp>
        <p:nvSpPr>
          <p:cNvPr id="2" name="Rettangolo 1">
            <a:extLst>
              <a:ext uri="{FF2B5EF4-FFF2-40B4-BE49-F238E27FC236}">
                <a16:creationId xmlns:a16="http://schemas.microsoft.com/office/drawing/2014/main" id="{76B78DBB-8CB9-4A21-9F43-16D28FA5A0AC}"/>
              </a:ext>
            </a:extLst>
          </p:cNvPr>
          <p:cNvSpPr/>
          <p:nvPr/>
        </p:nvSpPr>
        <p:spPr>
          <a:xfrm>
            <a:off x="4419600" y="4026813"/>
            <a:ext cx="2209800" cy="4308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ttangolo 11">
            <a:extLst>
              <a:ext uri="{FF2B5EF4-FFF2-40B4-BE49-F238E27FC236}">
                <a16:creationId xmlns:a16="http://schemas.microsoft.com/office/drawing/2014/main" id="{8DC28006-9BB5-46B1-8F55-12CD4CB58340}"/>
              </a:ext>
            </a:extLst>
          </p:cNvPr>
          <p:cNvSpPr/>
          <p:nvPr/>
        </p:nvSpPr>
        <p:spPr>
          <a:xfrm>
            <a:off x="10363200" y="4712613"/>
            <a:ext cx="2209800" cy="4308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6613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rot="16200000">
            <a:off x="1078978" y="3759722"/>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txBox="1">
            <a:spLocks noGrp="1"/>
          </p:cNvSpPr>
          <p:nvPr>
            <p:ph type="title"/>
          </p:nvPr>
        </p:nvSpPr>
        <p:spPr>
          <a:xfrm>
            <a:off x="1050168" y="751064"/>
            <a:ext cx="12852400" cy="1490152"/>
          </a:xfrm>
          <a:prstGeom prst="rect">
            <a:avLst/>
          </a:prstGeom>
        </p:spPr>
        <p:txBody>
          <a:bodyPr vert="horz" wrap="square" lIns="0" tIns="12700" rIns="0" bIns="0" rtlCol="0">
            <a:spAutoFit/>
          </a:bodyPr>
          <a:lstStyle/>
          <a:p>
            <a:pPr marL="12700">
              <a:spcBef>
                <a:spcPts val="100"/>
              </a:spcBef>
            </a:pPr>
            <a:r>
              <a:rPr lang="es-ES" sz="4800" b="1" dirty="0">
                <a:solidFill>
                  <a:srgbClr val="E12227"/>
                </a:solidFill>
              </a:rPr>
              <a:t>OBIETTIVI E RISULTATI</a:t>
            </a:r>
            <a:br>
              <a:rPr lang="es-ES" sz="4800" b="1" dirty="0">
                <a:solidFill>
                  <a:srgbClr val="E12227"/>
                </a:solidFill>
              </a:rPr>
            </a:br>
            <a:endParaRPr sz="4800" dirty="0">
              <a:solidFill>
                <a:srgbClr val="E12227"/>
              </a:solidFill>
            </a:endParaRPr>
          </a:p>
        </p:txBody>
      </p:sp>
      <p:sp>
        <p:nvSpPr>
          <p:cNvPr id="17" name="object 17"/>
          <p:cNvSpPr txBox="1"/>
          <p:nvPr/>
        </p:nvSpPr>
        <p:spPr>
          <a:xfrm>
            <a:off x="1105032" y="2628900"/>
            <a:ext cx="13081000" cy="444994"/>
          </a:xfrm>
          <a:prstGeom prst="rect">
            <a:avLst/>
          </a:prstGeom>
        </p:spPr>
        <p:txBody>
          <a:bodyPr vert="horz" wrap="square" lIns="0" tIns="13970" rIns="0" bIns="0" rtlCol="0">
            <a:spAutoFit/>
          </a:bodyPr>
          <a:lstStyle/>
          <a:p>
            <a:pPr algn="just"/>
            <a:r>
              <a:rPr lang="en-GB" sz="2800" b="1" dirty="0" err="1">
                <a:solidFill>
                  <a:srgbClr val="243255"/>
                </a:solidFill>
                <a:latin typeface="Calibri" panose="020F0502020204030204" pitchFamily="34" charset="0"/>
                <a:ea typeface="Tahoma" panose="020B0604030504040204" pitchFamily="34" charset="0"/>
                <a:cs typeface="Times New Roman" panose="02020603050405020304" pitchFamily="18" charset="0"/>
              </a:rPr>
              <a:t>Alla</a:t>
            </a:r>
            <a:r>
              <a:rPr lang="en-GB" sz="2800" b="1" dirty="0">
                <a:solidFill>
                  <a:srgbClr val="243255"/>
                </a:solidFill>
                <a:latin typeface="Calibri" panose="020F0502020204030204" pitchFamily="34" charset="0"/>
                <a:ea typeface="Tahoma" panose="020B0604030504040204" pitchFamily="34" charset="0"/>
                <a:cs typeface="Times New Roman" panose="02020603050405020304" pitchFamily="18" charset="0"/>
              </a:rPr>
              <a:t> fine del modulo </a:t>
            </a:r>
            <a:r>
              <a:rPr lang="en-GB" sz="2800" b="1" dirty="0" err="1">
                <a:solidFill>
                  <a:srgbClr val="243255"/>
                </a:solidFill>
                <a:latin typeface="Calibri" panose="020F0502020204030204" pitchFamily="34" charset="0"/>
                <a:ea typeface="Tahoma" panose="020B0604030504040204" pitchFamily="34" charset="0"/>
                <a:cs typeface="Times New Roman" panose="02020603050405020304" pitchFamily="18" charset="0"/>
              </a:rPr>
              <a:t>sarai</a:t>
            </a:r>
            <a:r>
              <a:rPr lang="en-GB" sz="2800" b="1" dirty="0">
                <a:solidFill>
                  <a:srgbClr val="243255"/>
                </a:solidFill>
                <a:latin typeface="Calibri" panose="020F0502020204030204" pitchFamily="34" charset="0"/>
                <a:ea typeface="Tahoma" panose="020B0604030504040204" pitchFamily="34" charset="0"/>
                <a:cs typeface="Times New Roman" panose="02020603050405020304" pitchFamily="18" charset="0"/>
              </a:rPr>
              <a:t> in </a:t>
            </a:r>
            <a:r>
              <a:rPr lang="en-GB" sz="2800" b="1" dirty="0" err="1">
                <a:solidFill>
                  <a:srgbClr val="243255"/>
                </a:solidFill>
                <a:latin typeface="Calibri" panose="020F0502020204030204" pitchFamily="34" charset="0"/>
                <a:ea typeface="Tahoma" panose="020B0604030504040204" pitchFamily="34" charset="0"/>
                <a:cs typeface="Times New Roman" panose="02020603050405020304" pitchFamily="18" charset="0"/>
              </a:rPr>
              <a:t>grado</a:t>
            </a:r>
            <a:r>
              <a:rPr lang="en-GB" sz="2800" b="1" dirty="0">
                <a:solidFill>
                  <a:srgbClr val="243255"/>
                </a:solidFill>
                <a:latin typeface="Calibri" panose="020F0502020204030204" pitchFamily="34" charset="0"/>
                <a:ea typeface="Tahoma" panose="020B0604030504040204" pitchFamily="34" charset="0"/>
                <a:cs typeface="Times New Roman" panose="02020603050405020304" pitchFamily="18" charset="0"/>
              </a:rPr>
              <a:t> di:</a:t>
            </a:r>
          </a:p>
        </p:txBody>
      </p:sp>
      <p:sp>
        <p:nvSpPr>
          <p:cNvPr id="18" name="object 18"/>
          <p:cNvSpPr/>
          <p:nvPr/>
        </p:nvSpPr>
        <p:spPr>
          <a:xfrm>
            <a:off x="0" y="288731"/>
            <a:ext cx="16270605" cy="123825"/>
          </a:xfrm>
          <a:custGeom>
            <a:avLst/>
            <a:gdLst/>
            <a:ahLst/>
            <a:cxnLst/>
            <a:rect l="l" t="t" r="r" b="b"/>
            <a:pathLst>
              <a:path w="16270605" h="123825">
                <a:moveTo>
                  <a:pt x="0" y="123824"/>
                </a:moveTo>
                <a:lnTo>
                  <a:pt x="0" y="0"/>
                </a:lnTo>
                <a:lnTo>
                  <a:pt x="16270357" y="0"/>
                </a:lnTo>
                <a:lnTo>
                  <a:pt x="16270357" y="123824"/>
                </a:lnTo>
                <a:lnTo>
                  <a:pt x="0" y="123824"/>
                </a:lnTo>
                <a:close/>
              </a:path>
            </a:pathLst>
          </a:custGeom>
          <a:solidFill>
            <a:srgbClr val="152D5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30" name="Picture 9">
            <a:extLst>
              <a:ext uri="{FF2B5EF4-FFF2-40B4-BE49-F238E27FC236}">
                <a16:creationId xmlns:a16="http://schemas.microsoft.com/office/drawing/2014/main" id="{FD901C1C-8A41-4B4A-8EAC-7471FBAB150D}"/>
              </a:ext>
            </a:extLst>
          </p:cNvPr>
          <p:cNvPicPr>
            <a:picLocks noChangeAspect="1"/>
          </p:cNvPicPr>
          <p:nvPr/>
        </p:nvPicPr>
        <p:blipFill>
          <a:blip r:embed="rId2"/>
          <a:srcRect/>
          <a:stretch>
            <a:fillRect/>
          </a:stretch>
        </p:blipFill>
        <p:spPr>
          <a:xfrm>
            <a:off x="3200400" y="9692212"/>
            <a:ext cx="10058400" cy="556688"/>
          </a:xfrm>
          <a:prstGeom prst="rect">
            <a:avLst/>
          </a:prstGeom>
          <a:noFill/>
          <a:ln cap="flat">
            <a:noFill/>
          </a:ln>
        </p:spPr>
      </p:pic>
      <p:pic>
        <p:nvPicPr>
          <p:cNvPr id="31" name="Picture 3">
            <a:extLst>
              <a:ext uri="{FF2B5EF4-FFF2-40B4-BE49-F238E27FC236}">
                <a16:creationId xmlns:a16="http://schemas.microsoft.com/office/drawing/2014/main" id="{3CA7F902-F9B5-42B6-AEC2-6AD2E90BEC91}"/>
              </a:ext>
            </a:extLst>
          </p:cNvPr>
          <p:cNvPicPr>
            <a:picLocks noChangeAspect="1"/>
          </p:cNvPicPr>
          <p:nvPr/>
        </p:nvPicPr>
        <p:blipFill>
          <a:blip r:embed="rId3"/>
          <a:stretch>
            <a:fillRect/>
          </a:stretch>
        </p:blipFill>
        <p:spPr>
          <a:xfrm>
            <a:off x="1235497" y="9735618"/>
            <a:ext cx="1985322" cy="432844"/>
          </a:xfrm>
          <a:prstGeom prst="rect">
            <a:avLst/>
          </a:prstGeom>
          <a:noFill/>
          <a:ln cap="flat">
            <a:noFill/>
          </a:ln>
        </p:spPr>
      </p:pic>
      <p:pic>
        <p:nvPicPr>
          <p:cNvPr id="32" name="Imagen 31">
            <a:extLst>
              <a:ext uri="{FF2B5EF4-FFF2-40B4-BE49-F238E27FC236}">
                <a16:creationId xmlns:a16="http://schemas.microsoft.com/office/drawing/2014/main" id="{829BE287-3BD8-4249-A9B5-F0DE0CB3DB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697" y="9745835"/>
            <a:ext cx="936335" cy="449441"/>
          </a:xfrm>
          <a:prstGeom prst="rect">
            <a:avLst/>
          </a:prstGeom>
        </p:spPr>
      </p:pic>
      <p:sp>
        <p:nvSpPr>
          <p:cNvPr id="28" name="object 4">
            <a:extLst>
              <a:ext uri="{FF2B5EF4-FFF2-40B4-BE49-F238E27FC236}">
                <a16:creationId xmlns:a16="http://schemas.microsoft.com/office/drawing/2014/main" id="{8F9E0F54-1F8C-46EB-9848-8D716F9E695C}"/>
              </a:ext>
            </a:extLst>
          </p:cNvPr>
          <p:cNvSpPr/>
          <p:nvPr/>
        </p:nvSpPr>
        <p:spPr>
          <a:xfrm rot="16200000">
            <a:off x="1078978" y="4841093"/>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29" name="object 4">
            <a:extLst>
              <a:ext uri="{FF2B5EF4-FFF2-40B4-BE49-F238E27FC236}">
                <a16:creationId xmlns:a16="http://schemas.microsoft.com/office/drawing/2014/main" id="{EB7856EA-3BCB-4284-8307-A02405ECB9AA}"/>
              </a:ext>
            </a:extLst>
          </p:cNvPr>
          <p:cNvSpPr/>
          <p:nvPr/>
        </p:nvSpPr>
        <p:spPr>
          <a:xfrm rot="16200000">
            <a:off x="1078978" y="5922464"/>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3" name="object 4">
            <a:extLst>
              <a:ext uri="{FF2B5EF4-FFF2-40B4-BE49-F238E27FC236}">
                <a16:creationId xmlns:a16="http://schemas.microsoft.com/office/drawing/2014/main" id="{8C048760-2215-47FF-98AE-D2506BBD665E}"/>
              </a:ext>
            </a:extLst>
          </p:cNvPr>
          <p:cNvSpPr/>
          <p:nvPr/>
        </p:nvSpPr>
        <p:spPr>
          <a:xfrm rot="16200000">
            <a:off x="1078978" y="7164428"/>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5" name="TextBox 8">
            <a:extLst>
              <a:ext uri="{FF2B5EF4-FFF2-40B4-BE49-F238E27FC236}">
                <a16:creationId xmlns:a16="http://schemas.microsoft.com/office/drawing/2014/main" id="{494C9F60-B899-4229-BE66-52A19C9BF537}"/>
              </a:ext>
            </a:extLst>
          </p:cNvPr>
          <p:cNvSpPr txBox="1"/>
          <p:nvPr/>
        </p:nvSpPr>
        <p:spPr>
          <a:xfrm>
            <a:off x="1637071" y="3614817"/>
            <a:ext cx="14822129" cy="1200329"/>
          </a:xfrm>
          <a:prstGeom prst="rect">
            <a:avLst/>
          </a:prstGeom>
          <a:noFill/>
        </p:spPr>
        <p:txBody>
          <a:bodyPr wrap="square" lIns="108000" rIns="108000" rtlCol="0">
            <a:spAutoFit/>
          </a:bodyPr>
          <a:lstStyle/>
          <a:p>
            <a:pPr algn="just"/>
            <a:r>
              <a:rPr lang="en-US" altLang="ko-KR" sz="2400" b="1" dirty="0" err="1">
                <a:solidFill>
                  <a:srgbClr val="243255"/>
                </a:solidFill>
                <a:cs typeface="Arial" pitchFamily="34" charset="0"/>
              </a:rPr>
              <a:t>Familiarizzare</a:t>
            </a:r>
            <a:r>
              <a:rPr lang="en-US" altLang="ko-KR" sz="2400" b="1" dirty="0">
                <a:solidFill>
                  <a:srgbClr val="243255"/>
                </a:solidFill>
                <a:cs typeface="Arial" pitchFamily="34" charset="0"/>
              </a:rPr>
              <a:t> con il Framework </a:t>
            </a:r>
            <a:r>
              <a:rPr lang="en-US" altLang="ko-KR" sz="2400" b="1" dirty="0" err="1">
                <a:solidFill>
                  <a:srgbClr val="243255"/>
                </a:solidFill>
                <a:cs typeface="Arial" pitchFamily="34" charset="0"/>
              </a:rPr>
              <a:t>EntreComp</a:t>
            </a:r>
            <a:r>
              <a:rPr lang="en-US" altLang="ko-KR" sz="2400" b="1" dirty="0">
                <a:solidFill>
                  <a:srgbClr val="243255"/>
                </a:solidFill>
                <a:cs typeface="Arial" pitchFamily="34" charset="0"/>
              </a:rPr>
              <a:t>…</a:t>
            </a:r>
          </a:p>
          <a:p>
            <a:r>
              <a:rPr lang="en-US" altLang="ko-KR" sz="2400" dirty="0">
                <a:cs typeface="Arial" pitchFamily="34" charset="0"/>
              </a:rPr>
              <a:t>…il Framework </a:t>
            </a:r>
            <a:r>
              <a:rPr lang="en-US" altLang="ko-KR" sz="2400" dirty="0" err="1">
                <a:cs typeface="Arial" pitchFamily="34" charset="0"/>
              </a:rPr>
              <a:t>europeo</a:t>
            </a:r>
            <a:r>
              <a:rPr lang="en-US" altLang="ko-KR" sz="2400" dirty="0">
                <a:cs typeface="Arial" pitchFamily="34" charset="0"/>
              </a:rPr>
              <a:t> </a:t>
            </a:r>
            <a:r>
              <a:rPr lang="en-US" altLang="ko-KR" sz="2400" dirty="0" err="1">
                <a:cs typeface="Arial" pitchFamily="34" charset="0"/>
              </a:rPr>
              <a:t>ufficiale</a:t>
            </a:r>
            <a:r>
              <a:rPr lang="en-US" altLang="ko-KR" sz="2400" dirty="0">
                <a:cs typeface="Arial" pitchFamily="34" charset="0"/>
              </a:rPr>
              <a:t> per </a:t>
            </a:r>
            <a:r>
              <a:rPr lang="en-US" altLang="ko-KR" sz="2400" dirty="0" err="1">
                <a:cs typeface="Arial" pitchFamily="34" charset="0"/>
              </a:rPr>
              <a:t>l’apprendimento</a:t>
            </a:r>
            <a:r>
              <a:rPr lang="en-US" altLang="ko-KR" sz="2400" dirty="0">
                <a:cs typeface="Arial" pitchFamily="34" charset="0"/>
              </a:rPr>
              <a:t> e la </a:t>
            </a:r>
            <a:r>
              <a:rPr lang="en-US" altLang="ko-KR" sz="2400" dirty="0" err="1">
                <a:cs typeface="Arial" pitchFamily="34" charset="0"/>
              </a:rPr>
              <a:t>formazioneon</a:t>
            </a:r>
            <a:r>
              <a:rPr lang="en-US" altLang="ko-KR" sz="2400" dirty="0">
                <a:cs typeface="Arial" pitchFamily="34" charset="0"/>
              </a:rPr>
              <a:t> </a:t>
            </a:r>
            <a:r>
              <a:rPr lang="en-US" altLang="ko-KR" sz="2400" dirty="0" err="1">
                <a:cs typeface="Arial" pitchFamily="34" charset="0"/>
              </a:rPr>
              <a:t>sul</a:t>
            </a:r>
            <a:r>
              <a:rPr lang="en-US" altLang="ko-KR" sz="2400" dirty="0">
                <a:cs typeface="Arial" pitchFamily="34" charset="0"/>
              </a:rPr>
              <a:t> senso di </a:t>
            </a:r>
            <a:r>
              <a:rPr lang="en-US" altLang="ko-KR" sz="2400" dirty="0" err="1">
                <a:cs typeface="Arial" pitchFamily="34" charset="0"/>
              </a:rPr>
              <a:t>iniziativa</a:t>
            </a:r>
            <a:r>
              <a:rPr lang="en-US" altLang="ko-KR" sz="2400" dirty="0">
                <a:cs typeface="Arial" pitchFamily="34" charset="0"/>
              </a:rPr>
              <a:t> e le </a:t>
            </a:r>
            <a:r>
              <a:rPr lang="en-US" altLang="ko-KR" sz="2400" dirty="0" err="1">
                <a:cs typeface="Arial" pitchFamily="34" charset="0"/>
              </a:rPr>
              <a:t>competenze</a:t>
            </a:r>
            <a:r>
              <a:rPr lang="en-US" altLang="ko-KR" sz="2400" dirty="0">
                <a:cs typeface="Arial" pitchFamily="34" charset="0"/>
              </a:rPr>
              <a:t> </a:t>
            </a:r>
            <a:r>
              <a:rPr lang="en-US" altLang="ko-KR" sz="2400" dirty="0" err="1">
                <a:cs typeface="Arial" pitchFamily="34" charset="0"/>
              </a:rPr>
              <a:t>imprenditoriali</a:t>
            </a:r>
            <a:endParaRPr lang="en-US" altLang="ko-KR" sz="2400" dirty="0">
              <a:cs typeface="Arial" pitchFamily="34" charset="0"/>
            </a:endParaRPr>
          </a:p>
        </p:txBody>
      </p:sp>
      <p:sp>
        <p:nvSpPr>
          <p:cNvPr id="37" name="TextBox 8">
            <a:extLst>
              <a:ext uri="{FF2B5EF4-FFF2-40B4-BE49-F238E27FC236}">
                <a16:creationId xmlns:a16="http://schemas.microsoft.com/office/drawing/2014/main" id="{CAAA617F-02D8-4BEB-B5A9-29F73C53E850}"/>
              </a:ext>
            </a:extLst>
          </p:cNvPr>
          <p:cNvSpPr txBox="1"/>
          <p:nvPr/>
        </p:nvSpPr>
        <p:spPr>
          <a:xfrm>
            <a:off x="1639529" y="4731318"/>
            <a:ext cx="11009671" cy="830997"/>
          </a:xfrm>
          <a:prstGeom prst="rect">
            <a:avLst/>
          </a:prstGeom>
          <a:noFill/>
        </p:spPr>
        <p:txBody>
          <a:bodyPr wrap="square" lIns="108000" rIns="108000" rtlCol="0">
            <a:spAutoFit/>
          </a:bodyPr>
          <a:lstStyle/>
          <a:p>
            <a:r>
              <a:rPr lang="en-US" altLang="ko-KR" sz="2400" b="1" dirty="0" err="1">
                <a:solidFill>
                  <a:srgbClr val="243255"/>
                </a:solidFill>
                <a:cs typeface="Arial" pitchFamily="34" charset="0"/>
              </a:rPr>
              <a:t>Avere</a:t>
            </a:r>
            <a:r>
              <a:rPr lang="en-US" altLang="ko-KR" sz="2400" b="1" dirty="0">
                <a:solidFill>
                  <a:srgbClr val="243255"/>
                </a:solidFill>
                <a:cs typeface="Arial" pitchFamily="34" charset="0"/>
              </a:rPr>
              <a:t> una </a:t>
            </a:r>
            <a:r>
              <a:rPr lang="en-US" altLang="ko-KR" sz="2400" b="1" dirty="0" err="1">
                <a:solidFill>
                  <a:srgbClr val="243255"/>
                </a:solidFill>
                <a:cs typeface="Arial" pitchFamily="34" charset="0"/>
              </a:rPr>
              <a:t>migliore</a:t>
            </a:r>
            <a:r>
              <a:rPr lang="en-US" altLang="ko-KR" sz="2400" b="1" dirty="0">
                <a:solidFill>
                  <a:srgbClr val="243255"/>
                </a:solidFill>
                <a:cs typeface="Arial" pitchFamily="34" charset="0"/>
              </a:rPr>
              <a:t> </a:t>
            </a:r>
            <a:r>
              <a:rPr lang="en-US" altLang="ko-KR" sz="2400" b="1" dirty="0" err="1">
                <a:solidFill>
                  <a:srgbClr val="243255"/>
                </a:solidFill>
                <a:cs typeface="Arial" pitchFamily="34" charset="0"/>
              </a:rPr>
              <a:t>comprensione</a:t>
            </a:r>
            <a:r>
              <a:rPr lang="en-US" altLang="ko-KR" sz="2400" b="1" dirty="0">
                <a:solidFill>
                  <a:srgbClr val="243255"/>
                </a:solidFill>
                <a:cs typeface="Arial" pitchFamily="34" charset="0"/>
              </a:rPr>
              <a:t> di </a:t>
            </a:r>
            <a:r>
              <a:rPr lang="en-US" altLang="ko-KR" sz="2400" b="1" dirty="0" err="1">
                <a:solidFill>
                  <a:srgbClr val="243255"/>
                </a:solidFill>
                <a:cs typeface="Arial" pitchFamily="34" charset="0"/>
              </a:rPr>
              <a:t>EntreComp</a:t>
            </a:r>
            <a:endParaRPr lang="en-US" altLang="ko-KR" sz="2400" b="1" dirty="0">
              <a:solidFill>
                <a:srgbClr val="243255"/>
              </a:solidFill>
              <a:cs typeface="Arial" pitchFamily="34" charset="0"/>
            </a:endParaRPr>
          </a:p>
          <a:p>
            <a:r>
              <a:rPr lang="en-US" altLang="ko-KR" sz="2400" dirty="0">
                <a:cs typeface="Arial" pitchFamily="34" charset="0"/>
              </a:rPr>
              <a:t>Tre </a:t>
            </a:r>
            <a:r>
              <a:rPr lang="en-US" altLang="ko-KR" sz="2400" dirty="0" err="1">
                <a:cs typeface="Arial" pitchFamily="34" charset="0"/>
              </a:rPr>
              <a:t>Aree</a:t>
            </a:r>
            <a:r>
              <a:rPr lang="en-US" altLang="ko-KR" sz="2400" dirty="0">
                <a:cs typeface="Arial" pitchFamily="34" charset="0"/>
              </a:rPr>
              <a:t> di </a:t>
            </a:r>
            <a:r>
              <a:rPr lang="en-US" altLang="ko-KR" sz="2400" dirty="0" err="1">
                <a:cs typeface="Arial" pitchFamily="34" charset="0"/>
              </a:rPr>
              <a:t>Formazione</a:t>
            </a:r>
            <a:r>
              <a:rPr lang="en-US" altLang="ko-KR" sz="2400" dirty="0">
                <a:cs typeface="Arial" pitchFamily="34" charset="0"/>
              </a:rPr>
              <a:t>: IDEE &amp; OPPORTUNITÀ, RISORSE, INTO ACTION</a:t>
            </a:r>
            <a:endParaRPr lang="ko-KR" altLang="en-US" sz="2400" dirty="0">
              <a:cs typeface="Arial" pitchFamily="34" charset="0"/>
            </a:endParaRPr>
          </a:p>
        </p:txBody>
      </p:sp>
      <p:sp>
        <p:nvSpPr>
          <p:cNvPr id="41" name="TextBox 8">
            <a:extLst>
              <a:ext uri="{FF2B5EF4-FFF2-40B4-BE49-F238E27FC236}">
                <a16:creationId xmlns:a16="http://schemas.microsoft.com/office/drawing/2014/main" id="{D30CFFC9-0910-4AEB-ACCE-4FB39BBB51EE}"/>
              </a:ext>
            </a:extLst>
          </p:cNvPr>
          <p:cNvSpPr txBox="1"/>
          <p:nvPr/>
        </p:nvSpPr>
        <p:spPr>
          <a:xfrm>
            <a:off x="1676400" y="6975103"/>
            <a:ext cx="10591800" cy="830997"/>
          </a:xfrm>
          <a:prstGeom prst="rect">
            <a:avLst/>
          </a:prstGeom>
          <a:noFill/>
        </p:spPr>
        <p:txBody>
          <a:bodyPr wrap="square" lIns="108000" rIns="108000" rtlCol="0">
            <a:spAutoFit/>
          </a:bodyPr>
          <a:lstStyle/>
          <a:p>
            <a:r>
              <a:rPr lang="en-US" altLang="ko-KR" sz="2400" b="1" dirty="0" err="1">
                <a:solidFill>
                  <a:srgbClr val="243255"/>
                </a:solidFill>
                <a:cs typeface="Arial" pitchFamily="34" charset="0"/>
              </a:rPr>
              <a:t>Sperimentare</a:t>
            </a:r>
            <a:r>
              <a:rPr lang="en-US" altLang="ko-KR" sz="2400" b="1" dirty="0">
                <a:solidFill>
                  <a:srgbClr val="243255"/>
                </a:solidFill>
                <a:cs typeface="Arial" pitchFamily="34" charset="0"/>
              </a:rPr>
              <a:t> Framework </a:t>
            </a:r>
            <a:r>
              <a:rPr lang="en-US" altLang="ko-KR" sz="2400" b="1" dirty="0" err="1">
                <a:solidFill>
                  <a:srgbClr val="243255"/>
                </a:solidFill>
                <a:cs typeface="Arial" pitchFamily="34" charset="0"/>
              </a:rPr>
              <a:t>operativi</a:t>
            </a:r>
            <a:r>
              <a:rPr lang="en-US" altLang="ko-KR" sz="2400" b="1" dirty="0">
                <a:solidFill>
                  <a:srgbClr val="243255"/>
                </a:solidFill>
                <a:cs typeface="Arial" pitchFamily="34" charset="0"/>
              </a:rPr>
              <a:t> </a:t>
            </a:r>
            <a:r>
              <a:rPr lang="en-US" altLang="ko-KR" sz="2400" b="1" dirty="0" err="1">
                <a:solidFill>
                  <a:srgbClr val="243255"/>
                </a:solidFill>
                <a:cs typeface="Arial" pitchFamily="34" charset="0"/>
              </a:rPr>
              <a:t>sul</a:t>
            </a:r>
            <a:r>
              <a:rPr lang="en-US" altLang="ko-KR" sz="2400" b="1" dirty="0">
                <a:solidFill>
                  <a:srgbClr val="243255"/>
                </a:solidFill>
                <a:cs typeface="Arial" pitchFamily="34" charset="0"/>
              </a:rPr>
              <a:t> </a:t>
            </a:r>
            <a:r>
              <a:rPr lang="en-US" altLang="ko-KR" sz="2400" b="1" dirty="0" err="1">
                <a:solidFill>
                  <a:srgbClr val="243255"/>
                </a:solidFill>
                <a:cs typeface="Arial" pitchFamily="34" charset="0"/>
              </a:rPr>
              <a:t>Pensiero</a:t>
            </a:r>
            <a:r>
              <a:rPr lang="en-US" altLang="ko-KR" sz="2400" b="1" dirty="0">
                <a:solidFill>
                  <a:srgbClr val="243255"/>
                </a:solidFill>
                <a:cs typeface="Arial" pitchFamily="34" charset="0"/>
              </a:rPr>
              <a:t> </a:t>
            </a:r>
            <a:r>
              <a:rPr lang="en-US" altLang="ko-KR" sz="2400" b="1" dirty="0" err="1">
                <a:solidFill>
                  <a:srgbClr val="243255"/>
                </a:solidFill>
                <a:cs typeface="Arial" pitchFamily="34" charset="0"/>
              </a:rPr>
              <a:t>Critico</a:t>
            </a:r>
            <a:endParaRPr lang="en-US" altLang="ko-KR" sz="2400" b="1" dirty="0">
              <a:solidFill>
                <a:srgbClr val="243255"/>
              </a:solidFill>
              <a:cs typeface="Arial" pitchFamily="34" charset="0"/>
            </a:endParaRPr>
          </a:p>
          <a:p>
            <a:r>
              <a:rPr lang="en-US" altLang="ko-KR" sz="2400" dirty="0" err="1">
                <a:cs typeface="Arial" pitchFamily="34" charset="0"/>
              </a:rPr>
              <a:t>Analisi</a:t>
            </a:r>
            <a:r>
              <a:rPr lang="en-US" altLang="ko-KR" sz="2400" dirty="0">
                <a:cs typeface="Arial" pitchFamily="34" charset="0"/>
              </a:rPr>
              <a:t> → </a:t>
            </a:r>
            <a:r>
              <a:rPr lang="en-US" altLang="ko-KR" sz="2400" dirty="0" err="1">
                <a:cs typeface="Arial" pitchFamily="34" charset="0"/>
              </a:rPr>
              <a:t>Inferenza</a:t>
            </a:r>
            <a:r>
              <a:rPr lang="en-US" altLang="ko-KR" sz="2400" dirty="0">
                <a:cs typeface="Arial" pitchFamily="34" charset="0"/>
              </a:rPr>
              <a:t> → </a:t>
            </a:r>
            <a:r>
              <a:rPr lang="en-US" altLang="ko-KR" sz="2400" dirty="0" err="1">
                <a:cs typeface="Arial" pitchFamily="34" charset="0"/>
              </a:rPr>
              <a:t>Valutazione</a:t>
            </a:r>
            <a:r>
              <a:rPr lang="en-US" altLang="ko-KR" sz="2400" dirty="0">
                <a:cs typeface="Arial" pitchFamily="34" charset="0"/>
              </a:rPr>
              <a:t> </a:t>
            </a:r>
            <a:endParaRPr lang="ko-KR" altLang="en-US" sz="2400" dirty="0">
              <a:cs typeface="Arial" pitchFamily="34" charset="0"/>
            </a:endParaRPr>
          </a:p>
        </p:txBody>
      </p:sp>
      <p:sp>
        <p:nvSpPr>
          <p:cNvPr id="43" name="TextBox 8">
            <a:extLst>
              <a:ext uri="{FF2B5EF4-FFF2-40B4-BE49-F238E27FC236}">
                <a16:creationId xmlns:a16="http://schemas.microsoft.com/office/drawing/2014/main" id="{296E3461-3EE8-4F02-A473-DBC09AFF5FAF}"/>
              </a:ext>
            </a:extLst>
          </p:cNvPr>
          <p:cNvSpPr txBox="1"/>
          <p:nvPr/>
        </p:nvSpPr>
        <p:spPr>
          <a:xfrm>
            <a:off x="1639529" y="5813003"/>
            <a:ext cx="9561871" cy="830997"/>
          </a:xfrm>
          <a:prstGeom prst="rect">
            <a:avLst/>
          </a:prstGeom>
          <a:noFill/>
        </p:spPr>
        <p:txBody>
          <a:bodyPr wrap="square" lIns="108000" rIns="108000" rtlCol="0">
            <a:spAutoFit/>
          </a:bodyPr>
          <a:lstStyle/>
          <a:p>
            <a:r>
              <a:rPr lang="en-US" altLang="ko-KR" sz="2400" b="1" dirty="0" err="1">
                <a:solidFill>
                  <a:srgbClr val="243255"/>
                </a:solidFill>
                <a:cs typeface="Arial" pitchFamily="34" charset="0"/>
              </a:rPr>
              <a:t>Comprendere</a:t>
            </a:r>
            <a:r>
              <a:rPr lang="en-US" altLang="ko-KR" sz="2400" b="1" dirty="0">
                <a:solidFill>
                  <a:srgbClr val="243255"/>
                </a:solidFill>
                <a:cs typeface="Arial" pitchFamily="34" charset="0"/>
              </a:rPr>
              <a:t> come è </a:t>
            </a:r>
            <a:r>
              <a:rPr lang="en-US" altLang="ko-KR" sz="2400" b="1" dirty="0" err="1">
                <a:solidFill>
                  <a:srgbClr val="243255"/>
                </a:solidFill>
                <a:cs typeface="Arial" pitchFamily="34" charset="0"/>
              </a:rPr>
              <a:t>affrontato</a:t>
            </a:r>
            <a:r>
              <a:rPr lang="en-US" altLang="ko-KR" sz="2400" b="1" dirty="0">
                <a:solidFill>
                  <a:srgbClr val="243255"/>
                </a:solidFill>
                <a:cs typeface="Arial" pitchFamily="34" charset="0"/>
              </a:rPr>
              <a:t> il </a:t>
            </a:r>
            <a:r>
              <a:rPr lang="en-US" altLang="ko-KR" sz="2400" b="1" dirty="0" err="1">
                <a:solidFill>
                  <a:srgbClr val="243255"/>
                </a:solidFill>
                <a:cs typeface="Arial" pitchFamily="34" charset="0"/>
              </a:rPr>
              <a:t>Pensiero</a:t>
            </a:r>
            <a:r>
              <a:rPr lang="en-US" altLang="ko-KR" sz="2400" b="1" dirty="0">
                <a:solidFill>
                  <a:srgbClr val="243255"/>
                </a:solidFill>
                <a:cs typeface="Arial" pitchFamily="34" charset="0"/>
              </a:rPr>
              <a:t> </a:t>
            </a:r>
            <a:r>
              <a:rPr lang="en-US" altLang="ko-KR" sz="2400" b="1" dirty="0" err="1">
                <a:solidFill>
                  <a:srgbClr val="243255"/>
                </a:solidFill>
                <a:cs typeface="Arial" pitchFamily="34" charset="0"/>
              </a:rPr>
              <a:t>Critico</a:t>
            </a:r>
            <a:r>
              <a:rPr lang="en-US" altLang="ko-KR" sz="2400" b="1" dirty="0">
                <a:solidFill>
                  <a:srgbClr val="243255"/>
                </a:solidFill>
                <a:cs typeface="Arial" pitchFamily="34" charset="0"/>
              </a:rPr>
              <a:t> in </a:t>
            </a:r>
            <a:r>
              <a:rPr lang="en-US" altLang="ko-KR" sz="2400" b="1" dirty="0" err="1">
                <a:solidFill>
                  <a:srgbClr val="243255"/>
                </a:solidFill>
                <a:cs typeface="Arial" pitchFamily="34" charset="0"/>
              </a:rPr>
              <a:t>EntreComp</a:t>
            </a:r>
            <a:endParaRPr lang="en-US" altLang="ko-KR" sz="2400" b="1" dirty="0">
              <a:solidFill>
                <a:srgbClr val="243255"/>
              </a:solidFill>
              <a:cs typeface="Arial" pitchFamily="34" charset="0"/>
            </a:endParaRPr>
          </a:p>
          <a:p>
            <a:r>
              <a:rPr lang="it-IT" altLang="ko-KR" sz="2400" dirty="0">
                <a:cs typeface="Arial" pitchFamily="34" charset="0"/>
              </a:rPr>
              <a:t>IDEE &amp; OPPORTUNITÀ per il Pensiero Critico</a:t>
            </a:r>
            <a:endParaRPr lang="ko-KR" altLang="en-US" sz="2400" dirty="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err="1">
                <a:solidFill>
                  <a:srgbClr val="E12227"/>
                </a:solidFill>
                <a:latin typeface="Tahoma" panose="020B0604030504040204" pitchFamily="34" charset="0"/>
                <a:ea typeface="Tahoma" panose="020B0604030504040204" pitchFamily="34" charset="0"/>
                <a:cs typeface="Tahoma" panose="020B0604030504040204" pitchFamily="34" charset="0"/>
              </a:rPr>
              <a:t>Unità</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2</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5" y="2019300"/>
            <a:ext cx="16913699" cy="629660"/>
          </a:xfrm>
          <a:prstGeom prst="rect">
            <a:avLst/>
          </a:prstGeom>
        </p:spPr>
        <p:txBody>
          <a:bodyPr vert="horz" wrap="square" lIns="0" tIns="13970" rIns="0" bIns="0" rtlCol="0">
            <a:spAutoFit/>
          </a:bodyPr>
          <a:lstStyle/>
          <a:p>
            <a:pPr marL="12700" algn="just">
              <a:lnSpc>
                <a:spcPct val="100000"/>
              </a:lnSpc>
              <a:spcBef>
                <a:spcPts val="110"/>
              </a:spcBef>
            </a:pPr>
            <a:r>
              <a:rPr lang="en-GB" sz="4000" b="1" spc="50" dirty="0" err="1">
                <a:solidFill>
                  <a:srgbClr val="243255"/>
                </a:solidFill>
                <a:cs typeface="Tahoma"/>
              </a:rPr>
              <a:t>L’approccio</a:t>
            </a:r>
            <a:r>
              <a:rPr lang="en-GB" sz="4000" b="1" spc="50" dirty="0">
                <a:solidFill>
                  <a:srgbClr val="243255"/>
                </a:solidFill>
                <a:cs typeface="Tahoma"/>
              </a:rPr>
              <a:t> di </a:t>
            </a:r>
            <a:r>
              <a:rPr lang="en-GB" sz="4000" b="1" spc="50" dirty="0" err="1">
                <a:solidFill>
                  <a:srgbClr val="243255"/>
                </a:solidFill>
                <a:cs typeface="Tahoma"/>
              </a:rPr>
              <a:t>EntreComp</a:t>
            </a:r>
            <a:r>
              <a:rPr lang="en-GB" sz="4000" b="1" spc="50" dirty="0">
                <a:solidFill>
                  <a:srgbClr val="243255"/>
                </a:solidFill>
                <a:cs typeface="Tahoma"/>
              </a:rPr>
              <a:t> al </a:t>
            </a:r>
            <a:r>
              <a:rPr lang="en-GB" sz="4000" b="1" spc="50" dirty="0" err="1">
                <a:solidFill>
                  <a:srgbClr val="243255"/>
                </a:solidFill>
                <a:cs typeface="Tahoma"/>
              </a:rPr>
              <a:t>Pensiero</a:t>
            </a:r>
            <a:r>
              <a:rPr lang="en-GB" sz="4000" b="1" spc="50" dirty="0">
                <a:solidFill>
                  <a:srgbClr val="243255"/>
                </a:solidFill>
                <a:cs typeface="Tahoma"/>
              </a:rPr>
              <a:t> </a:t>
            </a:r>
            <a:r>
              <a:rPr lang="en-GB" sz="4000" b="1" spc="50" dirty="0" err="1">
                <a:solidFill>
                  <a:srgbClr val="243255"/>
                </a:solidFill>
                <a:cs typeface="Tahoma"/>
              </a:rPr>
              <a:t>Critico</a:t>
            </a:r>
            <a:endParaRPr lang="en-GB" sz="4000" b="1" spc="50" dirty="0">
              <a:solidFill>
                <a:srgbClr val="243255"/>
              </a:solidFill>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5" y="3009900"/>
            <a:ext cx="16206945" cy="3970318"/>
          </a:xfrm>
          <a:prstGeom prst="rect">
            <a:avLst/>
          </a:prstGeom>
          <a:noFill/>
        </p:spPr>
        <p:txBody>
          <a:bodyPr wrap="square" rtlCol="0">
            <a:spAutoFit/>
          </a:bodyPr>
          <a:lstStyle/>
          <a:p>
            <a:r>
              <a:rPr lang="en-US" sz="2800" dirty="0"/>
              <a:t>Se ci </a:t>
            </a:r>
            <a:r>
              <a:rPr lang="en-US" sz="2800" dirty="0" err="1"/>
              <a:t>riflettiamo</a:t>
            </a:r>
            <a:r>
              <a:rPr lang="en-US" sz="2800" dirty="0"/>
              <a:t>, </a:t>
            </a:r>
            <a:r>
              <a:rPr lang="en-US" sz="2800" dirty="0" err="1"/>
              <a:t>trovare</a:t>
            </a:r>
            <a:r>
              <a:rPr lang="en-US" sz="2800" dirty="0"/>
              <a:t> un </a:t>
            </a:r>
            <a:r>
              <a:rPr lang="en-US" sz="2800" dirty="0" err="1"/>
              <a:t>lavoro</a:t>
            </a:r>
            <a:r>
              <a:rPr lang="en-US" sz="2800" dirty="0"/>
              <a:t> - o </a:t>
            </a:r>
            <a:r>
              <a:rPr lang="en-US" sz="2800" dirty="0" err="1"/>
              <a:t>l'opportunità</a:t>
            </a:r>
            <a:r>
              <a:rPr lang="en-US" sz="2800" dirty="0"/>
              <a:t> di un </a:t>
            </a:r>
            <a:r>
              <a:rPr lang="en-US" sz="2800" dirty="0" err="1"/>
              <a:t>colloquio</a:t>
            </a:r>
            <a:r>
              <a:rPr lang="en-US" sz="2800" dirty="0"/>
              <a:t> con </a:t>
            </a:r>
            <a:r>
              <a:rPr lang="en-US" sz="2800" dirty="0" err="1"/>
              <a:t>un'azienda</a:t>
            </a:r>
            <a:r>
              <a:rPr lang="en-US" sz="2800" dirty="0"/>
              <a:t> per cui </a:t>
            </a:r>
            <a:r>
              <a:rPr lang="en-US" sz="2800" dirty="0" err="1"/>
              <a:t>si</a:t>
            </a:r>
            <a:r>
              <a:rPr lang="en-US" sz="2800" dirty="0"/>
              <a:t> </a:t>
            </a:r>
            <a:r>
              <a:rPr lang="en-US" sz="2800" dirty="0" err="1"/>
              <a:t>desidera</a:t>
            </a:r>
            <a:r>
              <a:rPr lang="en-US" sz="2800" dirty="0"/>
              <a:t> </a:t>
            </a:r>
            <a:r>
              <a:rPr lang="en-US" sz="2800" dirty="0" err="1"/>
              <a:t>lavorare</a:t>
            </a:r>
            <a:r>
              <a:rPr lang="en-US" sz="2800" dirty="0"/>
              <a:t> - è un </a:t>
            </a:r>
            <a:r>
              <a:rPr lang="en-US" sz="2800" dirty="0" err="1"/>
              <a:t>processo</a:t>
            </a:r>
            <a:r>
              <a:rPr lang="en-US" sz="2800" dirty="0"/>
              <a:t> </a:t>
            </a:r>
            <a:r>
              <a:rPr lang="en-US" sz="2800" dirty="0" err="1"/>
              <a:t>che</a:t>
            </a:r>
            <a:r>
              <a:rPr lang="en-US" sz="2800" dirty="0"/>
              <a:t> </a:t>
            </a:r>
            <a:r>
              <a:rPr lang="en-US" sz="2800" dirty="0" err="1"/>
              <a:t>assomiglia</a:t>
            </a:r>
            <a:r>
              <a:rPr lang="en-US" sz="2800" dirty="0"/>
              <a:t> molto </a:t>
            </a:r>
            <a:r>
              <a:rPr lang="en-US" sz="2800" dirty="0" err="1"/>
              <a:t>alla</a:t>
            </a:r>
            <a:r>
              <a:rPr lang="en-US" sz="2800" dirty="0"/>
              <a:t> </a:t>
            </a:r>
            <a:r>
              <a:rPr lang="en-US" sz="2800" dirty="0" err="1"/>
              <a:t>struttura</a:t>
            </a:r>
            <a:r>
              <a:rPr lang="en-US" sz="2800" dirty="0"/>
              <a:t> di </a:t>
            </a:r>
            <a:r>
              <a:rPr lang="en-US" sz="2800" dirty="0" err="1"/>
              <a:t>EntreComp</a:t>
            </a:r>
            <a:r>
              <a:rPr lang="en-US" dirty="0"/>
              <a:t>:</a:t>
            </a:r>
            <a:br>
              <a:rPr lang="en-US" dirty="0"/>
            </a:br>
            <a:endParaRPr lang="en-US" altLang="ko-KR" sz="2800" dirty="0"/>
          </a:p>
          <a:p>
            <a:r>
              <a:rPr lang="en-US" sz="2800" dirty="0"/>
              <a:t>1.Identificazione </a:t>
            </a:r>
            <a:r>
              <a:rPr lang="en-US" sz="2800" dirty="0" err="1"/>
              <a:t>delle</a:t>
            </a:r>
            <a:r>
              <a:rPr lang="en-US" sz="2800" dirty="0"/>
              <a:t> </a:t>
            </a:r>
            <a:r>
              <a:rPr lang="en-US" sz="2800" b="1" dirty="0">
                <a:solidFill>
                  <a:schemeClr val="accent5"/>
                </a:solidFill>
              </a:rPr>
              <a:t>IDEE &amp; OPPORTUNITÀ </a:t>
            </a:r>
            <a:r>
              <a:rPr lang="en-US" sz="2800" dirty="0"/>
              <a:t>per </a:t>
            </a:r>
            <a:r>
              <a:rPr lang="en-US" sz="2800" dirty="0" err="1"/>
              <a:t>raggiungere</a:t>
            </a:r>
            <a:r>
              <a:rPr lang="en-US" sz="2800" dirty="0"/>
              <a:t> tale </a:t>
            </a:r>
            <a:r>
              <a:rPr lang="en-US" sz="2800" dirty="0" err="1"/>
              <a:t>obiettivo</a:t>
            </a:r>
            <a:r>
              <a:rPr lang="en-US" sz="2800" dirty="0"/>
              <a:t>.</a:t>
            </a:r>
            <a:br>
              <a:rPr lang="en-US" sz="2800" dirty="0"/>
            </a:br>
            <a:r>
              <a:rPr lang="en-US" sz="2800" dirty="0"/>
              <a:t>2. </a:t>
            </a:r>
            <a:r>
              <a:rPr lang="en-US" sz="2800" dirty="0" err="1"/>
              <a:t>Reperimento</a:t>
            </a:r>
            <a:r>
              <a:rPr lang="en-US" sz="2800" dirty="0"/>
              <a:t> di </a:t>
            </a:r>
            <a:r>
              <a:rPr lang="en-US" sz="2800" dirty="0" err="1"/>
              <a:t>nuove</a:t>
            </a:r>
            <a:r>
              <a:rPr lang="en-US" sz="2800" dirty="0"/>
              <a:t> </a:t>
            </a:r>
            <a:r>
              <a:rPr lang="en-US" sz="2800" b="1" dirty="0">
                <a:solidFill>
                  <a:schemeClr val="accent6"/>
                </a:solidFill>
              </a:rPr>
              <a:t>RISORSE</a:t>
            </a:r>
            <a:br>
              <a:rPr lang="en-US" sz="2800" dirty="0"/>
            </a:br>
            <a:r>
              <a:rPr lang="en-US" sz="2800" dirty="0"/>
              <a:t>3. </a:t>
            </a:r>
            <a:r>
              <a:rPr lang="en-US" sz="2800" b="1" dirty="0">
                <a:solidFill>
                  <a:schemeClr val="accent3"/>
                </a:solidFill>
              </a:rPr>
              <a:t>INTO ACTION </a:t>
            </a:r>
            <a:r>
              <a:rPr lang="en-US" sz="2800" dirty="0"/>
              <a:t>per </a:t>
            </a:r>
            <a:r>
              <a:rPr lang="en-US" sz="2800" dirty="0" err="1"/>
              <a:t>raggiungere</a:t>
            </a:r>
            <a:r>
              <a:rPr lang="en-US" sz="2800" dirty="0"/>
              <a:t> lo </a:t>
            </a:r>
            <a:r>
              <a:rPr lang="en-US" sz="2800" dirty="0" err="1"/>
              <a:t>scopo</a:t>
            </a:r>
            <a:r>
              <a:rPr lang="en-US" sz="2800" dirty="0"/>
              <a:t> </a:t>
            </a:r>
            <a:br>
              <a:rPr lang="en-US" sz="2800" dirty="0"/>
            </a:br>
            <a:endParaRPr lang="en-US" altLang="ko-KR" sz="2800" b="1" dirty="0">
              <a:solidFill>
                <a:schemeClr val="accent3">
                  <a:lumMod val="75000"/>
                </a:schemeClr>
              </a:solidFill>
            </a:endParaRPr>
          </a:p>
          <a:p>
            <a:r>
              <a:rPr lang="en-US" sz="2800" dirty="0" err="1"/>
              <a:t>Quindi</a:t>
            </a:r>
            <a:r>
              <a:rPr lang="en-US" sz="2800" dirty="0"/>
              <a:t>, </a:t>
            </a:r>
            <a:r>
              <a:rPr lang="en-US" sz="2800" dirty="0" err="1"/>
              <a:t>all'inizio</a:t>
            </a:r>
            <a:r>
              <a:rPr lang="en-US" sz="2800" dirty="0"/>
              <a:t>, devi </a:t>
            </a:r>
            <a:r>
              <a:rPr lang="en-US" sz="2800" dirty="0" err="1"/>
              <a:t>pensare</a:t>
            </a:r>
            <a:r>
              <a:rPr lang="en-US" sz="2800" dirty="0"/>
              <a:t> in modo </a:t>
            </a:r>
            <a:r>
              <a:rPr lang="en-US" sz="2800" dirty="0" err="1"/>
              <a:t>critico</a:t>
            </a:r>
            <a:r>
              <a:rPr lang="en-US" sz="2800" dirty="0"/>
              <a:t> a come </a:t>
            </a:r>
            <a:r>
              <a:rPr lang="en-US" sz="2800" dirty="0" err="1"/>
              <a:t>pianificare</a:t>
            </a:r>
            <a:r>
              <a:rPr lang="en-US" sz="2800" dirty="0"/>
              <a:t>, </a:t>
            </a:r>
            <a:r>
              <a:rPr lang="en-US" sz="2800" dirty="0" err="1"/>
              <a:t>iniziare</a:t>
            </a:r>
            <a:r>
              <a:rPr lang="en-US" sz="2800" dirty="0"/>
              <a:t> e </a:t>
            </a:r>
            <a:r>
              <a:rPr lang="en-US" sz="2800" dirty="0" err="1"/>
              <a:t>portare</a:t>
            </a:r>
            <a:r>
              <a:rPr lang="en-US" sz="2800" dirty="0"/>
              <a:t> a </a:t>
            </a:r>
            <a:r>
              <a:rPr lang="en-US" sz="2800" dirty="0" err="1"/>
              <a:t>termine</a:t>
            </a:r>
            <a:r>
              <a:rPr lang="en-US" sz="2800" dirty="0"/>
              <a:t> il </a:t>
            </a:r>
            <a:r>
              <a:rPr lang="en-US" sz="2800" dirty="0" err="1"/>
              <a:t>processo</a:t>
            </a:r>
            <a:r>
              <a:rPr lang="en-US" sz="2800" dirty="0"/>
              <a:t> di </a:t>
            </a:r>
            <a:r>
              <a:rPr lang="en-US" sz="2800" dirty="0" err="1"/>
              <a:t>ricerca</a:t>
            </a:r>
            <a:r>
              <a:rPr lang="en-US" sz="2800" dirty="0"/>
              <a:t> del </a:t>
            </a:r>
            <a:r>
              <a:rPr lang="en-US" sz="2800" dirty="0" err="1"/>
              <a:t>lavoro</a:t>
            </a:r>
            <a:r>
              <a:rPr lang="en-US" sz="2800" dirty="0"/>
              <a:t>... Non a </a:t>
            </a:r>
            <a:r>
              <a:rPr lang="en-US" sz="2800" dirty="0" err="1"/>
              <a:t>caso</a:t>
            </a:r>
            <a:r>
              <a:rPr lang="en-US" sz="2800" dirty="0"/>
              <a:t>, secondo </a:t>
            </a:r>
            <a:r>
              <a:rPr lang="en-US" sz="2800" dirty="0" err="1"/>
              <a:t>molti</a:t>
            </a:r>
            <a:r>
              <a:rPr lang="en-US" sz="2800" dirty="0"/>
              <a:t>, </a:t>
            </a:r>
            <a:r>
              <a:rPr lang="en-US" sz="2800" dirty="0" err="1"/>
              <a:t>trovare</a:t>
            </a:r>
            <a:r>
              <a:rPr lang="en-US" sz="2800" dirty="0"/>
              <a:t> un </a:t>
            </a:r>
            <a:r>
              <a:rPr lang="en-US" sz="2800" dirty="0" err="1"/>
              <a:t>lavoro</a:t>
            </a:r>
            <a:r>
              <a:rPr lang="en-US" sz="2800" dirty="0"/>
              <a:t> è di per </a:t>
            </a:r>
            <a:r>
              <a:rPr lang="en-US" sz="2800" dirty="0" err="1"/>
              <a:t>sé</a:t>
            </a:r>
            <a:r>
              <a:rPr lang="en-US" sz="2800" dirty="0"/>
              <a:t> un </a:t>
            </a:r>
            <a:r>
              <a:rPr lang="en-US" sz="2800" dirty="0" err="1"/>
              <a:t>lavoro</a:t>
            </a:r>
            <a:r>
              <a:rPr lang="en-US" sz="2800" dirty="0"/>
              <a:t>.</a:t>
            </a:r>
            <a:endParaRPr lang="it-IT" sz="2800" dirty="0"/>
          </a:p>
        </p:txBody>
      </p:sp>
    </p:spTree>
    <p:extLst>
      <p:ext uri="{BB962C8B-B14F-4D97-AF65-F5344CB8AC3E}">
        <p14:creationId xmlns:p14="http://schemas.microsoft.com/office/powerpoint/2010/main" val="42808712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err="1">
                <a:solidFill>
                  <a:srgbClr val="E12227"/>
                </a:solidFill>
                <a:latin typeface="Tahoma" panose="020B0604030504040204" pitchFamily="34" charset="0"/>
                <a:ea typeface="Tahoma" panose="020B0604030504040204" pitchFamily="34" charset="0"/>
                <a:cs typeface="Tahoma" panose="020B0604030504040204" pitchFamily="34" charset="0"/>
              </a:rPr>
              <a:t>Unità</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2</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5" y="2019300"/>
            <a:ext cx="16913699" cy="629660"/>
          </a:xfrm>
          <a:prstGeom prst="rect">
            <a:avLst/>
          </a:prstGeom>
        </p:spPr>
        <p:txBody>
          <a:bodyPr vert="horz" wrap="square" lIns="0" tIns="13970" rIns="0" bIns="0" rtlCol="0">
            <a:spAutoFit/>
          </a:bodyPr>
          <a:lstStyle/>
          <a:p>
            <a:pPr marL="12700" algn="just">
              <a:lnSpc>
                <a:spcPct val="100000"/>
              </a:lnSpc>
              <a:spcBef>
                <a:spcPts val="110"/>
              </a:spcBef>
            </a:pPr>
            <a:r>
              <a:rPr lang="en-GB" sz="4000" b="1" spc="50" dirty="0">
                <a:solidFill>
                  <a:srgbClr val="243255"/>
                </a:solidFill>
                <a:cs typeface="Tahoma"/>
              </a:rPr>
              <a:t>1. </a:t>
            </a:r>
            <a:r>
              <a:rPr lang="en-GB" sz="4000" b="1" spc="50" dirty="0" err="1">
                <a:solidFill>
                  <a:srgbClr val="243255"/>
                </a:solidFill>
                <a:cs typeface="Tahoma"/>
              </a:rPr>
              <a:t>Individuare</a:t>
            </a:r>
            <a:r>
              <a:rPr lang="en-GB" sz="4000" b="1" spc="50" dirty="0">
                <a:solidFill>
                  <a:srgbClr val="243255"/>
                </a:solidFill>
                <a:cs typeface="Tahoma"/>
              </a:rPr>
              <a:t> </a:t>
            </a:r>
            <a:r>
              <a:rPr lang="en-GB" sz="4000" b="1" spc="50" dirty="0" err="1">
                <a:solidFill>
                  <a:srgbClr val="243255"/>
                </a:solidFill>
                <a:cs typeface="Tahoma"/>
              </a:rPr>
              <a:t>opportunità</a:t>
            </a:r>
            <a:endParaRPr lang="en-GB" sz="4000" b="1" spc="50" dirty="0">
              <a:solidFill>
                <a:srgbClr val="243255"/>
              </a:solidFill>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878583" y="3039001"/>
            <a:ext cx="16647417" cy="4401205"/>
          </a:xfrm>
          <a:prstGeom prst="rect">
            <a:avLst/>
          </a:prstGeom>
          <a:noFill/>
        </p:spPr>
        <p:txBody>
          <a:bodyPr wrap="square" rtlCol="0">
            <a:spAutoFit/>
          </a:bodyPr>
          <a:lstStyle/>
          <a:p>
            <a:r>
              <a:rPr lang="en-US" sz="2800" dirty="0" err="1">
                <a:effectLst/>
                <a:latin typeface="Calibri" panose="020F0502020204030204" pitchFamily="34" charset="0"/>
                <a:ea typeface="Times New Roman" panose="02020603050405020304" pitchFamily="18" charset="0"/>
              </a:rPr>
              <a:t>Individuare</a:t>
            </a:r>
            <a:r>
              <a:rPr lang="en-US" sz="2800" dirty="0">
                <a:effectLst/>
                <a:latin typeface="Calibri" panose="020F0502020204030204" pitchFamily="34" charset="0"/>
                <a:ea typeface="Times New Roman" panose="02020603050405020304" pitchFamily="18" charset="0"/>
              </a:rPr>
              <a:t> le </a:t>
            </a:r>
            <a:r>
              <a:rPr lang="en-US" sz="2800" dirty="0" err="1">
                <a:effectLst/>
                <a:latin typeface="Calibri" panose="020F0502020204030204" pitchFamily="34" charset="0"/>
                <a:ea typeface="Times New Roman" panose="02020603050405020304" pitchFamily="18" charset="0"/>
              </a:rPr>
              <a:t>giuste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opportunità</a:t>
            </a:r>
            <a:r>
              <a:rPr lang="en-US" sz="2800" dirty="0">
                <a:effectLst/>
                <a:latin typeface="Calibri" panose="020F0502020204030204" pitchFamily="34" charset="0"/>
                <a:ea typeface="Times New Roman" panose="02020603050405020304" pitchFamily="18" charset="0"/>
              </a:rPr>
              <a:t> è la prima </a:t>
            </a:r>
            <a:r>
              <a:rPr lang="en-US" sz="2800" dirty="0" err="1">
                <a:effectLst/>
                <a:latin typeface="Calibri" panose="020F0502020204030204" pitchFamily="34" charset="0"/>
                <a:ea typeface="Times New Roman" panose="02020603050405020304" pitchFamily="18" charset="0"/>
              </a:rPr>
              <a:t>cosa</a:t>
            </a:r>
            <a:r>
              <a:rPr lang="en-US" sz="2800" dirty="0">
                <a:effectLst/>
                <a:latin typeface="Calibri" panose="020F0502020204030204" pitchFamily="34" charset="0"/>
                <a:ea typeface="Times New Roman" panose="02020603050405020304" pitchFamily="18" charset="0"/>
              </a:rPr>
              <a:t> da fare per </a:t>
            </a:r>
            <a:r>
              <a:rPr lang="en-US" sz="2800" dirty="0" err="1">
                <a:effectLst/>
                <a:latin typeface="Calibri" panose="020F0502020204030204" pitchFamily="34" charset="0"/>
                <a:ea typeface="Times New Roman" panose="02020603050405020304" pitchFamily="18" charset="0"/>
              </a:rPr>
              <a:t>massimizzare</a:t>
            </a:r>
            <a:r>
              <a:rPr lang="en-US" sz="2800" dirty="0">
                <a:effectLst/>
                <a:latin typeface="Calibri" panose="020F0502020204030204" pitchFamily="34" charset="0"/>
                <a:ea typeface="Times New Roman" panose="02020603050405020304" pitchFamily="18" charset="0"/>
              </a:rPr>
              <a:t> le </a:t>
            </a:r>
            <a:r>
              <a:rPr lang="en-US" sz="2800" dirty="0" err="1">
                <a:effectLst/>
                <a:latin typeface="Calibri" panose="020F0502020204030204" pitchFamily="34" charset="0"/>
                <a:ea typeface="Times New Roman" panose="02020603050405020304" pitchFamily="18" charset="0"/>
              </a:rPr>
              <a:t>possibilità</a:t>
            </a:r>
            <a:r>
              <a:rPr lang="en-US" sz="2800" dirty="0">
                <a:effectLst/>
                <a:latin typeface="Calibri" panose="020F0502020204030204" pitchFamily="34" charset="0"/>
                <a:ea typeface="Times New Roman" panose="02020603050405020304" pitchFamily="18" charset="0"/>
              </a:rPr>
              <a:t> di </a:t>
            </a:r>
            <a:r>
              <a:rPr lang="en-US" sz="2800" dirty="0" err="1">
                <a:effectLst/>
                <a:latin typeface="Calibri" panose="020F0502020204030204" pitchFamily="34" charset="0"/>
                <a:ea typeface="Times New Roman" panose="02020603050405020304" pitchFamily="18" charset="0"/>
              </a:rPr>
              <a:t>trovare</a:t>
            </a:r>
            <a:r>
              <a:rPr lang="en-US" sz="2800" dirty="0">
                <a:effectLst/>
                <a:latin typeface="Calibri" panose="020F0502020204030204" pitchFamily="34" charset="0"/>
                <a:ea typeface="Times New Roman" panose="02020603050405020304" pitchFamily="18" charset="0"/>
              </a:rPr>
              <a:t> un </a:t>
            </a:r>
            <a:r>
              <a:rPr lang="en-US" sz="2800" dirty="0" err="1">
                <a:effectLst/>
                <a:latin typeface="Calibri" panose="020F0502020204030204" pitchFamily="34" charset="0"/>
                <a:ea typeface="Times New Roman" panose="02020603050405020304" pitchFamily="18" charset="0"/>
              </a:rPr>
              <a:t>impiego</a:t>
            </a:r>
            <a:r>
              <a:rPr lang="en-US" sz="2800" dirty="0">
                <a:effectLst/>
                <a:latin typeface="Calibri" panose="020F0502020204030204" pitchFamily="34" charset="0"/>
                <a:ea typeface="Times New Roman" panose="02020603050405020304" pitchFamily="18" charset="0"/>
              </a:rPr>
              <a:t>.</a:t>
            </a:r>
            <a:br>
              <a:rPr lang="en-US" sz="2800" dirty="0">
                <a:effectLst/>
                <a:latin typeface="Calibri" panose="020F0502020204030204" pitchFamily="34" charset="0"/>
                <a:ea typeface="Times New Roman" panose="02020603050405020304" pitchFamily="18" charset="0"/>
              </a:rPr>
            </a:br>
            <a:br>
              <a:rPr lang="en-US" sz="2800" dirty="0">
                <a:effectLst/>
                <a:latin typeface="Calibri" panose="020F0502020204030204" pitchFamily="34" charset="0"/>
                <a:ea typeface="Times New Roman" panose="02020603050405020304" pitchFamily="18" charset="0"/>
              </a:rPr>
            </a:br>
            <a:r>
              <a:rPr lang="en-US" sz="2800" dirty="0" err="1">
                <a:effectLst/>
                <a:latin typeface="Calibri" panose="020F0502020204030204" pitchFamily="34" charset="0"/>
                <a:ea typeface="Times New Roman" panose="02020603050405020304" pitchFamily="18" charset="0"/>
              </a:rPr>
              <a:t>Applicare</a:t>
            </a:r>
            <a:r>
              <a:rPr lang="en-US" sz="2800" dirty="0">
                <a:effectLst/>
                <a:latin typeface="Calibri" panose="020F0502020204030204" pitchFamily="34" charset="0"/>
                <a:ea typeface="Times New Roman" panose="02020603050405020304" pitchFamily="18" charset="0"/>
              </a:rPr>
              <a:t> il </a:t>
            </a:r>
            <a:r>
              <a:rPr lang="en-US" sz="2800" dirty="0" err="1">
                <a:effectLst/>
                <a:latin typeface="Calibri" panose="020F0502020204030204" pitchFamily="34" charset="0"/>
                <a:ea typeface="Times New Roman" panose="02020603050405020304" pitchFamily="18" charset="0"/>
              </a:rPr>
              <a:t>pensiero</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critico</a:t>
            </a:r>
            <a:r>
              <a:rPr lang="en-US" sz="2800" dirty="0">
                <a:effectLst/>
                <a:latin typeface="Calibri" panose="020F0502020204030204" pitchFamily="34" charset="0"/>
                <a:ea typeface="Times New Roman" panose="02020603050405020304" pitchFamily="18" charset="0"/>
              </a:rPr>
              <a:t> per </a:t>
            </a:r>
            <a:r>
              <a:rPr lang="en-US" sz="2800" dirty="0" err="1">
                <a:effectLst/>
                <a:latin typeface="Calibri" panose="020F0502020204030204" pitchFamily="34" charset="0"/>
                <a:ea typeface="Times New Roman" panose="02020603050405020304" pitchFamily="18" charset="0"/>
              </a:rPr>
              <a:t>individuare</a:t>
            </a:r>
            <a:r>
              <a:rPr lang="en-US" sz="2800" dirty="0">
                <a:effectLst/>
                <a:latin typeface="Calibri" panose="020F0502020204030204" pitchFamily="34" charset="0"/>
                <a:ea typeface="Times New Roman" panose="02020603050405020304" pitchFamily="18" charset="0"/>
              </a:rPr>
              <a:t> le </a:t>
            </a:r>
            <a:r>
              <a:rPr lang="en-US" sz="2800" dirty="0" err="1">
                <a:effectLst/>
                <a:latin typeface="Calibri" panose="020F0502020204030204" pitchFamily="34" charset="0"/>
                <a:ea typeface="Times New Roman" panose="02020603050405020304" pitchFamily="18" charset="0"/>
              </a:rPr>
              <a:t>opportunità</a:t>
            </a:r>
            <a:r>
              <a:rPr lang="en-US" sz="2800" dirty="0">
                <a:effectLst/>
                <a:latin typeface="Calibri" panose="020F0502020204030204" pitchFamily="34" charset="0"/>
                <a:ea typeface="Times New Roman" panose="02020603050405020304" pitchFamily="18" charset="0"/>
              </a:rPr>
              <a:t> di </a:t>
            </a:r>
            <a:r>
              <a:rPr lang="en-US" sz="2800" dirty="0" err="1">
                <a:effectLst/>
                <a:latin typeface="Calibri" panose="020F0502020204030204" pitchFamily="34" charset="0"/>
                <a:ea typeface="Times New Roman" panose="02020603050405020304" pitchFamily="18" charset="0"/>
              </a:rPr>
              <a:t>occupabilità</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significa</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analizzare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inferire</a:t>
            </a:r>
            <a:r>
              <a:rPr lang="en-US" sz="2800" dirty="0">
                <a:effectLst/>
                <a:latin typeface="Calibri" panose="020F0502020204030204" pitchFamily="34" charset="0"/>
                <a:ea typeface="Times New Roman" panose="02020603050405020304" pitchFamily="18" charset="0"/>
              </a:rPr>
              <a:t> e </a:t>
            </a:r>
            <a:r>
              <a:rPr lang="en-US" sz="2800" dirty="0" err="1">
                <a:effectLst/>
                <a:latin typeface="Calibri" panose="020F0502020204030204" pitchFamily="34" charset="0"/>
                <a:ea typeface="Times New Roman" panose="02020603050405020304" pitchFamily="18" charset="0"/>
              </a:rPr>
              <a:t>valutare</a:t>
            </a:r>
            <a:r>
              <a:rPr lang="en-US" sz="2800" dirty="0">
                <a:effectLst/>
                <a:latin typeface="Calibri" panose="020F0502020204030204" pitchFamily="34" charset="0"/>
                <a:ea typeface="Times New Roman" panose="02020603050405020304" pitchFamily="18" charset="0"/>
              </a:rPr>
              <a:t> le </a:t>
            </a:r>
            <a:r>
              <a:rPr lang="en-US" sz="2800" dirty="0" err="1">
                <a:effectLst/>
                <a:latin typeface="Calibri" panose="020F0502020204030204" pitchFamily="34" charset="0"/>
                <a:ea typeface="Times New Roman" panose="02020603050405020304" pitchFamily="18" charset="0"/>
              </a:rPr>
              <a:t>informazioni</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rilevanti</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dati</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statistiche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ecc</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che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emergono</a:t>
            </a:r>
            <a:r>
              <a:rPr lang="en-US" sz="2800" dirty="0">
                <a:effectLst/>
                <a:latin typeface="Calibri" panose="020F0502020204030204" pitchFamily="34" charset="0"/>
                <a:ea typeface="Times New Roman" panose="02020603050405020304" pitchFamily="18" charset="0"/>
              </a:rPr>
              <a:t> dal </a:t>
            </a:r>
            <a:r>
              <a:rPr lang="en-US" sz="2800" dirty="0" err="1">
                <a:effectLst/>
                <a:latin typeface="Calibri" panose="020F0502020204030204" pitchFamily="34" charset="0"/>
                <a:ea typeface="Times New Roman" panose="02020603050405020304" pitchFamily="18" charset="0"/>
              </a:rPr>
              <a:t>mercato</a:t>
            </a:r>
            <a:r>
              <a:rPr lang="en-US" sz="2800" dirty="0">
                <a:effectLst/>
                <a:latin typeface="Calibri" panose="020F0502020204030204" pitchFamily="34" charset="0"/>
                <a:ea typeface="Times New Roman" panose="02020603050405020304" pitchFamily="18" charset="0"/>
              </a:rPr>
              <a:t> del </a:t>
            </a:r>
            <a:r>
              <a:rPr lang="en-US" sz="2800" dirty="0" err="1">
                <a:effectLst/>
                <a:latin typeface="Calibri" panose="020F0502020204030204" pitchFamily="34" charset="0"/>
                <a:ea typeface="Times New Roman" panose="02020603050405020304" pitchFamily="18" charset="0"/>
              </a:rPr>
              <a:t>lavoro</a:t>
            </a:r>
            <a:r>
              <a:rPr lang="en-US" sz="2800" dirty="0">
                <a:effectLst/>
                <a:latin typeface="Calibri" panose="020F0502020204030204" pitchFamily="34" charset="0"/>
                <a:ea typeface="Times New Roman" panose="02020603050405020304" pitchFamily="18" charset="0"/>
              </a:rPr>
              <a:t>: qual è il </a:t>
            </a:r>
            <a:r>
              <a:rPr lang="en-US" sz="2800" dirty="0" err="1">
                <a:effectLst/>
                <a:latin typeface="Calibri" panose="020F0502020204030204" pitchFamily="34" charset="0"/>
                <a:ea typeface="Times New Roman" panose="02020603050405020304" pitchFamily="18" charset="0"/>
              </a:rPr>
              <a:t>settore</a:t>
            </a:r>
            <a:r>
              <a:rPr lang="en-US" sz="2800" dirty="0">
                <a:effectLst/>
                <a:latin typeface="Calibri" panose="020F0502020204030204" pitchFamily="34" charset="0"/>
                <a:ea typeface="Times New Roman" panose="02020603050405020304" pitchFamily="18" charset="0"/>
              </a:rPr>
              <a:t> con il </a:t>
            </a:r>
            <a:r>
              <a:rPr lang="en-US" sz="2800" dirty="0" err="1">
                <a:effectLst/>
                <a:latin typeface="Calibri" panose="020F0502020204030204" pitchFamily="34" charset="0"/>
                <a:ea typeface="Times New Roman" panose="02020603050405020304" pitchFamily="18" charset="0"/>
              </a:rPr>
              <a:t>più</a:t>
            </a:r>
            <a:r>
              <a:rPr lang="en-US" sz="2800" dirty="0">
                <a:effectLst/>
                <a:latin typeface="Calibri" panose="020F0502020204030204" pitchFamily="34" charset="0"/>
                <a:ea typeface="Times New Roman" panose="02020603050405020304" pitchFamily="18" charset="0"/>
              </a:rPr>
              <a:t> alto </a:t>
            </a:r>
            <a:r>
              <a:rPr lang="en-US" sz="2800" dirty="0" err="1">
                <a:effectLst/>
                <a:latin typeface="Calibri" panose="020F0502020204030204" pitchFamily="34" charset="0"/>
                <a:ea typeface="Times New Roman" panose="02020603050405020304" pitchFamily="18" charset="0"/>
              </a:rPr>
              <a:t>potenziale</a:t>
            </a:r>
            <a:r>
              <a:rPr lang="en-US" sz="2800" dirty="0">
                <a:effectLst/>
                <a:latin typeface="Calibri" panose="020F0502020204030204" pitchFamily="34" charset="0"/>
                <a:ea typeface="Times New Roman" panose="02020603050405020304" pitchFamily="18" charset="0"/>
              </a:rPr>
              <a:t> di </a:t>
            </a:r>
            <a:r>
              <a:rPr lang="en-US" sz="2800" dirty="0" err="1">
                <a:effectLst/>
                <a:latin typeface="Calibri" panose="020F0502020204030204" pitchFamily="34" charset="0"/>
                <a:ea typeface="Times New Roman" panose="02020603050405020304" pitchFamily="18" charset="0"/>
              </a:rPr>
              <a:t>crescita</a:t>
            </a:r>
            <a:r>
              <a:rPr lang="en-US" sz="2800" dirty="0">
                <a:effectLst/>
                <a:latin typeface="Calibri" panose="020F0502020204030204" pitchFamily="34" charset="0"/>
                <a:ea typeface="Times New Roman" panose="02020603050405020304" pitchFamily="18" charset="0"/>
              </a:rPr>
              <a:t>? Dove </a:t>
            </a:r>
            <a:r>
              <a:rPr lang="en-US" sz="2800" dirty="0" err="1">
                <a:effectLst/>
                <a:latin typeface="Calibri" panose="020F0502020204030204" pitchFamily="34" charset="0"/>
                <a:ea typeface="Times New Roman" panose="02020603050405020304" pitchFamily="18" charset="0"/>
              </a:rPr>
              <a:t>si</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trovano</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i</a:t>
            </a:r>
            <a:r>
              <a:rPr lang="en-US" sz="2800" dirty="0">
                <a:effectLst/>
                <a:latin typeface="Calibri" panose="020F0502020204030204" pitchFamily="34" charset="0"/>
                <a:ea typeface="Times New Roman" panose="02020603050405020304" pitchFamily="18" charset="0"/>
              </a:rPr>
              <a:t> player </a:t>
            </a:r>
            <a:r>
              <a:rPr lang="en-US" sz="2800" dirty="0" err="1">
                <a:effectLst/>
                <a:latin typeface="Calibri" panose="020F0502020204030204" pitchFamily="34" charset="0"/>
                <a:ea typeface="Times New Roman" panose="02020603050405020304" pitchFamily="18" charset="0"/>
              </a:rPr>
              <a:t>chiave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Ecc</a:t>
            </a:r>
            <a:r>
              <a:rPr lang="en-US" sz="2800" dirty="0">
                <a:effectLst/>
                <a:latin typeface="Calibri" panose="020F0502020204030204" pitchFamily="34" charset="0"/>
                <a:ea typeface="Times New Roman" panose="02020603050405020304" pitchFamily="18" charset="0"/>
              </a:rPr>
              <a:t>... Per </a:t>
            </a:r>
            <a:r>
              <a:rPr lang="en-US" sz="2800" dirty="0" err="1">
                <a:effectLst/>
                <a:latin typeface="Calibri" panose="020F0502020204030204" pitchFamily="34" charset="0"/>
                <a:ea typeface="Times New Roman" panose="02020603050405020304" pitchFamily="18" charset="0"/>
              </a:rPr>
              <a:t>avere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successo</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dovreste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incrociare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queste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variabili</a:t>
            </a:r>
            <a:r>
              <a:rPr lang="en-US" sz="2800" dirty="0">
                <a:effectLst/>
                <a:latin typeface="Calibri" panose="020F0502020204030204" pitchFamily="34" charset="0"/>
                <a:ea typeface="Times New Roman" panose="02020603050405020304" pitchFamily="18" charset="0"/>
              </a:rPr>
              <a:t> quantitative e qualitative con le </a:t>
            </a:r>
            <a:r>
              <a:rPr lang="en-US" sz="2800" dirty="0" err="1">
                <a:effectLst/>
                <a:latin typeface="Calibri" panose="020F0502020204030204" pitchFamily="34" charset="0"/>
                <a:ea typeface="Times New Roman" panose="02020603050405020304" pitchFamily="18" charset="0"/>
              </a:rPr>
              <a:t>vostre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aspirazioni</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motivazioni</a:t>
            </a:r>
            <a:r>
              <a:rPr lang="en-US" sz="2800" dirty="0">
                <a:effectLst/>
                <a:latin typeface="Calibri" panose="020F0502020204030204" pitchFamily="34" charset="0"/>
                <a:ea typeface="Times New Roman" panose="02020603050405020304" pitchFamily="18" charset="0"/>
              </a:rPr>
              <a:t> e </a:t>
            </a:r>
            <a:r>
              <a:rPr lang="en-US" sz="2800" dirty="0" err="1">
                <a:effectLst/>
                <a:latin typeface="Calibri" panose="020F0502020204030204" pitchFamily="34" charset="0"/>
                <a:ea typeface="Times New Roman" panose="02020603050405020304" pitchFamily="18" charset="0"/>
              </a:rPr>
              <a:t>obiettivi</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personali</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Però</a:t>
            </a:r>
            <a:r>
              <a:rPr lang="en-US" sz="2800" dirty="0">
                <a:effectLst/>
                <a:latin typeface="Calibri" panose="020F0502020204030204" pitchFamily="34" charset="0"/>
                <a:ea typeface="Times New Roman" panose="02020603050405020304" pitchFamily="18" charset="0"/>
              </a:rPr>
              <a:t>, è bene </a:t>
            </a:r>
            <a:r>
              <a:rPr lang="en-US" sz="2800" dirty="0" err="1">
                <a:effectLst/>
                <a:latin typeface="Calibri" panose="020F0502020204030204" pitchFamily="34" charset="0"/>
                <a:ea typeface="Times New Roman" panose="02020603050405020304" pitchFamily="18" charset="0"/>
              </a:rPr>
              <a:t>tenere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presente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che</a:t>
            </a:r>
            <a:r>
              <a:rPr lang="en-US" sz="2800" dirty="0">
                <a:effectLst/>
                <a:latin typeface="Calibri" panose="020F0502020204030204" pitchFamily="34" charset="0"/>
                <a:ea typeface="Times New Roman" panose="02020603050405020304" pitchFamily="18" charset="0"/>
              </a:rPr>
              <a:t> le </a:t>
            </a:r>
            <a:r>
              <a:rPr lang="en-US" sz="2800" dirty="0" err="1">
                <a:effectLst/>
                <a:latin typeface="Calibri" panose="020F0502020204030204" pitchFamily="34" charset="0"/>
                <a:ea typeface="Times New Roman" panose="02020603050405020304" pitchFamily="18" charset="0"/>
              </a:rPr>
              <a:t>minacce</a:t>
            </a:r>
            <a:r>
              <a:rPr lang="en-US" sz="2800" dirty="0">
                <a:effectLst/>
                <a:latin typeface="Calibri" panose="020F0502020204030204" pitchFamily="34" charset="0"/>
                <a:ea typeface="Times New Roman" panose="02020603050405020304" pitchFamily="18" charset="0"/>
              </a:rPr>
              <a:t> e le </a:t>
            </a:r>
            <a:r>
              <a:rPr lang="en-US" sz="2800" dirty="0" err="1">
                <a:effectLst/>
                <a:latin typeface="Calibri" panose="020F0502020204030204" pitchFamily="34" charset="0"/>
                <a:ea typeface="Times New Roman" panose="02020603050405020304" pitchFamily="18" charset="0"/>
              </a:rPr>
              <a:t>opportunità</a:t>
            </a:r>
            <a:r>
              <a:rPr lang="en-US" sz="2800" dirty="0">
                <a:effectLst/>
                <a:latin typeface="Calibri" panose="020F0502020204030204" pitchFamily="34" charset="0"/>
                <a:ea typeface="Times New Roman" panose="02020603050405020304" pitchFamily="18" charset="0"/>
              </a:rPr>
              <a:t> del </a:t>
            </a:r>
            <a:r>
              <a:rPr lang="en-US" sz="2800" dirty="0" err="1">
                <a:effectLst/>
                <a:latin typeface="Calibri" panose="020F0502020204030204" pitchFamily="34" charset="0"/>
                <a:ea typeface="Times New Roman" panose="02020603050405020304" pitchFamily="18" charset="0"/>
              </a:rPr>
              <a:t>mercato</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rimangono</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soggettive</a:t>
            </a:r>
            <a:r>
              <a:rPr lang="en-US" sz="2800" dirty="0">
                <a:effectLst/>
                <a:latin typeface="Calibri" panose="020F0502020204030204" pitchFamily="34" charset="0"/>
                <a:ea typeface="Times New Roman" panose="02020603050405020304" pitchFamily="18" charset="0"/>
              </a:rPr>
              <a:t> e </a:t>
            </a:r>
            <a:r>
              <a:rPr lang="en-US" sz="2800" dirty="0" err="1">
                <a:effectLst/>
                <a:latin typeface="Calibri" panose="020F0502020204030204" pitchFamily="34" charset="0"/>
                <a:ea typeface="Times New Roman" panose="02020603050405020304" pitchFamily="18" charset="0"/>
              </a:rPr>
              <a:t>cambiano</a:t>
            </a:r>
            <a:r>
              <a:rPr lang="en-US" sz="2800" dirty="0">
                <a:effectLst/>
                <a:latin typeface="Calibri" panose="020F0502020204030204" pitchFamily="34" charset="0"/>
                <a:ea typeface="Times New Roman" panose="02020603050405020304" pitchFamily="18" charset="0"/>
              </a:rPr>
              <a:t> da persona a persona.</a:t>
            </a:r>
            <a:br>
              <a:rPr lang="en-US" sz="2800" dirty="0">
                <a:effectLst/>
                <a:latin typeface="Calibri" panose="020F0502020204030204" pitchFamily="34" charset="0"/>
                <a:ea typeface="Times New Roman" panose="02020603050405020304" pitchFamily="18" charset="0"/>
              </a:rPr>
            </a:br>
            <a:br>
              <a:rPr lang="en-US" sz="2800" dirty="0">
                <a:effectLst/>
                <a:latin typeface="Calibri" panose="020F0502020204030204" pitchFamily="34" charset="0"/>
                <a:ea typeface="Times New Roman" panose="02020603050405020304" pitchFamily="18" charset="0"/>
              </a:rPr>
            </a:br>
            <a:r>
              <a:rPr lang="en-US" sz="2800" dirty="0" err="1">
                <a:effectLst/>
                <a:latin typeface="Calibri" panose="020F0502020204030204" pitchFamily="34" charset="0"/>
                <a:ea typeface="Times New Roman" panose="02020603050405020304" pitchFamily="18" charset="0"/>
              </a:rPr>
              <a:t>Tuttavia</a:t>
            </a:r>
            <a:r>
              <a:rPr lang="en-US" sz="2800" dirty="0">
                <a:effectLst/>
                <a:latin typeface="Calibri" panose="020F0502020204030204" pitchFamily="34" charset="0"/>
                <a:ea typeface="Times New Roman" panose="02020603050405020304" pitchFamily="18" charset="0"/>
              </a:rPr>
              <a:t>, è </a:t>
            </a:r>
            <a:r>
              <a:rPr lang="en-US" sz="2800" dirty="0" err="1">
                <a:effectLst/>
                <a:latin typeface="Calibri" panose="020F0502020204030204" pitchFamily="34" charset="0"/>
                <a:ea typeface="Times New Roman" panose="02020603050405020304" pitchFamily="18" charset="0"/>
              </a:rPr>
              <a:t>importante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prendersi</a:t>
            </a:r>
            <a:r>
              <a:rPr lang="en-US" sz="2800" dirty="0">
                <a:effectLst/>
                <a:latin typeface="Calibri" panose="020F0502020204030204" pitchFamily="34" charset="0"/>
                <a:ea typeface="Times New Roman" panose="02020603050405020304" pitchFamily="18" charset="0"/>
              </a:rPr>
              <a:t> del tempo per </a:t>
            </a:r>
            <a:r>
              <a:rPr lang="en-US" sz="2800" dirty="0" err="1">
                <a:effectLst/>
                <a:latin typeface="Calibri" panose="020F0502020204030204" pitchFamily="34" charset="0"/>
                <a:ea typeface="Times New Roman" panose="02020603050405020304" pitchFamily="18" charset="0"/>
              </a:rPr>
              <a:t>riflettere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su</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quali</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sono</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i</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vostri</a:t>
            </a:r>
            <a:r>
              <a:rPr lang="en-US" sz="2800" dirty="0">
                <a:effectLst/>
                <a:latin typeface="Calibri" panose="020F0502020204030204" pitchFamily="34" charset="0"/>
                <a:ea typeface="Times New Roman" panose="02020603050405020304" pitchFamily="18" charset="0"/>
              </a:rPr>
              <a:t> interesse, </a:t>
            </a:r>
            <a:r>
              <a:rPr lang="en-US" sz="2800" dirty="0" err="1">
                <a:effectLst/>
                <a:latin typeface="Calibri" panose="020F0502020204030204" pitchFamily="34" charset="0"/>
                <a:ea typeface="Times New Roman" panose="02020603050405020304" pitchFamily="18" charset="0"/>
              </a:rPr>
              <a:t>che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cosa</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stimolano</a:t>
            </a:r>
            <a:r>
              <a:rPr lang="en-US" sz="2800" dirty="0">
                <a:effectLst/>
                <a:latin typeface="Calibri" panose="020F0502020204030204" pitchFamily="34" charset="0"/>
                <a:ea typeface="Times New Roman" panose="02020603050405020304" pitchFamily="18" charset="0"/>
              </a:rPr>
              <a:t> la </a:t>
            </a:r>
            <a:r>
              <a:rPr lang="en-US" sz="2800" dirty="0" err="1">
                <a:effectLst/>
                <a:latin typeface="Calibri" panose="020F0502020204030204" pitchFamily="34" charset="0"/>
                <a:ea typeface="Times New Roman" panose="02020603050405020304" pitchFamily="18" charset="0"/>
              </a:rPr>
              <a:t>vostra</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curiosità</a:t>
            </a:r>
            <a:r>
              <a:rPr lang="en-US" sz="2800" dirty="0">
                <a:effectLst/>
                <a:latin typeface="Calibri" panose="020F0502020204030204" pitchFamily="34" charset="0"/>
                <a:ea typeface="Times New Roman" panose="02020603050405020304" pitchFamily="18" charset="0"/>
              </a:rPr>
              <a:t>, quale </a:t>
            </a:r>
            <a:r>
              <a:rPr lang="en-US" sz="2800" dirty="0" err="1">
                <a:effectLst/>
                <a:latin typeface="Calibri" panose="020F0502020204030204" pitchFamily="34" charset="0"/>
                <a:ea typeface="Times New Roman" panose="02020603050405020304" pitchFamily="18" charset="0"/>
              </a:rPr>
              <a:t>potrebbe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essere</a:t>
            </a:r>
            <a:r>
              <a:rPr lang="en-US" sz="2800" dirty="0">
                <a:effectLst/>
                <a:latin typeface="Calibri" panose="020F0502020204030204" pitchFamily="34" charset="0"/>
                <a:ea typeface="Times New Roman" panose="02020603050405020304" pitchFamily="18" charset="0"/>
              </a:rPr>
              <a:t> un vostro </a:t>
            </a:r>
            <a:r>
              <a:rPr lang="en-US" sz="2800" dirty="0" err="1">
                <a:effectLst/>
                <a:latin typeface="Calibri" panose="020F0502020204030204" pitchFamily="34" charset="0"/>
                <a:ea typeface="Times New Roman" panose="02020603050405020304" pitchFamily="18" charset="0"/>
              </a:rPr>
              <a:t>talento</a:t>
            </a:r>
            <a:r>
              <a:rPr lang="en-US" sz="2800" dirty="0">
                <a:effectLst/>
                <a:latin typeface="Calibri" panose="020F0502020204030204" pitchFamily="34" charset="0"/>
                <a:ea typeface="Times New Roman" panose="02020603050405020304" pitchFamily="18" charset="0"/>
              </a:rPr>
              <a:t>....</a:t>
            </a:r>
            <a:endParaRPr lang="it-IT"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282158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err="1">
                <a:solidFill>
                  <a:srgbClr val="E12227"/>
                </a:solidFill>
                <a:latin typeface="Tahoma" panose="020B0604030504040204" pitchFamily="34" charset="0"/>
                <a:ea typeface="Tahoma" panose="020B0604030504040204" pitchFamily="34" charset="0"/>
                <a:cs typeface="Tahoma" panose="020B0604030504040204" pitchFamily="34" charset="0"/>
              </a:rPr>
              <a:t>Unità</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2</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5" y="2019300"/>
            <a:ext cx="16913699" cy="629660"/>
          </a:xfrm>
          <a:prstGeom prst="rect">
            <a:avLst/>
          </a:prstGeom>
        </p:spPr>
        <p:txBody>
          <a:bodyPr vert="horz" wrap="square" lIns="0" tIns="13970" rIns="0" bIns="0" rtlCol="0">
            <a:spAutoFit/>
          </a:bodyPr>
          <a:lstStyle/>
          <a:p>
            <a:pPr marL="12700" algn="just">
              <a:lnSpc>
                <a:spcPct val="100000"/>
              </a:lnSpc>
              <a:spcBef>
                <a:spcPts val="110"/>
              </a:spcBef>
            </a:pPr>
            <a:r>
              <a:rPr lang="en-GB" sz="4000" b="1" spc="50" dirty="0">
                <a:solidFill>
                  <a:srgbClr val="243255"/>
                </a:solidFill>
                <a:cs typeface="Tahoma"/>
              </a:rPr>
              <a:t>2. </a:t>
            </a:r>
            <a:r>
              <a:rPr lang="en-GB" sz="4000" b="1" spc="50" dirty="0" err="1">
                <a:solidFill>
                  <a:srgbClr val="243255"/>
                </a:solidFill>
                <a:cs typeface="Tahoma"/>
              </a:rPr>
              <a:t>Creatività</a:t>
            </a:r>
            <a:r>
              <a:rPr lang="en-GB" sz="4000" b="1" spc="50" dirty="0">
                <a:solidFill>
                  <a:srgbClr val="243255"/>
                </a:solidFill>
                <a:cs typeface="Tahoma"/>
              </a:rPr>
              <a:t> </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5" y="3009900"/>
            <a:ext cx="16511745" cy="5262979"/>
          </a:xfrm>
          <a:prstGeom prst="rect">
            <a:avLst/>
          </a:prstGeom>
          <a:noFill/>
        </p:spPr>
        <p:txBody>
          <a:bodyPr wrap="square" rtlCol="0">
            <a:spAutoFit/>
          </a:bodyPr>
          <a:lstStyle/>
          <a:p>
            <a:r>
              <a:rPr lang="en-US" sz="2800" dirty="0">
                <a:effectLst/>
                <a:latin typeface="Calibri" panose="020F0502020204030204" pitchFamily="34" charset="0"/>
                <a:ea typeface="Times New Roman" panose="02020603050405020304" pitchFamily="18" charset="0"/>
              </a:rPr>
              <a:t>Molto </a:t>
            </a:r>
            <a:r>
              <a:rPr lang="en-US" sz="2800" dirty="0" err="1">
                <a:effectLst/>
                <a:latin typeface="Calibri" panose="020F0502020204030204" pitchFamily="34" charset="0"/>
                <a:ea typeface="Times New Roman" panose="02020603050405020304" pitchFamily="18" charset="0"/>
              </a:rPr>
              <a:t>spesso</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quando</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si</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tratta</a:t>
            </a:r>
            <a:r>
              <a:rPr lang="en-US" sz="2800" dirty="0">
                <a:effectLst/>
                <a:latin typeface="Calibri" panose="020F0502020204030204" pitchFamily="34" charset="0"/>
                <a:ea typeface="Times New Roman" panose="02020603050405020304" pitchFamily="18" charset="0"/>
              </a:rPr>
              <a:t> di </a:t>
            </a:r>
            <a:r>
              <a:rPr lang="en-US" sz="2800" dirty="0" err="1">
                <a:effectLst/>
                <a:latin typeface="Calibri" panose="020F0502020204030204" pitchFamily="34" charset="0"/>
                <a:ea typeface="Times New Roman" panose="02020603050405020304" pitchFamily="18" charset="0"/>
              </a:rPr>
              <a:t>ricerca</a:t>
            </a:r>
            <a:r>
              <a:rPr lang="en-US" sz="2800" dirty="0">
                <a:effectLst/>
                <a:latin typeface="Calibri" panose="020F0502020204030204" pitchFamily="34" charset="0"/>
                <a:ea typeface="Times New Roman" panose="02020603050405020304" pitchFamily="18" charset="0"/>
              </a:rPr>
              <a:t> di </a:t>
            </a:r>
            <a:r>
              <a:rPr lang="en-US" sz="2800" dirty="0" err="1">
                <a:effectLst/>
                <a:latin typeface="Calibri" panose="020F0502020204030204" pitchFamily="34" charset="0"/>
                <a:ea typeface="Times New Roman" panose="02020603050405020304" pitchFamily="18" charset="0"/>
              </a:rPr>
              <a:t>lavoro</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l'approccio</a:t>
            </a:r>
            <a:r>
              <a:rPr lang="en-US" sz="2800" dirty="0">
                <a:effectLst/>
                <a:latin typeface="Calibri" panose="020F0502020204030204" pitchFamily="34" charset="0"/>
                <a:ea typeface="Times New Roman" panose="02020603050405020304" pitchFamily="18" charset="0"/>
              </a:rPr>
              <a:t> “one-solution-fits-all” </a:t>
            </a:r>
            <a:r>
              <a:rPr lang="en-US" sz="2800" dirty="0" err="1">
                <a:effectLst/>
                <a:latin typeface="Calibri" panose="020F0502020204030204" pitchFamily="34" charset="0"/>
                <a:ea typeface="Times New Roman" panose="02020603050405020304" pitchFamily="18" charset="0"/>
              </a:rPr>
              <a:t>può</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portare</a:t>
            </a:r>
            <a:r>
              <a:rPr lang="en-US" sz="2800" dirty="0">
                <a:effectLst/>
                <a:latin typeface="Calibri" panose="020F0502020204030204" pitchFamily="34" charset="0"/>
                <a:ea typeface="Times New Roman" panose="02020603050405020304" pitchFamily="18" charset="0"/>
              </a:rPr>
              <a:t> molto </a:t>
            </a:r>
            <a:r>
              <a:rPr lang="en-US" sz="2800" dirty="0" err="1">
                <a:effectLst/>
                <a:latin typeface="Calibri" panose="020F0502020204030204" pitchFamily="34" charset="0"/>
                <a:ea typeface="Times New Roman" panose="02020603050405020304" pitchFamily="18" charset="0"/>
              </a:rPr>
              <a:t>facilmente</a:t>
            </a:r>
            <a:r>
              <a:rPr lang="en-US" sz="2800" dirty="0">
                <a:effectLst/>
                <a:latin typeface="Calibri" panose="020F0502020204030204" pitchFamily="34" charset="0"/>
                <a:ea typeface="Times New Roman" panose="02020603050405020304" pitchFamily="18" charset="0"/>
              </a:rPr>
              <a:t> ad </a:t>
            </a:r>
            <a:r>
              <a:rPr lang="en-US" sz="2800" dirty="0" err="1">
                <a:effectLst/>
                <a:latin typeface="Calibri" panose="020F0502020204030204" pitchFamily="34" charset="0"/>
                <a:ea typeface="Times New Roman" panose="02020603050405020304" pitchFamily="18" charset="0"/>
              </a:rPr>
              <a:t>effetti</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negativi</a:t>
            </a:r>
            <a:r>
              <a:rPr lang="en-US" sz="2800" dirty="0">
                <a:effectLst/>
                <a:latin typeface="Calibri" panose="020F0502020204030204" pitchFamily="34" charset="0"/>
                <a:ea typeface="Times New Roman" panose="02020603050405020304" pitchFamily="18" charset="0"/>
              </a:rPr>
              <a:t>.</a:t>
            </a:r>
            <a:br>
              <a:rPr lang="en-US" sz="2800" dirty="0">
                <a:effectLst/>
                <a:latin typeface="Calibri" panose="020F0502020204030204" pitchFamily="34" charset="0"/>
                <a:ea typeface="Times New Roman" panose="02020603050405020304" pitchFamily="18" charset="0"/>
              </a:rPr>
            </a:br>
            <a:br>
              <a:rPr lang="en-US" sz="2800" dirty="0">
                <a:effectLst/>
                <a:latin typeface="Calibri" panose="020F0502020204030204" pitchFamily="34" charset="0"/>
                <a:ea typeface="Times New Roman" panose="02020603050405020304" pitchFamily="18" charset="0"/>
              </a:rPr>
            </a:br>
            <a:r>
              <a:rPr lang="en-US" sz="2800" dirty="0" err="1">
                <a:effectLst/>
                <a:latin typeface="Calibri" panose="020F0502020204030204" pitchFamily="34" charset="0"/>
                <a:ea typeface="Times New Roman" panose="02020603050405020304" pitchFamily="18" charset="0"/>
              </a:rPr>
              <a:t>Purtroppo</a:t>
            </a:r>
            <a:r>
              <a:rPr lang="en-US" sz="2800" dirty="0">
                <a:effectLst/>
                <a:latin typeface="Calibri" panose="020F0502020204030204" pitchFamily="34" charset="0"/>
                <a:ea typeface="Times New Roman" panose="02020603050405020304" pitchFamily="18" charset="0"/>
              </a:rPr>
              <a:t>, a volte, il </a:t>
            </a:r>
            <a:r>
              <a:rPr lang="en-US" sz="2800" dirty="0" err="1">
                <a:effectLst/>
                <a:latin typeface="Calibri" panose="020F0502020204030204" pitchFamily="34" charset="0"/>
                <a:ea typeface="Times New Roman" panose="02020603050405020304" pitchFamily="18" charset="0"/>
              </a:rPr>
              <a:t>mercato</a:t>
            </a:r>
            <a:r>
              <a:rPr lang="en-US" sz="2800" dirty="0">
                <a:effectLst/>
                <a:latin typeface="Calibri" panose="020F0502020204030204" pitchFamily="34" charset="0"/>
                <a:ea typeface="Times New Roman" panose="02020603050405020304" pitchFamily="18" charset="0"/>
              </a:rPr>
              <a:t> del </a:t>
            </a:r>
            <a:r>
              <a:rPr lang="en-US" sz="2800" dirty="0" err="1">
                <a:effectLst/>
                <a:latin typeface="Calibri" panose="020F0502020204030204" pitchFamily="34" charset="0"/>
                <a:ea typeface="Times New Roman" panose="02020603050405020304" pitchFamily="18" charset="0"/>
              </a:rPr>
              <a:t>lavoro</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diventa</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un'arena</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estremamente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competitiva</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Ogni</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giorno</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centinaia</a:t>
            </a:r>
            <a:r>
              <a:rPr lang="en-US" sz="2800" dirty="0">
                <a:effectLst/>
                <a:latin typeface="Calibri" panose="020F0502020204030204" pitchFamily="34" charset="0"/>
                <a:ea typeface="Times New Roman" panose="02020603050405020304" pitchFamily="18" charset="0"/>
              </a:rPr>
              <a:t> di </a:t>
            </a:r>
            <a:r>
              <a:rPr lang="en-US" sz="2800" dirty="0" err="1">
                <a:effectLst/>
                <a:latin typeface="Calibri" panose="020F0502020204030204" pitchFamily="34" charset="0"/>
                <a:ea typeface="Times New Roman" panose="02020603050405020304" pitchFamily="18" charset="0"/>
              </a:rPr>
              <a:t>applicazioni</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inondano</a:t>
            </a:r>
            <a:r>
              <a:rPr lang="en-US" sz="2800" dirty="0">
                <a:effectLst/>
                <a:latin typeface="Calibri" panose="020F0502020204030204" pitchFamily="34" charset="0"/>
                <a:ea typeface="Times New Roman" panose="02020603050405020304" pitchFamily="18" charset="0"/>
              </a:rPr>
              <a:t> la </a:t>
            </a:r>
            <a:r>
              <a:rPr lang="en-US" sz="2800" dirty="0" err="1">
                <a:effectLst/>
                <a:latin typeface="Calibri" panose="020F0502020204030204" pitchFamily="34" charset="0"/>
                <a:ea typeface="Times New Roman" panose="02020603050405020304" pitchFamily="18" charset="0"/>
              </a:rPr>
              <a:t>casella</a:t>
            </a:r>
            <a:r>
              <a:rPr lang="en-US" sz="2800" dirty="0">
                <a:effectLst/>
                <a:latin typeface="Calibri" panose="020F0502020204030204" pitchFamily="34" charset="0"/>
                <a:ea typeface="Times New Roman" panose="02020603050405020304" pitchFamily="18" charset="0"/>
              </a:rPr>
              <a:t> di </a:t>
            </a:r>
            <a:r>
              <a:rPr lang="en-US" sz="2800" dirty="0" err="1">
                <a:effectLst/>
                <a:latin typeface="Calibri" panose="020F0502020204030204" pitchFamily="34" charset="0"/>
                <a:ea typeface="Times New Roman" panose="02020603050405020304" pitchFamily="18" charset="0"/>
              </a:rPr>
              <a:t>posta</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lavora</a:t>
            </a:r>
            <a:r>
              <a:rPr lang="en-US" sz="2800" dirty="0">
                <a:effectLst/>
                <a:latin typeface="Calibri" panose="020F0502020204030204" pitchFamily="34" charset="0"/>
                <a:ea typeface="Times New Roman" panose="02020603050405020304" pitchFamily="18" charset="0"/>
              </a:rPr>
              <a:t> con </a:t>
            </a:r>
            <a:r>
              <a:rPr lang="en-US" sz="2800" dirty="0" err="1">
                <a:effectLst/>
                <a:latin typeface="Calibri" panose="020F0502020204030204" pitchFamily="34" charset="0"/>
                <a:ea typeface="Times New Roman" panose="02020603050405020304" pitchFamily="18" charset="0"/>
              </a:rPr>
              <a:t>noi</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delle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aziende</a:t>
            </a:r>
            <a:r>
              <a:rPr lang="en-US" sz="2800" dirty="0">
                <a:effectLst/>
                <a:latin typeface="Calibri" panose="020F0502020204030204" pitchFamily="34" charset="0"/>
                <a:ea typeface="Times New Roman" panose="02020603050405020304" pitchFamily="18" charset="0"/>
              </a:rPr>
              <a:t> e </a:t>
            </a:r>
            <a:r>
              <a:rPr lang="en-US" sz="2800" dirty="0" err="1">
                <a:effectLst/>
                <a:latin typeface="Calibri" panose="020F0502020204030204" pitchFamily="34" charset="0"/>
                <a:ea typeface="Times New Roman" panose="02020603050405020304" pitchFamily="18" charset="0"/>
              </a:rPr>
              <a:t>dell'organizzazione</a:t>
            </a:r>
            <a:r>
              <a:rPr lang="en-US" sz="2800" dirty="0">
                <a:effectLst/>
                <a:latin typeface="Calibri" panose="020F0502020204030204" pitchFamily="34" charset="0"/>
                <a:ea typeface="Times New Roman" panose="02020603050405020304" pitchFamily="18" charset="0"/>
              </a:rPr>
              <a:t>, per </a:t>
            </a:r>
            <a:r>
              <a:rPr lang="en-US" sz="2800" dirty="0" err="1">
                <a:effectLst/>
                <a:latin typeface="Calibri" panose="020F0502020204030204" pitchFamily="34" charset="0"/>
                <a:ea typeface="Times New Roman" panose="02020603050405020304" pitchFamily="18" charset="0"/>
              </a:rPr>
              <a:t>distinguerti</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dalla</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massa</a:t>
            </a:r>
            <a:r>
              <a:rPr lang="en-US" sz="2800" dirty="0">
                <a:effectLst/>
                <a:latin typeface="Calibri" panose="020F0502020204030204" pitchFamily="34" charset="0"/>
                <a:ea typeface="Times New Roman" panose="02020603050405020304" pitchFamily="18" charset="0"/>
              </a:rPr>
              <a:t> devi </a:t>
            </a:r>
            <a:r>
              <a:rPr lang="en-US" sz="2800" dirty="0" err="1">
                <a:effectLst/>
                <a:latin typeface="Calibri" panose="020F0502020204030204" pitchFamily="34" charset="0"/>
                <a:ea typeface="Times New Roman" panose="02020603050405020304" pitchFamily="18" charset="0"/>
              </a:rPr>
              <a:t>essere</a:t>
            </a:r>
            <a:r>
              <a:rPr lang="en-US" sz="2800" dirty="0">
                <a:effectLst/>
                <a:latin typeface="Calibri" panose="020F0502020204030204" pitchFamily="34" charset="0"/>
                <a:ea typeface="Times New Roman" panose="02020603050405020304" pitchFamily="18" charset="0"/>
              </a:rPr>
              <a:t> molto </a:t>
            </a:r>
            <a:r>
              <a:rPr lang="en-US" sz="2800" dirty="0" err="1">
                <a:effectLst/>
                <a:latin typeface="Calibri" panose="020F0502020204030204" pitchFamily="34" charset="0"/>
                <a:ea typeface="Times New Roman" panose="02020603050405020304" pitchFamily="18" charset="0"/>
              </a:rPr>
              <a:t>creativo</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nel</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tuo</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approccio</a:t>
            </a:r>
            <a:r>
              <a:rPr lang="en-US" sz="2800" dirty="0">
                <a:effectLst/>
                <a:latin typeface="Calibri" panose="020F0502020204030204" pitchFamily="34" charset="0"/>
                <a:ea typeface="Times New Roman" panose="02020603050405020304" pitchFamily="18" charset="0"/>
              </a:rPr>
              <a:t>.</a:t>
            </a:r>
            <a:br>
              <a:rPr lang="en-US" sz="2800" dirty="0">
                <a:effectLst/>
                <a:latin typeface="Calibri" panose="020F0502020204030204" pitchFamily="34" charset="0"/>
                <a:ea typeface="Times New Roman" panose="02020603050405020304" pitchFamily="18" charset="0"/>
              </a:rPr>
            </a:br>
            <a:br>
              <a:rPr lang="en-US" sz="2800" dirty="0">
                <a:effectLst/>
                <a:latin typeface="Calibri" panose="020F0502020204030204" pitchFamily="34" charset="0"/>
                <a:ea typeface="Times New Roman" panose="02020603050405020304" pitchFamily="18" charset="0"/>
              </a:rPr>
            </a:br>
            <a:r>
              <a:rPr lang="en-US" sz="2800" dirty="0" err="1">
                <a:effectLst/>
                <a:latin typeface="Calibri" panose="020F0502020204030204" pitchFamily="34" charset="0"/>
                <a:ea typeface="Times New Roman" panose="02020603050405020304" pitchFamily="18" charset="0"/>
              </a:rPr>
              <a:t>Fortunatamente</a:t>
            </a:r>
            <a:r>
              <a:rPr lang="en-US" sz="2800" dirty="0">
                <a:effectLst/>
                <a:latin typeface="Calibri" panose="020F0502020204030204" pitchFamily="34" charset="0"/>
                <a:ea typeface="Times New Roman" panose="02020603050405020304" pitchFamily="18" charset="0"/>
              </a:rPr>
              <a:t> per </a:t>
            </a:r>
            <a:r>
              <a:rPr lang="en-US" sz="2800" dirty="0" err="1">
                <a:effectLst/>
                <a:latin typeface="Calibri" panose="020F0502020204030204" pitchFamily="34" charset="0"/>
                <a:ea typeface="Times New Roman" panose="02020603050405020304" pitchFamily="18" charset="0"/>
              </a:rPr>
              <a:t>voi</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Linkedin</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offre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nuove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numerose</a:t>
            </a:r>
            <a:r>
              <a:rPr lang="en-US" sz="2800" dirty="0">
                <a:effectLst/>
                <a:latin typeface="Calibri" panose="020F0502020204030204" pitchFamily="34" charset="0"/>
                <a:ea typeface="Times New Roman" panose="02020603050405020304" pitchFamily="18" charset="0"/>
              </a:rPr>
              <a:t> ed </a:t>
            </a:r>
            <a:r>
              <a:rPr lang="en-US" sz="2800" dirty="0" err="1">
                <a:effectLst/>
                <a:latin typeface="Calibri" panose="020F0502020204030204" pitchFamily="34" charset="0"/>
                <a:ea typeface="Times New Roman" panose="02020603050405020304" pitchFamily="18" charset="0"/>
              </a:rPr>
              <a:t>emozionanti</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opportunità</a:t>
            </a:r>
            <a:r>
              <a:rPr lang="en-US" sz="2800" dirty="0">
                <a:effectLst/>
                <a:latin typeface="Calibri" panose="020F0502020204030204" pitchFamily="34" charset="0"/>
                <a:ea typeface="Times New Roman" panose="02020603050405020304" pitchFamily="18" charset="0"/>
              </a:rPr>
              <a:t> di rete con </a:t>
            </a:r>
            <a:r>
              <a:rPr lang="en-US" sz="2800" dirty="0" err="1">
                <a:effectLst/>
                <a:latin typeface="Calibri" panose="020F0502020204030204" pitchFamily="34" charset="0"/>
                <a:ea typeface="Times New Roman" panose="02020603050405020304" pitchFamily="18" charset="0"/>
              </a:rPr>
              <a:t>persone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che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possono</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essere</a:t>
            </a:r>
            <a:r>
              <a:rPr lang="en-US" sz="2800" dirty="0">
                <a:effectLst/>
                <a:latin typeface="Calibri" panose="020F0502020204030204" pitchFamily="34" charset="0"/>
                <a:ea typeface="Times New Roman" panose="02020603050405020304" pitchFamily="18" charset="0"/>
              </a:rPr>
              <a:t> di </a:t>
            </a:r>
            <a:r>
              <a:rPr lang="en-US" sz="2800" dirty="0" err="1">
                <a:effectLst/>
                <a:latin typeface="Calibri" panose="020F0502020204030204" pitchFamily="34" charset="0"/>
                <a:ea typeface="Times New Roman" panose="02020603050405020304" pitchFamily="18" charset="0"/>
              </a:rPr>
              <a:t>grande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supporto</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Tuttavia</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questo</a:t>
            </a:r>
            <a:r>
              <a:rPr lang="en-US" sz="2800" dirty="0">
                <a:effectLst/>
                <a:latin typeface="Calibri" panose="020F0502020204030204" pitchFamily="34" charset="0"/>
                <a:ea typeface="Times New Roman" panose="02020603050405020304" pitchFamily="18" charset="0"/>
              </a:rPr>
              <a:t> non </a:t>
            </a:r>
            <a:r>
              <a:rPr lang="en-US" sz="2800" dirty="0" err="1">
                <a:effectLst/>
                <a:latin typeface="Calibri" panose="020F0502020204030204" pitchFamily="34" charset="0"/>
                <a:ea typeface="Times New Roman" panose="02020603050405020304" pitchFamily="18" charset="0"/>
              </a:rPr>
              <a:t>significa</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che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raggiungere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l’obiettivo</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sarà</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più</a:t>
            </a:r>
            <a:r>
              <a:rPr lang="en-US" sz="2800" dirty="0">
                <a:effectLst/>
                <a:latin typeface="Calibri" panose="020F0502020204030204" pitchFamily="34" charset="0"/>
                <a:ea typeface="Times New Roman" panose="02020603050405020304" pitchFamily="18" charset="0"/>
              </a:rPr>
              <a:t> facile….</a:t>
            </a:r>
            <a:endParaRPr lang="it-IT" sz="2800" dirty="0">
              <a:effectLst/>
              <a:latin typeface="Times New Roman" panose="02020603050405020304" pitchFamily="18" charset="0"/>
              <a:ea typeface="Times New Roman" panose="02020603050405020304" pitchFamily="18" charset="0"/>
            </a:endParaRPr>
          </a:p>
          <a:p>
            <a:r>
              <a:rPr lang="en-US" sz="2800" dirty="0" err="1">
                <a:effectLst/>
                <a:latin typeface="Calibri" panose="020F0502020204030204" pitchFamily="34" charset="0"/>
                <a:ea typeface="Times New Roman" panose="02020603050405020304" pitchFamily="18" charset="0"/>
              </a:rPr>
              <a:t>Cerca</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aiuto</a:t>
            </a:r>
            <a:r>
              <a:rPr lang="en-US" sz="2800" dirty="0">
                <a:effectLst/>
                <a:latin typeface="Calibri" panose="020F0502020204030204" pitchFamily="34" charset="0"/>
                <a:ea typeface="Times New Roman" panose="02020603050405020304" pitchFamily="18" charset="0"/>
              </a:rPr>
              <a:t> e feedbacks, </a:t>
            </a:r>
            <a:r>
              <a:rPr lang="en-US" sz="2800" dirty="0" err="1">
                <a:effectLst/>
                <a:latin typeface="Calibri" panose="020F0502020204030204" pitchFamily="34" charset="0"/>
                <a:ea typeface="Times New Roman" panose="02020603050405020304" pitchFamily="18" charset="0"/>
              </a:rPr>
              <a:t>fai</a:t>
            </a:r>
            <a:r>
              <a:rPr lang="en-US" sz="2800" dirty="0">
                <a:effectLst/>
                <a:latin typeface="Calibri" panose="020F0502020204030204" pitchFamily="34" charset="0"/>
                <a:ea typeface="Times New Roman" panose="02020603050405020304" pitchFamily="18" charset="0"/>
              </a:rPr>
              <a:t> le </a:t>
            </a:r>
            <a:r>
              <a:rPr lang="en-US" sz="2800" dirty="0" err="1">
                <a:effectLst/>
                <a:latin typeface="Calibri" panose="020F0502020204030204" pitchFamily="34" charset="0"/>
                <a:ea typeface="Times New Roman" panose="02020603050405020304" pitchFamily="18" charset="0"/>
              </a:rPr>
              <a:t>tue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ricerche</a:t>
            </a:r>
            <a:r>
              <a:rPr lang="en-US" sz="2800" dirty="0">
                <a:effectLst/>
                <a:latin typeface="Calibri" panose="020F0502020204030204" pitchFamily="34" charset="0"/>
                <a:ea typeface="Times New Roman" panose="02020603050405020304" pitchFamily="18" charset="0"/>
              </a:rPr>
              <a:t> e </a:t>
            </a:r>
            <a:r>
              <a:rPr lang="en-US" sz="2800" dirty="0" err="1">
                <a:effectLst/>
                <a:latin typeface="Calibri" panose="020F0502020204030204" pitchFamily="34" charset="0"/>
                <a:ea typeface="Times New Roman" panose="02020603050405020304" pitchFamily="18" charset="0"/>
              </a:rPr>
              <a:t>ascolta</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i</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consigli</a:t>
            </a:r>
            <a:r>
              <a:rPr lang="en-US" sz="2800" dirty="0">
                <a:effectLst/>
                <a:latin typeface="Calibri" panose="020F0502020204030204" pitchFamily="34" charset="0"/>
                <a:ea typeface="Times New Roman" panose="02020603050405020304" pitchFamily="18" charset="0"/>
              </a:rPr>
              <a:t> di chi ha </a:t>
            </a:r>
            <a:r>
              <a:rPr lang="en-US" sz="2800" dirty="0" err="1">
                <a:effectLst/>
                <a:latin typeface="Calibri" panose="020F0502020204030204" pitchFamily="34" charset="0"/>
                <a:ea typeface="Times New Roman" panose="02020603050405020304" pitchFamily="18" charset="0"/>
              </a:rPr>
              <a:t>più</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esperienza</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su</a:t>
            </a:r>
            <a:r>
              <a:rPr lang="en-US" sz="2800" dirty="0">
                <a:effectLst/>
                <a:latin typeface="Calibri" panose="020F0502020204030204" pitchFamily="34" charset="0"/>
                <a:ea typeface="Times New Roman" panose="02020603050405020304" pitchFamily="18" charset="0"/>
              </a:rPr>
              <a:t> come </a:t>
            </a:r>
            <a:r>
              <a:rPr lang="en-US" sz="2800" dirty="0" err="1">
                <a:effectLst/>
                <a:latin typeface="Calibri" panose="020F0502020204030204" pitchFamily="34" charset="0"/>
                <a:ea typeface="Times New Roman" panose="02020603050405020304" pitchFamily="18" charset="0"/>
              </a:rPr>
              <a:t>relazionarti</a:t>
            </a:r>
            <a:r>
              <a:rPr lang="en-US" sz="2800" dirty="0">
                <a:effectLst/>
                <a:latin typeface="Calibri" panose="020F0502020204030204" pitchFamily="34" charset="0"/>
                <a:ea typeface="Times New Roman" panose="02020603050405020304" pitchFamily="18" charset="0"/>
              </a:rPr>
              <a:t> con </a:t>
            </a:r>
            <a:r>
              <a:rPr lang="en-US" sz="2800" dirty="0" err="1">
                <a:effectLst/>
                <a:latin typeface="Calibri" panose="020F0502020204030204" pitchFamily="34" charset="0"/>
                <a:ea typeface="Times New Roman" panose="02020603050405020304" pitchFamily="18" charset="0"/>
              </a:rPr>
              <a:t>i</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datori</a:t>
            </a:r>
            <a:r>
              <a:rPr lang="en-US" sz="2800" dirty="0">
                <a:effectLst/>
                <a:latin typeface="Calibri" panose="020F0502020204030204" pitchFamily="34" charset="0"/>
                <a:ea typeface="Times New Roman" panose="02020603050405020304" pitchFamily="18" charset="0"/>
              </a:rPr>
              <a:t> di </a:t>
            </a:r>
            <a:r>
              <a:rPr lang="en-US" sz="2800" dirty="0" err="1">
                <a:effectLst/>
                <a:latin typeface="Calibri" panose="020F0502020204030204" pitchFamily="34" charset="0"/>
                <a:ea typeface="Times New Roman" panose="02020603050405020304" pitchFamily="18" charset="0"/>
              </a:rPr>
              <a:t>lavoro</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sulla</a:t>
            </a:r>
            <a:r>
              <a:rPr lang="en-US" sz="2800" dirty="0">
                <a:effectLst/>
                <a:latin typeface="Calibri" panose="020F0502020204030204" pitchFamily="34" charset="0"/>
                <a:ea typeface="Times New Roman" panose="02020603050405020304" pitchFamily="18" charset="0"/>
              </a:rPr>
              <a:t> base </a:t>
            </a:r>
            <a:r>
              <a:rPr lang="en-US" sz="2800" dirty="0" err="1">
                <a:effectLst/>
                <a:latin typeface="Calibri" panose="020F0502020204030204" pitchFamily="34" charset="0"/>
                <a:ea typeface="Times New Roman" panose="02020603050405020304" pitchFamily="18" charset="0"/>
              </a:rPr>
              <a:t>anche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dei</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processi</a:t>
            </a:r>
            <a:r>
              <a:rPr lang="en-US" sz="2800" dirty="0">
                <a:effectLst/>
                <a:latin typeface="Calibri" panose="020F0502020204030204" pitchFamily="34" charset="0"/>
                <a:ea typeface="Times New Roman" panose="02020603050405020304" pitchFamily="18" charset="0"/>
              </a:rPr>
              <a:t> di </a:t>
            </a:r>
            <a:r>
              <a:rPr lang="en-US" sz="2800" dirty="0" err="1">
                <a:effectLst/>
                <a:latin typeface="Calibri" panose="020F0502020204030204" pitchFamily="34" charset="0"/>
                <a:ea typeface="Times New Roman" panose="02020603050405020304" pitchFamily="18" charset="0"/>
              </a:rPr>
              <a:t>selezione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delle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singole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aziende</a:t>
            </a:r>
            <a:r>
              <a:rPr lang="en-US" sz="2800" dirty="0">
                <a:effectLst/>
                <a:latin typeface="Calibri" panose="020F0502020204030204" pitchFamily="34" charset="0"/>
                <a:ea typeface="Times New Roman" panose="02020603050405020304" pitchFamily="18" charset="0"/>
              </a:rPr>
              <a:t>. In </a:t>
            </a:r>
            <a:r>
              <a:rPr lang="en-US" sz="2800" dirty="0" err="1">
                <a:effectLst/>
                <a:latin typeface="Calibri" panose="020F0502020204030204" pitchFamily="34" charset="0"/>
                <a:ea typeface="Times New Roman" panose="02020603050405020304" pitchFamily="18" charset="0"/>
              </a:rPr>
              <a:t>altre</a:t>
            </a:r>
            <a:r>
              <a:rPr lang="en-US" sz="2800" dirty="0">
                <a:effectLst/>
                <a:latin typeface="Calibri" panose="020F0502020204030204" pitchFamily="34" charset="0"/>
                <a:ea typeface="Times New Roman" panose="02020603050405020304" pitchFamily="18" charset="0"/>
              </a:rPr>
              <a:t> parole, non </a:t>
            </a:r>
            <a:r>
              <a:rPr lang="en-US" sz="2800" dirty="0" err="1">
                <a:effectLst/>
                <a:latin typeface="Calibri" panose="020F0502020204030204" pitchFamily="34" charset="0"/>
                <a:ea typeface="Times New Roman" panose="02020603050405020304" pitchFamily="18" charset="0"/>
              </a:rPr>
              <a:t>smettere</a:t>
            </a:r>
            <a:r>
              <a:rPr lang="en-US" sz="2800" dirty="0">
                <a:effectLst/>
                <a:latin typeface="Calibri" panose="020F0502020204030204" pitchFamily="34" charset="0"/>
                <a:ea typeface="Times New Roman" panose="02020603050405020304" pitchFamily="18" charset="0"/>
              </a:rPr>
              <a:t> di </a:t>
            </a:r>
            <a:r>
              <a:rPr lang="en-US" sz="2800" dirty="0" err="1">
                <a:effectLst/>
                <a:latin typeface="Calibri" panose="020F0502020204030204" pitchFamily="34" charset="0"/>
                <a:ea typeface="Times New Roman" panose="02020603050405020304" pitchFamily="18" charset="0"/>
              </a:rPr>
              <a:t>reperire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informazioni</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dall’esterno</a:t>
            </a:r>
            <a:r>
              <a:rPr lang="en-US" sz="2800" dirty="0">
                <a:effectLst/>
                <a:latin typeface="Calibri" panose="020F0502020204030204" pitchFamily="34" charset="0"/>
                <a:ea typeface="Times New Roman" panose="02020603050405020304" pitchFamily="18" charset="0"/>
              </a:rPr>
              <a:t>.</a:t>
            </a:r>
            <a:endParaRPr lang="en-US" altLang="ko-KR" sz="2800" dirty="0"/>
          </a:p>
        </p:txBody>
      </p:sp>
    </p:spTree>
    <p:extLst>
      <p:ext uri="{BB962C8B-B14F-4D97-AF65-F5344CB8AC3E}">
        <p14:creationId xmlns:p14="http://schemas.microsoft.com/office/powerpoint/2010/main" val="35905680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err="1">
                <a:solidFill>
                  <a:srgbClr val="E12227"/>
                </a:solidFill>
                <a:latin typeface="Tahoma" panose="020B0604030504040204" pitchFamily="34" charset="0"/>
                <a:ea typeface="Tahoma" panose="020B0604030504040204" pitchFamily="34" charset="0"/>
                <a:cs typeface="Tahoma" panose="020B0604030504040204" pitchFamily="34" charset="0"/>
              </a:rPr>
              <a:t>Unità</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2</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5" y="2019300"/>
            <a:ext cx="16913699" cy="629660"/>
          </a:xfrm>
          <a:prstGeom prst="rect">
            <a:avLst/>
          </a:prstGeom>
        </p:spPr>
        <p:txBody>
          <a:bodyPr vert="horz" wrap="square" lIns="0" tIns="13970" rIns="0" bIns="0" rtlCol="0">
            <a:spAutoFit/>
          </a:bodyPr>
          <a:lstStyle/>
          <a:p>
            <a:pPr marL="12700" algn="just">
              <a:lnSpc>
                <a:spcPct val="100000"/>
              </a:lnSpc>
              <a:spcBef>
                <a:spcPts val="110"/>
              </a:spcBef>
            </a:pPr>
            <a:r>
              <a:rPr lang="en-GB" sz="4000" b="1" spc="50" dirty="0">
                <a:solidFill>
                  <a:srgbClr val="243255"/>
                </a:solidFill>
                <a:cs typeface="Tahoma"/>
              </a:rPr>
              <a:t>3. Vision </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5" y="3009900"/>
            <a:ext cx="16511745" cy="4401205"/>
          </a:xfrm>
          <a:prstGeom prst="rect">
            <a:avLst/>
          </a:prstGeom>
          <a:noFill/>
        </p:spPr>
        <p:txBody>
          <a:bodyPr wrap="square" rtlCol="0">
            <a:spAutoFit/>
          </a:bodyPr>
          <a:lstStyle/>
          <a:p>
            <a:r>
              <a:rPr lang="en-US" sz="2800" dirty="0">
                <a:effectLst/>
                <a:latin typeface="Calibri" panose="020F0502020204030204" pitchFamily="34" charset="0"/>
                <a:ea typeface="Times New Roman" panose="02020603050405020304" pitchFamily="18" charset="0"/>
              </a:rPr>
              <a:t>Una volta aver </a:t>
            </a:r>
            <a:r>
              <a:rPr lang="en-US" sz="2800" dirty="0" err="1">
                <a:effectLst/>
                <a:latin typeface="Calibri" panose="020F0502020204030204" pitchFamily="34" charset="0"/>
                <a:ea typeface="Times New Roman" panose="02020603050405020304" pitchFamily="18" charset="0"/>
              </a:rPr>
              <a:t>individuato</a:t>
            </a:r>
            <a:r>
              <a:rPr lang="en-US" sz="2800" dirty="0">
                <a:effectLst/>
                <a:latin typeface="Calibri" panose="020F0502020204030204" pitchFamily="34" charset="0"/>
                <a:ea typeface="Times New Roman" panose="02020603050405020304" pitchFamily="18" charset="0"/>
              </a:rPr>
              <a:t> le </a:t>
            </a:r>
            <a:r>
              <a:rPr lang="en-US" sz="2800" dirty="0" err="1">
                <a:effectLst/>
                <a:latin typeface="Calibri" panose="020F0502020204030204" pitchFamily="34" charset="0"/>
                <a:ea typeface="Times New Roman" panose="02020603050405020304" pitchFamily="18" charset="0"/>
              </a:rPr>
              <a:t>opportunità</a:t>
            </a:r>
            <a:r>
              <a:rPr lang="en-US" sz="2800" dirty="0">
                <a:effectLst/>
                <a:latin typeface="Calibri" panose="020F0502020204030204" pitchFamily="34" charset="0"/>
                <a:ea typeface="Times New Roman" panose="02020603050405020304" pitchFamily="18" charset="0"/>
              </a:rPr>
              <a:t> e aver </a:t>
            </a:r>
            <a:r>
              <a:rPr lang="en-US" sz="2800" dirty="0" err="1">
                <a:effectLst/>
                <a:latin typeface="Calibri" panose="020F0502020204030204" pitchFamily="34" charset="0"/>
                <a:ea typeface="Times New Roman" panose="02020603050405020304" pitchFamily="18" charset="0"/>
              </a:rPr>
              <a:t>pensato</a:t>
            </a:r>
            <a:r>
              <a:rPr lang="en-US" sz="2800" dirty="0">
                <a:effectLst/>
                <a:latin typeface="Calibri" panose="020F0502020204030204" pitchFamily="34" charset="0"/>
                <a:ea typeface="Times New Roman" panose="02020603050405020304" pitchFamily="18" charset="0"/>
              </a:rPr>
              <a:t> ad una </a:t>
            </a:r>
            <a:r>
              <a:rPr lang="en-US" sz="2800" dirty="0" err="1">
                <a:effectLst/>
                <a:latin typeface="Calibri" panose="020F0502020204030204" pitchFamily="34" charset="0"/>
                <a:ea typeface="Times New Roman" panose="02020603050405020304" pitchFamily="18" charset="0"/>
              </a:rPr>
              <a:t>strategia</a:t>
            </a:r>
            <a:r>
              <a:rPr lang="en-US" sz="2800" dirty="0">
                <a:effectLst/>
                <a:latin typeface="Calibri" panose="020F0502020204030204" pitchFamily="34" charset="0"/>
                <a:ea typeface="Times New Roman" panose="02020603050405020304" pitchFamily="18" charset="0"/>
              </a:rPr>
              <a:t> per </a:t>
            </a:r>
            <a:r>
              <a:rPr lang="en-US" sz="2800" dirty="0" err="1">
                <a:effectLst/>
                <a:latin typeface="Calibri" panose="020F0502020204030204" pitchFamily="34" charset="0"/>
                <a:ea typeface="Times New Roman" panose="02020603050405020304" pitchFamily="18" charset="0"/>
              </a:rPr>
              <a:t>valorizzare</a:t>
            </a:r>
            <a:r>
              <a:rPr lang="en-US" sz="2800" dirty="0">
                <a:effectLst/>
                <a:latin typeface="Calibri" panose="020F0502020204030204" pitchFamily="34" charset="0"/>
                <a:ea typeface="Times New Roman" panose="02020603050405020304" pitchFamily="18" charset="0"/>
              </a:rPr>
              <a:t> le </a:t>
            </a:r>
            <a:r>
              <a:rPr lang="en-US" sz="2800" dirty="0" err="1">
                <a:effectLst/>
                <a:latin typeface="Calibri" panose="020F0502020204030204" pitchFamily="34" charset="0"/>
                <a:ea typeface="Times New Roman" panose="02020603050405020304" pitchFamily="18" charset="0"/>
              </a:rPr>
              <a:t>vostre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qualità</a:t>
            </a:r>
            <a:r>
              <a:rPr lang="en-US" sz="2800" dirty="0">
                <a:effectLst/>
                <a:latin typeface="Calibri" panose="020F0502020204030204" pitchFamily="34" charset="0"/>
                <a:ea typeface="Times New Roman" panose="02020603050405020304" pitchFamily="18" charset="0"/>
              </a:rPr>
              <a:t> e </a:t>
            </a:r>
            <a:r>
              <a:rPr lang="en-US" sz="2800" dirty="0" err="1">
                <a:effectLst/>
                <a:latin typeface="Calibri" panose="020F0502020204030204" pitchFamily="34" charset="0"/>
                <a:ea typeface="Times New Roman" panose="02020603050405020304" pitchFamily="18" charset="0"/>
              </a:rPr>
              <a:t>distinguervi</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dalla</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massa</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concentratevi</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su</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voi</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stesse</a:t>
            </a:r>
            <a:r>
              <a:rPr lang="en-US" sz="2800" dirty="0">
                <a:effectLst/>
                <a:latin typeface="Calibri" panose="020F0502020204030204" pitchFamily="34" charset="0"/>
                <a:ea typeface="Times New Roman" panose="02020603050405020304" pitchFamily="18" charset="0"/>
              </a:rPr>
              <a:t> e </a:t>
            </a:r>
            <a:r>
              <a:rPr lang="en-US" sz="2800" dirty="0" err="1">
                <a:effectLst/>
                <a:latin typeface="Calibri" panose="020F0502020204030204" pitchFamily="34" charset="0"/>
                <a:ea typeface="Times New Roman" panose="02020603050405020304" pitchFamily="18" charset="0"/>
              </a:rPr>
              <a:t>cercate</a:t>
            </a:r>
            <a:r>
              <a:rPr lang="en-US" sz="2800" dirty="0">
                <a:effectLst/>
                <a:latin typeface="Calibri" panose="020F0502020204030204" pitchFamily="34" charset="0"/>
                <a:ea typeface="Times New Roman" panose="02020603050405020304" pitchFamily="18" charset="0"/>
              </a:rPr>
              <a:t> di </a:t>
            </a:r>
            <a:r>
              <a:rPr lang="en-US" sz="2800" dirty="0" err="1">
                <a:effectLst/>
                <a:latin typeface="Calibri" panose="020F0502020204030204" pitchFamily="34" charset="0"/>
                <a:ea typeface="Times New Roman" panose="02020603050405020304" pitchFamily="18" charset="0"/>
              </a:rPr>
              <a:t>capire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quali</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potrebbero</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essere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gli</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elementi</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chiave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che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influenzeranno</a:t>
            </a:r>
            <a:r>
              <a:rPr lang="en-US" sz="2800" dirty="0">
                <a:effectLst/>
                <a:latin typeface="Calibri" panose="020F0502020204030204" pitchFamily="34" charset="0"/>
                <a:ea typeface="Times New Roman" panose="02020603050405020304" pitchFamily="18" charset="0"/>
              </a:rPr>
              <a:t> le </a:t>
            </a:r>
            <a:r>
              <a:rPr lang="en-US" sz="2800" dirty="0" err="1">
                <a:effectLst/>
                <a:latin typeface="Calibri" panose="020F0502020204030204" pitchFamily="34" charset="0"/>
                <a:ea typeface="Times New Roman" panose="02020603050405020304" pitchFamily="18" charset="0"/>
              </a:rPr>
              <a:t>vostre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decisioni</a:t>
            </a:r>
            <a:r>
              <a:rPr lang="en-US" sz="2800" dirty="0">
                <a:effectLst/>
                <a:latin typeface="Calibri" panose="020F0502020204030204" pitchFamily="34" charset="0"/>
                <a:ea typeface="Times New Roman" panose="02020603050405020304" pitchFamily="18" charset="0"/>
              </a:rPr>
              <a:t> future.</a:t>
            </a:r>
            <a:br>
              <a:rPr lang="en-US" sz="2800" dirty="0">
                <a:effectLst/>
                <a:latin typeface="Calibri" panose="020F0502020204030204" pitchFamily="34" charset="0"/>
                <a:ea typeface="Times New Roman" panose="02020603050405020304" pitchFamily="18" charset="0"/>
              </a:rPr>
            </a:br>
            <a:br>
              <a:rPr lang="en-US" sz="2800" dirty="0">
                <a:effectLst/>
                <a:latin typeface="Calibri" panose="020F0502020204030204" pitchFamily="34" charset="0"/>
                <a:ea typeface="Times New Roman" panose="02020603050405020304" pitchFamily="18" charset="0"/>
              </a:rPr>
            </a:br>
            <a:r>
              <a:rPr lang="en-US" sz="2800" dirty="0" err="1">
                <a:effectLst/>
                <a:latin typeface="Calibri" panose="020F0502020204030204" pitchFamily="34" charset="0"/>
                <a:ea typeface="Times New Roman" panose="02020603050405020304" pitchFamily="18" charset="0"/>
              </a:rPr>
              <a:t>Questo</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servirà</a:t>
            </a:r>
            <a:r>
              <a:rPr lang="en-US" sz="2800" dirty="0">
                <a:effectLst/>
                <a:latin typeface="Calibri" panose="020F0502020204030204" pitchFamily="34" charset="0"/>
                <a:ea typeface="Times New Roman" panose="02020603050405020304" pitchFamily="18" charset="0"/>
              </a:rPr>
              <a:t> per </a:t>
            </a:r>
            <a:r>
              <a:rPr lang="en-US" sz="2800" dirty="0" err="1">
                <a:effectLst/>
                <a:latin typeface="Calibri" panose="020F0502020204030204" pitchFamily="34" charset="0"/>
                <a:ea typeface="Times New Roman" panose="02020603050405020304" pitchFamily="18" charset="0"/>
              </a:rPr>
              <a:t>mettere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sul</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piatto</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sia</a:t>
            </a:r>
            <a:r>
              <a:rPr lang="en-US" sz="2800" dirty="0">
                <a:effectLst/>
                <a:latin typeface="Calibri" panose="020F0502020204030204" pitchFamily="34" charset="0"/>
                <a:ea typeface="Times New Roman" panose="02020603050405020304" pitchFamily="18" charset="0"/>
              </a:rPr>
              <a:t> le </a:t>
            </a:r>
            <a:r>
              <a:rPr lang="en-US" sz="2800" dirty="0" err="1">
                <a:effectLst/>
                <a:latin typeface="Calibri" panose="020F0502020204030204" pitchFamily="34" charset="0"/>
                <a:ea typeface="Times New Roman" panose="02020603050405020304" pitchFamily="18" charset="0"/>
              </a:rPr>
              <a:t>vostre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passioni</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aspirazioni</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desideri</a:t>
            </a:r>
            <a:r>
              <a:rPr lang="en-US" sz="2800" dirty="0">
                <a:effectLst/>
                <a:latin typeface="Calibri" panose="020F0502020204030204" pitchFamily="34" charset="0"/>
                <a:ea typeface="Times New Roman" panose="02020603050405020304" pitchFamily="18" charset="0"/>
              </a:rPr>
              <a:t> e </a:t>
            </a:r>
            <a:r>
              <a:rPr lang="en-US" sz="2800" dirty="0" err="1">
                <a:effectLst/>
                <a:latin typeface="Calibri" panose="020F0502020204030204" pitchFamily="34" charset="0"/>
                <a:ea typeface="Times New Roman" panose="02020603050405020304" pitchFamily="18" charset="0"/>
              </a:rPr>
              <a:t>aspettative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sia</a:t>
            </a:r>
            <a:r>
              <a:rPr lang="en-US" sz="2800" dirty="0">
                <a:effectLst/>
                <a:latin typeface="Calibri" panose="020F0502020204030204" pitchFamily="34" charset="0"/>
                <a:ea typeface="Times New Roman" panose="02020603050405020304" pitchFamily="18" charset="0"/>
              </a:rPr>
              <a:t> le </a:t>
            </a:r>
            <a:r>
              <a:rPr lang="en-US" sz="2800" dirty="0" err="1">
                <a:effectLst/>
                <a:latin typeface="Calibri" panose="020F0502020204030204" pitchFamily="34" charset="0"/>
                <a:ea typeface="Times New Roman" panose="02020603050405020304" pitchFamily="18" charset="0"/>
              </a:rPr>
              <a:t>opportunità</a:t>
            </a:r>
            <a:r>
              <a:rPr lang="en-US" sz="2800" dirty="0">
                <a:effectLst/>
                <a:latin typeface="Calibri" panose="020F0502020204030204" pitchFamily="34" charset="0"/>
                <a:ea typeface="Times New Roman" panose="02020603050405020304" pitchFamily="18" charset="0"/>
              </a:rPr>
              <a:t> concrete </a:t>
            </a:r>
            <a:r>
              <a:rPr lang="en-US" sz="2800" dirty="0" err="1">
                <a:effectLst/>
                <a:latin typeface="Calibri" panose="020F0502020204030204" pitchFamily="34" charset="0"/>
                <a:ea typeface="Times New Roman" panose="02020603050405020304" pitchFamily="18" charset="0"/>
              </a:rPr>
              <a:t>che</a:t>
            </a:r>
            <a:r>
              <a:rPr lang="en-US" sz="2800" dirty="0">
                <a:effectLst/>
                <a:latin typeface="Calibri" panose="020F0502020204030204" pitchFamily="34" charset="0"/>
                <a:ea typeface="Times New Roman" panose="02020603050405020304" pitchFamily="18" charset="0"/>
              </a:rPr>
              <a:t> vi </a:t>
            </a:r>
            <a:r>
              <a:rPr lang="en-US" sz="2800" dirty="0" err="1">
                <a:effectLst/>
                <a:latin typeface="Calibri" panose="020F0502020204030204" pitchFamily="34" charset="0"/>
                <a:ea typeface="Times New Roman" panose="02020603050405020304" pitchFamily="18" charset="0"/>
              </a:rPr>
              <a:t>circondano</a:t>
            </a:r>
            <a:r>
              <a:rPr lang="en-US" sz="2800" dirty="0">
                <a:effectLst/>
                <a:latin typeface="Calibri" panose="020F0502020204030204" pitchFamily="34" charset="0"/>
                <a:ea typeface="Times New Roman" panose="02020603050405020304" pitchFamily="18" charset="0"/>
              </a:rPr>
              <a:t>.</a:t>
            </a:r>
          </a:p>
          <a:p>
            <a:endParaRPr lang="it-IT" sz="2800" dirty="0">
              <a:effectLst/>
              <a:latin typeface="Times New Roman" panose="02020603050405020304" pitchFamily="18" charset="0"/>
              <a:ea typeface="Times New Roman" panose="02020603050405020304" pitchFamily="18" charset="0"/>
            </a:endParaRPr>
          </a:p>
          <a:p>
            <a:r>
              <a:rPr lang="en-US" sz="2800" dirty="0" err="1">
                <a:effectLst/>
                <a:latin typeface="Calibri" panose="020F0502020204030204" pitchFamily="34" charset="0"/>
                <a:ea typeface="Times New Roman" panose="02020603050405020304" pitchFamily="18" charset="0"/>
              </a:rPr>
              <a:t>Dovete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tuttavia</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partire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prevenuti</a:t>
            </a:r>
            <a:r>
              <a:rPr lang="en-US" sz="2800" dirty="0">
                <a:effectLst/>
                <a:latin typeface="Calibri" panose="020F0502020204030204" pitchFamily="34" charset="0"/>
                <a:ea typeface="Times New Roman" panose="02020603050405020304" pitchFamily="18" charset="0"/>
              </a:rPr>
              <a:t> e non </a:t>
            </a:r>
            <a:r>
              <a:rPr lang="en-US" sz="2800" dirty="0" err="1">
                <a:effectLst/>
                <a:latin typeface="Calibri" panose="020F0502020204030204" pitchFamily="34" charset="0"/>
                <a:ea typeface="Times New Roman" panose="02020603050405020304" pitchFamily="18" charset="0"/>
              </a:rPr>
              <a:t>illudervi</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che</a:t>
            </a:r>
            <a:r>
              <a:rPr lang="en-US" sz="2800" dirty="0">
                <a:effectLst/>
                <a:latin typeface="Calibri" panose="020F0502020204030204" pitchFamily="34" charset="0"/>
                <a:ea typeface="Times New Roman" panose="02020603050405020304" pitchFamily="18" charset="0"/>
              </a:rPr>
              <a:t> “la </a:t>
            </a:r>
            <a:r>
              <a:rPr lang="en-US" sz="2800" dirty="0" err="1">
                <a:effectLst/>
                <a:latin typeface="Calibri" panose="020F0502020204030204" pitchFamily="34" charset="0"/>
                <a:ea typeface="Times New Roman" panose="02020603050405020304" pitchFamily="18" charset="0"/>
              </a:rPr>
              <a:t>vostra</a:t>
            </a:r>
            <a:r>
              <a:rPr lang="en-US" sz="2800" dirty="0">
                <a:effectLst/>
                <a:latin typeface="Calibri" panose="020F0502020204030204" pitchFamily="34" charset="0"/>
                <a:ea typeface="Times New Roman" panose="02020603050405020304" pitchFamily="18" charset="0"/>
              </a:rPr>
              <a:t> prima </a:t>
            </a:r>
            <a:r>
              <a:rPr lang="en-US" sz="2800" dirty="0" err="1">
                <a:effectLst/>
                <a:latin typeface="Calibri" panose="020F0502020204030204" pitchFamily="34" charset="0"/>
                <a:ea typeface="Times New Roman" panose="02020603050405020304" pitchFamily="18" charset="0"/>
              </a:rPr>
              <a:t>scelta</a:t>
            </a:r>
            <a:r>
              <a:rPr lang="en-US" sz="2800" dirty="0">
                <a:effectLst/>
                <a:latin typeface="Calibri" panose="020F0502020204030204" pitchFamily="34" charset="0"/>
                <a:ea typeface="Times New Roman" panose="02020603050405020304" pitchFamily="18" charset="0"/>
              </a:rPr>
              <a:t> post </a:t>
            </a:r>
            <a:r>
              <a:rPr lang="en-US" sz="2800" dirty="0" err="1">
                <a:effectLst/>
                <a:latin typeface="Calibri" panose="020F0502020204030204" pitchFamily="34" charset="0"/>
                <a:ea typeface="Times New Roman" panose="02020603050405020304" pitchFamily="18" charset="0"/>
              </a:rPr>
              <a:t>Università</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sia</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effettivamente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quello</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che</a:t>
            </a:r>
            <a:r>
              <a:rPr lang="en-US" sz="2800" dirty="0">
                <a:effectLst/>
                <a:latin typeface="Calibri" panose="020F0502020204030204" pitchFamily="34" charset="0"/>
                <a:ea typeface="Times New Roman" panose="02020603050405020304" pitchFamily="18" charset="0"/>
              </a:rPr>
              <a:t> vi </a:t>
            </a:r>
            <a:r>
              <a:rPr lang="en-US" sz="2800" dirty="0" err="1">
                <a:effectLst/>
                <a:latin typeface="Calibri" panose="020F0502020204030204" pitchFamily="34" charset="0"/>
                <a:ea typeface="Times New Roman" panose="02020603050405020304" pitchFamily="18" charset="0"/>
              </a:rPr>
              <a:t>capiterà</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Essere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alla</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ricerca</a:t>
            </a:r>
            <a:r>
              <a:rPr lang="en-US" sz="2800" dirty="0">
                <a:effectLst/>
                <a:latin typeface="Calibri" panose="020F0502020204030204" pitchFamily="34" charset="0"/>
                <a:ea typeface="Times New Roman" panose="02020603050405020304" pitchFamily="18" charset="0"/>
              </a:rPr>
              <a:t> di un </a:t>
            </a:r>
            <a:r>
              <a:rPr lang="en-US" sz="2800" dirty="0" err="1">
                <a:effectLst/>
                <a:latin typeface="Calibri" panose="020F0502020204030204" pitchFamily="34" charset="0"/>
                <a:ea typeface="Times New Roman" panose="02020603050405020304" pitchFamily="18" charset="0"/>
              </a:rPr>
              <a:t>lavoro</a:t>
            </a:r>
            <a:r>
              <a:rPr lang="en-US" sz="2800" dirty="0">
                <a:effectLst/>
                <a:latin typeface="Calibri" panose="020F0502020204030204" pitchFamily="34" charset="0"/>
                <a:ea typeface="Times New Roman" panose="02020603050405020304" pitchFamily="18" charset="0"/>
              </a:rPr>
              <a:t> molto </a:t>
            </a:r>
            <a:r>
              <a:rPr lang="en-US" sz="2800" dirty="0" err="1">
                <a:effectLst/>
                <a:latin typeface="Calibri" panose="020F0502020204030204" pitchFamily="34" charset="0"/>
                <a:ea typeface="Times New Roman" panose="02020603050405020304" pitchFamily="18" charset="0"/>
              </a:rPr>
              <a:t>spesso</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ti</a:t>
            </a:r>
            <a:r>
              <a:rPr lang="en-US" sz="2800" dirty="0">
                <a:effectLst/>
                <a:latin typeface="Calibri" panose="020F0502020204030204" pitchFamily="34" charset="0"/>
                <a:ea typeface="Times New Roman" panose="02020603050405020304" pitchFamily="18" charset="0"/>
              </a:rPr>
              <a:t> porta a </a:t>
            </a:r>
            <a:r>
              <a:rPr lang="en-US" sz="2800" dirty="0" err="1">
                <a:effectLst/>
                <a:latin typeface="Calibri" panose="020F0502020204030204" pitchFamily="34" charset="0"/>
                <a:ea typeface="Times New Roman" panose="02020603050405020304" pitchFamily="18" charset="0"/>
              </a:rPr>
              <a:t>scendere</a:t>
            </a:r>
            <a:r>
              <a:rPr lang="en-US" sz="2800" dirty="0">
                <a:effectLst/>
                <a:latin typeface="Calibri" panose="020F0502020204030204" pitchFamily="34" charset="0"/>
                <a:ea typeface="Times New Roman" panose="02020603050405020304" pitchFamily="18" charset="0"/>
              </a:rPr>
              <a:t> a </a:t>
            </a:r>
            <a:r>
              <a:rPr lang="en-US" sz="2800" dirty="0" err="1">
                <a:effectLst/>
                <a:latin typeface="Calibri" panose="020F0502020204030204" pitchFamily="34" charset="0"/>
                <a:ea typeface="Times New Roman" panose="02020603050405020304" pitchFamily="18" charset="0"/>
              </a:rPr>
              <a:t>dei</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compromessi</a:t>
            </a:r>
            <a:r>
              <a:rPr lang="en-US" sz="2800" dirty="0">
                <a:effectLst/>
                <a:latin typeface="Calibri" panose="020F0502020204030204" pitchFamily="34" charset="0"/>
                <a:ea typeface="Times New Roman" panose="02020603050405020304" pitchFamily="18" charset="0"/>
              </a:rPr>
              <a:t>….</a:t>
            </a:r>
            <a:r>
              <a:rPr lang="en-US" sz="2800" dirty="0" err="1">
                <a:effectLst/>
                <a:latin typeface="Calibri" panose="020F0502020204030204" pitchFamily="34" charset="0"/>
                <a:ea typeface="Times New Roman" panose="02020603050405020304" pitchFamily="18" charset="0"/>
              </a:rPr>
              <a:t>Sii</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sincero</a:t>
            </a:r>
            <a:r>
              <a:rPr lang="en-US" sz="2800" dirty="0">
                <a:effectLst/>
                <a:latin typeface="Calibri" panose="020F0502020204030204" pitchFamily="34" charset="0"/>
                <a:ea typeface="Times New Roman" panose="02020603050405020304" pitchFamily="18" charset="0"/>
              </a:rPr>
              <a:t> con </a:t>
            </a:r>
            <a:r>
              <a:rPr lang="en-US" sz="2800" dirty="0" err="1">
                <a:effectLst/>
                <a:latin typeface="Calibri" panose="020F0502020204030204" pitchFamily="34" charset="0"/>
                <a:ea typeface="Times New Roman" panose="02020603050405020304" pitchFamily="18" charset="0"/>
              </a:rPr>
              <a:t>te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stesso</a:t>
            </a:r>
            <a:r>
              <a:rPr lang="en-US" sz="2800" dirty="0">
                <a:effectLst/>
                <a:latin typeface="Calibri" panose="020F0502020204030204" pitchFamily="34" charset="0"/>
                <a:ea typeface="Times New Roman" panose="02020603050405020304" pitchFamily="18" charset="0"/>
              </a:rPr>
              <a:t> e </a:t>
            </a:r>
            <a:r>
              <a:rPr lang="en-US" sz="2800" dirty="0" err="1">
                <a:effectLst/>
                <a:latin typeface="Calibri" panose="020F0502020204030204" pitchFamily="34" charset="0"/>
                <a:ea typeface="Times New Roman" panose="02020603050405020304" pitchFamily="18" charset="0"/>
              </a:rPr>
              <a:t>domandati</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quali</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sono</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gli</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ostacoli</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che</a:t>
            </a:r>
            <a:r>
              <a:rPr lang="en-US" sz="2800" dirty="0">
                <a:effectLst/>
                <a:latin typeface="Calibri" panose="020F0502020204030204" pitchFamily="34" charset="0"/>
                <a:ea typeface="Times New Roman" panose="02020603050405020304" pitchFamily="18" charset="0"/>
              </a:rPr>
              <a:t> devi </a:t>
            </a:r>
            <a:r>
              <a:rPr lang="en-US" sz="2800" dirty="0" err="1">
                <a:effectLst/>
                <a:latin typeface="Calibri" panose="020F0502020204030204" pitchFamily="34" charset="0"/>
                <a:ea typeface="Times New Roman" panose="02020603050405020304" pitchFamily="18" charset="0"/>
              </a:rPr>
              <a:t>superare</a:t>
            </a:r>
            <a:r>
              <a:rPr lang="en-US" sz="2800" dirty="0">
                <a:effectLst/>
                <a:latin typeface="Calibri" panose="020F0502020204030204" pitchFamily="34" charset="0"/>
                <a:ea typeface="Times New Roman" panose="02020603050405020304" pitchFamily="18" charset="0"/>
              </a:rPr>
              <a:t> per </a:t>
            </a:r>
            <a:r>
              <a:rPr lang="en-US" sz="2800" dirty="0" err="1">
                <a:effectLst/>
                <a:latin typeface="Calibri" panose="020F0502020204030204" pitchFamily="34" charset="0"/>
                <a:ea typeface="Times New Roman" panose="02020603050405020304" pitchFamily="18" charset="0"/>
              </a:rPr>
              <a:t>raggiungere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ciò</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che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desideri</a:t>
            </a:r>
            <a:r>
              <a:rPr lang="en-US" sz="2800" dirty="0">
                <a:effectLst/>
                <a:latin typeface="Calibri" panose="020F0502020204030204" pitchFamily="34" charset="0"/>
                <a:ea typeface="Times New Roman" panose="02020603050405020304" pitchFamily="18" charset="0"/>
              </a:rPr>
              <a:t>.</a:t>
            </a:r>
            <a:endParaRPr lang="it-IT"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904587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err="1">
                <a:solidFill>
                  <a:srgbClr val="E12227"/>
                </a:solidFill>
                <a:latin typeface="Tahoma" panose="020B0604030504040204" pitchFamily="34" charset="0"/>
                <a:ea typeface="Tahoma" panose="020B0604030504040204" pitchFamily="34" charset="0"/>
                <a:cs typeface="Tahoma" panose="020B0604030504040204" pitchFamily="34" charset="0"/>
              </a:rPr>
              <a:t>Unità</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2</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5" y="2019300"/>
            <a:ext cx="16913699" cy="629660"/>
          </a:xfrm>
          <a:prstGeom prst="rect">
            <a:avLst/>
          </a:prstGeom>
        </p:spPr>
        <p:txBody>
          <a:bodyPr vert="horz" wrap="square" lIns="0" tIns="13970" rIns="0" bIns="0" rtlCol="0">
            <a:spAutoFit/>
          </a:bodyPr>
          <a:lstStyle/>
          <a:p>
            <a:pPr marL="12700" algn="just">
              <a:lnSpc>
                <a:spcPct val="100000"/>
              </a:lnSpc>
              <a:spcBef>
                <a:spcPts val="110"/>
              </a:spcBef>
            </a:pPr>
            <a:r>
              <a:rPr lang="en-GB" sz="4000" b="1" spc="50" dirty="0">
                <a:solidFill>
                  <a:srgbClr val="243255"/>
                </a:solidFill>
                <a:cs typeface="Tahoma"/>
              </a:rPr>
              <a:t>4. </a:t>
            </a:r>
            <a:r>
              <a:rPr lang="en-GB" sz="4000" b="1" spc="50" dirty="0" err="1">
                <a:solidFill>
                  <a:srgbClr val="243255"/>
                </a:solidFill>
                <a:cs typeface="Tahoma"/>
              </a:rPr>
              <a:t>Valutazione</a:t>
            </a:r>
            <a:r>
              <a:rPr lang="en-GB" sz="4000" b="1" spc="50" dirty="0">
                <a:solidFill>
                  <a:srgbClr val="243255"/>
                </a:solidFill>
                <a:cs typeface="Tahoma"/>
              </a:rPr>
              <a:t> </a:t>
            </a:r>
            <a:r>
              <a:rPr lang="en-GB" sz="4000" b="1" spc="50" dirty="0" err="1">
                <a:solidFill>
                  <a:srgbClr val="243255"/>
                </a:solidFill>
                <a:cs typeface="Tahoma"/>
              </a:rPr>
              <a:t>delle</a:t>
            </a:r>
            <a:r>
              <a:rPr lang="en-GB" sz="4000" b="1" spc="50" dirty="0">
                <a:solidFill>
                  <a:srgbClr val="243255"/>
                </a:solidFill>
                <a:cs typeface="Tahoma"/>
              </a:rPr>
              <a:t> idee</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5" y="3009900"/>
            <a:ext cx="16359345" cy="5262979"/>
          </a:xfrm>
          <a:prstGeom prst="rect">
            <a:avLst/>
          </a:prstGeom>
          <a:noFill/>
        </p:spPr>
        <p:txBody>
          <a:bodyPr wrap="square" rtlCol="0">
            <a:spAutoFit/>
          </a:bodyPr>
          <a:lstStyle/>
          <a:p>
            <a:r>
              <a:rPr lang="en-US" sz="2800" dirty="0">
                <a:effectLst/>
                <a:latin typeface="Calibri" panose="020F0502020204030204" pitchFamily="34" charset="0"/>
                <a:ea typeface="Times New Roman" panose="02020603050405020304" pitchFamily="18" charset="0"/>
              </a:rPr>
              <a:t>Ora </a:t>
            </a:r>
            <a:r>
              <a:rPr lang="en-US" sz="2800" dirty="0" err="1">
                <a:effectLst/>
                <a:latin typeface="Calibri" panose="020F0502020204030204" pitchFamily="34" charset="0"/>
                <a:ea typeface="Times New Roman" panose="02020603050405020304" pitchFamily="18" charset="0"/>
              </a:rPr>
              <a:t>che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avete</a:t>
            </a:r>
            <a:r>
              <a:rPr lang="en-US" sz="2800" dirty="0">
                <a:effectLst/>
                <a:latin typeface="Calibri" panose="020F0502020204030204" pitchFamily="34" charset="0"/>
                <a:ea typeface="Times New Roman" panose="02020603050405020304" pitchFamily="18" charset="0"/>
              </a:rPr>
              <a:t> una </a:t>
            </a:r>
            <a:r>
              <a:rPr lang="en-US" sz="2800" dirty="0" err="1">
                <a:effectLst/>
                <a:latin typeface="Calibri" panose="020F0502020204030204" pitchFamily="34" charset="0"/>
                <a:ea typeface="Times New Roman" panose="02020603050405020304" pitchFamily="18" charset="0"/>
              </a:rPr>
              <a:t>tabella</a:t>
            </a:r>
            <a:r>
              <a:rPr lang="en-US" sz="2800" dirty="0">
                <a:effectLst/>
                <a:latin typeface="Calibri" panose="020F0502020204030204" pitchFamily="34" charset="0"/>
                <a:ea typeface="Times New Roman" panose="02020603050405020304" pitchFamily="18" charset="0"/>
              </a:rPr>
              <a:t> di marcia semi-</a:t>
            </a:r>
            <a:r>
              <a:rPr lang="en-US" sz="2800" dirty="0" err="1">
                <a:effectLst/>
                <a:latin typeface="Calibri" panose="020F0502020204030204" pitchFamily="34" charset="0"/>
                <a:ea typeface="Times New Roman" panose="02020603050405020304" pitchFamily="18" charset="0"/>
              </a:rPr>
              <a:t>definita</a:t>
            </a:r>
            <a:r>
              <a:rPr lang="en-US" sz="2800" dirty="0">
                <a:effectLst/>
                <a:latin typeface="Calibri" panose="020F0502020204030204" pitchFamily="34" charset="0"/>
                <a:ea typeface="Times New Roman" panose="02020603050405020304" pitchFamily="18" charset="0"/>
              </a:rPr>
              <a:t> con </a:t>
            </a:r>
            <a:r>
              <a:rPr lang="en-US" sz="2800" dirty="0" err="1">
                <a:effectLst/>
                <a:latin typeface="Calibri" panose="020F0502020204030204" pitchFamily="34" charset="0"/>
                <a:ea typeface="Times New Roman" panose="02020603050405020304" pitchFamily="18" charset="0"/>
              </a:rPr>
              <a:t>nuove</a:t>
            </a:r>
            <a:r>
              <a:rPr lang="en-US" sz="2800" dirty="0">
                <a:effectLst/>
                <a:latin typeface="Calibri" panose="020F0502020204030204" pitchFamily="34" charset="0"/>
                <a:ea typeface="Times New Roman" panose="02020603050405020304" pitchFamily="18" charset="0"/>
              </a:rPr>
              <a:t> coordinate consolidate </a:t>
            </a:r>
            <a:r>
              <a:rPr lang="en-US" sz="2800" dirty="0" err="1">
                <a:effectLst/>
                <a:latin typeface="Calibri" panose="020F0502020204030204" pitchFamily="34" charset="0"/>
                <a:ea typeface="Times New Roman" panose="02020603050405020304" pitchFamily="18" charset="0"/>
              </a:rPr>
              <a:t>che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orientino</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i</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vostri</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sforzi</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potete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iniziare</a:t>
            </a:r>
            <a:r>
              <a:rPr lang="en-US" sz="2800" dirty="0">
                <a:effectLst/>
                <a:latin typeface="Calibri" panose="020F0502020204030204" pitchFamily="34" charset="0"/>
                <a:ea typeface="Times New Roman" panose="02020603050405020304" pitchFamily="18" charset="0"/>
              </a:rPr>
              <a:t> a </a:t>
            </a:r>
            <a:r>
              <a:rPr lang="en-US" sz="2800" dirty="0" err="1">
                <a:effectLst/>
                <a:latin typeface="Calibri" panose="020F0502020204030204" pitchFamily="34" charset="0"/>
                <a:ea typeface="Times New Roman" panose="02020603050405020304" pitchFamily="18" charset="0"/>
              </a:rPr>
              <a:t>restringere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ulteriormente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i</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vostri</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obiettivi</a:t>
            </a:r>
            <a:r>
              <a:rPr lang="en-US" sz="2800" dirty="0">
                <a:effectLst/>
                <a:latin typeface="Calibri" panose="020F0502020204030204" pitchFamily="34" charset="0"/>
                <a:ea typeface="Times New Roman" panose="02020603050405020304" pitchFamily="18" charset="0"/>
              </a:rPr>
              <a:t> di </a:t>
            </a:r>
            <a:r>
              <a:rPr lang="en-US" sz="2800" dirty="0" err="1">
                <a:effectLst/>
                <a:latin typeface="Calibri" panose="020F0502020204030204" pitchFamily="34" charset="0"/>
                <a:ea typeface="Times New Roman" panose="02020603050405020304" pitchFamily="18" charset="0"/>
              </a:rPr>
              <a:t>riferimento</a:t>
            </a:r>
            <a:r>
              <a:rPr lang="en-US" sz="2800" dirty="0">
                <a:effectLst/>
                <a:latin typeface="Calibri" panose="020F0502020204030204" pitchFamily="34" charset="0"/>
                <a:ea typeface="Times New Roman" panose="02020603050405020304" pitchFamily="18" charset="0"/>
              </a:rPr>
              <a:t> - </a:t>
            </a:r>
            <a:r>
              <a:rPr lang="en-US" sz="2800" dirty="0" err="1">
                <a:effectLst/>
                <a:latin typeface="Calibri" panose="020F0502020204030204" pitchFamily="34" charset="0"/>
                <a:ea typeface="Times New Roman" panose="02020603050405020304" pitchFamily="18" charset="0"/>
              </a:rPr>
              <a:t>quelli</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che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sembrano</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conformi</a:t>
            </a:r>
            <a:r>
              <a:rPr lang="en-US" sz="2800" dirty="0">
                <a:effectLst/>
                <a:latin typeface="Calibri" panose="020F0502020204030204" pitchFamily="34" charset="0"/>
                <a:ea typeface="Times New Roman" panose="02020603050405020304" pitchFamily="18" charset="0"/>
              </a:rPr>
              <a:t> e </a:t>
            </a:r>
            <a:r>
              <a:rPr lang="en-US" sz="2800" dirty="0" err="1">
                <a:effectLst/>
                <a:latin typeface="Calibri" panose="020F0502020204030204" pitchFamily="34" charset="0"/>
                <a:ea typeface="Times New Roman" panose="02020603050405020304" pitchFamily="18" charset="0"/>
              </a:rPr>
              <a:t>coerenti</a:t>
            </a:r>
            <a:r>
              <a:rPr lang="en-US" sz="2800" dirty="0">
                <a:effectLst/>
                <a:latin typeface="Calibri" panose="020F0502020204030204" pitchFamily="34" charset="0"/>
                <a:ea typeface="Times New Roman" panose="02020603050405020304" pitchFamily="18" charset="0"/>
              </a:rPr>
              <a:t> con le </a:t>
            </a:r>
            <a:r>
              <a:rPr lang="en-US" sz="2800" dirty="0" err="1">
                <a:effectLst/>
                <a:latin typeface="Calibri" panose="020F0502020204030204" pitchFamily="34" charset="0"/>
                <a:ea typeface="Times New Roman" panose="02020603050405020304" pitchFamily="18" charset="0"/>
              </a:rPr>
              <a:t>vostre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aspettative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personali</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l'empowerment</a:t>
            </a:r>
            <a:r>
              <a:rPr lang="en-US" sz="2800" dirty="0">
                <a:effectLst/>
                <a:latin typeface="Calibri" panose="020F0502020204030204" pitchFamily="34" charset="0"/>
                <a:ea typeface="Times New Roman" panose="02020603050405020304" pitchFamily="18" charset="0"/>
              </a:rPr>
              <a:t> e le </a:t>
            </a:r>
            <a:r>
              <a:rPr lang="en-US" sz="2800" dirty="0" err="1">
                <a:effectLst/>
                <a:latin typeface="Calibri" panose="020F0502020204030204" pitchFamily="34" charset="0"/>
                <a:ea typeface="Times New Roman" panose="02020603050405020304" pitchFamily="18" charset="0"/>
              </a:rPr>
              <a:t>opportunità</a:t>
            </a:r>
            <a:r>
              <a:rPr lang="en-US" sz="2800" dirty="0">
                <a:effectLst/>
                <a:latin typeface="Calibri" panose="020F0502020204030204" pitchFamily="34" charset="0"/>
                <a:ea typeface="Times New Roman" panose="02020603050405020304" pitchFamily="18" charset="0"/>
              </a:rPr>
              <a:t> di </a:t>
            </a:r>
            <a:r>
              <a:rPr lang="en-US" sz="2800" dirty="0" err="1">
                <a:effectLst/>
                <a:latin typeface="Calibri" panose="020F0502020204030204" pitchFamily="34" charset="0"/>
                <a:ea typeface="Times New Roman" panose="02020603050405020304" pitchFamily="18" charset="0"/>
              </a:rPr>
              <a:t>sviluppo</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professionale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ecc</a:t>
            </a:r>
            <a:r>
              <a:rPr lang="en-US" sz="2800" dirty="0">
                <a:effectLst/>
                <a:latin typeface="Calibri" panose="020F0502020204030204" pitchFamily="34" charset="0"/>
                <a:ea typeface="Times New Roman" panose="02020603050405020304" pitchFamily="18" charset="0"/>
              </a:rPr>
              <a:t>.</a:t>
            </a:r>
            <a:br>
              <a:rPr lang="en-US" sz="2800" dirty="0">
                <a:effectLst/>
                <a:latin typeface="Calibri" panose="020F0502020204030204" pitchFamily="34" charset="0"/>
                <a:ea typeface="Times New Roman" panose="02020603050405020304" pitchFamily="18" charset="0"/>
              </a:rPr>
            </a:br>
            <a:br>
              <a:rPr lang="en-US" sz="2800" dirty="0">
                <a:effectLst/>
                <a:latin typeface="Calibri" panose="020F0502020204030204" pitchFamily="34" charset="0"/>
                <a:ea typeface="Times New Roman" panose="02020603050405020304" pitchFamily="18" charset="0"/>
              </a:rPr>
            </a:br>
            <a:r>
              <a:rPr lang="en-US" sz="2800" dirty="0" err="1">
                <a:effectLst/>
                <a:latin typeface="Calibri" panose="020F0502020204030204" pitchFamily="34" charset="0"/>
                <a:ea typeface="Times New Roman" panose="02020603050405020304" pitchFamily="18" charset="0"/>
              </a:rPr>
              <a:t>Considerando</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tutte</a:t>
            </a:r>
            <a:r>
              <a:rPr lang="en-US" sz="2800" dirty="0">
                <a:effectLst/>
                <a:latin typeface="Calibri" panose="020F0502020204030204" pitchFamily="34" charset="0"/>
                <a:ea typeface="Times New Roman" panose="02020603050405020304" pitchFamily="18" charset="0"/>
              </a:rPr>
              <a:t> le alternative </a:t>
            </a:r>
            <a:r>
              <a:rPr lang="en-US" sz="2800" dirty="0" err="1">
                <a:effectLst/>
                <a:latin typeface="Calibri" panose="020F0502020204030204" pitchFamily="34" charset="0"/>
                <a:ea typeface="Times New Roman" panose="02020603050405020304" pitchFamily="18" charset="0"/>
              </a:rPr>
              <a:t>che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avete</a:t>
            </a:r>
            <a:r>
              <a:rPr lang="en-US" sz="2800" dirty="0">
                <a:effectLst/>
                <a:latin typeface="Calibri" panose="020F0502020204030204" pitchFamily="34" charset="0"/>
                <a:ea typeface="Times New Roman" panose="02020603050405020304" pitchFamily="18" charset="0"/>
              </a:rPr>
              <a:t> a </a:t>
            </a:r>
            <a:r>
              <a:rPr lang="en-US" sz="2800" dirty="0" err="1">
                <a:effectLst/>
                <a:latin typeface="Calibri" panose="020F0502020204030204" pitchFamily="34" charset="0"/>
                <a:ea typeface="Times New Roman" panose="02020603050405020304" pitchFamily="18" charset="0"/>
              </a:rPr>
              <a:t>disposizione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cercate</a:t>
            </a:r>
            <a:r>
              <a:rPr lang="en-US" sz="2800" dirty="0">
                <a:effectLst/>
                <a:latin typeface="Calibri" panose="020F0502020204030204" pitchFamily="34" charset="0"/>
                <a:ea typeface="Times New Roman" panose="02020603050405020304" pitchFamily="18" charset="0"/>
              </a:rPr>
              <a:t> di </a:t>
            </a:r>
            <a:r>
              <a:rPr lang="en-US" sz="2800" dirty="0" err="1">
                <a:effectLst/>
                <a:latin typeface="Calibri" panose="020F0502020204030204" pitchFamily="34" charset="0"/>
                <a:ea typeface="Times New Roman" panose="02020603050405020304" pitchFamily="18" charset="0"/>
              </a:rPr>
              <a:t>evidenziare</a:t>
            </a:r>
            <a:r>
              <a:rPr lang="en-US" sz="2800" dirty="0">
                <a:effectLst/>
                <a:latin typeface="Calibri" panose="020F0502020204030204" pitchFamily="34" charset="0"/>
                <a:ea typeface="Times New Roman" panose="02020603050405020304" pitchFamily="18" charset="0"/>
              </a:rPr>
              <a:t> ed </a:t>
            </a:r>
            <a:r>
              <a:rPr lang="en-US" sz="2800" dirty="0" err="1">
                <a:effectLst/>
                <a:latin typeface="Calibri" panose="020F0502020204030204" pitchFamily="34" charset="0"/>
                <a:ea typeface="Times New Roman" panose="02020603050405020304" pitchFamily="18" charset="0"/>
              </a:rPr>
              <a:t>elaborare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gli</a:t>
            </a:r>
            <a:r>
              <a:rPr lang="en-US" sz="2800" dirty="0">
                <a:effectLst/>
                <a:latin typeface="Calibri" panose="020F0502020204030204" pitchFamily="34" charset="0"/>
                <a:ea typeface="Times New Roman" panose="02020603050405020304" pitchFamily="18" charset="0"/>
              </a:rPr>
              <a:t> input, </a:t>
            </a:r>
            <a:r>
              <a:rPr lang="en-US" sz="2800" dirty="0" err="1">
                <a:effectLst/>
                <a:latin typeface="Calibri" panose="020F0502020204030204" pitchFamily="34" charset="0"/>
                <a:ea typeface="Times New Roman" panose="02020603050405020304" pitchFamily="18" charset="0"/>
              </a:rPr>
              <a:t>massimizzandone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quanto</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più</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possibile</a:t>
            </a:r>
            <a:r>
              <a:rPr lang="en-US" sz="2800" dirty="0">
                <a:effectLst/>
                <a:latin typeface="Calibri" panose="020F0502020204030204" pitchFamily="34" charset="0"/>
                <a:ea typeface="Times New Roman" panose="02020603050405020304" pitchFamily="18" charset="0"/>
              </a:rPr>
              <a:t> il </a:t>
            </a:r>
            <a:r>
              <a:rPr lang="en-US" sz="2800" dirty="0" err="1">
                <a:effectLst/>
                <a:latin typeface="Calibri" panose="020F0502020204030204" pitchFamily="34" charset="0"/>
                <a:ea typeface="Times New Roman" panose="02020603050405020304" pitchFamily="18" charset="0"/>
              </a:rPr>
              <a:t>valore</a:t>
            </a:r>
            <a:r>
              <a:rPr lang="en-US" sz="2800" dirty="0">
                <a:effectLst/>
                <a:latin typeface="Calibri" panose="020F0502020204030204" pitchFamily="34" charset="0"/>
                <a:ea typeface="Times New Roman" panose="02020603050405020304" pitchFamily="18" charset="0"/>
              </a:rPr>
              <a:t>. </a:t>
            </a:r>
            <a:br>
              <a:rPr lang="en-US" sz="2800" dirty="0">
                <a:effectLst/>
                <a:latin typeface="Calibri" panose="020F0502020204030204" pitchFamily="34" charset="0"/>
                <a:ea typeface="Times New Roman" panose="02020603050405020304" pitchFamily="18" charset="0"/>
              </a:rPr>
            </a:br>
            <a:br>
              <a:rPr lang="en-US" sz="2800" dirty="0">
                <a:effectLst/>
                <a:latin typeface="Calibri" panose="020F0502020204030204" pitchFamily="34" charset="0"/>
                <a:ea typeface="Times New Roman" panose="02020603050405020304" pitchFamily="18" charset="0"/>
              </a:rPr>
            </a:br>
            <a:r>
              <a:rPr lang="en-US" sz="2800" dirty="0">
                <a:effectLst/>
                <a:latin typeface="Calibri" panose="020F0502020204030204" pitchFamily="34" charset="0"/>
                <a:ea typeface="Times New Roman" panose="02020603050405020304" pitchFamily="18" charset="0"/>
              </a:rPr>
              <a:t>Ad </a:t>
            </a:r>
            <a:r>
              <a:rPr lang="en-US" sz="2800" dirty="0" err="1">
                <a:effectLst/>
                <a:latin typeface="Calibri" panose="020F0502020204030204" pitchFamily="34" charset="0"/>
                <a:ea typeface="Times New Roman" panose="02020603050405020304" pitchFamily="18" charset="0"/>
              </a:rPr>
              <a:t>ogni</a:t>
            </a:r>
            <a:r>
              <a:rPr lang="en-US" sz="2800" dirty="0">
                <a:effectLst/>
                <a:latin typeface="Calibri" panose="020F0502020204030204" pitchFamily="34" charset="0"/>
                <a:ea typeface="Times New Roman" panose="02020603050405020304" pitchFamily="18" charset="0"/>
              </a:rPr>
              <a:t> voce (es: lo </a:t>
            </a:r>
            <a:r>
              <a:rPr lang="en-US" sz="2800" dirty="0" err="1">
                <a:effectLst/>
                <a:latin typeface="Calibri" panose="020F0502020204030204" pitchFamily="34" charset="0"/>
                <a:ea typeface="Times New Roman" panose="02020603050405020304" pitchFamily="18" charset="0"/>
              </a:rPr>
              <a:t>stipendio</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sarà</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assegnato</a:t>
            </a:r>
            <a:r>
              <a:rPr lang="en-US" sz="2800" dirty="0">
                <a:effectLst/>
                <a:latin typeface="Calibri" panose="020F0502020204030204" pitchFamily="34" charset="0"/>
                <a:ea typeface="Times New Roman" panose="02020603050405020304" pitchFamily="18" charset="0"/>
              </a:rPr>
              <a:t> un </a:t>
            </a:r>
            <a:r>
              <a:rPr lang="en-US" sz="2800" dirty="0" err="1">
                <a:effectLst/>
                <a:latin typeface="Calibri" panose="020F0502020204030204" pitchFamily="34" charset="0"/>
                <a:ea typeface="Times New Roman" panose="02020603050405020304" pitchFamily="18" charset="0"/>
              </a:rPr>
              <a:t>valore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che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viene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misurato</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su</a:t>
            </a:r>
            <a:r>
              <a:rPr lang="en-US" sz="2800" dirty="0">
                <a:effectLst/>
                <a:latin typeface="Calibri" panose="020F0502020204030204" pitchFamily="34" charset="0"/>
                <a:ea typeface="Times New Roman" panose="02020603050405020304" pitchFamily="18" charset="0"/>
              </a:rPr>
              <a:t> una </a:t>
            </a:r>
            <a:r>
              <a:rPr lang="en-US" sz="2800" dirty="0" err="1">
                <a:effectLst/>
                <a:latin typeface="Calibri" panose="020F0502020204030204" pitchFamily="34" charset="0"/>
                <a:ea typeface="Times New Roman" panose="02020603050405020304" pitchFamily="18" charset="0"/>
              </a:rPr>
              <a:t>scala</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numerica</a:t>
            </a:r>
            <a:r>
              <a:rPr lang="en-US" sz="2800" dirty="0">
                <a:effectLst/>
                <a:latin typeface="Calibri" panose="020F0502020204030204" pitchFamily="34" charset="0"/>
                <a:ea typeface="Times New Roman" panose="02020603050405020304" pitchFamily="18" charset="0"/>
              </a:rPr>
              <a:t> (per </a:t>
            </a:r>
            <a:r>
              <a:rPr lang="en-US" sz="2800" dirty="0" err="1">
                <a:effectLst/>
                <a:latin typeface="Calibri" panose="020F0502020204030204" pitchFamily="34" charset="0"/>
                <a:ea typeface="Times New Roman" panose="02020603050405020304" pitchFamily="18" charset="0"/>
              </a:rPr>
              <a:t>esempio</a:t>
            </a:r>
            <a:r>
              <a:rPr lang="en-US" sz="2800" dirty="0">
                <a:effectLst/>
                <a:latin typeface="Calibri" panose="020F0502020204030204" pitchFamily="34" charset="0"/>
                <a:ea typeface="Times New Roman" panose="02020603050405020304" pitchFamily="18" charset="0"/>
              </a:rPr>
              <a:t>: 1 = molto </a:t>
            </a:r>
            <a:r>
              <a:rPr lang="en-US" sz="2800" dirty="0" err="1">
                <a:effectLst/>
                <a:latin typeface="Calibri" panose="020F0502020204030204" pitchFamily="34" charset="0"/>
                <a:ea typeface="Times New Roman" panose="02020603050405020304" pitchFamily="18" charset="0"/>
              </a:rPr>
              <a:t>svantaggioso</a:t>
            </a:r>
            <a:r>
              <a:rPr lang="en-US" sz="2800" dirty="0">
                <a:effectLst/>
                <a:latin typeface="Calibri" panose="020F0502020204030204" pitchFamily="34" charset="0"/>
                <a:ea typeface="Times New Roman" panose="02020603050405020304" pitchFamily="18" charset="0"/>
              </a:rPr>
              <a:t>; 5 = molto </a:t>
            </a:r>
            <a:r>
              <a:rPr lang="en-US" sz="2800" dirty="0" err="1">
                <a:effectLst/>
                <a:latin typeface="Calibri" panose="020F0502020204030204" pitchFamily="34" charset="0"/>
                <a:ea typeface="Times New Roman" panose="02020603050405020304" pitchFamily="18" charset="0"/>
              </a:rPr>
              <a:t>vantaggioso</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alla</a:t>
            </a:r>
            <a:r>
              <a:rPr lang="en-US" sz="2800" dirty="0">
                <a:effectLst/>
                <a:latin typeface="Calibri" panose="020F0502020204030204" pitchFamily="34" charset="0"/>
                <a:ea typeface="Times New Roman" panose="02020603050405020304" pitchFamily="18" charset="0"/>
              </a:rPr>
              <a:t> fine del </a:t>
            </a:r>
            <a:r>
              <a:rPr lang="en-US" sz="2800" dirty="0" err="1">
                <a:effectLst/>
                <a:latin typeface="Calibri" panose="020F0502020204030204" pitchFamily="34" charset="0"/>
                <a:ea typeface="Times New Roman" panose="02020603050405020304" pitchFamily="18" charset="0"/>
              </a:rPr>
              <a:t>processo</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ogni</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opzione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presenterà</a:t>
            </a:r>
            <a:r>
              <a:rPr lang="en-US" sz="2800" dirty="0">
                <a:effectLst/>
                <a:latin typeface="Calibri" panose="020F0502020204030204" pitchFamily="34" charset="0"/>
                <a:ea typeface="Times New Roman" panose="02020603050405020304" pitchFamily="18" charset="0"/>
              </a:rPr>
              <a:t> un </a:t>
            </a:r>
            <a:r>
              <a:rPr lang="en-US" sz="2800" dirty="0" err="1">
                <a:effectLst/>
                <a:latin typeface="Calibri" panose="020F0502020204030204" pitchFamily="34" charset="0"/>
                <a:ea typeface="Times New Roman" panose="02020603050405020304" pitchFamily="18" charset="0"/>
              </a:rPr>
              <a:t>certo</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punteggio</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Naturalmente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maggiore</a:t>
            </a:r>
            <a:r>
              <a:rPr lang="en-US" sz="2800" dirty="0">
                <a:effectLst/>
                <a:latin typeface="Calibri" panose="020F0502020204030204" pitchFamily="34" charset="0"/>
                <a:ea typeface="Times New Roman" panose="02020603050405020304" pitchFamily="18" charset="0"/>
              </a:rPr>
              <a:t> è il </a:t>
            </a:r>
            <a:r>
              <a:rPr lang="en-US" sz="2800" dirty="0" err="1">
                <a:effectLst/>
                <a:latin typeface="Calibri" panose="020F0502020204030204" pitchFamily="34" charset="0"/>
                <a:ea typeface="Times New Roman" panose="02020603050405020304" pitchFamily="18" charset="0"/>
              </a:rPr>
              <a:t>punteggio</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maggiore</a:t>
            </a:r>
            <a:r>
              <a:rPr lang="en-US" sz="2800" dirty="0">
                <a:effectLst/>
                <a:latin typeface="Calibri" panose="020F0502020204030204" pitchFamily="34" charset="0"/>
                <a:ea typeface="Times New Roman" panose="02020603050405020304" pitchFamily="18" charset="0"/>
              </a:rPr>
              <a:t> è </a:t>
            </a:r>
            <a:r>
              <a:rPr lang="en-US" sz="2800" dirty="0" err="1">
                <a:effectLst/>
                <a:latin typeface="Calibri" panose="020F0502020204030204" pitchFamily="34" charset="0"/>
                <a:ea typeface="Times New Roman" panose="02020603050405020304" pitchFamily="18" charset="0"/>
              </a:rPr>
              <a:t>l'attrattiva</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della</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soluzione</a:t>
            </a:r>
            <a:r>
              <a:rPr lang="en-US" sz="2800" dirty="0">
                <a:effectLst/>
                <a:latin typeface="Calibri" panose="020F0502020204030204" pitchFamily="34" charset="0"/>
                <a:ea typeface="Times New Roman" panose="02020603050405020304" pitchFamily="18" charset="0"/>
              </a:rPr>
              <a:t>.</a:t>
            </a:r>
            <a:br>
              <a:rPr lang="en-US" sz="2800" dirty="0">
                <a:effectLst/>
                <a:latin typeface="Calibri" panose="020F0502020204030204" pitchFamily="34" charset="0"/>
                <a:ea typeface="Times New Roman" panose="02020603050405020304" pitchFamily="18" charset="0"/>
              </a:rPr>
            </a:br>
            <a:br>
              <a:rPr lang="en-US" sz="2800" dirty="0">
                <a:effectLst/>
                <a:latin typeface="Calibri" panose="020F0502020204030204" pitchFamily="34" charset="0"/>
                <a:ea typeface="Times New Roman" panose="02020603050405020304" pitchFamily="18" charset="0"/>
              </a:rPr>
            </a:br>
            <a:r>
              <a:rPr lang="en-US" sz="2800" dirty="0">
                <a:effectLst/>
                <a:latin typeface="Calibri" panose="020F0502020204030204" pitchFamily="34" charset="0"/>
                <a:ea typeface="Times New Roman" panose="02020603050405020304" pitchFamily="18" charset="0"/>
              </a:rPr>
              <a:t>La </a:t>
            </a:r>
            <a:r>
              <a:rPr lang="en-US" sz="2800" dirty="0" err="1">
                <a:effectLst/>
                <a:latin typeface="Calibri" panose="020F0502020204030204" pitchFamily="34" charset="0"/>
                <a:ea typeface="Times New Roman" panose="02020603050405020304" pitchFamily="18" charset="0"/>
              </a:rPr>
              <a:t>matematica</a:t>
            </a:r>
            <a:r>
              <a:rPr lang="en-US" sz="2800" dirty="0">
                <a:effectLst/>
                <a:latin typeface="Calibri" panose="020F0502020204030204" pitchFamily="34" charset="0"/>
                <a:ea typeface="Times New Roman" panose="02020603050405020304" pitchFamily="18" charset="0"/>
              </a:rPr>
              <a:t> non </a:t>
            </a:r>
            <a:r>
              <a:rPr lang="en-US" sz="2800" dirty="0" err="1">
                <a:effectLst/>
                <a:latin typeface="Calibri" panose="020F0502020204030204" pitchFamily="34" charset="0"/>
                <a:ea typeface="Times New Roman" panose="02020603050405020304" pitchFamily="18" charset="0"/>
              </a:rPr>
              <a:t>dovrebbe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influenzare</a:t>
            </a:r>
            <a:r>
              <a:rPr lang="en-US" sz="2800" dirty="0">
                <a:effectLst/>
                <a:latin typeface="Calibri" panose="020F0502020204030204" pitchFamily="34" charset="0"/>
                <a:ea typeface="Times New Roman" panose="02020603050405020304" pitchFamily="18" charset="0"/>
              </a:rPr>
              <a:t> la </a:t>
            </a:r>
            <a:r>
              <a:rPr lang="en-US" sz="2800" dirty="0" err="1">
                <a:effectLst/>
                <a:latin typeface="Calibri" panose="020F0502020204030204" pitchFamily="34" charset="0"/>
                <a:ea typeface="Times New Roman" panose="02020603050405020304" pitchFamily="18" charset="0"/>
              </a:rPr>
              <a:t>vostra</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decisione</a:t>
            </a:r>
            <a:r>
              <a:rPr lang="en-US" sz="2800" dirty="0">
                <a:effectLst/>
                <a:latin typeface="Calibri" panose="020F0502020204030204" pitchFamily="34" charset="0"/>
                <a:ea typeface="Times New Roman" panose="02020603050405020304" pitchFamily="18" charset="0"/>
              </a:rPr>
              <a:t> finale, ma vi </a:t>
            </a:r>
            <a:r>
              <a:rPr lang="en-US" sz="2800" dirty="0" err="1">
                <a:effectLst/>
                <a:latin typeface="Calibri" panose="020F0502020204030204" pitchFamily="34" charset="0"/>
                <a:ea typeface="Times New Roman" panose="02020603050405020304" pitchFamily="18" charset="0"/>
              </a:rPr>
              <a:t>sarà</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certamente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d’aiuto</a:t>
            </a:r>
            <a:r>
              <a:rPr lang="en-US" sz="2800" dirty="0">
                <a:effectLst/>
                <a:latin typeface="Calibri" panose="020F0502020204030204" pitchFamily="34" charset="0"/>
                <a:ea typeface="Times New Roman" panose="02020603050405020304" pitchFamily="18" charset="0"/>
              </a:rPr>
              <a:t>…</a:t>
            </a:r>
            <a:endParaRPr lang="it-IT"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104369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err="1">
                <a:solidFill>
                  <a:srgbClr val="E12227"/>
                </a:solidFill>
                <a:latin typeface="Tahoma" panose="020B0604030504040204" pitchFamily="34" charset="0"/>
                <a:ea typeface="Tahoma" panose="020B0604030504040204" pitchFamily="34" charset="0"/>
                <a:cs typeface="Tahoma" panose="020B0604030504040204" pitchFamily="34" charset="0"/>
              </a:rPr>
              <a:t>Unità</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2</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5" y="2019300"/>
            <a:ext cx="16913699" cy="629660"/>
          </a:xfrm>
          <a:prstGeom prst="rect">
            <a:avLst/>
          </a:prstGeom>
        </p:spPr>
        <p:txBody>
          <a:bodyPr vert="horz" wrap="square" lIns="0" tIns="13970" rIns="0" bIns="0" rtlCol="0">
            <a:spAutoFit/>
          </a:bodyPr>
          <a:lstStyle/>
          <a:p>
            <a:pPr marL="12700" algn="just">
              <a:lnSpc>
                <a:spcPct val="100000"/>
              </a:lnSpc>
              <a:spcBef>
                <a:spcPts val="110"/>
              </a:spcBef>
            </a:pPr>
            <a:r>
              <a:rPr lang="en-GB" sz="4000" b="1" spc="50" dirty="0">
                <a:solidFill>
                  <a:srgbClr val="243255"/>
                </a:solidFill>
                <a:cs typeface="Tahoma"/>
              </a:rPr>
              <a:t>5. </a:t>
            </a:r>
            <a:r>
              <a:rPr lang="en-GB" sz="4000" b="1" spc="50" dirty="0" err="1">
                <a:solidFill>
                  <a:srgbClr val="243255"/>
                </a:solidFill>
                <a:cs typeface="Tahoma"/>
              </a:rPr>
              <a:t>Pensiero</a:t>
            </a:r>
            <a:r>
              <a:rPr lang="en-GB" sz="4000" b="1" spc="50" dirty="0">
                <a:solidFill>
                  <a:srgbClr val="243255"/>
                </a:solidFill>
                <a:cs typeface="Tahoma"/>
              </a:rPr>
              <a:t> </a:t>
            </a:r>
            <a:r>
              <a:rPr lang="en-GB" sz="4000" b="1" spc="50" dirty="0" err="1">
                <a:solidFill>
                  <a:srgbClr val="243255"/>
                </a:solidFill>
                <a:cs typeface="Tahoma"/>
              </a:rPr>
              <a:t>Etiico</a:t>
            </a:r>
            <a:r>
              <a:rPr lang="en-GB" sz="4000" b="1" spc="50" dirty="0">
                <a:solidFill>
                  <a:srgbClr val="243255"/>
                </a:solidFill>
                <a:cs typeface="Tahoma"/>
              </a:rPr>
              <a:t> e </a:t>
            </a:r>
            <a:r>
              <a:rPr lang="en-GB" sz="4000" b="1" spc="50" dirty="0" err="1">
                <a:solidFill>
                  <a:srgbClr val="243255"/>
                </a:solidFill>
                <a:cs typeface="Tahoma"/>
              </a:rPr>
              <a:t>Sostenibile</a:t>
            </a:r>
            <a:endParaRPr lang="en-GB" sz="4000" b="1" spc="50" dirty="0">
              <a:solidFill>
                <a:srgbClr val="243255"/>
              </a:solidFill>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5" y="3009900"/>
            <a:ext cx="16435545" cy="4832092"/>
          </a:xfrm>
          <a:prstGeom prst="rect">
            <a:avLst/>
          </a:prstGeom>
          <a:noFill/>
        </p:spPr>
        <p:txBody>
          <a:bodyPr wrap="square" rtlCol="0">
            <a:spAutoFit/>
          </a:bodyPr>
          <a:lstStyle/>
          <a:p>
            <a:r>
              <a:rPr lang="en-US" sz="2800" dirty="0" err="1">
                <a:effectLst/>
                <a:latin typeface="Calibri" panose="020F0502020204030204" pitchFamily="34" charset="0"/>
                <a:ea typeface="Times New Roman" panose="02020603050405020304" pitchFamily="18" charset="0"/>
              </a:rPr>
              <a:t>Quando</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parliamo</a:t>
            </a:r>
            <a:r>
              <a:rPr lang="en-US" sz="2800" dirty="0">
                <a:effectLst/>
                <a:latin typeface="Calibri" panose="020F0502020204030204" pitchFamily="34" charset="0"/>
                <a:ea typeface="Times New Roman" panose="02020603050405020304" pitchFamily="18" charset="0"/>
              </a:rPr>
              <a:t> di </a:t>
            </a:r>
            <a:r>
              <a:rPr lang="en-US" sz="2800" dirty="0" err="1">
                <a:effectLst/>
                <a:latin typeface="Calibri" panose="020F0502020204030204" pitchFamily="34" charset="0"/>
                <a:ea typeface="Times New Roman" panose="02020603050405020304" pitchFamily="18" charset="0"/>
              </a:rPr>
              <a:t>ricerca</a:t>
            </a:r>
            <a:r>
              <a:rPr lang="en-US" sz="2800" dirty="0">
                <a:effectLst/>
                <a:latin typeface="Calibri" panose="020F0502020204030204" pitchFamily="34" charset="0"/>
                <a:ea typeface="Times New Roman" panose="02020603050405020304" pitchFamily="18" charset="0"/>
              </a:rPr>
              <a:t> di </a:t>
            </a:r>
            <a:r>
              <a:rPr lang="en-US" sz="2800" dirty="0" err="1">
                <a:effectLst/>
                <a:latin typeface="Calibri" panose="020F0502020204030204" pitchFamily="34" charset="0"/>
                <a:ea typeface="Times New Roman" panose="02020603050405020304" pitchFamily="18" charset="0"/>
              </a:rPr>
              <a:t>lavoro</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occupazione</a:t>
            </a:r>
            <a:r>
              <a:rPr lang="en-US" sz="2800" dirty="0">
                <a:effectLst/>
                <a:latin typeface="Calibri" panose="020F0502020204030204" pitchFamily="34" charset="0"/>
                <a:ea typeface="Times New Roman" panose="02020603050405020304" pitchFamily="18" charset="0"/>
              </a:rPr>
              <a:t> e </a:t>
            </a:r>
            <a:r>
              <a:rPr lang="en-US" sz="2800" dirty="0" err="1">
                <a:effectLst/>
                <a:latin typeface="Calibri" panose="020F0502020204030204" pitchFamily="34" charset="0"/>
                <a:ea typeface="Times New Roman" panose="02020603050405020304" pitchFamily="18" charset="0"/>
              </a:rPr>
              <a:t>sviluppo</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professionale</a:t>
            </a:r>
            <a:r>
              <a:rPr lang="en-US" sz="2800" dirty="0">
                <a:effectLst/>
                <a:latin typeface="Calibri" panose="020F0502020204030204" pitchFamily="34" charset="0"/>
                <a:ea typeface="Times New Roman" panose="02020603050405020304" pitchFamily="18" charset="0"/>
              </a:rPr>
              <a:t>, non </a:t>
            </a:r>
            <a:r>
              <a:rPr lang="en-US" sz="2800" dirty="0" err="1">
                <a:effectLst/>
                <a:latin typeface="Calibri" panose="020F0502020204030204" pitchFamily="34" charset="0"/>
                <a:ea typeface="Times New Roman" panose="02020603050405020304" pitchFamily="18" charset="0"/>
              </a:rPr>
              <a:t>dimentichiamo</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che</a:t>
            </a:r>
            <a:r>
              <a:rPr lang="en-US" sz="2800" dirty="0">
                <a:effectLst/>
                <a:latin typeface="Calibri" panose="020F0502020204030204" pitchFamily="34" charset="0"/>
                <a:ea typeface="Times New Roman" panose="02020603050405020304" pitchFamily="18" charset="0"/>
              </a:rPr>
              <a:t>, una volta </a:t>
            </a:r>
            <a:r>
              <a:rPr lang="en-US" sz="2800" dirty="0" err="1">
                <a:effectLst/>
                <a:latin typeface="Calibri" panose="020F0502020204030204" pitchFamily="34" charset="0"/>
                <a:ea typeface="Times New Roman" panose="02020603050405020304" pitchFamily="18" charset="0"/>
              </a:rPr>
              <a:t>entrati</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nel</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sistema</a:t>
            </a:r>
            <a:r>
              <a:rPr lang="en-US" sz="2800" dirty="0">
                <a:effectLst/>
                <a:latin typeface="Calibri" panose="020F0502020204030204" pitchFamily="34" charset="0"/>
                <a:ea typeface="Times New Roman" panose="02020603050405020304" pitchFamily="18" charset="0"/>
              </a:rPr>
              <a:t>, le </a:t>
            </a:r>
            <a:r>
              <a:rPr lang="en-US" sz="2800" dirty="0" err="1">
                <a:effectLst/>
                <a:latin typeface="Calibri" panose="020F0502020204030204" pitchFamily="34" charset="0"/>
                <a:ea typeface="Times New Roman" panose="02020603050405020304" pitchFamily="18" charset="0"/>
              </a:rPr>
              <a:t>vostre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azioni</a:t>
            </a:r>
            <a:r>
              <a:rPr lang="en-US" sz="2800" dirty="0">
                <a:effectLst/>
                <a:latin typeface="Calibri" panose="020F0502020204030204" pitchFamily="34" charset="0"/>
                <a:ea typeface="Times New Roman" panose="02020603050405020304" pitchFamily="18" charset="0"/>
              </a:rPr>
              <a:t> in </a:t>
            </a:r>
            <a:r>
              <a:rPr lang="en-US" sz="2800" dirty="0" err="1">
                <a:effectLst/>
                <a:latin typeface="Calibri" panose="020F0502020204030204" pitchFamily="34" charset="0"/>
                <a:ea typeface="Times New Roman" panose="02020603050405020304" pitchFamily="18" charset="0"/>
              </a:rPr>
              <a:t>qualche</a:t>
            </a:r>
            <a:r>
              <a:rPr lang="en-US" sz="2800" dirty="0">
                <a:effectLst/>
                <a:latin typeface="Calibri" panose="020F0502020204030204" pitchFamily="34" charset="0"/>
                <a:ea typeface="Times New Roman" panose="02020603050405020304" pitchFamily="18" charset="0"/>
              </a:rPr>
              <a:t> modo </a:t>
            </a:r>
            <a:r>
              <a:rPr lang="en-US" sz="2800" dirty="0" err="1">
                <a:effectLst/>
                <a:latin typeface="Calibri" panose="020F0502020204030204" pitchFamily="34" charset="0"/>
                <a:ea typeface="Times New Roman" panose="02020603050405020304" pitchFamily="18" charset="0"/>
              </a:rPr>
              <a:t>influenzeranno</a:t>
            </a:r>
            <a:r>
              <a:rPr lang="en-US" sz="2800" dirty="0">
                <a:effectLst/>
                <a:latin typeface="Calibri" panose="020F0502020204030204" pitchFamily="34" charset="0"/>
                <a:ea typeface="Times New Roman" panose="02020603050405020304" pitchFamily="18" charset="0"/>
              </a:rPr>
              <a:t> chi </a:t>
            </a:r>
            <a:r>
              <a:rPr lang="en-US" sz="2800" dirty="0" err="1">
                <a:effectLst/>
                <a:latin typeface="Calibri" panose="020F0502020204030204" pitchFamily="34" charset="0"/>
                <a:ea typeface="Times New Roman" panose="02020603050405020304" pitchFamily="18" charset="0"/>
              </a:rPr>
              <a:t>avete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vicino</a:t>
            </a:r>
            <a:r>
              <a:rPr lang="en-US" sz="2800" dirty="0">
                <a:effectLst/>
                <a:latin typeface="Calibri" panose="020F0502020204030204" pitchFamily="34" charset="0"/>
                <a:ea typeface="Times New Roman" panose="02020603050405020304" pitchFamily="18" charset="0"/>
              </a:rPr>
              <a:t>.</a:t>
            </a:r>
          </a:p>
          <a:p>
            <a:br>
              <a:rPr lang="en-US" sz="2800" dirty="0">
                <a:effectLst/>
                <a:latin typeface="Calibri" panose="020F0502020204030204" pitchFamily="34" charset="0"/>
                <a:ea typeface="Times New Roman" panose="02020603050405020304" pitchFamily="18" charset="0"/>
              </a:rPr>
            </a:br>
            <a:r>
              <a:rPr lang="en-US" sz="2800" dirty="0">
                <a:effectLst/>
                <a:latin typeface="Calibri" panose="020F0502020204030204" pitchFamily="34" charset="0"/>
                <a:ea typeface="Times New Roman" panose="02020603050405020304" pitchFamily="18" charset="0"/>
              </a:rPr>
              <a:t>Dopo aver </a:t>
            </a:r>
            <a:r>
              <a:rPr lang="en-US" sz="2800" dirty="0" err="1">
                <a:effectLst/>
                <a:latin typeface="Calibri" panose="020F0502020204030204" pitchFamily="34" charset="0"/>
                <a:ea typeface="Times New Roman" panose="02020603050405020304" pitchFamily="18" charset="0"/>
              </a:rPr>
              <a:t>acquisito</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abbastanza</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responsabilità</a:t>
            </a:r>
            <a:r>
              <a:rPr lang="en-US" sz="2800" dirty="0">
                <a:effectLst/>
                <a:latin typeface="Calibri" panose="020F0502020204030204" pitchFamily="34" charset="0"/>
                <a:ea typeface="Times New Roman" panose="02020603050405020304" pitchFamily="18" charset="0"/>
              </a:rPr>
              <a:t> ed </a:t>
            </a:r>
            <a:r>
              <a:rPr lang="en-US" sz="2800" dirty="0" err="1">
                <a:effectLst/>
                <a:latin typeface="Calibri" panose="020F0502020204030204" pitchFamily="34" charset="0"/>
                <a:ea typeface="Times New Roman" panose="02020603050405020304" pitchFamily="18" charset="0"/>
              </a:rPr>
              <a:t>esperienza</a:t>
            </a:r>
            <a:r>
              <a:rPr lang="en-US" sz="2800" dirty="0">
                <a:effectLst/>
                <a:latin typeface="Calibri" panose="020F0502020204030204" pitchFamily="34" charset="0"/>
                <a:ea typeface="Times New Roman" panose="02020603050405020304" pitchFamily="18" charset="0"/>
              </a:rPr>
              <a:t>, ci </a:t>
            </a:r>
            <a:r>
              <a:rPr lang="en-US" sz="2800" dirty="0" err="1">
                <a:effectLst/>
                <a:latin typeface="Calibri" panose="020F0502020204030204" pitchFamily="34" charset="0"/>
                <a:ea typeface="Times New Roman" panose="02020603050405020304" pitchFamily="18" charset="0"/>
              </a:rPr>
              <a:t>sarà</a:t>
            </a:r>
            <a:r>
              <a:rPr lang="en-US" sz="2800" dirty="0">
                <a:effectLst/>
                <a:latin typeface="Calibri" panose="020F0502020204030204" pitchFamily="34" charset="0"/>
                <a:ea typeface="Times New Roman" panose="02020603050405020304" pitchFamily="18" charset="0"/>
              </a:rPr>
              <a:t> un </a:t>
            </a:r>
            <a:r>
              <a:rPr lang="en-US" sz="2800" dirty="0" err="1">
                <a:effectLst/>
                <a:latin typeface="Calibri" panose="020F0502020204030204" pitchFamily="34" charset="0"/>
                <a:ea typeface="Times New Roman" panose="02020603050405020304" pitchFamily="18" charset="0"/>
              </a:rPr>
              <a:t>momento</a:t>
            </a:r>
            <a:r>
              <a:rPr lang="en-US" sz="2800" dirty="0">
                <a:effectLst/>
                <a:latin typeface="Calibri" panose="020F0502020204030204" pitchFamily="34" charset="0"/>
                <a:ea typeface="Times New Roman" panose="02020603050405020304" pitchFamily="18" charset="0"/>
              </a:rPr>
              <a:t> in cui il vostro </a:t>
            </a:r>
            <a:r>
              <a:rPr lang="en-US" sz="2800" dirty="0" err="1">
                <a:effectLst/>
                <a:latin typeface="Calibri" panose="020F0502020204030204" pitchFamily="34" charset="0"/>
                <a:ea typeface="Times New Roman" panose="02020603050405020304" pitchFamily="18" charset="0"/>
              </a:rPr>
              <a:t>voto</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potrebbe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influenzare</a:t>
            </a:r>
            <a:r>
              <a:rPr lang="en-US" sz="2800" dirty="0">
                <a:effectLst/>
                <a:latin typeface="Calibri" panose="020F0502020204030204" pitchFamily="34" charset="0"/>
                <a:ea typeface="Times New Roman" panose="02020603050405020304" pitchFamily="18" charset="0"/>
              </a:rPr>
              <a:t> le </a:t>
            </a:r>
            <a:r>
              <a:rPr lang="en-US" sz="2800" dirty="0" err="1">
                <a:effectLst/>
                <a:latin typeface="Calibri" panose="020F0502020204030204" pitchFamily="34" charset="0"/>
                <a:ea typeface="Times New Roman" panose="02020603050405020304" pitchFamily="18" charset="0"/>
              </a:rPr>
              <a:t>decisioni</a:t>
            </a:r>
            <a:r>
              <a:rPr lang="en-US" sz="2800" dirty="0">
                <a:effectLst/>
                <a:latin typeface="Calibri" panose="020F0502020204030204" pitchFamily="34" charset="0"/>
                <a:ea typeface="Times New Roman" panose="02020603050405020304" pitchFamily="18" charset="0"/>
              </a:rPr>
              <a:t> prese. </a:t>
            </a:r>
          </a:p>
          <a:p>
            <a:r>
              <a:rPr lang="en-US" sz="2800" dirty="0" err="1">
                <a:effectLst/>
                <a:latin typeface="Calibri" panose="020F0502020204030204" pitchFamily="34" charset="0"/>
                <a:ea typeface="Times New Roman" panose="02020603050405020304" pitchFamily="18" charset="0"/>
              </a:rPr>
              <a:t>Questo</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può</a:t>
            </a:r>
            <a:r>
              <a:rPr lang="en-US" sz="2800" dirty="0">
                <a:effectLst/>
                <a:latin typeface="Calibri" panose="020F0502020204030204" pitchFamily="34" charset="0"/>
                <a:ea typeface="Times New Roman" panose="02020603050405020304" pitchFamily="18" charset="0"/>
              </a:rPr>
              <a:t> fare una </a:t>
            </a:r>
            <a:r>
              <a:rPr lang="en-US" sz="2800" dirty="0" err="1">
                <a:effectLst/>
                <a:latin typeface="Calibri" panose="020F0502020204030204" pitchFamily="34" charset="0"/>
                <a:ea typeface="Times New Roman" panose="02020603050405020304" pitchFamily="18" charset="0"/>
              </a:rPr>
              <a:t>grande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differenza</a:t>
            </a:r>
            <a:r>
              <a:rPr lang="en-US" sz="2800" dirty="0">
                <a:effectLst/>
                <a:latin typeface="Calibri" panose="020F0502020204030204" pitchFamily="34" charset="0"/>
                <a:ea typeface="Times New Roman" panose="02020603050405020304" pitchFamily="18" charset="0"/>
              </a:rPr>
              <a:t> se </a:t>
            </a:r>
            <a:r>
              <a:rPr lang="en-US" sz="2800" dirty="0" err="1">
                <a:effectLst/>
                <a:latin typeface="Calibri" panose="020F0502020204030204" pitchFamily="34" charset="0"/>
                <a:ea typeface="Times New Roman" panose="02020603050405020304" pitchFamily="18" charset="0"/>
              </a:rPr>
              <a:t>si</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lavora</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nel</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settore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sanitario</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difesa</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finanza</a:t>
            </a:r>
            <a:r>
              <a:rPr lang="en-US" sz="2800" dirty="0">
                <a:effectLst/>
                <a:latin typeface="Calibri" panose="020F0502020204030204" pitchFamily="34" charset="0"/>
                <a:ea typeface="Times New Roman" panose="02020603050405020304" pitchFamily="18" charset="0"/>
              </a:rPr>
              <a:t>, e </a:t>
            </a:r>
            <a:r>
              <a:rPr lang="en-US" sz="2800" dirty="0" err="1">
                <a:effectLst/>
                <a:latin typeface="Calibri" panose="020F0502020204030204" pitchFamily="34" charset="0"/>
                <a:ea typeface="Times New Roman" panose="02020603050405020304" pitchFamily="18" charset="0"/>
              </a:rPr>
              <a:t>più</a:t>
            </a:r>
            <a:r>
              <a:rPr lang="en-US" sz="2800" dirty="0">
                <a:effectLst/>
                <a:latin typeface="Calibri" panose="020F0502020204030204" pitchFamily="34" charset="0"/>
                <a:ea typeface="Times New Roman" panose="02020603050405020304" pitchFamily="18" charset="0"/>
              </a:rPr>
              <a:t> in </a:t>
            </a:r>
            <a:r>
              <a:rPr lang="en-US" sz="2800" dirty="0" err="1">
                <a:effectLst/>
                <a:latin typeface="Calibri" panose="020F0502020204030204" pitchFamily="34" charset="0"/>
                <a:ea typeface="Times New Roman" panose="02020603050405020304" pitchFamily="18" charset="0"/>
              </a:rPr>
              <a:t>generale</a:t>
            </a:r>
            <a:r>
              <a:rPr lang="en-US" sz="2800" dirty="0">
                <a:effectLst/>
                <a:latin typeface="Calibri" panose="020F0502020204030204" pitchFamily="34" charset="0"/>
                <a:ea typeface="Times New Roman" panose="02020603050405020304" pitchFamily="18" charset="0"/>
              </a:rPr>
              <a:t>, le </a:t>
            </a:r>
            <a:r>
              <a:rPr lang="en-US" sz="2800" dirty="0" err="1">
                <a:effectLst/>
                <a:latin typeface="Calibri" panose="020F0502020204030204" pitchFamily="34" charset="0"/>
                <a:ea typeface="Times New Roman" panose="02020603050405020304" pitchFamily="18" charset="0"/>
              </a:rPr>
              <a:t>industrie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che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hanno</a:t>
            </a:r>
            <a:r>
              <a:rPr lang="en-US" sz="2800" dirty="0">
                <a:effectLst/>
                <a:latin typeface="Calibri" panose="020F0502020204030204" pitchFamily="34" charset="0"/>
                <a:ea typeface="Times New Roman" panose="02020603050405020304" pitchFamily="18" charset="0"/>
              </a:rPr>
              <a:t> un </a:t>
            </a:r>
            <a:r>
              <a:rPr lang="en-US" sz="2800" dirty="0" err="1">
                <a:effectLst/>
                <a:latin typeface="Calibri" panose="020F0502020204030204" pitchFamily="34" charset="0"/>
                <a:ea typeface="Times New Roman" panose="02020603050405020304" pitchFamily="18" charset="0"/>
              </a:rPr>
              <a:t>impatto</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sulle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società</a:t>
            </a:r>
            <a:r>
              <a:rPr lang="en-US" sz="2800" dirty="0">
                <a:effectLst/>
                <a:latin typeface="Calibri" panose="020F0502020204030204" pitchFamily="34" charset="0"/>
                <a:ea typeface="Times New Roman" panose="02020603050405020304" pitchFamily="18" charset="0"/>
              </a:rPr>
              <a:t> e le </a:t>
            </a:r>
            <a:r>
              <a:rPr lang="en-US" sz="2800" dirty="0" err="1">
                <a:effectLst/>
                <a:latin typeface="Calibri" panose="020F0502020204030204" pitchFamily="34" charset="0"/>
                <a:ea typeface="Times New Roman" panose="02020603050405020304" pitchFamily="18" charset="0"/>
              </a:rPr>
              <a:t>economie</a:t>
            </a:r>
            <a:r>
              <a:rPr lang="en-US" sz="2800" dirty="0">
                <a:effectLst/>
                <a:latin typeface="Calibri" panose="020F0502020204030204" pitchFamily="34" charset="0"/>
                <a:ea typeface="Times New Roman" panose="02020603050405020304" pitchFamily="18" charset="0"/>
              </a:rPr>
              <a:t> in </a:t>
            </a:r>
            <a:r>
              <a:rPr lang="en-US" sz="2800" dirty="0" err="1">
                <a:effectLst/>
                <a:latin typeface="Calibri" panose="020F0502020204030204" pitchFamily="34" charset="0"/>
                <a:ea typeface="Times New Roman" panose="02020603050405020304" pitchFamily="18" charset="0"/>
              </a:rPr>
              <a:t>generale</a:t>
            </a:r>
            <a:r>
              <a:rPr lang="en-US" sz="2800" dirty="0">
                <a:effectLst/>
                <a:latin typeface="Calibri" panose="020F0502020204030204" pitchFamily="34" charset="0"/>
                <a:ea typeface="Times New Roman" panose="02020603050405020304" pitchFamily="18" charset="0"/>
              </a:rPr>
              <a:t>.</a:t>
            </a:r>
          </a:p>
          <a:p>
            <a:endParaRPr lang="it-IT" sz="2800" dirty="0">
              <a:effectLst/>
              <a:latin typeface="Times New Roman" panose="02020603050405020304" pitchFamily="18" charset="0"/>
              <a:ea typeface="Times New Roman" panose="02020603050405020304" pitchFamily="18" charset="0"/>
            </a:endParaRPr>
          </a:p>
          <a:p>
            <a:r>
              <a:rPr lang="en-US" sz="2800" dirty="0" err="1">
                <a:effectLst/>
                <a:latin typeface="Calibri" panose="020F0502020204030204" pitchFamily="34" charset="0"/>
                <a:ea typeface="Times New Roman" panose="02020603050405020304" pitchFamily="18" charset="0"/>
              </a:rPr>
              <a:t>Quando</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valutate</a:t>
            </a:r>
            <a:r>
              <a:rPr lang="en-US" sz="2800" dirty="0">
                <a:effectLst/>
                <a:latin typeface="Calibri" panose="020F0502020204030204" pitchFamily="34" charset="0"/>
                <a:ea typeface="Times New Roman" panose="02020603050405020304" pitchFamily="18" charset="0"/>
              </a:rPr>
              <a:t> le alternative, </a:t>
            </a:r>
            <a:r>
              <a:rPr lang="en-US" sz="2800" dirty="0" err="1">
                <a:effectLst/>
                <a:latin typeface="Calibri" panose="020F0502020204030204" pitchFamily="34" charset="0"/>
                <a:ea typeface="Times New Roman" panose="02020603050405020304" pitchFamily="18" charset="0"/>
              </a:rPr>
              <a:t>quindi</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tenete</a:t>
            </a:r>
            <a:r>
              <a:rPr lang="en-US" sz="2800" dirty="0">
                <a:effectLst/>
                <a:latin typeface="Calibri" panose="020F0502020204030204" pitchFamily="34" charset="0"/>
                <a:ea typeface="Times New Roman" panose="02020603050405020304" pitchFamily="18" charset="0"/>
              </a:rPr>
              <a:t> in </a:t>
            </a:r>
            <a:r>
              <a:rPr lang="en-US" sz="2800" dirty="0" err="1">
                <a:effectLst/>
                <a:latin typeface="Calibri" panose="020F0502020204030204" pitchFamily="34" charset="0"/>
                <a:ea typeface="Times New Roman" panose="02020603050405020304" pitchFamily="18" charset="0"/>
              </a:rPr>
              <a:t>considerazione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quali</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saranno</a:t>
            </a:r>
            <a:r>
              <a:rPr lang="en-US" sz="2800" dirty="0">
                <a:effectLst/>
                <a:latin typeface="Calibri" panose="020F0502020204030204" pitchFamily="34" charset="0"/>
                <a:ea typeface="Times New Roman" panose="02020603050405020304" pitchFamily="18" charset="0"/>
              </a:rPr>
              <a:t> le </a:t>
            </a:r>
            <a:r>
              <a:rPr lang="en-US" sz="2800" dirty="0" err="1">
                <a:effectLst/>
                <a:latin typeface="Calibri" panose="020F0502020204030204" pitchFamily="34" charset="0"/>
                <a:ea typeface="Times New Roman" panose="02020603050405020304" pitchFamily="18" charset="0"/>
              </a:rPr>
              <a:t>vostre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responsabilità</a:t>
            </a:r>
            <a:r>
              <a:rPr lang="en-US" sz="2800" dirty="0">
                <a:effectLst/>
                <a:latin typeface="Calibri" panose="020F0502020204030204" pitchFamily="34" charset="0"/>
                <a:ea typeface="Times New Roman" panose="02020603050405020304" pitchFamily="18" charset="0"/>
              </a:rPr>
              <a:t> e se </a:t>
            </a:r>
            <a:r>
              <a:rPr lang="en-US" sz="2800" dirty="0" err="1">
                <a:effectLst/>
                <a:latin typeface="Calibri" panose="020F0502020204030204" pitchFamily="34" charset="0"/>
                <a:ea typeface="Times New Roman" panose="02020603050405020304" pitchFamily="18" charset="0"/>
              </a:rPr>
              <a:t>sarete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esposti</a:t>
            </a:r>
            <a:r>
              <a:rPr lang="en-US" sz="2800" dirty="0">
                <a:effectLst/>
                <a:latin typeface="Calibri" panose="020F0502020204030204" pitchFamily="34" charset="0"/>
                <a:ea typeface="Times New Roman" panose="02020603050405020304" pitchFamily="18" charset="0"/>
              </a:rPr>
              <a:t> a </a:t>
            </a:r>
            <a:r>
              <a:rPr lang="en-US" sz="2800" dirty="0" err="1">
                <a:effectLst/>
                <a:latin typeface="Calibri" panose="020F0502020204030204" pitchFamily="34" charset="0"/>
                <a:ea typeface="Times New Roman" panose="02020603050405020304" pitchFamily="18" charset="0"/>
              </a:rPr>
              <a:t>possibili</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situazioni</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spiacevoli</a:t>
            </a:r>
            <a:r>
              <a:rPr lang="en-US" sz="2800" dirty="0">
                <a:effectLst/>
                <a:latin typeface="Calibri" panose="020F0502020204030204" pitchFamily="34" charset="0"/>
                <a:ea typeface="Times New Roman" panose="02020603050405020304" pitchFamily="18" charset="0"/>
              </a:rPr>
              <a:t>….</a:t>
            </a:r>
            <a:r>
              <a:rPr lang="en-US" sz="2800" dirty="0" err="1">
                <a:effectLst/>
                <a:latin typeface="Calibri" panose="020F0502020204030204" pitchFamily="34" charset="0"/>
                <a:ea typeface="Times New Roman" panose="02020603050405020304" pitchFamily="18" charset="0"/>
              </a:rPr>
              <a:t>Siete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psicologicamente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pronti</a:t>
            </a:r>
            <a:r>
              <a:rPr lang="en-US" sz="2800" dirty="0">
                <a:effectLst/>
                <a:latin typeface="Calibri" panose="020F0502020204030204" pitchFamily="34" charset="0"/>
                <a:ea typeface="Times New Roman" panose="02020603050405020304" pitchFamily="18" charset="0"/>
              </a:rPr>
              <a:t> ad </a:t>
            </a:r>
            <a:r>
              <a:rPr lang="en-US" sz="2800" dirty="0" err="1">
                <a:effectLst/>
                <a:latin typeface="Calibri" panose="020F0502020204030204" pitchFamily="34" charset="0"/>
                <a:ea typeface="Times New Roman" panose="02020603050405020304" pitchFamily="18" charset="0"/>
              </a:rPr>
              <a:t>affrontarne</a:t>
            </a:r>
            <a:r>
              <a:rPr lang="en-US" sz="2800" dirty="0">
                <a:effectLst/>
                <a:latin typeface="Calibri" panose="020F0502020204030204" pitchFamily="34" charset="0"/>
                <a:ea typeface="Times New Roman" panose="02020603050405020304" pitchFamily="18" charset="0"/>
              </a:rPr>
              <a:t> le </a:t>
            </a:r>
            <a:r>
              <a:rPr lang="en-US" sz="2800" dirty="0" err="1">
                <a:effectLst/>
                <a:latin typeface="Calibri" panose="020F0502020204030204" pitchFamily="34" charset="0"/>
                <a:ea typeface="Times New Roman" panose="02020603050405020304" pitchFamily="18" charset="0"/>
              </a:rPr>
              <a:t>conseguenze</a:t>
            </a:r>
            <a:r>
              <a:rPr lang="en-US" sz="2800" dirty="0">
                <a:effectLst/>
                <a:latin typeface="Calibri" panose="020F0502020204030204" pitchFamily="34" charset="0"/>
                <a:ea typeface="Times New Roman" panose="02020603050405020304" pitchFamily="18" charset="0"/>
              </a:rPr>
              <a:t>?</a:t>
            </a:r>
            <a:br>
              <a:rPr lang="en-US" sz="2800" dirty="0">
                <a:effectLst/>
                <a:latin typeface="Calibri" panose="020F0502020204030204" pitchFamily="34" charset="0"/>
                <a:ea typeface="Times New Roman" panose="02020603050405020304" pitchFamily="18" charset="0"/>
              </a:rPr>
            </a:br>
            <a:endParaRPr lang="en-US" altLang="ko-KR" sz="2800" dirty="0"/>
          </a:p>
        </p:txBody>
      </p:sp>
    </p:spTree>
    <p:extLst>
      <p:ext uri="{BB962C8B-B14F-4D97-AF65-F5344CB8AC3E}">
        <p14:creationId xmlns:p14="http://schemas.microsoft.com/office/powerpoint/2010/main" val="22193364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err="1">
                <a:solidFill>
                  <a:srgbClr val="E12227"/>
                </a:solidFill>
                <a:latin typeface="Tahoma" panose="020B0604030504040204" pitchFamily="34" charset="0"/>
                <a:ea typeface="Tahoma" panose="020B0604030504040204" pitchFamily="34" charset="0"/>
                <a:cs typeface="Tahoma" panose="020B0604030504040204" pitchFamily="34" charset="0"/>
              </a:rPr>
              <a:t>Unità</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3</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5" y="2019300"/>
            <a:ext cx="16283145" cy="1368323"/>
          </a:xfrm>
          <a:prstGeom prst="rect">
            <a:avLst/>
          </a:prstGeom>
        </p:spPr>
        <p:txBody>
          <a:bodyPr vert="horz" wrap="square" lIns="0" tIns="13970" rIns="0" bIns="0" rtlCol="0">
            <a:spAutoFit/>
          </a:bodyPr>
          <a:lstStyle/>
          <a:p>
            <a:pPr algn="just"/>
            <a:r>
              <a:rPr lang="it-IT" sz="3200" b="1" dirty="0">
                <a:solidFill>
                  <a:srgbClr val="244061"/>
                </a:solidFill>
                <a:effectLst/>
                <a:latin typeface="Calibri" panose="020F0502020204030204" pitchFamily="34" charset="0"/>
                <a:ea typeface="Times New Roman" panose="02020603050405020304" pitchFamily="18" charset="0"/>
              </a:rPr>
              <a:t>Il Pensiero critico in breve: nuovi takeaway e raccomandazioni.</a:t>
            </a:r>
            <a:endParaRPr lang="it-IT" sz="3200" dirty="0">
              <a:effectLst/>
              <a:latin typeface="Times New Roman" panose="02020603050405020304" pitchFamily="18" charset="0"/>
              <a:ea typeface="Times New Roman" panose="02020603050405020304" pitchFamily="18" charset="0"/>
            </a:endParaRPr>
          </a:p>
          <a:p>
            <a:r>
              <a:rPr lang="en-US" sz="2800" dirty="0">
                <a:effectLst/>
                <a:latin typeface="Calibri" panose="020F0502020204030204" pitchFamily="34" charset="0"/>
                <a:ea typeface="Times New Roman" panose="02020603050405020304" pitchFamily="18" charset="0"/>
              </a:rPr>
              <a:t>In </a:t>
            </a:r>
            <a:r>
              <a:rPr lang="en-US" sz="2800" dirty="0" err="1">
                <a:effectLst/>
                <a:latin typeface="Calibri" panose="020F0502020204030204" pitchFamily="34" charset="0"/>
                <a:ea typeface="Times New Roman" panose="02020603050405020304" pitchFamily="18" charset="0"/>
              </a:rPr>
              <a:t>quest'ultima</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unità</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capiremo</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cosa</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si</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intende</a:t>
            </a:r>
            <a:r>
              <a:rPr lang="en-US" sz="2800" dirty="0">
                <a:effectLst/>
                <a:latin typeface="Calibri" panose="020F0502020204030204" pitchFamily="34" charset="0"/>
                <a:ea typeface="Times New Roman" panose="02020603050405020304" pitchFamily="18" charset="0"/>
              </a:rPr>
              <a:t> per </a:t>
            </a:r>
            <a:r>
              <a:rPr lang="en-US" sz="2800" dirty="0" err="1">
                <a:effectLst/>
                <a:latin typeface="Calibri" panose="020F0502020204030204" pitchFamily="34" charset="0"/>
                <a:ea typeface="Times New Roman" panose="02020603050405020304" pitchFamily="18" charset="0"/>
              </a:rPr>
              <a:t>Pensiero</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Critico</a:t>
            </a:r>
            <a:r>
              <a:rPr lang="en-US" sz="2800" dirty="0">
                <a:effectLst/>
                <a:latin typeface="Calibri" panose="020F0502020204030204" pitchFamily="34" charset="0"/>
                <a:ea typeface="Times New Roman" panose="02020603050405020304" pitchFamily="18" charset="0"/>
              </a:rPr>
              <a:t> e </a:t>
            </a:r>
            <a:r>
              <a:rPr lang="en-US" sz="2800" dirty="0" err="1">
                <a:effectLst/>
                <a:latin typeface="Calibri" panose="020F0502020204030204" pitchFamily="34" charset="0"/>
                <a:ea typeface="Times New Roman" panose="02020603050405020304" pitchFamily="18" charset="0"/>
              </a:rPr>
              <a:t>quali</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sono</a:t>
            </a:r>
            <a:r>
              <a:rPr lang="en-US" sz="2800" dirty="0">
                <a:effectLst/>
                <a:latin typeface="Calibri" panose="020F0502020204030204" pitchFamily="34" charset="0"/>
                <a:ea typeface="Times New Roman" panose="02020603050405020304" pitchFamily="18" charset="0"/>
              </a:rPr>
              <a:t> le sue </a:t>
            </a:r>
            <a:r>
              <a:rPr lang="en-US" sz="2800" dirty="0" err="1">
                <a:effectLst/>
                <a:latin typeface="Calibri" panose="020F0502020204030204" pitchFamily="34" charset="0"/>
                <a:ea typeface="Times New Roman" panose="02020603050405020304" pitchFamily="18" charset="0"/>
              </a:rPr>
              <a:t>caratteristiche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principali</a:t>
            </a:r>
            <a:r>
              <a:rPr lang="en-US" sz="2800" dirty="0">
                <a:effectLst/>
                <a:latin typeface="Calibri" panose="020F0502020204030204" pitchFamily="34" charset="0"/>
                <a:ea typeface="Times New Roman" panose="02020603050405020304" pitchFamily="18" charset="0"/>
              </a:rPr>
              <a:t>, in modo da </a:t>
            </a:r>
            <a:r>
              <a:rPr lang="en-US" sz="2800" dirty="0" err="1">
                <a:effectLst/>
                <a:latin typeface="Calibri" panose="020F0502020204030204" pitchFamily="34" charset="0"/>
                <a:ea typeface="Times New Roman" panose="02020603050405020304" pitchFamily="18" charset="0"/>
              </a:rPr>
              <a:t>aiutarvi</a:t>
            </a:r>
            <a:r>
              <a:rPr lang="en-US" sz="2800" dirty="0">
                <a:effectLst/>
                <a:latin typeface="Calibri" panose="020F0502020204030204" pitchFamily="34" charset="0"/>
                <a:ea typeface="Times New Roman" panose="02020603050405020304" pitchFamily="18" charset="0"/>
              </a:rPr>
              <a:t> a </a:t>
            </a:r>
            <a:r>
              <a:rPr lang="en-US" sz="2800" dirty="0" err="1">
                <a:effectLst/>
                <a:latin typeface="Calibri" panose="020F0502020204030204" pitchFamily="34" charset="0"/>
                <a:ea typeface="Times New Roman" panose="02020603050405020304" pitchFamily="18" charset="0"/>
              </a:rPr>
              <a:t>familiarizzare</a:t>
            </a:r>
            <a:r>
              <a:rPr lang="en-US" sz="2800" dirty="0">
                <a:effectLst/>
                <a:latin typeface="Calibri" panose="020F0502020204030204" pitchFamily="34" charset="0"/>
                <a:ea typeface="Times New Roman" panose="02020603050405020304" pitchFamily="18" charset="0"/>
              </a:rPr>
              <a:t> con il </a:t>
            </a:r>
            <a:r>
              <a:rPr lang="en-US" sz="2800" dirty="0" err="1">
                <a:effectLst/>
                <a:latin typeface="Calibri" panose="020F0502020204030204" pitchFamily="34" charset="0"/>
                <a:ea typeface="Times New Roman" panose="02020603050405020304" pitchFamily="18" charset="0"/>
              </a:rPr>
              <a:t>concetto</a:t>
            </a:r>
            <a:r>
              <a:rPr lang="en-US" sz="2800" dirty="0">
                <a:effectLst/>
                <a:latin typeface="Calibri" panose="020F0502020204030204" pitchFamily="34" charset="0"/>
                <a:ea typeface="Times New Roman" panose="02020603050405020304" pitchFamily="18" charset="0"/>
              </a:rPr>
              <a:t> e </a:t>
            </a:r>
            <a:r>
              <a:rPr lang="en-US" sz="2800" dirty="0" err="1">
                <a:effectLst/>
                <a:latin typeface="Calibri" panose="020F0502020204030204" pitchFamily="34" charset="0"/>
                <a:ea typeface="Times New Roman" panose="02020603050405020304" pitchFamily="18" charset="0"/>
              </a:rPr>
              <a:t>offrirvi</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nuovi</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modi</a:t>
            </a:r>
            <a:r>
              <a:rPr lang="en-US" sz="2800" dirty="0">
                <a:effectLst/>
                <a:latin typeface="Calibri" panose="020F0502020204030204" pitchFamily="34" charset="0"/>
                <a:ea typeface="Times New Roman" panose="02020603050405020304" pitchFamily="18" charset="0"/>
              </a:rPr>
              <a:t> per </a:t>
            </a:r>
            <a:r>
              <a:rPr lang="en-US" sz="2800" dirty="0" err="1">
                <a:effectLst/>
                <a:latin typeface="Calibri" panose="020F0502020204030204" pitchFamily="34" charset="0"/>
                <a:ea typeface="Times New Roman" panose="02020603050405020304" pitchFamily="18" charset="0"/>
              </a:rPr>
              <a:t>approcciarvi</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alla</a:t>
            </a:r>
            <a:r>
              <a:rPr lang="en-US" sz="2800" dirty="0">
                <a:effectLst/>
                <a:latin typeface="Calibri" panose="020F0502020204030204" pitchFamily="34" charset="0"/>
                <a:ea typeface="Times New Roman" panose="02020603050405020304" pitchFamily="18" charset="0"/>
              </a:rPr>
              <a:t> vita </a:t>
            </a:r>
            <a:r>
              <a:rPr lang="en-US" sz="2800" dirty="0" err="1">
                <a:effectLst/>
                <a:latin typeface="Calibri" panose="020F0502020204030204" pitchFamily="34" charset="0"/>
                <a:ea typeface="Times New Roman" panose="02020603050405020304" pitchFamily="18" charset="0"/>
              </a:rPr>
              <a:t>reale</a:t>
            </a:r>
            <a:r>
              <a:rPr lang="en-US" sz="2800" dirty="0">
                <a:effectLst/>
                <a:latin typeface="Calibri" panose="020F0502020204030204" pitchFamily="34" charset="0"/>
                <a:ea typeface="Times New Roman" panose="02020603050405020304" pitchFamily="18" charset="0"/>
              </a:rPr>
              <a:t>.</a:t>
            </a:r>
            <a:endParaRPr lang="it-IT" sz="2800" dirty="0">
              <a:effectLst/>
              <a:latin typeface="Times New Roman" panose="02020603050405020304" pitchFamily="18" charset="0"/>
              <a:ea typeface="Times New Roman" panose="02020603050405020304" pitchFamily="18"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6" y="4774092"/>
            <a:ext cx="16913698" cy="2246769"/>
          </a:xfrm>
          <a:prstGeom prst="rect">
            <a:avLst/>
          </a:prstGeom>
          <a:noFill/>
        </p:spPr>
        <p:txBody>
          <a:bodyPr wrap="square" rtlCol="0">
            <a:spAutoFit/>
          </a:bodyPr>
          <a:lstStyle/>
          <a:p>
            <a:r>
              <a:rPr lang="en-US" sz="2800" dirty="0" err="1"/>
              <a:t>Nell'unità</a:t>
            </a:r>
            <a:r>
              <a:rPr lang="en-US" sz="2800" dirty="0"/>
              <a:t> </a:t>
            </a:r>
            <a:r>
              <a:rPr lang="en-US" sz="2800" dirty="0" err="1"/>
              <a:t>precedente</a:t>
            </a:r>
            <a:r>
              <a:rPr lang="en-US" sz="2800" dirty="0"/>
              <a:t>, </a:t>
            </a:r>
            <a:r>
              <a:rPr lang="en-US" sz="2800" dirty="0" err="1"/>
              <a:t>abbiamo</a:t>
            </a:r>
            <a:r>
              <a:rPr lang="en-US" sz="2800" dirty="0"/>
              <a:t> </a:t>
            </a:r>
            <a:r>
              <a:rPr lang="en-US" sz="2800" dirty="0" err="1"/>
              <a:t>menzionato</a:t>
            </a:r>
            <a:r>
              <a:rPr lang="en-US" sz="2800" dirty="0"/>
              <a:t> il </a:t>
            </a:r>
            <a:r>
              <a:rPr lang="en-US" sz="2800" dirty="0" err="1"/>
              <a:t>fatto</a:t>
            </a:r>
            <a:r>
              <a:rPr lang="en-US" sz="2800" dirty="0"/>
              <a:t> </a:t>
            </a:r>
            <a:r>
              <a:rPr lang="en-US" sz="2800" dirty="0" err="1"/>
              <a:t>che</a:t>
            </a:r>
            <a:r>
              <a:rPr lang="en-US" sz="2800" dirty="0"/>
              <a:t> </a:t>
            </a:r>
            <a:r>
              <a:rPr lang="en-US" sz="2800" dirty="0" err="1"/>
              <a:t>l’applicazione</a:t>
            </a:r>
            <a:r>
              <a:rPr lang="en-US" sz="2800" dirty="0"/>
              <a:t> del </a:t>
            </a:r>
            <a:r>
              <a:rPr lang="en-US" sz="2800" dirty="0" err="1"/>
              <a:t>Pensiero</a:t>
            </a:r>
            <a:r>
              <a:rPr lang="en-US" sz="2800" dirty="0"/>
              <a:t> </a:t>
            </a:r>
            <a:r>
              <a:rPr lang="en-US" sz="2800" dirty="0" err="1"/>
              <a:t>Critico</a:t>
            </a:r>
            <a:r>
              <a:rPr lang="en-US" sz="2800" dirty="0"/>
              <a:t> </a:t>
            </a:r>
            <a:r>
              <a:rPr lang="en-US" sz="2800" dirty="0" err="1"/>
              <a:t>si</a:t>
            </a:r>
            <a:r>
              <a:rPr lang="en-US" sz="2800" dirty="0"/>
              <a:t> </a:t>
            </a:r>
            <a:r>
              <a:rPr lang="en-US" sz="2800" dirty="0" err="1"/>
              <a:t>suddivide</a:t>
            </a:r>
            <a:r>
              <a:rPr lang="en-US" sz="2800" dirty="0"/>
              <a:t> in </a:t>
            </a:r>
            <a:r>
              <a:rPr lang="en-US" sz="2800" dirty="0" err="1"/>
              <a:t>tre</a:t>
            </a:r>
            <a:r>
              <a:rPr lang="en-US" sz="2800" dirty="0"/>
              <a:t> </a:t>
            </a:r>
            <a:r>
              <a:rPr lang="en-US" sz="2800" dirty="0" err="1"/>
              <a:t>fasi</a:t>
            </a:r>
            <a:r>
              <a:rPr lang="en-US" sz="2800" dirty="0"/>
              <a:t>:</a:t>
            </a:r>
            <a:endParaRPr lang="it-IT" sz="2800" dirty="0"/>
          </a:p>
          <a:p>
            <a:pPr algn="just"/>
            <a:endParaRPr lang="en-US" altLang="ko-KR" sz="2800" dirty="0"/>
          </a:p>
          <a:p>
            <a:pPr marL="514350" indent="-514350" algn="just">
              <a:buFont typeface="+mj-lt"/>
              <a:buAutoNum type="arabicPeriod"/>
            </a:pPr>
            <a:r>
              <a:rPr lang="en-US" altLang="ko-KR" sz="2800" b="1" dirty="0" err="1"/>
              <a:t>Analisi</a:t>
            </a:r>
            <a:endParaRPr lang="en-US" altLang="ko-KR" sz="2800" b="1" dirty="0"/>
          </a:p>
          <a:p>
            <a:pPr marL="514350" indent="-514350" algn="just">
              <a:buFont typeface="+mj-lt"/>
              <a:buAutoNum type="arabicPeriod"/>
            </a:pPr>
            <a:r>
              <a:rPr lang="en-US" altLang="ko-KR" sz="2800" b="1" dirty="0" err="1"/>
              <a:t>Inferenza</a:t>
            </a:r>
            <a:endParaRPr lang="en-US" altLang="ko-KR" sz="2800" b="1" dirty="0"/>
          </a:p>
          <a:p>
            <a:pPr marL="514350" indent="-514350" algn="just">
              <a:buFont typeface="+mj-lt"/>
              <a:buAutoNum type="arabicPeriod"/>
            </a:pPr>
            <a:r>
              <a:rPr lang="en-US" altLang="ko-KR" sz="2800" b="1" dirty="0" err="1"/>
              <a:t>Valutazione</a:t>
            </a:r>
            <a:endParaRPr lang="en-US" altLang="ko-KR" sz="2800" dirty="0"/>
          </a:p>
        </p:txBody>
      </p:sp>
      <p:sp>
        <p:nvSpPr>
          <p:cNvPr id="11" name="TextBox 5">
            <a:extLst>
              <a:ext uri="{FF2B5EF4-FFF2-40B4-BE49-F238E27FC236}">
                <a16:creationId xmlns:a16="http://schemas.microsoft.com/office/drawing/2014/main" id="{6DB2408F-C8E3-481B-BEFD-24DB75CA61AF}"/>
              </a:ext>
            </a:extLst>
          </p:cNvPr>
          <p:cNvSpPr txBox="1"/>
          <p:nvPr/>
        </p:nvSpPr>
        <p:spPr>
          <a:xfrm>
            <a:off x="938056" y="4057038"/>
            <a:ext cx="11177744" cy="584775"/>
          </a:xfrm>
          <a:prstGeom prst="rect">
            <a:avLst/>
          </a:prstGeom>
          <a:noFill/>
        </p:spPr>
        <p:txBody>
          <a:bodyPr wrap="square" rtlCol="0" anchor="ctr">
            <a:spAutoFit/>
          </a:bodyPr>
          <a:lstStyle/>
          <a:p>
            <a:r>
              <a:rPr lang="en-US" altLang="ko-KR" sz="3200" b="1" dirty="0">
                <a:solidFill>
                  <a:srgbClr val="243255"/>
                </a:solidFill>
                <a:ea typeface="Tahoma" panose="020B0604030504040204" pitchFamily="34" charset="0"/>
                <a:cs typeface="Tahoma" panose="020B0604030504040204" pitchFamily="34" charset="0"/>
              </a:rPr>
              <a:t>Una formula per il </a:t>
            </a:r>
            <a:r>
              <a:rPr lang="en-US" altLang="ko-KR" sz="3200" b="1" dirty="0" err="1">
                <a:solidFill>
                  <a:srgbClr val="243255"/>
                </a:solidFill>
                <a:ea typeface="Tahoma" panose="020B0604030504040204" pitchFamily="34" charset="0"/>
                <a:cs typeface="Tahoma" panose="020B0604030504040204" pitchFamily="34" charset="0"/>
              </a:rPr>
              <a:t>Pensiero</a:t>
            </a:r>
            <a:r>
              <a:rPr lang="en-US" altLang="ko-KR" sz="3200" b="1" dirty="0">
                <a:solidFill>
                  <a:srgbClr val="243255"/>
                </a:solidFill>
                <a:ea typeface="Tahoma" panose="020B0604030504040204" pitchFamily="34" charset="0"/>
                <a:cs typeface="Tahoma" panose="020B0604030504040204" pitchFamily="34" charset="0"/>
              </a:rPr>
              <a:t> </a:t>
            </a:r>
            <a:r>
              <a:rPr lang="en-US" altLang="ko-KR" sz="3200" b="1" dirty="0" err="1">
                <a:solidFill>
                  <a:srgbClr val="243255"/>
                </a:solidFill>
                <a:ea typeface="Tahoma" panose="020B0604030504040204" pitchFamily="34" charset="0"/>
                <a:cs typeface="Tahoma" panose="020B0604030504040204" pitchFamily="34" charset="0"/>
              </a:rPr>
              <a:t>Critico</a:t>
            </a:r>
            <a:endParaRPr lang="ko-KR" altLang="en-US" sz="3200" b="1" dirty="0">
              <a:solidFill>
                <a:srgbClr val="243255"/>
              </a:solidFill>
              <a:cs typeface="Tahoma" panose="020B0604030504040204" pitchFamily="34" charset="0"/>
            </a:endParaRPr>
          </a:p>
        </p:txBody>
      </p:sp>
    </p:spTree>
    <p:extLst>
      <p:ext uri="{BB962C8B-B14F-4D97-AF65-F5344CB8AC3E}">
        <p14:creationId xmlns:p14="http://schemas.microsoft.com/office/powerpoint/2010/main" val="4227929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barn(inVertical)">
                                      <p:cBhvr>
                                        <p:cTn id="7" dur="500"/>
                                        <p:tgtEl>
                                          <p:spTgt spid="1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3" end="3"/>
                                            </p:txEl>
                                          </p:spTgt>
                                        </p:tgtEl>
                                        <p:attrNameLst>
                                          <p:attrName>style.visibility</p:attrName>
                                        </p:attrNameLst>
                                      </p:cBhvr>
                                      <p:to>
                                        <p:strVal val="visible"/>
                                      </p:to>
                                    </p:set>
                                    <p:animEffect transition="in" filter="barn(inVertical)">
                                      <p:cBhvr>
                                        <p:cTn id="12" dur="500"/>
                                        <p:tgtEl>
                                          <p:spTgt spid="10">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barn(inVertical)">
                                      <p:cBhvr>
                                        <p:cTn id="17"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err="1">
                <a:solidFill>
                  <a:srgbClr val="E12227"/>
                </a:solidFill>
                <a:latin typeface="Tahoma" panose="020B0604030504040204" pitchFamily="34" charset="0"/>
                <a:ea typeface="Tahoma" panose="020B0604030504040204" pitchFamily="34" charset="0"/>
                <a:cs typeface="Tahoma" panose="020B0604030504040204" pitchFamily="34" charset="0"/>
              </a:rPr>
              <a:t>Unità</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3</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5" y="2019300"/>
            <a:ext cx="16913699" cy="629660"/>
          </a:xfrm>
          <a:prstGeom prst="rect">
            <a:avLst/>
          </a:prstGeom>
        </p:spPr>
        <p:txBody>
          <a:bodyPr vert="horz" wrap="square" lIns="0" tIns="13970" rIns="0" bIns="0" rtlCol="0">
            <a:spAutoFit/>
          </a:bodyPr>
          <a:lstStyle/>
          <a:p>
            <a:pPr marL="12700" algn="just">
              <a:lnSpc>
                <a:spcPct val="100000"/>
              </a:lnSpc>
              <a:spcBef>
                <a:spcPts val="110"/>
              </a:spcBef>
            </a:pPr>
            <a:r>
              <a:rPr lang="en-GB" sz="4000" b="1" spc="50" dirty="0" err="1">
                <a:solidFill>
                  <a:srgbClr val="243255"/>
                </a:solidFill>
                <a:cs typeface="Tahoma"/>
              </a:rPr>
              <a:t>Analisi</a:t>
            </a:r>
            <a:r>
              <a:rPr lang="en-GB" sz="4000" b="1" spc="50" dirty="0">
                <a:solidFill>
                  <a:srgbClr val="243255"/>
                </a:solidFill>
                <a:cs typeface="Tahoma"/>
              </a:rPr>
              <a:t> → </a:t>
            </a:r>
            <a:r>
              <a:rPr lang="en-GB" sz="4000" b="1" spc="50" dirty="0" err="1">
                <a:solidFill>
                  <a:srgbClr val="243255"/>
                </a:solidFill>
                <a:cs typeface="Tahoma"/>
              </a:rPr>
              <a:t>Inferenza</a:t>
            </a:r>
            <a:r>
              <a:rPr lang="en-GB" sz="4000" b="1" spc="50" dirty="0">
                <a:solidFill>
                  <a:srgbClr val="243255"/>
                </a:solidFill>
                <a:cs typeface="Tahoma"/>
              </a:rPr>
              <a:t> → </a:t>
            </a:r>
            <a:r>
              <a:rPr lang="en-GB" sz="4000" b="1" spc="50" dirty="0" err="1">
                <a:solidFill>
                  <a:srgbClr val="243255"/>
                </a:solidFill>
                <a:cs typeface="Tahoma"/>
              </a:rPr>
              <a:t>Valutazione</a:t>
            </a:r>
            <a:r>
              <a:rPr lang="en-GB" sz="4000" b="1" spc="50" dirty="0">
                <a:solidFill>
                  <a:srgbClr val="243255"/>
                </a:solidFill>
                <a:cs typeface="Tahoma"/>
              </a:rPr>
              <a:t>  </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5" y="3009900"/>
            <a:ext cx="16587945" cy="4401205"/>
          </a:xfrm>
          <a:prstGeom prst="rect">
            <a:avLst/>
          </a:prstGeom>
          <a:noFill/>
        </p:spPr>
        <p:txBody>
          <a:bodyPr wrap="square" rtlCol="0">
            <a:spAutoFit/>
          </a:bodyPr>
          <a:lstStyle/>
          <a:p>
            <a:r>
              <a:rPr lang="en-US" sz="2800" dirty="0" err="1"/>
              <a:t>Tra</a:t>
            </a:r>
            <a:r>
              <a:rPr lang="en-US" sz="2800" dirty="0"/>
              <a:t> </a:t>
            </a:r>
            <a:r>
              <a:rPr lang="en-US" sz="2800" dirty="0" err="1"/>
              <a:t>i</a:t>
            </a:r>
            <a:r>
              <a:rPr lang="en-US" sz="2800" dirty="0"/>
              <a:t> </a:t>
            </a:r>
            <a:r>
              <a:rPr lang="en-US" sz="2800" dirty="0" err="1"/>
              <a:t>vari</a:t>
            </a:r>
            <a:r>
              <a:rPr lang="en-US" sz="2800" dirty="0"/>
              <a:t> </a:t>
            </a:r>
            <a:r>
              <a:rPr lang="en-US" sz="2800" dirty="0" err="1"/>
              <a:t>modelli</a:t>
            </a:r>
            <a:r>
              <a:rPr lang="en-US" sz="2800" dirty="0"/>
              <a:t> </a:t>
            </a:r>
            <a:r>
              <a:rPr lang="en-US" sz="2800" dirty="0" err="1"/>
              <a:t>concettuali</a:t>
            </a:r>
            <a:r>
              <a:rPr lang="en-US" sz="2800" dirty="0"/>
              <a:t> </a:t>
            </a:r>
            <a:r>
              <a:rPr lang="en-US" sz="2800" dirty="0" err="1"/>
              <a:t>proposti</a:t>
            </a:r>
            <a:r>
              <a:rPr lang="en-US" sz="2800" dirty="0"/>
              <a:t> per </a:t>
            </a:r>
            <a:r>
              <a:rPr lang="en-US" sz="2800" dirty="0" err="1"/>
              <a:t>analizzare</a:t>
            </a:r>
            <a:r>
              <a:rPr lang="en-US" sz="2800" dirty="0"/>
              <a:t> il </a:t>
            </a:r>
            <a:r>
              <a:rPr lang="en-US" sz="2800" dirty="0" err="1"/>
              <a:t>Pensiero</a:t>
            </a:r>
            <a:r>
              <a:rPr lang="en-US" sz="2800" dirty="0"/>
              <a:t> </a:t>
            </a:r>
            <a:r>
              <a:rPr lang="en-US" sz="2800" dirty="0" err="1"/>
              <a:t>Critico</a:t>
            </a:r>
            <a:r>
              <a:rPr lang="en-US" sz="2800" dirty="0"/>
              <a:t> come </a:t>
            </a:r>
            <a:r>
              <a:rPr lang="en-US" sz="2800" dirty="0" err="1"/>
              <a:t>funzione</a:t>
            </a:r>
            <a:r>
              <a:rPr lang="en-US" sz="2800" dirty="0"/>
              <a:t> </a:t>
            </a:r>
            <a:r>
              <a:rPr lang="en-US" sz="2800" dirty="0" err="1"/>
              <a:t>cognitiva</a:t>
            </a:r>
            <a:r>
              <a:rPr lang="en-US" sz="2800" dirty="0"/>
              <a:t>, </a:t>
            </a:r>
            <a:r>
              <a:rPr lang="en-US" sz="2800" dirty="0" err="1"/>
              <a:t>quello</a:t>
            </a:r>
            <a:r>
              <a:rPr lang="en-US" sz="2800" dirty="0"/>
              <a:t> </a:t>
            </a:r>
            <a:r>
              <a:rPr lang="en-US" sz="2800" dirty="0" err="1"/>
              <a:t>che</a:t>
            </a:r>
            <a:r>
              <a:rPr lang="en-US" sz="2800" dirty="0"/>
              <a:t> vi </a:t>
            </a:r>
            <a:r>
              <a:rPr lang="en-US" sz="2800" dirty="0" err="1"/>
              <a:t>proponiamo</a:t>
            </a:r>
            <a:r>
              <a:rPr lang="en-US" sz="2800" dirty="0"/>
              <a:t> di </a:t>
            </a:r>
            <a:r>
              <a:rPr lang="en-US" sz="2800" dirty="0" err="1"/>
              <a:t>seguito</a:t>
            </a:r>
            <a:r>
              <a:rPr lang="en-US" sz="2800" dirty="0"/>
              <a:t> è il </a:t>
            </a:r>
            <a:r>
              <a:rPr lang="en-US" sz="2800" dirty="0" err="1"/>
              <a:t>più</a:t>
            </a:r>
            <a:r>
              <a:rPr lang="en-US" sz="2800" dirty="0"/>
              <a:t> </a:t>
            </a:r>
            <a:r>
              <a:rPr lang="en-US" sz="2800" dirty="0" err="1"/>
              <a:t>comune</a:t>
            </a:r>
            <a:r>
              <a:rPr lang="en-US" sz="2800" dirty="0"/>
              <a:t> e </a:t>
            </a:r>
            <a:r>
              <a:rPr lang="en-US" sz="2800" dirty="0" err="1"/>
              <a:t>affidabile</a:t>
            </a:r>
            <a:r>
              <a:rPr lang="en-US" sz="2800" dirty="0"/>
              <a:t>:</a:t>
            </a:r>
            <a:endParaRPr lang="it-IT" sz="2800" dirty="0"/>
          </a:p>
          <a:p>
            <a:endParaRPr lang="en-US" altLang="ko-KR" sz="2800" dirty="0"/>
          </a:p>
          <a:p>
            <a:endParaRPr lang="en-US" altLang="ko-KR" sz="2800" dirty="0"/>
          </a:p>
          <a:p>
            <a:pPr marL="457200" indent="-457200">
              <a:buFont typeface="Arial" panose="020B0604020202020204" pitchFamily="34" charset="0"/>
              <a:buChar char="•"/>
            </a:pPr>
            <a:r>
              <a:rPr lang="en-US" sz="2800" dirty="0" err="1"/>
              <a:t>L'</a:t>
            </a:r>
            <a:r>
              <a:rPr lang="en-US" sz="2800" i="1" dirty="0" err="1"/>
              <a:t>Analisi</a:t>
            </a:r>
            <a:r>
              <a:rPr lang="en-US" sz="2800" dirty="0"/>
              <a:t> </a:t>
            </a:r>
            <a:r>
              <a:rPr lang="en-US" sz="2800" dirty="0" err="1"/>
              <a:t>riguarda</a:t>
            </a:r>
            <a:r>
              <a:rPr lang="en-US" sz="2800" dirty="0"/>
              <a:t> il </a:t>
            </a:r>
            <a:r>
              <a:rPr lang="en-US" sz="2800" dirty="0" err="1"/>
              <a:t>processo</a:t>
            </a:r>
            <a:r>
              <a:rPr lang="en-US" sz="2800" dirty="0"/>
              <a:t> di </a:t>
            </a:r>
            <a:r>
              <a:rPr lang="en-US" sz="2800" dirty="0" err="1"/>
              <a:t>assorbimento</a:t>
            </a:r>
            <a:r>
              <a:rPr lang="en-US" sz="2800" dirty="0"/>
              <a:t> </a:t>
            </a:r>
            <a:r>
              <a:rPr lang="en-US" sz="2800" dirty="0" err="1"/>
              <a:t>dall'ambiente</a:t>
            </a:r>
            <a:r>
              <a:rPr lang="en-US" sz="2800" dirty="0"/>
              <a:t> </a:t>
            </a:r>
            <a:r>
              <a:rPr lang="en-US" sz="2800" dirty="0" err="1"/>
              <a:t>esterno</a:t>
            </a:r>
            <a:r>
              <a:rPr lang="en-US" sz="2800" dirty="0"/>
              <a:t> di </a:t>
            </a:r>
            <a:r>
              <a:rPr lang="en-US" sz="2800" dirty="0" err="1"/>
              <a:t>informazioni</a:t>
            </a:r>
            <a:r>
              <a:rPr lang="en-US" sz="2800" dirty="0"/>
              <a:t>, input e </a:t>
            </a:r>
            <a:r>
              <a:rPr lang="en-US" sz="2800" dirty="0" err="1"/>
              <a:t>informazioni</a:t>
            </a:r>
            <a:r>
              <a:rPr lang="en-US" sz="2800" dirty="0"/>
              <a:t> </a:t>
            </a:r>
            <a:r>
              <a:rPr lang="en-US" sz="2800" dirty="0" err="1"/>
              <a:t>che</a:t>
            </a:r>
            <a:r>
              <a:rPr lang="en-US" sz="2800" dirty="0"/>
              <a:t> </a:t>
            </a:r>
            <a:r>
              <a:rPr lang="en-US" sz="2800" dirty="0" err="1"/>
              <a:t>sono</a:t>
            </a:r>
            <a:r>
              <a:rPr lang="en-US" sz="2800" dirty="0"/>
              <a:t> </a:t>
            </a:r>
            <a:r>
              <a:rPr lang="en-US" sz="2800" dirty="0" err="1"/>
              <a:t>rilevanti</a:t>
            </a:r>
            <a:r>
              <a:rPr lang="en-US" sz="2800" dirty="0"/>
              <a:t> per </a:t>
            </a:r>
            <a:r>
              <a:rPr lang="en-US" sz="2800" dirty="0" err="1"/>
              <a:t>decodificare</a:t>
            </a:r>
            <a:r>
              <a:rPr lang="en-US" sz="2800" dirty="0"/>
              <a:t> e </a:t>
            </a:r>
            <a:r>
              <a:rPr lang="en-US" sz="2800" dirty="0" err="1"/>
              <a:t>interpretare</a:t>
            </a:r>
            <a:r>
              <a:rPr lang="en-US" sz="2800" dirty="0"/>
              <a:t> "</a:t>
            </a:r>
            <a:r>
              <a:rPr lang="en-US" sz="2800" dirty="0" err="1"/>
              <a:t>ciò</a:t>
            </a:r>
            <a:r>
              <a:rPr lang="en-US" sz="2800" dirty="0"/>
              <a:t> </a:t>
            </a:r>
            <a:r>
              <a:rPr lang="en-US" sz="2800" dirty="0" err="1"/>
              <a:t>che</a:t>
            </a:r>
            <a:r>
              <a:rPr lang="en-US" sz="2800" dirty="0"/>
              <a:t> </a:t>
            </a:r>
            <a:r>
              <a:rPr lang="en-US" sz="2800" dirty="0" err="1"/>
              <a:t>sta</a:t>
            </a:r>
            <a:r>
              <a:rPr lang="en-US" sz="2800" dirty="0"/>
              <a:t> </a:t>
            </a:r>
            <a:r>
              <a:rPr lang="en-US" sz="2800" dirty="0" err="1"/>
              <a:t>accadendo</a:t>
            </a:r>
            <a:r>
              <a:rPr lang="en-US" sz="2800" dirty="0"/>
              <a:t>" in </a:t>
            </a:r>
            <a:r>
              <a:rPr lang="en-US" sz="2800" dirty="0" err="1"/>
              <a:t>quel</a:t>
            </a:r>
            <a:r>
              <a:rPr lang="en-US" sz="2800" dirty="0"/>
              <a:t> </a:t>
            </a:r>
            <a:r>
              <a:rPr lang="en-US" sz="2800" dirty="0" err="1"/>
              <a:t>dato</a:t>
            </a:r>
            <a:r>
              <a:rPr lang="en-US" sz="2800" dirty="0"/>
              <a:t> </a:t>
            </a:r>
            <a:r>
              <a:rPr lang="en-US" sz="2800" dirty="0" err="1"/>
              <a:t>momento</a:t>
            </a:r>
            <a:r>
              <a:rPr lang="en-US" sz="2800" dirty="0"/>
              <a:t>.</a:t>
            </a:r>
            <a:endParaRPr lang="en-US" altLang="ko-KR" sz="2800" dirty="0"/>
          </a:p>
          <a:p>
            <a:pPr marL="457200" indent="-457200">
              <a:buFont typeface="Arial" panose="020B0604020202020204" pitchFamily="34" charset="0"/>
              <a:buChar char="•"/>
            </a:pPr>
            <a:r>
              <a:rPr lang="en-US" sz="2800" dirty="0" err="1"/>
              <a:t>L’</a:t>
            </a:r>
            <a:r>
              <a:rPr lang="en-US" sz="2800" i="1" dirty="0" err="1"/>
              <a:t>Inferenza</a:t>
            </a:r>
            <a:r>
              <a:rPr lang="en-US" sz="2800" dirty="0"/>
              <a:t> </a:t>
            </a:r>
            <a:r>
              <a:rPr lang="en-US" sz="2800" dirty="0" err="1"/>
              <a:t>permette</a:t>
            </a:r>
            <a:r>
              <a:rPr lang="en-US" sz="2800" dirty="0"/>
              <a:t> di </a:t>
            </a:r>
            <a:r>
              <a:rPr lang="en-US" sz="2800" dirty="0" err="1"/>
              <a:t>stabilire</a:t>
            </a:r>
            <a:r>
              <a:rPr lang="en-US" sz="2800" dirty="0"/>
              <a:t> </a:t>
            </a:r>
            <a:r>
              <a:rPr lang="en-US" sz="2800" dirty="0" err="1"/>
              <a:t>correlazioni</a:t>
            </a:r>
            <a:r>
              <a:rPr lang="en-US" sz="2800" dirty="0"/>
              <a:t> causa-</a:t>
            </a:r>
            <a:r>
              <a:rPr lang="en-US" sz="2800" dirty="0" err="1"/>
              <a:t>effetto</a:t>
            </a:r>
            <a:r>
              <a:rPr lang="en-US" sz="2800" dirty="0"/>
              <a:t> </a:t>
            </a:r>
            <a:r>
              <a:rPr lang="en-US" sz="2800" dirty="0" err="1"/>
              <a:t>su</a:t>
            </a:r>
            <a:r>
              <a:rPr lang="en-US" sz="2800" dirty="0"/>
              <a:t> </a:t>
            </a:r>
            <a:r>
              <a:rPr lang="en-US" sz="2800" dirty="0" err="1"/>
              <a:t>ciò</a:t>
            </a:r>
            <a:r>
              <a:rPr lang="en-US" sz="2800" dirty="0"/>
              <a:t> </a:t>
            </a:r>
            <a:r>
              <a:rPr lang="en-US" sz="2800" dirty="0" err="1"/>
              <a:t>che</a:t>
            </a:r>
            <a:r>
              <a:rPr lang="en-US" sz="2800" dirty="0"/>
              <a:t> </a:t>
            </a:r>
            <a:r>
              <a:rPr lang="en-US" sz="2800" dirty="0" err="1"/>
              <a:t>stiamo</a:t>
            </a:r>
            <a:r>
              <a:rPr lang="en-US" sz="2800" dirty="0"/>
              <a:t> </a:t>
            </a:r>
            <a:r>
              <a:rPr lang="en-US" sz="2800" dirty="0" err="1"/>
              <a:t>vivendo</a:t>
            </a:r>
            <a:r>
              <a:rPr lang="en-US" sz="2800" dirty="0"/>
              <a:t> </a:t>
            </a:r>
            <a:r>
              <a:rPr lang="en-US" sz="2800" dirty="0" err="1"/>
              <a:t>sulla</a:t>
            </a:r>
            <a:r>
              <a:rPr lang="en-US" sz="2800" dirty="0"/>
              <a:t> base di </a:t>
            </a:r>
            <a:r>
              <a:rPr lang="en-US" sz="2800" dirty="0" err="1"/>
              <a:t>ipotesi</a:t>
            </a:r>
            <a:r>
              <a:rPr lang="en-US" sz="2800" dirty="0"/>
              <a:t> e </a:t>
            </a:r>
            <a:r>
              <a:rPr lang="en-US" sz="2800" dirty="0" err="1"/>
              <a:t>conseguenti</a:t>
            </a:r>
            <a:r>
              <a:rPr lang="en-US" sz="2800" dirty="0"/>
              <a:t> </a:t>
            </a:r>
            <a:r>
              <a:rPr lang="en-US" sz="2800" dirty="0" err="1"/>
              <a:t>deduzioni</a:t>
            </a:r>
            <a:r>
              <a:rPr lang="en-US" sz="2800" dirty="0"/>
              <a:t>.</a:t>
            </a:r>
            <a:endParaRPr lang="en-US" altLang="ko-KR" sz="2800" i="1" dirty="0"/>
          </a:p>
          <a:p>
            <a:pPr marL="457200" indent="-457200">
              <a:buFont typeface="Arial" panose="020B0604020202020204" pitchFamily="34" charset="0"/>
              <a:buChar char="•"/>
            </a:pPr>
            <a:r>
              <a:rPr lang="en-US" sz="2800" dirty="0"/>
              <a:t>La </a:t>
            </a:r>
            <a:r>
              <a:rPr lang="en-US" sz="2800" i="1" dirty="0" err="1"/>
              <a:t>Valutazione</a:t>
            </a:r>
            <a:r>
              <a:rPr lang="en-US" sz="2800" dirty="0"/>
              <a:t> </a:t>
            </a:r>
            <a:r>
              <a:rPr lang="en-US" sz="2800" dirty="0" err="1"/>
              <a:t>riguarda</a:t>
            </a:r>
            <a:r>
              <a:rPr lang="en-US" sz="2800" dirty="0"/>
              <a:t> </a:t>
            </a:r>
            <a:r>
              <a:rPr lang="en-US" sz="2800" dirty="0" err="1"/>
              <a:t>l'assegnazione</a:t>
            </a:r>
            <a:r>
              <a:rPr lang="en-US" sz="2800" dirty="0"/>
              <a:t> di </a:t>
            </a:r>
            <a:r>
              <a:rPr lang="en-US" sz="2800" dirty="0" err="1"/>
              <a:t>significati</a:t>
            </a:r>
            <a:r>
              <a:rPr lang="en-US" sz="2800" dirty="0"/>
              <a:t> e </a:t>
            </a:r>
            <a:r>
              <a:rPr lang="en-US" sz="2800" dirty="0" err="1"/>
              <a:t>l’individuazione</a:t>
            </a:r>
            <a:r>
              <a:rPr lang="en-US" sz="2800" dirty="0"/>
              <a:t> di </a:t>
            </a:r>
            <a:r>
              <a:rPr lang="en-US" sz="2800" dirty="0" err="1"/>
              <a:t>precisi</a:t>
            </a:r>
            <a:r>
              <a:rPr lang="en-US" sz="2800" dirty="0"/>
              <a:t> </a:t>
            </a:r>
            <a:r>
              <a:rPr lang="en-US" sz="2800" dirty="0" err="1"/>
              <a:t>schemi</a:t>
            </a:r>
            <a:r>
              <a:rPr lang="en-US" sz="2800" dirty="0"/>
              <a:t> di </a:t>
            </a:r>
            <a:r>
              <a:rPr lang="en-US" sz="2800" dirty="0" err="1"/>
              <a:t>pensiero</a:t>
            </a:r>
            <a:r>
              <a:rPr lang="en-US" sz="2800" dirty="0"/>
              <a:t> e di </a:t>
            </a:r>
            <a:r>
              <a:rPr lang="en-US" sz="2800" dirty="0" err="1"/>
              <a:t>comportamento</a:t>
            </a:r>
            <a:r>
              <a:rPr lang="en-US" sz="2800" dirty="0"/>
              <a:t>.</a:t>
            </a:r>
            <a:endParaRPr lang="en-US" altLang="ko-KR" sz="2800" i="1" dirty="0"/>
          </a:p>
        </p:txBody>
      </p:sp>
    </p:spTree>
    <p:extLst>
      <p:ext uri="{BB962C8B-B14F-4D97-AF65-F5344CB8AC3E}">
        <p14:creationId xmlns:p14="http://schemas.microsoft.com/office/powerpoint/2010/main" val="3071947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err="1">
                <a:solidFill>
                  <a:srgbClr val="E12227"/>
                </a:solidFill>
                <a:latin typeface="Tahoma" panose="020B0604030504040204" pitchFamily="34" charset="0"/>
                <a:ea typeface="Tahoma" panose="020B0604030504040204" pitchFamily="34" charset="0"/>
                <a:cs typeface="Tahoma" panose="020B0604030504040204" pitchFamily="34" charset="0"/>
              </a:rPr>
              <a:t>Unità</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3</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5" y="2019300"/>
            <a:ext cx="16913699" cy="629660"/>
          </a:xfrm>
          <a:prstGeom prst="rect">
            <a:avLst/>
          </a:prstGeom>
        </p:spPr>
        <p:txBody>
          <a:bodyPr vert="horz" wrap="square" lIns="0" tIns="13970" rIns="0" bIns="0" rtlCol="0">
            <a:spAutoFit/>
          </a:bodyPr>
          <a:lstStyle/>
          <a:p>
            <a:pPr marL="12700" algn="just">
              <a:lnSpc>
                <a:spcPct val="100000"/>
              </a:lnSpc>
              <a:spcBef>
                <a:spcPts val="110"/>
              </a:spcBef>
            </a:pPr>
            <a:r>
              <a:rPr lang="en-GB" sz="4000" b="1" spc="50" dirty="0">
                <a:solidFill>
                  <a:srgbClr val="243255"/>
                </a:solidFill>
                <a:cs typeface="Tahoma"/>
              </a:rPr>
              <a:t>IPO: Input → Process → Output  </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5" y="3009900"/>
            <a:ext cx="16587945" cy="5262979"/>
          </a:xfrm>
          <a:prstGeom prst="rect">
            <a:avLst/>
          </a:prstGeom>
          <a:noFill/>
        </p:spPr>
        <p:txBody>
          <a:bodyPr wrap="square" rtlCol="0">
            <a:spAutoFit/>
          </a:bodyPr>
          <a:lstStyle/>
          <a:p>
            <a:r>
              <a:rPr lang="en-US" sz="2800" dirty="0" err="1"/>
              <a:t>Quello</a:t>
            </a:r>
            <a:r>
              <a:rPr lang="en-US" sz="2800" dirty="0"/>
              <a:t> </a:t>
            </a:r>
            <a:r>
              <a:rPr lang="en-US" sz="2800" dirty="0" err="1"/>
              <a:t>che</a:t>
            </a:r>
            <a:r>
              <a:rPr lang="en-US" sz="2800" dirty="0"/>
              <a:t> </a:t>
            </a:r>
            <a:r>
              <a:rPr lang="en-US" sz="2800" dirty="0" err="1"/>
              <a:t>abbiamo</a:t>
            </a:r>
            <a:r>
              <a:rPr lang="en-US" sz="2800" dirty="0"/>
              <a:t> </a:t>
            </a:r>
            <a:r>
              <a:rPr lang="en-US" sz="2800" dirty="0" err="1"/>
              <a:t>appena</a:t>
            </a:r>
            <a:r>
              <a:rPr lang="en-US" sz="2800" dirty="0"/>
              <a:t> visto non </a:t>
            </a:r>
            <a:r>
              <a:rPr lang="en-US" sz="2800" dirty="0" err="1"/>
              <a:t>differisce</a:t>
            </a:r>
            <a:r>
              <a:rPr lang="en-US" sz="2800" dirty="0"/>
              <a:t> molto da un </a:t>
            </a:r>
            <a:r>
              <a:rPr lang="en-US" sz="2800" dirty="0" err="1"/>
              <a:t>noto</a:t>
            </a:r>
            <a:r>
              <a:rPr lang="en-US" sz="2800" dirty="0"/>
              <a:t> </a:t>
            </a:r>
            <a:r>
              <a:rPr lang="en-US" sz="2800" dirty="0" err="1"/>
              <a:t>modello</a:t>
            </a:r>
            <a:r>
              <a:rPr lang="en-US" sz="2800" dirty="0"/>
              <a:t> </a:t>
            </a:r>
            <a:r>
              <a:rPr lang="en-US" sz="2800" dirty="0" err="1"/>
              <a:t>applicato</a:t>
            </a:r>
            <a:r>
              <a:rPr lang="en-US" sz="2800" dirty="0"/>
              <a:t> in </a:t>
            </a:r>
            <a:r>
              <a:rPr lang="en-US" sz="2800" dirty="0" err="1"/>
              <a:t>ingegneria</a:t>
            </a:r>
            <a:r>
              <a:rPr lang="en-US" sz="2800" dirty="0"/>
              <a:t> informatica </a:t>
            </a:r>
            <a:r>
              <a:rPr lang="en-US" sz="2800" dirty="0" err="1"/>
              <a:t>così</a:t>
            </a:r>
            <a:r>
              <a:rPr lang="en-US" sz="2800" dirty="0"/>
              <a:t> come in </a:t>
            </a:r>
            <a:r>
              <a:rPr lang="en-US" sz="2800" dirty="0" err="1"/>
              <a:t>psicologia</a:t>
            </a:r>
            <a:r>
              <a:rPr lang="en-US" sz="2800" dirty="0"/>
              <a:t>.</a:t>
            </a:r>
            <a:endParaRPr lang="it-IT" sz="2800" dirty="0"/>
          </a:p>
          <a:p>
            <a:br>
              <a:rPr lang="en-US" sz="2800" dirty="0"/>
            </a:br>
            <a:r>
              <a:rPr lang="en-US" sz="2800" dirty="0"/>
              <a:t>Il </a:t>
            </a:r>
            <a:r>
              <a:rPr lang="en-US" sz="2800" dirty="0" err="1"/>
              <a:t>modello</a:t>
            </a:r>
            <a:r>
              <a:rPr lang="en-US" sz="2800" dirty="0"/>
              <a:t> di IPO è </a:t>
            </a:r>
            <a:r>
              <a:rPr lang="en-US" sz="2800" dirty="0" err="1"/>
              <a:t>stato</a:t>
            </a:r>
            <a:r>
              <a:rPr lang="en-US" sz="2800" dirty="0"/>
              <a:t> - ed è </a:t>
            </a:r>
            <a:r>
              <a:rPr lang="en-US" sz="2800" dirty="0" err="1"/>
              <a:t>tuttora</a:t>
            </a:r>
            <a:r>
              <a:rPr lang="en-US" sz="2800" dirty="0"/>
              <a:t> - il </a:t>
            </a:r>
            <a:r>
              <a:rPr lang="en-US" sz="2800" dirty="0" err="1"/>
              <a:t>nucleo</a:t>
            </a:r>
            <a:r>
              <a:rPr lang="en-US" sz="2800" dirty="0"/>
              <a:t> </a:t>
            </a:r>
            <a:r>
              <a:rPr lang="en-US" sz="2800" dirty="0" err="1"/>
              <a:t>teorico</a:t>
            </a:r>
            <a:r>
              <a:rPr lang="en-US" sz="2800" dirty="0"/>
              <a:t> </a:t>
            </a:r>
            <a:r>
              <a:rPr lang="en-US" sz="2800" dirty="0" err="1"/>
              <a:t>della</a:t>
            </a:r>
            <a:r>
              <a:rPr lang="en-US" sz="2800" dirty="0"/>
              <a:t> </a:t>
            </a:r>
            <a:r>
              <a:rPr lang="en-US" sz="2800" dirty="0" err="1"/>
              <a:t>Psicologia</a:t>
            </a:r>
            <a:r>
              <a:rPr lang="en-US" sz="2800" dirty="0"/>
              <a:t> </a:t>
            </a:r>
            <a:r>
              <a:rPr lang="en-US" sz="2800" dirty="0" err="1"/>
              <a:t>Cognitiva</a:t>
            </a:r>
            <a:r>
              <a:rPr lang="en-US" sz="2800" dirty="0"/>
              <a:t> (a.k.a. </a:t>
            </a:r>
            <a:r>
              <a:rPr lang="en-US" sz="2800" dirty="0" err="1"/>
              <a:t>Cognitivismo</a:t>
            </a:r>
            <a:r>
              <a:rPr lang="en-US" sz="2800" dirty="0"/>
              <a:t>), una </a:t>
            </a:r>
            <a:r>
              <a:rPr lang="en-US" sz="2800" dirty="0" err="1"/>
              <a:t>branca</a:t>
            </a:r>
            <a:r>
              <a:rPr lang="en-US" sz="2800" dirty="0"/>
              <a:t> </a:t>
            </a:r>
            <a:r>
              <a:rPr lang="en-US" sz="2800" dirty="0" err="1"/>
              <a:t>della</a:t>
            </a:r>
            <a:r>
              <a:rPr lang="en-US" sz="2800" dirty="0"/>
              <a:t> </a:t>
            </a:r>
            <a:r>
              <a:rPr lang="en-US" sz="2800" dirty="0" err="1"/>
              <a:t>disciplina</a:t>
            </a:r>
            <a:r>
              <a:rPr lang="en-US" sz="2800" dirty="0"/>
              <a:t> </a:t>
            </a:r>
            <a:r>
              <a:rPr lang="en-US" sz="2800" dirty="0" err="1"/>
              <a:t>che</a:t>
            </a:r>
            <a:r>
              <a:rPr lang="en-US" sz="2800" dirty="0"/>
              <a:t> </a:t>
            </a:r>
            <a:r>
              <a:rPr lang="en-US" sz="2800" dirty="0" err="1"/>
              <a:t>studia</a:t>
            </a:r>
            <a:r>
              <a:rPr lang="en-US" sz="2800" dirty="0"/>
              <a:t> le </a:t>
            </a:r>
            <a:r>
              <a:rPr lang="en-US" sz="2800" dirty="0" err="1"/>
              <a:t>origini</a:t>
            </a:r>
            <a:r>
              <a:rPr lang="en-US" sz="2800" dirty="0"/>
              <a:t> del </a:t>
            </a:r>
            <a:r>
              <a:rPr lang="en-US" sz="2800" dirty="0" err="1"/>
              <a:t>processo</a:t>
            </a:r>
            <a:r>
              <a:rPr lang="en-US" sz="2800" dirty="0"/>
              <a:t> di </a:t>
            </a:r>
            <a:r>
              <a:rPr lang="en-US" sz="2800" dirty="0" err="1"/>
              <a:t>apprendimento</a:t>
            </a:r>
            <a:r>
              <a:rPr lang="en-US" sz="2800" dirty="0"/>
              <a:t> e </a:t>
            </a:r>
            <a:r>
              <a:rPr lang="en-US" sz="2800" dirty="0" err="1"/>
              <a:t>della</a:t>
            </a:r>
            <a:r>
              <a:rPr lang="en-US" sz="2800" dirty="0"/>
              <a:t> </a:t>
            </a:r>
            <a:r>
              <a:rPr lang="en-US" sz="2800" dirty="0" err="1"/>
              <a:t>memoria</a:t>
            </a:r>
            <a:r>
              <a:rPr lang="en-US" sz="2800" dirty="0"/>
              <a:t>. </a:t>
            </a:r>
            <a:r>
              <a:rPr lang="en-US" sz="2800" dirty="0" err="1"/>
              <a:t>Nell'interfacciarsi</a:t>
            </a:r>
            <a:r>
              <a:rPr lang="en-US" sz="2800" dirty="0"/>
              <a:t> con </a:t>
            </a:r>
            <a:r>
              <a:rPr lang="en-US" sz="2800" dirty="0" err="1"/>
              <a:t>i</a:t>
            </a:r>
            <a:r>
              <a:rPr lang="en-US" sz="2800" dirty="0"/>
              <a:t> </a:t>
            </a:r>
            <a:r>
              <a:rPr lang="en-US" sz="2800" dirty="0" err="1"/>
              <a:t>sistemi</a:t>
            </a:r>
            <a:r>
              <a:rPr lang="en-US" sz="2800" dirty="0"/>
              <a:t> </a:t>
            </a:r>
            <a:r>
              <a:rPr lang="en-US" sz="2800" dirty="0" err="1"/>
              <a:t>sociali</a:t>
            </a:r>
            <a:r>
              <a:rPr lang="en-US" sz="2800" dirty="0"/>
              <a:t>, le </a:t>
            </a:r>
            <a:r>
              <a:rPr lang="en-US" sz="2800" dirty="0" err="1"/>
              <a:t>persone</a:t>
            </a:r>
            <a:r>
              <a:rPr lang="en-US" sz="2800" dirty="0"/>
              <a:t> </a:t>
            </a:r>
            <a:r>
              <a:rPr lang="en-US" sz="2800" dirty="0" err="1"/>
              <a:t>si</a:t>
            </a:r>
            <a:r>
              <a:rPr lang="en-US" sz="2800" dirty="0"/>
              <a:t> </a:t>
            </a:r>
            <a:r>
              <a:rPr lang="en-US" sz="2800" dirty="0" err="1"/>
              <a:t>affidano</a:t>
            </a:r>
            <a:r>
              <a:rPr lang="en-US" sz="2800" dirty="0"/>
              <a:t> al </a:t>
            </a:r>
            <a:r>
              <a:rPr lang="en-US" sz="2800" dirty="0" err="1"/>
              <a:t>modello</a:t>
            </a:r>
            <a:r>
              <a:rPr lang="en-US" sz="2800" dirty="0"/>
              <a:t> di IPO per </a:t>
            </a:r>
            <a:r>
              <a:rPr lang="en-US" sz="2800" dirty="0" err="1"/>
              <a:t>orientare</a:t>
            </a:r>
            <a:r>
              <a:rPr lang="en-US" sz="2800" dirty="0"/>
              <a:t> le </a:t>
            </a:r>
            <a:r>
              <a:rPr lang="en-US" sz="2800" dirty="0" err="1"/>
              <a:t>loro</a:t>
            </a:r>
            <a:r>
              <a:rPr lang="en-US" sz="2800" dirty="0"/>
              <a:t> </a:t>
            </a:r>
            <a:r>
              <a:rPr lang="en-US" sz="2800" dirty="0" err="1"/>
              <a:t>azioni</a:t>
            </a:r>
            <a:r>
              <a:rPr lang="en-US" sz="2800" dirty="0"/>
              <a:t>/</a:t>
            </a:r>
            <a:r>
              <a:rPr lang="en-US" sz="2800" dirty="0" err="1"/>
              <a:t>reazioni</a:t>
            </a:r>
            <a:r>
              <a:rPr lang="en-US" sz="2800" dirty="0"/>
              <a:t> </a:t>
            </a:r>
            <a:r>
              <a:rPr lang="en-US" sz="2800" dirty="0" err="1"/>
              <a:t>su</a:t>
            </a:r>
            <a:r>
              <a:rPr lang="en-US" sz="2800" dirty="0"/>
              <a:t> base </a:t>
            </a:r>
            <a:r>
              <a:rPr lang="en-US" sz="2800" dirty="0" err="1"/>
              <a:t>costante</a:t>
            </a:r>
            <a:r>
              <a:rPr lang="en-US" sz="2800" dirty="0"/>
              <a:t>, senza </a:t>
            </a:r>
            <a:r>
              <a:rPr lang="en-US" sz="2800" dirty="0" err="1"/>
              <a:t>nemmeno</a:t>
            </a:r>
            <a:r>
              <a:rPr lang="en-US" sz="2800" dirty="0"/>
              <a:t> </a:t>
            </a:r>
            <a:r>
              <a:rPr lang="en-US" sz="2800" dirty="0" err="1"/>
              <a:t>esserne</a:t>
            </a:r>
            <a:r>
              <a:rPr lang="en-US" sz="2800" dirty="0"/>
              <a:t> </a:t>
            </a:r>
            <a:r>
              <a:rPr lang="en-US" sz="2800" dirty="0" err="1"/>
              <a:t>consapevoli</a:t>
            </a:r>
            <a:r>
              <a:rPr lang="en-US" sz="2800" dirty="0"/>
              <a:t>...</a:t>
            </a:r>
            <a:br>
              <a:rPr lang="en-US" sz="2800" dirty="0"/>
            </a:br>
            <a:endParaRPr lang="en-US" altLang="ko-KR" sz="2800" dirty="0"/>
          </a:p>
          <a:p>
            <a:r>
              <a:rPr lang="en-US" sz="2800" dirty="0"/>
              <a:t>INPUT          </a:t>
            </a:r>
            <a:r>
              <a:rPr lang="en-US" sz="2800" dirty="0">
                <a:sym typeface="Wingdings" panose="05000000000000000000" pitchFamily="2" charset="2"/>
              </a:rPr>
              <a:t>   </a:t>
            </a:r>
            <a:r>
              <a:rPr lang="en-US" sz="2800" dirty="0" err="1"/>
              <a:t>Attivazione</a:t>
            </a:r>
            <a:r>
              <a:rPr lang="en-US" sz="2800" dirty="0"/>
              <a:t> </a:t>
            </a:r>
            <a:r>
              <a:rPr lang="en-US" sz="2800" dirty="0" err="1"/>
              <a:t>dell'azione</a:t>
            </a:r>
            <a:r>
              <a:rPr lang="en-US" sz="2800" dirty="0"/>
              <a:t>/</a:t>
            </a:r>
            <a:r>
              <a:rPr lang="en-US" sz="2800" dirty="0" err="1"/>
              <a:t>reazione</a:t>
            </a:r>
            <a:br>
              <a:rPr lang="en-US" sz="2800" dirty="0"/>
            </a:br>
            <a:r>
              <a:rPr lang="en-US" sz="2800" dirty="0"/>
              <a:t>PROCESSO  </a:t>
            </a:r>
            <a:r>
              <a:rPr lang="en-US" sz="2800" dirty="0">
                <a:sym typeface="Wingdings" panose="05000000000000000000" pitchFamily="2" charset="2"/>
              </a:rPr>
              <a:t> </a:t>
            </a:r>
            <a:r>
              <a:rPr lang="en-US" sz="2800" dirty="0"/>
              <a:t> </a:t>
            </a:r>
            <a:r>
              <a:rPr lang="en-US" sz="2800" dirty="0" err="1"/>
              <a:t>Calcolo</a:t>
            </a:r>
            <a:r>
              <a:rPr lang="en-US" sz="2800" dirty="0"/>
              <a:t> </a:t>
            </a:r>
            <a:r>
              <a:rPr lang="en-US" sz="2800" dirty="0" err="1"/>
              <a:t>dell'input</a:t>
            </a:r>
            <a:r>
              <a:rPr lang="en-US" sz="2800" dirty="0"/>
              <a:t> (</a:t>
            </a:r>
            <a:r>
              <a:rPr lang="en-US" sz="2800" dirty="0" err="1"/>
              <a:t>basato</a:t>
            </a:r>
            <a:r>
              <a:rPr lang="en-US" sz="2800" dirty="0"/>
              <a:t> </a:t>
            </a:r>
            <a:r>
              <a:rPr lang="en-US" sz="2800" dirty="0" err="1"/>
              <a:t>su</a:t>
            </a:r>
            <a:r>
              <a:rPr lang="en-US" sz="2800" dirty="0"/>
              <a:t> </a:t>
            </a:r>
            <a:r>
              <a:rPr lang="en-US" sz="2800" dirty="0" err="1"/>
              <a:t>fattori</a:t>
            </a:r>
            <a:r>
              <a:rPr lang="en-US" sz="2800" dirty="0"/>
              <a:t> </a:t>
            </a:r>
            <a:r>
              <a:rPr lang="en-US" sz="2800" dirty="0" err="1"/>
              <a:t>esterni</a:t>
            </a:r>
            <a:r>
              <a:rPr lang="en-US" sz="2800" dirty="0"/>
              <a:t>, background </a:t>
            </a:r>
            <a:r>
              <a:rPr lang="en-US" sz="2800" dirty="0" err="1"/>
              <a:t>culturale</a:t>
            </a:r>
            <a:r>
              <a:rPr lang="en-US" sz="2800" dirty="0"/>
              <a:t>, </a:t>
            </a:r>
            <a:r>
              <a:rPr lang="en-US" sz="2800" dirty="0" err="1"/>
              <a:t>esperienza</a:t>
            </a:r>
            <a:r>
              <a:rPr lang="en-US" sz="2800" dirty="0"/>
              <a:t>, </a:t>
            </a:r>
            <a:r>
              <a:rPr lang="en-US" sz="2800" dirty="0" err="1"/>
              <a:t>ecc</a:t>
            </a:r>
            <a:r>
              <a:rPr lang="en-US" sz="2800" dirty="0"/>
              <a:t>.)</a:t>
            </a:r>
            <a:br>
              <a:rPr lang="en-US" sz="2800" dirty="0"/>
            </a:br>
            <a:r>
              <a:rPr lang="en-US" sz="2800" dirty="0"/>
              <a:t>OUTPUT      </a:t>
            </a:r>
            <a:r>
              <a:rPr lang="en-US" sz="2800" dirty="0">
                <a:sym typeface="Wingdings" panose="05000000000000000000" pitchFamily="2" charset="2"/>
              </a:rPr>
              <a:t>  </a:t>
            </a:r>
            <a:r>
              <a:rPr lang="en-US" sz="2800" dirty="0"/>
              <a:t> </a:t>
            </a:r>
            <a:r>
              <a:rPr lang="en-US" sz="2800" dirty="0" err="1"/>
              <a:t>Risposta</a:t>
            </a:r>
            <a:r>
              <a:rPr lang="en-US" sz="2800" dirty="0"/>
              <a:t> </a:t>
            </a:r>
            <a:r>
              <a:rPr lang="en-US" sz="2800" dirty="0" err="1"/>
              <a:t>all'input</a:t>
            </a:r>
            <a:r>
              <a:rPr lang="en-US" sz="2800" dirty="0"/>
              <a:t> (il </a:t>
            </a:r>
            <a:r>
              <a:rPr lang="en-US" sz="2800" dirty="0" err="1"/>
              <a:t>più</a:t>
            </a:r>
            <a:r>
              <a:rPr lang="en-US" sz="2800" dirty="0"/>
              <a:t> </a:t>
            </a:r>
            <a:r>
              <a:rPr lang="en-US" sz="2800" dirty="0" err="1"/>
              <a:t>possibile</a:t>
            </a:r>
            <a:r>
              <a:rPr lang="en-US" sz="2800" dirty="0"/>
              <a:t> </a:t>
            </a:r>
            <a:r>
              <a:rPr lang="en-US" sz="2800" dirty="0" err="1"/>
              <a:t>adeguata</a:t>
            </a:r>
            <a:r>
              <a:rPr lang="en-US" sz="2800" dirty="0"/>
              <a:t>, </a:t>
            </a:r>
            <a:r>
              <a:rPr lang="en-US" sz="2800" dirty="0" err="1"/>
              <a:t>coerente</a:t>
            </a:r>
            <a:r>
              <a:rPr lang="en-US" sz="2800" dirty="0"/>
              <a:t> e </a:t>
            </a:r>
            <a:r>
              <a:rPr lang="en-US" sz="2800" dirty="0" err="1"/>
              <a:t>coerente</a:t>
            </a:r>
            <a:r>
              <a:rPr lang="en-US" sz="2800" dirty="0"/>
              <a:t>)</a:t>
            </a:r>
            <a:endParaRPr lang="it-IT" sz="2800" dirty="0"/>
          </a:p>
          <a:p>
            <a:pPr algn="just"/>
            <a:r>
              <a:rPr lang="en-US" altLang="ko-KR" sz="2800" dirty="0"/>
              <a:t>			</a:t>
            </a:r>
          </a:p>
        </p:txBody>
      </p:sp>
    </p:spTree>
    <p:extLst>
      <p:ext uri="{BB962C8B-B14F-4D97-AF65-F5344CB8AC3E}">
        <p14:creationId xmlns:p14="http://schemas.microsoft.com/office/powerpoint/2010/main" val="3456388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3" end="3"/>
                                            </p:txEl>
                                          </p:spTgt>
                                        </p:tgtEl>
                                        <p:attrNameLst>
                                          <p:attrName>style.visibility</p:attrName>
                                        </p:attrNameLst>
                                      </p:cBhvr>
                                      <p:to>
                                        <p:strVal val="visible"/>
                                      </p:to>
                                    </p:set>
                                    <p:animEffect transition="in" filter="barn(inVertical)">
                                      <p:cBhvr>
                                        <p:cTn id="7" dur="500"/>
                                        <p:tgtEl>
                                          <p:spTgt spid="10">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barn(inVertical)">
                                      <p:cBhvr>
                                        <p:cTn id="12"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err="1">
                <a:solidFill>
                  <a:srgbClr val="E12227"/>
                </a:solidFill>
                <a:latin typeface="Tahoma" panose="020B0604030504040204" pitchFamily="34" charset="0"/>
                <a:ea typeface="Tahoma" panose="020B0604030504040204" pitchFamily="34" charset="0"/>
                <a:cs typeface="Tahoma" panose="020B0604030504040204" pitchFamily="34" charset="0"/>
              </a:rPr>
              <a:t>Unità</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3</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5" y="2019300"/>
            <a:ext cx="16913699" cy="629660"/>
          </a:xfrm>
          <a:prstGeom prst="rect">
            <a:avLst/>
          </a:prstGeom>
        </p:spPr>
        <p:txBody>
          <a:bodyPr vert="horz" wrap="square" lIns="0" tIns="13970" rIns="0" bIns="0" rtlCol="0">
            <a:spAutoFit/>
          </a:bodyPr>
          <a:lstStyle/>
          <a:p>
            <a:pPr marL="12700" algn="just">
              <a:lnSpc>
                <a:spcPct val="100000"/>
              </a:lnSpc>
              <a:spcBef>
                <a:spcPts val="110"/>
              </a:spcBef>
            </a:pPr>
            <a:r>
              <a:rPr lang="en-GB" sz="4000" b="1" spc="50" dirty="0" err="1">
                <a:solidFill>
                  <a:srgbClr val="243255"/>
                </a:solidFill>
                <a:cs typeface="Tahoma"/>
              </a:rPr>
              <a:t>Gli</a:t>
            </a:r>
            <a:r>
              <a:rPr lang="en-GB" sz="4000" b="1" spc="50" dirty="0">
                <a:solidFill>
                  <a:srgbClr val="243255"/>
                </a:solidFill>
                <a:cs typeface="Tahoma"/>
              </a:rPr>
              <a:t> </a:t>
            </a:r>
            <a:r>
              <a:rPr lang="en-GB" sz="4000" b="1" spc="50" dirty="0" err="1">
                <a:solidFill>
                  <a:srgbClr val="243255"/>
                </a:solidFill>
                <a:cs typeface="Tahoma"/>
              </a:rPr>
              <a:t>elementi</a:t>
            </a:r>
            <a:r>
              <a:rPr lang="en-GB" sz="4000" b="1" spc="50" dirty="0">
                <a:solidFill>
                  <a:srgbClr val="243255"/>
                </a:solidFill>
                <a:cs typeface="Tahoma"/>
              </a:rPr>
              <a:t> “</a:t>
            </a:r>
            <a:r>
              <a:rPr lang="en-GB" sz="4000" b="1" spc="50" dirty="0" err="1">
                <a:solidFill>
                  <a:srgbClr val="243255"/>
                </a:solidFill>
                <a:cs typeface="Tahoma"/>
              </a:rPr>
              <a:t>critici</a:t>
            </a:r>
            <a:r>
              <a:rPr lang="en-GB" sz="4000" b="1" spc="50" dirty="0">
                <a:solidFill>
                  <a:srgbClr val="243255"/>
                </a:solidFill>
                <a:cs typeface="Tahoma"/>
              </a:rPr>
              <a:t>” di IPO</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5" y="3009900"/>
            <a:ext cx="16435545" cy="3970318"/>
          </a:xfrm>
          <a:prstGeom prst="rect">
            <a:avLst/>
          </a:prstGeom>
          <a:noFill/>
        </p:spPr>
        <p:txBody>
          <a:bodyPr wrap="square" rtlCol="0">
            <a:spAutoFit/>
          </a:bodyPr>
          <a:lstStyle/>
          <a:p>
            <a:r>
              <a:rPr lang="en-US" sz="2800" dirty="0" err="1">
                <a:effectLst/>
                <a:latin typeface="Calibri" panose="020F0502020204030204" pitchFamily="34" charset="0"/>
                <a:ea typeface="Times New Roman" panose="02020603050405020304" pitchFamily="18" charset="0"/>
              </a:rPr>
              <a:t>Alcuni</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potrebbero</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sostenere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che</a:t>
            </a:r>
            <a:r>
              <a:rPr lang="en-US" sz="2800" dirty="0">
                <a:effectLst/>
                <a:latin typeface="Calibri" panose="020F0502020204030204" pitchFamily="34" charset="0"/>
                <a:ea typeface="Times New Roman" panose="02020603050405020304" pitchFamily="18" charset="0"/>
              </a:rPr>
              <a:t> il </a:t>
            </a:r>
            <a:r>
              <a:rPr lang="en-US" sz="2800" dirty="0" err="1">
                <a:effectLst/>
                <a:latin typeface="Calibri" panose="020F0502020204030204" pitchFamily="34" charset="0"/>
                <a:ea typeface="Times New Roman" panose="02020603050405020304" pitchFamily="18" charset="0"/>
              </a:rPr>
              <a:t>pensiero</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critico</a:t>
            </a:r>
            <a:r>
              <a:rPr lang="en-US" sz="2800" dirty="0">
                <a:effectLst/>
                <a:latin typeface="Calibri" panose="020F0502020204030204" pitchFamily="34" charset="0"/>
                <a:ea typeface="Times New Roman" panose="02020603050405020304" pitchFamily="18" charset="0"/>
              </a:rPr>
              <a:t> è un </a:t>
            </a:r>
            <a:r>
              <a:rPr lang="en-US" sz="2800" dirty="0" err="1">
                <a:effectLst/>
                <a:latin typeface="Calibri" panose="020F0502020204030204" pitchFamily="34" charset="0"/>
                <a:ea typeface="Times New Roman" panose="02020603050405020304" pitchFamily="18" charset="0"/>
              </a:rPr>
              <a:t>elemento</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intrinseco</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della</a:t>
            </a:r>
            <a:r>
              <a:rPr lang="en-US" sz="2800" dirty="0">
                <a:effectLst/>
                <a:latin typeface="Calibri" panose="020F0502020204030204" pitchFamily="34" charset="0"/>
                <a:ea typeface="Times New Roman" panose="02020603050405020304" pitchFamily="18" charset="0"/>
              </a:rPr>
              <a:t> </a:t>
            </a:r>
            <a:r>
              <a:rPr lang="en-US" sz="2800" b="1" dirty="0">
                <a:effectLst/>
                <a:latin typeface="Calibri" panose="020F0502020204030204" pitchFamily="34" charset="0"/>
                <a:ea typeface="Times New Roman" panose="02020603050405020304" pitchFamily="18" charset="0"/>
              </a:rPr>
              <a:t>P </a:t>
            </a:r>
            <a:r>
              <a:rPr lang="en-US" sz="2800" dirty="0">
                <a:effectLst/>
                <a:latin typeface="Calibri" panose="020F0502020204030204" pitchFamily="34" charset="0"/>
                <a:ea typeface="Times New Roman" panose="02020603050405020304" pitchFamily="18" charset="0"/>
              </a:rPr>
              <a:t>(Process), </a:t>
            </a:r>
            <a:r>
              <a:rPr lang="en-US" sz="2800" dirty="0" err="1">
                <a:effectLst/>
                <a:latin typeface="Calibri" panose="020F0502020204030204" pitchFamily="34" charset="0"/>
                <a:ea typeface="Times New Roman" panose="02020603050405020304" pitchFamily="18" charset="0"/>
              </a:rPr>
              <a:t>più</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che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degli</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altri</a:t>
            </a:r>
            <a:r>
              <a:rPr lang="en-US" sz="2800" dirty="0">
                <a:effectLst/>
                <a:latin typeface="Calibri" panose="020F0502020204030204" pitchFamily="34" charset="0"/>
                <a:ea typeface="Times New Roman" panose="02020603050405020304" pitchFamily="18" charset="0"/>
              </a:rPr>
              <a:t> due </a:t>
            </a:r>
            <a:r>
              <a:rPr lang="en-US" sz="2800" dirty="0" err="1">
                <a:effectLst/>
                <a:latin typeface="Calibri" panose="020F0502020204030204" pitchFamily="34" charset="0"/>
                <a:ea typeface="Times New Roman" panose="02020603050405020304" pitchFamily="18" charset="0"/>
              </a:rPr>
              <a:t>cicli</a:t>
            </a:r>
            <a:r>
              <a:rPr lang="en-US" sz="2800" dirty="0">
                <a:effectLst/>
                <a:latin typeface="Calibri" panose="020F0502020204030204" pitchFamily="34" charset="0"/>
                <a:ea typeface="Times New Roman" panose="02020603050405020304" pitchFamily="18" charset="0"/>
              </a:rPr>
              <a:t> (Input e Output), </a:t>
            </a:r>
            <a:r>
              <a:rPr lang="en-US" sz="2800" dirty="0" err="1">
                <a:effectLst/>
                <a:latin typeface="Calibri" panose="020F0502020204030204" pitchFamily="34" charset="0"/>
                <a:ea typeface="Times New Roman" panose="02020603050405020304" pitchFamily="18" charset="0"/>
              </a:rPr>
              <a:t>tuttavia</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occorre</a:t>
            </a:r>
            <a:r>
              <a:rPr lang="en-US" sz="2800" dirty="0">
                <a:effectLst/>
                <a:latin typeface="Calibri" panose="020F0502020204030204" pitchFamily="34" charset="0"/>
                <a:ea typeface="Times New Roman" panose="02020603050405020304" pitchFamily="18" charset="0"/>
              </a:rPr>
              <a:t> fare </a:t>
            </a:r>
            <a:r>
              <a:rPr lang="en-US" sz="2800" dirty="0" err="1">
                <a:effectLst/>
                <a:latin typeface="Calibri" panose="020F0502020204030204" pitchFamily="34" charset="0"/>
                <a:ea typeface="Times New Roman" panose="02020603050405020304" pitchFamily="18" charset="0"/>
              </a:rPr>
              <a:t>un’approfondita</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collaborazione</a:t>
            </a:r>
            <a:r>
              <a:rPr lang="en-US" sz="2800" dirty="0">
                <a:effectLst/>
                <a:latin typeface="Calibri" panose="020F0502020204030204" pitchFamily="34" charset="0"/>
                <a:ea typeface="Times New Roman" panose="02020603050405020304" pitchFamily="18" charset="0"/>
              </a:rPr>
              <a:t>.</a:t>
            </a:r>
          </a:p>
          <a:p>
            <a:endParaRPr lang="it-IT" sz="2800" dirty="0">
              <a:effectLst/>
              <a:latin typeface="Times New Roman" panose="02020603050405020304" pitchFamily="18" charset="0"/>
              <a:ea typeface="Times New Roman" panose="02020603050405020304" pitchFamily="18" charset="0"/>
            </a:endParaRPr>
          </a:p>
          <a:p>
            <a:r>
              <a:rPr lang="en-US" sz="2800" dirty="0" err="1">
                <a:effectLst/>
                <a:latin typeface="Calibri" panose="020F0502020204030204" pitchFamily="34" charset="0"/>
                <a:ea typeface="Times New Roman" panose="02020603050405020304" pitchFamily="18" charset="0"/>
              </a:rPr>
              <a:t>Sicuramente</a:t>
            </a:r>
            <a:r>
              <a:rPr lang="en-US" sz="2800" dirty="0">
                <a:effectLst/>
                <a:latin typeface="Calibri" panose="020F0502020204030204" pitchFamily="34" charset="0"/>
                <a:ea typeface="Times New Roman" panose="02020603050405020304" pitchFamily="18" charset="0"/>
              </a:rPr>
              <a:t>, il </a:t>
            </a:r>
            <a:r>
              <a:rPr lang="en-US" sz="2800" dirty="0" err="1">
                <a:effectLst/>
                <a:latin typeface="Calibri" panose="020F0502020204030204" pitchFamily="34" charset="0"/>
                <a:ea typeface="Times New Roman" panose="02020603050405020304" pitchFamily="18" charset="0"/>
              </a:rPr>
              <a:t>pensiero</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critico</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permea</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l'intero</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processo</a:t>
            </a:r>
            <a:r>
              <a:rPr lang="en-US" sz="2800" dirty="0">
                <a:effectLst/>
                <a:latin typeface="Calibri" panose="020F0502020204030204" pitchFamily="34" charset="0"/>
                <a:ea typeface="Times New Roman" panose="02020603050405020304" pitchFamily="18" charset="0"/>
              </a:rPr>
              <a:t> in </a:t>
            </a:r>
            <a:r>
              <a:rPr lang="en-US" sz="2800" dirty="0" err="1">
                <a:effectLst/>
                <a:latin typeface="Calibri" panose="020F0502020204030204" pitchFamily="34" charset="0"/>
                <a:ea typeface="Times New Roman" panose="02020603050405020304" pitchFamily="18" charset="0"/>
              </a:rPr>
              <a:t>quanto</a:t>
            </a:r>
            <a:r>
              <a:rPr lang="en-US" sz="2800" dirty="0">
                <a:effectLst/>
                <a:latin typeface="Calibri" panose="020F0502020204030204" pitchFamily="34" charset="0"/>
                <a:ea typeface="Times New Roman" panose="02020603050405020304" pitchFamily="18" charset="0"/>
              </a:rPr>
              <a:t> le </a:t>
            </a:r>
            <a:r>
              <a:rPr lang="en-US" sz="2800" dirty="0" err="1">
                <a:effectLst/>
                <a:latin typeface="Calibri" panose="020F0502020204030204" pitchFamily="34" charset="0"/>
                <a:ea typeface="Times New Roman" panose="02020603050405020304" pitchFamily="18" charset="0"/>
              </a:rPr>
              <a:t>persone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possono</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criticamente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discernere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gli</a:t>
            </a:r>
            <a:r>
              <a:rPr lang="en-US" sz="2800" dirty="0">
                <a:effectLst/>
                <a:latin typeface="Calibri" panose="020F0502020204030204" pitchFamily="34" charset="0"/>
                <a:ea typeface="Times New Roman" panose="02020603050405020304" pitchFamily="18" charset="0"/>
              </a:rPr>
              <a:t> input </a:t>
            </a:r>
            <a:r>
              <a:rPr lang="en-US" sz="2800" dirty="0" err="1">
                <a:effectLst/>
                <a:latin typeface="Calibri" panose="020F0502020204030204" pitchFamily="34" charset="0"/>
                <a:ea typeface="Times New Roman" panose="02020603050405020304" pitchFamily="18" charset="0"/>
              </a:rPr>
              <a:t>che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sono</a:t>
            </a:r>
            <a:r>
              <a:rPr lang="en-US" sz="2800" dirty="0">
                <a:effectLst/>
                <a:latin typeface="Calibri" panose="020F0502020204030204" pitchFamily="34" charset="0"/>
                <a:ea typeface="Times New Roman" panose="02020603050405020304" pitchFamily="18" charset="0"/>
              </a:rPr>
              <a:t> di </a:t>
            </a:r>
            <a:r>
              <a:rPr lang="en-US" sz="2800" dirty="0" err="1">
                <a:effectLst/>
                <a:latin typeface="Calibri" panose="020F0502020204030204" pitchFamily="34" charset="0"/>
                <a:ea typeface="Times New Roman" panose="02020603050405020304" pitchFamily="18" charset="0"/>
              </a:rPr>
              <a:t>maggiore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rilevanza</a:t>
            </a:r>
            <a:r>
              <a:rPr lang="en-US" sz="2800" dirty="0">
                <a:effectLst/>
                <a:latin typeface="Calibri" panose="020F0502020204030204" pitchFamily="34" charset="0"/>
                <a:ea typeface="Times New Roman" panose="02020603050405020304" pitchFamily="18" charset="0"/>
              </a:rPr>
              <a:t> per </a:t>
            </a:r>
            <a:r>
              <a:rPr lang="en-US" sz="2800" dirty="0" err="1">
                <a:effectLst/>
                <a:latin typeface="Calibri" panose="020F0502020204030204" pitchFamily="34" charset="0"/>
                <a:ea typeface="Times New Roman" panose="02020603050405020304" pitchFamily="18" charset="0"/>
              </a:rPr>
              <a:t>loro</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così</a:t>
            </a:r>
            <a:r>
              <a:rPr lang="en-US" sz="2800" dirty="0">
                <a:effectLst/>
                <a:latin typeface="Calibri" panose="020F0502020204030204" pitchFamily="34" charset="0"/>
                <a:ea typeface="Times New Roman" panose="02020603050405020304" pitchFamily="18" charset="0"/>
              </a:rPr>
              <a:t> come il </a:t>
            </a:r>
            <a:r>
              <a:rPr lang="en-US" sz="2800" dirty="0" err="1">
                <a:effectLst/>
                <a:latin typeface="Calibri" panose="020F0502020204030204" pitchFamily="34" charset="0"/>
                <a:ea typeface="Times New Roman" panose="02020603050405020304" pitchFamily="18" charset="0"/>
              </a:rPr>
              <a:t>contenuto</a:t>
            </a:r>
            <a:r>
              <a:rPr lang="en-US" sz="2800" dirty="0">
                <a:effectLst/>
                <a:latin typeface="Calibri" panose="020F0502020204030204" pitchFamily="34" charset="0"/>
                <a:ea typeface="Times New Roman" panose="02020603050405020304" pitchFamily="18" charset="0"/>
              </a:rPr>
              <a:t>, la </a:t>
            </a:r>
            <a:r>
              <a:rPr lang="en-US" sz="2800" dirty="0" err="1">
                <a:effectLst/>
                <a:latin typeface="Calibri" panose="020F0502020204030204" pitchFamily="34" charset="0"/>
                <a:ea typeface="Times New Roman" panose="02020603050405020304" pitchFamily="18" charset="0"/>
              </a:rPr>
              <a:t>struttura</a:t>
            </a:r>
            <a:r>
              <a:rPr lang="en-US" sz="2800" dirty="0">
                <a:effectLst/>
                <a:latin typeface="Calibri" panose="020F0502020204030204" pitchFamily="34" charset="0"/>
                <a:ea typeface="Times New Roman" panose="02020603050405020304" pitchFamily="18" charset="0"/>
              </a:rPr>
              <a:t> e la </a:t>
            </a:r>
            <a:r>
              <a:rPr lang="en-US" sz="2800" dirty="0" err="1">
                <a:effectLst/>
                <a:latin typeface="Calibri" panose="020F0502020204030204" pitchFamily="34" charset="0"/>
                <a:ea typeface="Times New Roman" panose="02020603050405020304" pitchFamily="18" charset="0"/>
              </a:rPr>
              <a:t>variabilità</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dell'output</a:t>
            </a:r>
            <a:r>
              <a:rPr lang="en-US" sz="2800" dirty="0">
                <a:effectLst/>
                <a:latin typeface="Calibri" panose="020F0502020204030204" pitchFamily="34" charset="0"/>
                <a:ea typeface="Times New Roman" panose="02020603050405020304" pitchFamily="18" charset="0"/>
              </a:rPr>
              <a:t>.</a:t>
            </a:r>
            <a:br>
              <a:rPr lang="en-US" sz="2800" dirty="0">
                <a:effectLst/>
                <a:latin typeface="Calibri" panose="020F0502020204030204" pitchFamily="34" charset="0"/>
                <a:ea typeface="Times New Roman" panose="02020603050405020304" pitchFamily="18" charset="0"/>
              </a:rPr>
            </a:br>
            <a:br>
              <a:rPr lang="en-US" sz="2800" dirty="0">
                <a:effectLst/>
                <a:latin typeface="Calibri" panose="020F0502020204030204" pitchFamily="34" charset="0"/>
                <a:ea typeface="Times New Roman" panose="02020603050405020304" pitchFamily="18" charset="0"/>
              </a:rPr>
            </a:br>
            <a:r>
              <a:rPr lang="en-US" sz="2800" dirty="0" err="1">
                <a:effectLst/>
                <a:latin typeface="Calibri" panose="020F0502020204030204" pitchFamily="34" charset="0"/>
                <a:ea typeface="Times New Roman" panose="02020603050405020304" pitchFamily="18" charset="0"/>
              </a:rPr>
              <a:t>Abbiamo</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già</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sperimentato</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questa</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fluidità</a:t>
            </a:r>
            <a:r>
              <a:rPr lang="en-US" sz="2800" dirty="0">
                <a:effectLst/>
                <a:latin typeface="Calibri" panose="020F0502020204030204" pitchFamily="34" charset="0"/>
                <a:ea typeface="Times New Roman" panose="02020603050405020304" pitchFamily="18" charset="0"/>
              </a:rPr>
              <a:t> del </a:t>
            </a:r>
            <a:r>
              <a:rPr lang="en-US" sz="2800" dirty="0" err="1">
                <a:effectLst/>
                <a:latin typeface="Calibri" panose="020F0502020204030204" pitchFamily="34" charset="0"/>
                <a:ea typeface="Times New Roman" panose="02020603050405020304" pitchFamily="18" charset="0"/>
              </a:rPr>
              <a:t>Pensiero</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Critico</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attraverso</a:t>
            </a:r>
            <a:r>
              <a:rPr lang="en-US" sz="2800" dirty="0">
                <a:effectLst/>
                <a:latin typeface="Calibri" panose="020F0502020204030204" pitchFamily="34" charset="0"/>
                <a:ea typeface="Times New Roman" panose="02020603050405020304" pitchFamily="18" charset="0"/>
              </a:rPr>
              <a:t> le </a:t>
            </a:r>
            <a:r>
              <a:rPr lang="en-US" sz="2800" dirty="0" err="1">
                <a:effectLst/>
                <a:latin typeface="Calibri" panose="020F0502020204030204" pitchFamily="34" charset="0"/>
                <a:ea typeface="Times New Roman" panose="02020603050405020304" pitchFamily="18" charset="0"/>
              </a:rPr>
              <a:t>fasi</a:t>
            </a:r>
            <a:r>
              <a:rPr lang="en-US" sz="2800" dirty="0">
                <a:effectLst/>
                <a:latin typeface="Calibri" panose="020F0502020204030204" pitchFamily="34" charset="0"/>
                <a:ea typeface="Times New Roman" panose="02020603050405020304" pitchFamily="18" charset="0"/>
              </a:rPr>
              <a:t> di un </a:t>
            </a:r>
            <a:r>
              <a:rPr lang="en-US" sz="2800" dirty="0" err="1">
                <a:effectLst/>
                <a:latin typeface="Calibri" panose="020F0502020204030204" pitchFamily="34" charset="0"/>
                <a:ea typeface="Times New Roman" panose="02020603050405020304" pitchFamily="18" charset="0"/>
              </a:rPr>
              <a:t>processo</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quando</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abbiamo</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ricostruito</a:t>
            </a:r>
            <a:r>
              <a:rPr lang="en-US" sz="2800" dirty="0">
                <a:effectLst/>
                <a:latin typeface="Calibri" panose="020F0502020204030204" pitchFamily="34" charset="0"/>
                <a:ea typeface="Times New Roman" panose="02020603050405020304" pitchFamily="18" charset="0"/>
              </a:rPr>
              <a:t> il </a:t>
            </a:r>
            <a:r>
              <a:rPr lang="en-US" sz="2800" dirty="0" err="1">
                <a:effectLst/>
                <a:latin typeface="Calibri" panose="020F0502020204030204" pitchFamily="34" charset="0"/>
                <a:ea typeface="Times New Roman" panose="02020603050405020304" pitchFamily="18" charset="0"/>
              </a:rPr>
              <a:t>flusso</a:t>
            </a:r>
            <a:r>
              <a:rPr lang="en-US" sz="2800" dirty="0">
                <a:effectLst/>
                <a:latin typeface="Calibri" panose="020F0502020204030204" pitchFamily="34" charset="0"/>
                <a:ea typeface="Times New Roman" panose="02020603050405020304" pitchFamily="18" charset="0"/>
              </a:rPr>
              <a:t> di IDEE &amp; OPPORTUNITÀ. Dall’ </a:t>
            </a:r>
            <a:r>
              <a:rPr lang="en-US" sz="2800" dirty="0" err="1">
                <a:effectLst/>
                <a:latin typeface="Calibri" panose="020F0502020204030204" pitchFamily="34" charset="0"/>
                <a:ea typeface="Times New Roman" panose="02020603050405020304" pitchFamily="18" charset="0"/>
              </a:rPr>
              <a:t>Individuazione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delle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Opportunità</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alla</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Sostenibilità</a:t>
            </a:r>
            <a:r>
              <a:rPr lang="en-US" sz="2800" dirty="0">
                <a:effectLst/>
                <a:latin typeface="Calibri" panose="020F0502020204030204" pitchFamily="34" charset="0"/>
                <a:ea typeface="Times New Roman" panose="02020603050405020304" pitchFamily="18" charset="0"/>
              </a:rPr>
              <a:t>, il </a:t>
            </a:r>
            <a:r>
              <a:rPr lang="en-US" sz="2800" dirty="0" err="1">
                <a:effectLst/>
                <a:latin typeface="Calibri" panose="020F0502020204030204" pitchFamily="34" charset="0"/>
                <a:ea typeface="Times New Roman" panose="02020603050405020304" pitchFamily="18" charset="0"/>
              </a:rPr>
              <a:t>Pensiero</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Critico</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pur</a:t>
            </a:r>
            <a:r>
              <a:rPr lang="en-US" sz="2800" dirty="0">
                <a:effectLst/>
                <a:latin typeface="Calibri" panose="020F0502020204030204" pitchFamily="34" charset="0"/>
                <a:ea typeface="Times New Roman" panose="02020603050405020304" pitchFamily="18" charset="0"/>
              </a:rPr>
              <a:t> in </a:t>
            </a:r>
            <a:r>
              <a:rPr lang="en-US" sz="2800" dirty="0" err="1">
                <a:effectLst/>
                <a:latin typeface="Calibri" panose="020F0502020204030204" pitchFamily="34" charset="0"/>
                <a:ea typeface="Times New Roman" panose="02020603050405020304" pitchFamily="18" charset="0"/>
              </a:rPr>
              <a:t>forme</a:t>
            </a:r>
            <a:r>
              <a:rPr lang="en-US" sz="2800" dirty="0">
                <a:effectLst/>
                <a:latin typeface="Calibri" panose="020F0502020204030204" pitchFamily="34" charset="0"/>
                <a:ea typeface="Times New Roman" panose="02020603050405020304" pitchFamily="18" charset="0"/>
              </a:rPr>
              <a:t> e </a:t>
            </a:r>
            <a:r>
              <a:rPr lang="en-US" sz="2800" dirty="0" err="1">
                <a:effectLst/>
                <a:latin typeface="Calibri" panose="020F0502020204030204" pitchFamily="34" charset="0"/>
                <a:ea typeface="Times New Roman" panose="02020603050405020304" pitchFamily="18" charset="0"/>
              </a:rPr>
              <a:t>modi</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diverso</a:t>
            </a:r>
            <a:r>
              <a:rPr lang="en-US" sz="2800" dirty="0">
                <a:effectLst/>
                <a:latin typeface="Calibri" panose="020F0502020204030204" pitchFamily="34" charset="0"/>
                <a:ea typeface="Times New Roman" panose="02020603050405020304" pitchFamily="18" charset="0"/>
              </a:rPr>
              <a:t>, ha sempre </a:t>
            </a:r>
            <a:r>
              <a:rPr lang="en-US" sz="2800" dirty="0" err="1">
                <a:effectLst/>
                <a:latin typeface="Calibri" panose="020F0502020204030204" pitchFamily="34" charset="0"/>
                <a:ea typeface="Times New Roman" panose="02020603050405020304" pitchFamily="18" charset="0"/>
              </a:rPr>
              <a:t>caratterizzato</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tutte</a:t>
            </a:r>
            <a:r>
              <a:rPr lang="en-US" sz="2800" dirty="0">
                <a:effectLst/>
                <a:latin typeface="Calibri" panose="020F0502020204030204" pitchFamily="34" charset="0"/>
                <a:ea typeface="Times New Roman" panose="02020603050405020304" pitchFamily="18" charset="0"/>
              </a:rPr>
              <a:t> le </a:t>
            </a:r>
            <a:r>
              <a:rPr lang="en-US" sz="2800" dirty="0" err="1">
                <a:effectLst/>
                <a:latin typeface="Calibri" panose="020F0502020204030204" pitchFamily="34" charset="0"/>
                <a:ea typeface="Times New Roman" panose="02020603050405020304" pitchFamily="18" charset="0"/>
              </a:rPr>
              <a:t>aree</a:t>
            </a:r>
            <a:r>
              <a:rPr lang="en-US" sz="2800" dirty="0">
                <a:effectLst/>
                <a:latin typeface="Calibri" panose="020F0502020204030204" pitchFamily="34" charset="0"/>
                <a:ea typeface="Times New Roman" panose="02020603050405020304" pitchFamily="18" charset="0"/>
              </a:rPr>
              <a:t> di </a:t>
            </a:r>
            <a:r>
              <a:rPr lang="en-US" sz="2800" dirty="0" err="1">
                <a:effectLst/>
                <a:latin typeface="Calibri" panose="020F0502020204030204" pitchFamily="34" charset="0"/>
                <a:ea typeface="Times New Roman" panose="02020603050405020304" pitchFamily="18" charset="0"/>
              </a:rPr>
              <a:t>formazione</a:t>
            </a:r>
            <a:r>
              <a:rPr lang="en-US" sz="2800" dirty="0">
                <a:effectLst/>
                <a:latin typeface="Calibri" panose="020F0502020204030204" pitchFamily="34" charset="0"/>
                <a:ea typeface="Times New Roman" panose="02020603050405020304" pitchFamily="18" charset="0"/>
              </a:rPr>
              <a:t>. </a:t>
            </a:r>
            <a:endParaRPr lang="it-IT"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85440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16"/>
          <p:cNvSpPr txBox="1">
            <a:spLocks noGrp="1"/>
          </p:cNvSpPr>
          <p:nvPr>
            <p:ph type="title"/>
          </p:nvPr>
        </p:nvSpPr>
        <p:spPr>
          <a:xfrm>
            <a:off x="1016000" y="728346"/>
            <a:ext cx="12852400" cy="1490152"/>
          </a:xfrm>
          <a:prstGeom prst="rect">
            <a:avLst/>
          </a:prstGeom>
        </p:spPr>
        <p:txBody>
          <a:bodyPr vert="horz" wrap="square" lIns="0" tIns="12700" rIns="0" bIns="0" rtlCol="0">
            <a:spAutoFit/>
          </a:bodyPr>
          <a:lstStyle/>
          <a:p>
            <a:pPr marL="12700">
              <a:spcBef>
                <a:spcPts val="100"/>
              </a:spcBef>
            </a:pPr>
            <a:r>
              <a:rPr lang="es-ES" sz="4800" dirty="0">
                <a:solidFill>
                  <a:srgbClr val="E12227"/>
                </a:solidFill>
              </a:rPr>
              <a:t>INDICE</a:t>
            </a:r>
            <a:br>
              <a:rPr lang="es-ES" sz="4800" b="1" dirty="0">
                <a:solidFill>
                  <a:srgbClr val="E12227"/>
                </a:solidFill>
              </a:rPr>
            </a:br>
            <a:endParaRPr lang="es-ES" sz="4800" dirty="0">
              <a:solidFill>
                <a:srgbClr val="E12227"/>
              </a:solidFill>
            </a:endParaRPr>
          </a:p>
        </p:txBody>
      </p:sp>
      <p:sp>
        <p:nvSpPr>
          <p:cNvPr id="18" name="object 18"/>
          <p:cNvSpPr/>
          <p:nvPr/>
        </p:nvSpPr>
        <p:spPr>
          <a:xfrm>
            <a:off x="0" y="288731"/>
            <a:ext cx="16270605" cy="123825"/>
          </a:xfrm>
          <a:custGeom>
            <a:avLst/>
            <a:gdLst/>
            <a:ahLst/>
            <a:cxnLst/>
            <a:rect l="l" t="t" r="r" b="b"/>
            <a:pathLst>
              <a:path w="16270605" h="123825">
                <a:moveTo>
                  <a:pt x="0" y="123824"/>
                </a:moveTo>
                <a:lnTo>
                  <a:pt x="0" y="0"/>
                </a:lnTo>
                <a:lnTo>
                  <a:pt x="16270357" y="0"/>
                </a:lnTo>
                <a:lnTo>
                  <a:pt x="16270357" y="123824"/>
                </a:lnTo>
                <a:lnTo>
                  <a:pt x="0" y="123824"/>
                </a:lnTo>
                <a:close/>
              </a:path>
            </a:pathLst>
          </a:custGeom>
          <a:solidFill>
            <a:srgbClr val="152D5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30" name="Picture 9">
            <a:extLst>
              <a:ext uri="{FF2B5EF4-FFF2-40B4-BE49-F238E27FC236}">
                <a16:creationId xmlns:a16="http://schemas.microsoft.com/office/drawing/2014/main" id="{FD901C1C-8A41-4B4A-8EAC-7471FBAB150D}"/>
              </a:ext>
            </a:extLst>
          </p:cNvPr>
          <p:cNvPicPr>
            <a:picLocks noChangeAspect="1"/>
          </p:cNvPicPr>
          <p:nvPr/>
        </p:nvPicPr>
        <p:blipFill>
          <a:blip r:embed="rId2"/>
          <a:srcRect/>
          <a:stretch>
            <a:fillRect/>
          </a:stretch>
        </p:blipFill>
        <p:spPr>
          <a:xfrm>
            <a:off x="3200400" y="9692212"/>
            <a:ext cx="10058400" cy="556688"/>
          </a:xfrm>
          <a:prstGeom prst="rect">
            <a:avLst/>
          </a:prstGeom>
          <a:noFill/>
          <a:ln cap="flat">
            <a:noFill/>
          </a:ln>
        </p:spPr>
      </p:pic>
      <p:pic>
        <p:nvPicPr>
          <p:cNvPr id="31" name="Picture 3">
            <a:extLst>
              <a:ext uri="{FF2B5EF4-FFF2-40B4-BE49-F238E27FC236}">
                <a16:creationId xmlns:a16="http://schemas.microsoft.com/office/drawing/2014/main" id="{3CA7F902-F9B5-42B6-AEC2-6AD2E90BEC91}"/>
              </a:ext>
            </a:extLst>
          </p:cNvPr>
          <p:cNvPicPr>
            <a:picLocks noChangeAspect="1"/>
          </p:cNvPicPr>
          <p:nvPr/>
        </p:nvPicPr>
        <p:blipFill>
          <a:blip r:embed="rId3"/>
          <a:stretch>
            <a:fillRect/>
          </a:stretch>
        </p:blipFill>
        <p:spPr>
          <a:xfrm>
            <a:off x="1235497" y="9735618"/>
            <a:ext cx="1985322" cy="432844"/>
          </a:xfrm>
          <a:prstGeom prst="rect">
            <a:avLst/>
          </a:prstGeom>
          <a:noFill/>
          <a:ln cap="flat">
            <a:noFill/>
          </a:ln>
        </p:spPr>
      </p:pic>
      <p:pic>
        <p:nvPicPr>
          <p:cNvPr id="32" name="Imagen 31">
            <a:extLst>
              <a:ext uri="{FF2B5EF4-FFF2-40B4-BE49-F238E27FC236}">
                <a16:creationId xmlns:a16="http://schemas.microsoft.com/office/drawing/2014/main" id="{829BE287-3BD8-4249-A9B5-F0DE0CB3DB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697" y="9745835"/>
            <a:ext cx="936335" cy="449441"/>
          </a:xfrm>
          <a:prstGeom prst="rect">
            <a:avLst/>
          </a:prstGeom>
        </p:spPr>
      </p:pic>
      <p:sp>
        <p:nvSpPr>
          <p:cNvPr id="22" name="object 7">
            <a:extLst>
              <a:ext uri="{FF2B5EF4-FFF2-40B4-BE49-F238E27FC236}">
                <a16:creationId xmlns:a16="http://schemas.microsoft.com/office/drawing/2014/main" id="{D63C63AE-59BE-4E96-AC53-F60FC1F4358C}"/>
              </a:ext>
            </a:extLst>
          </p:cNvPr>
          <p:cNvSpPr/>
          <p:nvPr/>
        </p:nvSpPr>
        <p:spPr>
          <a:xfrm>
            <a:off x="0" y="2801522"/>
            <a:ext cx="18288000" cy="10160"/>
          </a:xfrm>
          <a:custGeom>
            <a:avLst/>
            <a:gdLst/>
            <a:ahLst/>
            <a:cxnLst/>
            <a:rect l="l" t="t" r="r" b="b"/>
            <a:pathLst>
              <a:path w="18288000" h="10160">
                <a:moveTo>
                  <a:pt x="18287999" y="10107"/>
                </a:moveTo>
                <a:lnTo>
                  <a:pt x="18287999" y="0"/>
                </a:lnTo>
                <a:lnTo>
                  <a:pt x="0" y="0"/>
                </a:lnTo>
                <a:lnTo>
                  <a:pt x="0" y="10107"/>
                </a:lnTo>
                <a:lnTo>
                  <a:pt x="18287999" y="10107"/>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object 6">
            <a:extLst>
              <a:ext uri="{FF2B5EF4-FFF2-40B4-BE49-F238E27FC236}">
                <a16:creationId xmlns:a16="http://schemas.microsoft.com/office/drawing/2014/main" id="{25912CAA-5A11-4529-A60A-EF64FAACD856}"/>
              </a:ext>
            </a:extLst>
          </p:cNvPr>
          <p:cNvSpPr/>
          <p:nvPr/>
        </p:nvSpPr>
        <p:spPr>
          <a:xfrm>
            <a:off x="14249400" y="2847280"/>
            <a:ext cx="516890" cy="29972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object 6">
            <a:extLst>
              <a:ext uri="{FF2B5EF4-FFF2-40B4-BE49-F238E27FC236}">
                <a16:creationId xmlns:a16="http://schemas.microsoft.com/office/drawing/2014/main" id="{337302F4-37D0-435B-AD5A-183E921251BF}"/>
              </a:ext>
            </a:extLst>
          </p:cNvPr>
          <p:cNvSpPr/>
          <p:nvPr/>
        </p:nvSpPr>
        <p:spPr>
          <a:xfrm>
            <a:off x="8488045" y="2847280"/>
            <a:ext cx="516890" cy="29972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object 6">
            <a:extLst>
              <a:ext uri="{FF2B5EF4-FFF2-40B4-BE49-F238E27FC236}">
                <a16:creationId xmlns:a16="http://schemas.microsoft.com/office/drawing/2014/main" id="{97B47471-06E6-4973-A14B-B861768C308A}"/>
              </a:ext>
            </a:extLst>
          </p:cNvPr>
          <p:cNvSpPr/>
          <p:nvPr/>
        </p:nvSpPr>
        <p:spPr>
          <a:xfrm>
            <a:off x="2438400" y="2847280"/>
            <a:ext cx="516890" cy="29972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8" name="TextBox 34">
            <a:extLst>
              <a:ext uri="{FF2B5EF4-FFF2-40B4-BE49-F238E27FC236}">
                <a16:creationId xmlns:a16="http://schemas.microsoft.com/office/drawing/2014/main" id="{9A4BBE72-BFEB-4C72-9760-B722279C9CA7}"/>
              </a:ext>
            </a:extLst>
          </p:cNvPr>
          <p:cNvSpPr txBox="1"/>
          <p:nvPr/>
        </p:nvSpPr>
        <p:spPr>
          <a:xfrm>
            <a:off x="457200" y="3371499"/>
            <a:ext cx="5774580" cy="3416320"/>
          </a:xfrm>
          <a:prstGeom prst="rect">
            <a:avLst/>
          </a:prstGeom>
          <a:noFill/>
        </p:spPr>
        <p:txBody>
          <a:bodyPr wrap="square" lIns="108000" rIns="108000" rtlCol="0">
            <a:spAutoFit/>
          </a:bodyPr>
          <a:lstStyle/>
          <a:p>
            <a:pPr algn="just"/>
            <a:r>
              <a:rPr lang="en-US" altLang="ko-KR" sz="2400" b="1" dirty="0" err="1">
                <a:solidFill>
                  <a:srgbClr val="243255"/>
                </a:solidFill>
                <a:cs typeface="Arial" pitchFamily="34" charset="0"/>
              </a:rPr>
              <a:t>Unità</a:t>
            </a:r>
            <a:r>
              <a:rPr lang="en-US" altLang="ko-KR" sz="2400" b="1" dirty="0">
                <a:solidFill>
                  <a:srgbClr val="243255"/>
                </a:solidFill>
                <a:cs typeface="Arial" pitchFamily="34" charset="0"/>
              </a:rPr>
              <a:t> 1: </a:t>
            </a:r>
            <a:r>
              <a:rPr lang="en-US" altLang="ko-KR" sz="2400" b="1" dirty="0" err="1">
                <a:solidFill>
                  <a:srgbClr val="243255"/>
                </a:solidFill>
                <a:cs typeface="Arial" pitchFamily="34" charset="0"/>
              </a:rPr>
              <a:t>Un’introduzione</a:t>
            </a:r>
            <a:r>
              <a:rPr lang="en-US" altLang="ko-KR" sz="2400" b="1" dirty="0">
                <a:solidFill>
                  <a:srgbClr val="243255"/>
                </a:solidFill>
                <a:cs typeface="Arial" pitchFamily="34" charset="0"/>
              </a:rPr>
              <a:t> ad </a:t>
            </a:r>
            <a:r>
              <a:rPr lang="en-US" altLang="ko-KR" sz="2400" b="1" dirty="0" err="1">
                <a:solidFill>
                  <a:srgbClr val="243255"/>
                </a:solidFill>
                <a:cs typeface="Arial" pitchFamily="34" charset="0"/>
              </a:rPr>
              <a:t>EntreComp</a:t>
            </a:r>
            <a:endParaRPr lang="en-US" altLang="ko-KR" sz="2400" b="1" dirty="0">
              <a:solidFill>
                <a:srgbClr val="243255"/>
              </a:solidFill>
              <a:cs typeface="Arial" pitchFamily="34" charset="0"/>
            </a:endParaRPr>
          </a:p>
          <a:p>
            <a:pPr algn="just"/>
            <a:endParaRPr lang="en-US" altLang="ko-KR" sz="2400" b="1" dirty="0">
              <a:solidFill>
                <a:srgbClr val="243255"/>
              </a:solidFill>
              <a:cs typeface="Arial" pitchFamily="34" charset="0"/>
            </a:endParaRPr>
          </a:p>
          <a:p>
            <a:pPr marL="342900" indent="-342900" algn="just">
              <a:buFont typeface="Arial" panose="020B0604020202020204" pitchFamily="34" charset="0"/>
              <a:buChar char="•"/>
            </a:pPr>
            <a:r>
              <a:rPr lang="it-IT" altLang="ko-KR" sz="2400" dirty="0">
                <a:solidFill>
                  <a:srgbClr val="000000"/>
                </a:solidFill>
                <a:cs typeface="Arial" pitchFamily="34" charset="0"/>
              </a:rPr>
              <a:t>Opportunità per costruire nuove abilità</a:t>
            </a:r>
            <a:endParaRPr lang="en-US" altLang="ko-KR" sz="2400" dirty="0">
              <a:solidFill>
                <a:srgbClr val="000000"/>
              </a:solidFill>
              <a:cs typeface="Arial" pitchFamily="34" charset="0"/>
            </a:endParaRPr>
          </a:p>
          <a:p>
            <a:pPr marL="342900" indent="-342900" algn="just">
              <a:buFont typeface="Arial" panose="020B0604020202020204" pitchFamily="34" charset="0"/>
              <a:buChar char="•"/>
            </a:pPr>
            <a:r>
              <a:rPr lang="it-IT" altLang="ko-KR" sz="2400" dirty="0">
                <a:solidFill>
                  <a:srgbClr val="000000"/>
                </a:solidFill>
                <a:cs typeface="Arial" pitchFamily="34" charset="0"/>
              </a:rPr>
              <a:t>Una breve cronologia del Framework</a:t>
            </a:r>
            <a:endParaRPr lang="en-US" altLang="ko-KR" sz="2400" dirty="0">
              <a:solidFill>
                <a:srgbClr val="000000"/>
              </a:solidFill>
              <a:cs typeface="Arial" pitchFamily="34" charset="0"/>
            </a:endParaRPr>
          </a:p>
          <a:p>
            <a:pPr marL="342900" indent="-342900" algn="just">
              <a:buFont typeface="Arial" panose="020B0604020202020204" pitchFamily="34" charset="0"/>
              <a:buChar char="•"/>
            </a:pPr>
            <a:r>
              <a:rPr lang="it-IT" altLang="ko-KR" sz="2400" dirty="0">
                <a:solidFill>
                  <a:srgbClr val="000000"/>
                </a:solidFill>
                <a:cs typeface="Arial" pitchFamily="34" charset="0"/>
              </a:rPr>
              <a:t>Otto competenze per l’apprendimento di lungo periodo</a:t>
            </a:r>
            <a:endParaRPr lang="en-US" altLang="ko-KR" sz="2400" dirty="0">
              <a:solidFill>
                <a:srgbClr val="000000"/>
              </a:solidFill>
              <a:cs typeface="Arial" pitchFamily="34" charset="0"/>
            </a:endParaRPr>
          </a:p>
          <a:p>
            <a:pPr marL="342900" indent="-342900" algn="just">
              <a:buFont typeface="Arial" panose="020B0604020202020204" pitchFamily="34" charset="0"/>
              <a:buChar char="•"/>
            </a:pPr>
            <a:r>
              <a:rPr lang="en-GB" altLang="ko-KR" sz="2400" dirty="0">
                <a:solidFill>
                  <a:srgbClr val="000000"/>
                </a:solidFill>
                <a:cs typeface="Arial" pitchFamily="34" charset="0"/>
              </a:rPr>
              <a:t>Uno </a:t>
            </a:r>
            <a:r>
              <a:rPr lang="en-GB" altLang="ko-KR" sz="2400" dirty="0" err="1">
                <a:solidFill>
                  <a:srgbClr val="000000"/>
                </a:solidFill>
                <a:cs typeface="Arial" pitchFamily="34" charset="0"/>
              </a:rPr>
              <a:t>sguardo</a:t>
            </a:r>
            <a:r>
              <a:rPr lang="en-GB" altLang="ko-KR" sz="2400" dirty="0">
                <a:solidFill>
                  <a:srgbClr val="000000"/>
                </a:solidFill>
                <a:cs typeface="Arial" pitchFamily="34" charset="0"/>
              </a:rPr>
              <a:t> </a:t>
            </a:r>
            <a:r>
              <a:rPr lang="en-GB" altLang="ko-KR" sz="2400" dirty="0" err="1">
                <a:solidFill>
                  <a:srgbClr val="000000"/>
                </a:solidFill>
                <a:cs typeface="Arial" pitchFamily="34" charset="0"/>
              </a:rPr>
              <a:t>approfondito</a:t>
            </a:r>
            <a:r>
              <a:rPr lang="en-GB" altLang="ko-KR" sz="2400" dirty="0">
                <a:solidFill>
                  <a:srgbClr val="000000"/>
                </a:solidFill>
                <a:cs typeface="Arial" pitchFamily="34" charset="0"/>
              </a:rPr>
              <a:t> dentro </a:t>
            </a:r>
            <a:r>
              <a:rPr lang="en-GB" altLang="ko-KR" sz="2400" dirty="0" err="1">
                <a:solidFill>
                  <a:srgbClr val="000000"/>
                </a:solidFill>
                <a:cs typeface="Arial" pitchFamily="34" charset="0"/>
              </a:rPr>
              <a:t>EntreComp</a:t>
            </a:r>
            <a:endParaRPr lang="en-GB" altLang="ko-KR" sz="2400" dirty="0">
              <a:solidFill>
                <a:srgbClr val="000000"/>
              </a:solidFill>
              <a:cs typeface="Arial" pitchFamily="34" charset="0"/>
            </a:endParaRPr>
          </a:p>
          <a:p>
            <a:pPr marL="342900" indent="-342900" algn="just">
              <a:buFont typeface="Arial" panose="020B0604020202020204" pitchFamily="34" charset="0"/>
              <a:buChar char="•"/>
            </a:pPr>
            <a:endParaRPr lang="en-US" altLang="ko-KR" sz="2400" dirty="0">
              <a:solidFill>
                <a:srgbClr val="000000"/>
              </a:solidFill>
              <a:cs typeface="Arial" pitchFamily="34" charset="0"/>
            </a:endParaRPr>
          </a:p>
        </p:txBody>
      </p:sp>
      <p:sp>
        <p:nvSpPr>
          <p:cNvPr id="29" name="TextBox 34">
            <a:extLst>
              <a:ext uri="{FF2B5EF4-FFF2-40B4-BE49-F238E27FC236}">
                <a16:creationId xmlns:a16="http://schemas.microsoft.com/office/drawing/2014/main" id="{9A4BBE72-BFEB-4C72-9760-B722279C9CA7}"/>
              </a:ext>
            </a:extLst>
          </p:cNvPr>
          <p:cNvSpPr txBox="1"/>
          <p:nvPr/>
        </p:nvSpPr>
        <p:spPr>
          <a:xfrm>
            <a:off x="6231780" y="3378237"/>
            <a:ext cx="5774580" cy="3785652"/>
          </a:xfrm>
          <a:prstGeom prst="rect">
            <a:avLst/>
          </a:prstGeom>
          <a:noFill/>
        </p:spPr>
        <p:txBody>
          <a:bodyPr wrap="square" lIns="108000" rIns="108000" rtlCol="0">
            <a:spAutoFit/>
          </a:bodyPr>
          <a:lstStyle/>
          <a:p>
            <a:pPr algn="just"/>
            <a:r>
              <a:rPr lang="en-US" altLang="ko-KR" sz="2400" b="1" dirty="0" err="1">
                <a:solidFill>
                  <a:srgbClr val="243255"/>
                </a:solidFill>
                <a:cs typeface="Arial" pitchFamily="34" charset="0"/>
              </a:rPr>
              <a:t>Unità</a:t>
            </a:r>
            <a:r>
              <a:rPr lang="en-US" altLang="ko-KR" sz="2400" b="1" dirty="0">
                <a:solidFill>
                  <a:srgbClr val="243255"/>
                </a:solidFill>
                <a:cs typeface="Arial" pitchFamily="34" charset="0"/>
              </a:rPr>
              <a:t> 2: </a:t>
            </a:r>
            <a:r>
              <a:rPr lang="en-GB" altLang="ko-KR" sz="2400" b="1" dirty="0">
                <a:solidFill>
                  <a:srgbClr val="243255"/>
                </a:solidFill>
                <a:cs typeface="Arial" pitchFamily="34" charset="0"/>
              </a:rPr>
              <a:t>Da “Soft” a “Employability” Skill</a:t>
            </a:r>
            <a:endParaRPr lang="en-US" altLang="ko-KR" sz="2400" b="1" dirty="0">
              <a:solidFill>
                <a:srgbClr val="243255"/>
              </a:solidFill>
              <a:cs typeface="Arial" pitchFamily="34" charset="0"/>
            </a:endParaRPr>
          </a:p>
          <a:p>
            <a:pPr algn="just"/>
            <a:endParaRPr lang="en-US" altLang="ko-KR" sz="2400" b="1" dirty="0">
              <a:solidFill>
                <a:srgbClr val="243255"/>
              </a:solidFill>
              <a:cs typeface="Arial" pitchFamily="34" charset="0"/>
            </a:endParaRPr>
          </a:p>
          <a:p>
            <a:pPr marL="342900" indent="-342900" algn="just">
              <a:buFont typeface="Arial" panose="020B0604020202020204" pitchFamily="34" charset="0"/>
              <a:buChar char="•"/>
            </a:pPr>
            <a:r>
              <a:rPr lang="en-US" altLang="ko-KR" sz="2400" dirty="0">
                <a:solidFill>
                  <a:srgbClr val="000000"/>
                </a:solidFill>
                <a:cs typeface="Arial" pitchFamily="34" charset="0"/>
              </a:rPr>
              <a:t>Uno </a:t>
            </a:r>
            <a:r>
              <a:rPr lang="en-US" altLang="ko-KR" sz="2400" dirty="0" err="1">
                <a:solidFill>
                  <a:srgbClr val="000000"/>
                </a:solidFill>
                <a:cs typeface="Arial" pitchFamily="34" charset="0"/>
              </a:rPr>
              <a:t>sguardo</a:t>
            </a:r>
            <a:r>
              <a:rPr lang="en-US" altLang="ko-KR" sz="2400" dirty="0">
                <a:solidFill>
                  <a:srgbClr val="000000"/>
                </a:solidFill>
                <a:cs typeface="Arial" pitchFamily="34" charset="0"/>
              </a:rPr>
              <a:t> al </a:t>
            </a:r>
            <a:r>
              <a:rPr lang="en-US" altLang="ko-KR" sz="2400" dirty="0" err="1">
                <a:solidFill>
                  <a:srgbClr val="000000"/>
                </a:solidFill>
                <a:cs typeface="Arial" pitchFamily="34" charset="0"/>
              </a:rPr>
              <a:t>futuro</a:t>
            </a:r>
            <a:endParaRPr lang="en-US" altLang="ko-KR" sz="2400" dirty="0">
              <a:solidFill>
                <a:srgbClr val="000000"/>
              </a:solidFill>
              <a:cs typeface="Arial" pitchFamily="34" charset="0"/>
            </a:endParaRPr>
          </a:p>
          <a:p>
            <a:pPr marL="342900" indent="-342900" algn="just">
              <a:buFont typeface="Arial" panose="020B0604020202020204" pitchFamily="34" charset="0"/>
              <a:buChar char="•"/>
            </a:pPr>
            <a:r>
              <a:rPr lang="en-US" altLang="ko-KR" sz="2400" dirty="0">
                <a:solidFill>
                  <a:srgbClr val="000000"/>
                </a:solidFill>
                <a:cs typeface="Arial" pitchFamily="34" charset="0"/>
              </a:rPr>
              <a:t>Il future </a:t>
            </a:r>
            <a:r>
              <a:rPr lang="en-US" altLang="ko-KR" sz="2400" dirty="0" err="1">
                <a:solidFill>
                  <a:srgbClr val="000000"/>
                </a:solidFill>
                <a:cs typeface="Arial" pitchFamily="34" charset="0"/>
              </a:rPr>
              <a:t>dei</a:t>
            </a:r>
            <a:r>
              <a:rPr lang="en-US" altLang="ko-KR" sz="2400" dirty="0">
                <a:solidFill>
                  <a:srgbClr val="000000"/>
                </a:solidFill>
                <a:cs typeface="Arial" pitchFamily="34" charset="0"/>
              </a:rPr>
              <a:t> </a:t>
            </a:r>
            <a:r>
              <a:rPr lang="en-US" altLang="ko-KR" sz="2400" dirty="0" err="1">
                <a:solidFill>
                  <a:srgbClr val="000000"/>
                </a:solidFill>
                <a:cs typeface="Arial" pitchFamily="34" charset="0"/>
              </a:rPr>
              <a:t>lavori</a:t>
            </a:r>
            <a:endParaRPr lang="en-US" altLang="ko-KR" sz="2400" dirty="0">
              <a:solidFill>
                <a:srgbClr val="000000"/>
              </a:solidFill>
              <a:cs typeface="Arial" pitchFamily="34" charset="0"/>
            </a:endParaRPr>
          </a:p>
          <a:p>
            <a:pPr marL="342900" indent="-342900" algn="just">
              <a:buFont typeface="Arial" panose="020B0604020202020204" pitchFamily="34" charset="0"/>
              <a:buChar char="•"/>
            </a:pPr>
            <a:r>
              <a:rPr lang="en-US" altLang="ko-KR" sz="2400" dirty="0">
                <a:solidFill>
                  <a:srgbClr val="000000"/>
                </a:solidFill>
                <a:cs typeface="Arial" pitchFamily="34" charset="0"/>
              </a:rPr>
              <a:t>Le 10 top skills per </a:t>
            </a:r>
            <a:r>
              <a:rPr lang="en-US" altLang="ko-KR" sz="2400" dirty="0" err="1">
                <a:solidFill>
                  <a:srgbClr val="000000"/>
                </a:solidFill>
                <a:cs typeface="Arial" pitchFamily="34" charset="0"/>
              </a:rPr>
              <a:t>l’occupabilità</a:t>
            </a:r>
            <a:endParaRPr lang="en-US" altLang="ko-KR" sz="2400" dirty="0">
              <a:solidFill>
                <a:srgbClr val="000000"/>
              </a:solidFill>
              <a:cs typeface="Arial" pitchFamily="34" charset="0"/>
            </a:endParaRPr>
          </a:p>
          <a:p>
            <a:pPr marL="342900" indent="-342900" algn="just">
              <a:buFont typeface="Arial" panose="020B0604020202020204" pitchFamily="34" charset="0"/>
              <a:buChar char="•"/>
            </a:pPr>
            <a:r>
              <a:rPr lang="en-GB" altLang="ko-KR" sz="2400" dirty="0" err="1">
                <a:solidFill>
                  <a:srgbClr val="000000"/>
                </a:solidFill>
                <a:cs typeface="Arial" pitchFamily="34" charset="0"/>
              </a:rPr>
              <a:t>L’approccio</a:t>
            </a:r>
            <a:r>
              <a:rPr lang="en-GB" altLang="ko-KR" sz="2400" dirty="0">
                <a:solidFill>
                  <a:srgbClr val="000000"/>
                </a:solidFill>
                <a:cs typeface="Arial" pitchFamily="34" charset="0"/>
              </a:rPr>
              <a:t> di </a:t>
            </a:r>
            <a:r>
              <a:rPr lang="en-GB" altLang="ko-KR" sz="2400" dirty="0" err="1">
                <a:solidFill>
                  <a:srgbClr val="000000"/>
                </a:solidFill>
                <a:cs typeface="Arial" pitchFamily="34" charset="0"/>
              </a:rPr>
              <a:t>EntreComp</a:t>
            </a:r>
            <a:r>
              <a:rPr lang="en-GB" altLang="ko-KR" sz="2400" dirty="0">
                <a:solidFill>
                  <a:srgbClr val="000000"/>
                </a:solidFill>
                <a:cs typeface="Arial" pitchFamily="34" charset="0"/>
              </a:rPr>
              <a:t> al </a:t>
            </a:r>
            <a:r>
              <a:rPr lang="en-GB" altLang="ko-KR" sz="2400" dirty="0" err="1">
                <a:solidFill>
                  <a:srgbClr val="000000"/>
                </a:solidFill>
                <a:cs typeface="Arial" pitchFamily="34" charset="0"/>
              </a:rPr>
              <a:t>Pensiero</a:t>
            </a:r>
            <a:r>
              <a:rPr lang="en-GB" altLang="ko-KR" sz="2400" dirty="0">
                <a:solidFill>
                  <a:srgbClr val="000000"/>
                </a:solidFill>
                <a:cs typeface="Arial" pitchFamily="34" charset="0"/>
              </a:rPr>
              <a:t> </a:t>
            </a:r>
            <a:r>
              <a:rPr lang="en-GB" altLang="ko-KR" sz="2400" dirty="0" err="1">
                <a:solidFill>
                  <a:srgbClr val="000000"/>
                </a:solidFill>
                <a:cs typeface="Arial" pitchFamily="34" charset="0"/>
              </a:rPr>
              <a:t>Critico</a:t>
            </a:r>
            <a:endParaRPr lang="en-GB" altLang="ko-KR" sz="2400" dirty="0">
              <a:solidFill>
                <a:srgbClr val="000000"/>
              </a:solidFill>
              <a:cs typeface="Arial" pitchFamily="34" charset="0"/>
            </a:endParaRPr>
          </a:p>
          <a:p>
            <a:pPr marL="342900" indent="-342900" algn="just">
              <a:buFont typeface="Arial" panose="020B0604020202020204" pitchFamily="34" charset="0"/>
              <a:buChar char="•"/>
            </a:pPr>
            <a:endParaRPr lang="en-US" altLang="ko-KR" sz="2400" dirty="0">
              <a:solidFill>
                <a:srgbClr val="000000"/>
              </a:solidFill>
              <a:cs typeface="Arial" pitchFamily="34" charset="0"/>
            </a:endParaRPr>
          </a:p>
          <a:p>
            <a:pPr marL="342900" indent="-342900" algn="just">
              <a:buFont typeface="Arial" panose="020B0604020202020204" pitchFamily="34" charset="0"/>
              <a:buChar char="•"/>
            </a:pPr>
            <a:endParaRPr lang="en-US" altLang="ko-KR" sz="2400" dirty="0">
              <a:solidFill>
                <a:srgbClr val="000000"/>
              </a:solidFill>
              <a:cs typeface="Arial" pitchFamily="34" charset="0"/>
            </a:endParaRPr>
          </a:p>
          <a:p>
            <a:pPr marL="342900" indent="-342900" algn="just">
              <a:buFont typeface="Arial" panose="020B0604020202020204" pitchFamily="34" charset="0"/>
              <a:buChar char="•"/>
            </a:pPr>
            <a:endParaRPr lang="en-US" altLang="ko-KR" sz="2400" dirty="0">
              <a:solidFill>
                <a:srgbClr val="000000"/>
              </a:solidFill>
              <a:cs typeface="Arial" pitchFamily="34" charset="0"/>
            </a:endParaRPr>
          </a:p>
        </p:txBody>
      </p:sp>
      <p:sp>
        <p:nvSpPr>
          <p:cNvPr id="33" name="TextBox 34">
            <a:extLst>
              <a:ext uri="{FF2B5EF4-FFF2-40B4-BE49-F238E27FC236}">
                <a16:creationId xmlns:a16="http://schemas.microsoft.com/office/drawing/2014/main" id="{9A4BBE72-BFEB-4C72-9760-B722279C9CA7}"/>
              </a:ext>
            </a:extLst>
          </p:cNvPr>
          <p:cNvSpPr txBox="1"/>
          <p:nvPr/>
        </p:nvSpPr>
        <p:spPr>
          <a:xfrm>
            <a:off x="12537304" y="3350439"/>
            <a:ext cx="5774580" cy="2677656"/>
          </a:xfrm>
          <a:prstGeom prst="rect">
            <a:avLst/>
          </a:prstGeom>
          <a:noFill/>
        </p:spPr>
        <p:txBody>
          <a:bodyPr wrap="square" lIns="108000" rIns="108000" rtlCol="0">
            <a:spAutoFit/>
          </a:bodyPr>
          <a:lstStyle/>
          <a:p>
            <a:pPr algn="just"/>
            <a:r>
              <a:rPr lang="en-US" altLang="ko-KR" sz="2400" b="1" dirty="0" err="1">
                <a:solidFill>
                  <a:srgbClr val="243255"/>
                </a:solidFill>
                <a:cs typeface="Arial" pitchFamily="34" charset="0"/>
              </a:rPr>
              <a:t>Unità</a:t>
            </a:r>
            <a:r>
              <a:rPr lang="en-US" altLang="ko-KR" sz="2400" b="1" dirty="0">
                <a:solidFill>
                  <a:srgbClr val="243255"/>
                </a:solidFill>
                <a:cs typeface="Arial" pitchFamily="34" charset="0"/>
              </a:rPr>
              <a:t> 3: </a:t>
            </a:r>
            <a:r>
              <a:rPr lang="en-GB" altLang="ko-KR" sz="2400" b="1" dirty="0">
                <a:solidFill>
                  <a:srgbClr val="243255"/>
                </a:solidFill>
                <a:cs typeface="Arial" pitchFamily="34" charset="0"/>
              </a:rPr>
              <a:t>Il </a:t>
            </a:r>
            <a:r>
              <a:rPr lang="en-GB" altLang="ko-KR" sz="2400" b="1" dirty="0" err="1">
                <a:solidFill>
                  <a:srgbClr val="243255"/>
                </a:solidFill>
                <a:cs typeface="Arial" pitchFamily="34" charset="0"/>
              </a:rPr>
              <a:t>Pensiero</a:t>
            </a:r>
            <a:r>
              <a:rPr lang="en-GB" altLang="ko-KR" sz="2400" b="1" dirty="0">
                <a:solidFill>
                  <a:srgbClr val="243255"/>
                </a:solidFill>
                <a:cs typeface="Arial" pitchFamily="34" charset="0"/>
              </a:rPr>
              <a:t> </a:t>
            </a:r>
            <a:r>
              <a:rPr lang="en-GB" altLang="ko-KR" sz="2400" b="1" dirty="0" err="1">
                <a:solidFill>
                  <a:srgbClr val="243255"/>
                </a:solidFill>
                <a:cs typeface="Arial" pitchFamily="34" charset="0"/>
              </a:rPr>
              <a:t>Critico</a:t>
            </a:r>
            <a:r>
              <a:rPr lang="en-GB" altLang="ko-KR" sz="2400" b="1" dirty="0">
                <a:solidFill>
                  <a:srgbClr val="243255"/>
                </a:solidFill>
                <a:cs typeface="Arial" pitchFamily="34" charset="0"/>
              </a:rPr>
              <a:t> in breve</a:t>
            </a:r>
            <a:endParaRPr lang="en-US" altLang="ko-KR" sz="2400" b="1" dirty="0">
              <a:solidFill>
                <a:srgbClr val="243255"/>
              </a:solidFill>
              <a:cs typeface="Arial" pitchFamily="34" charset="0"/>
            </a:endParaRPr>
          </a:p>
          <a:p>
            <a:pPr algn="just"/>
            <a:endParaRPr lang="en-US" altLang="ko-KR" sz="2400" b="1" dirty="0">
              <a:solidFill>
                <a:srgbClr val="243255"/>
              </a:solidFill>
              <a:cs typeface="Arial" pitchFamily="34" charset="0"/>
            </a:endParaRPr>
          </a:p>
          <a:p>
            <a:pPr marL="342900" indent="-342900" algn="just">
              <a:buFont typeface="Arial" panose="020B0604020202020204" pitchFamily="34" charset="0"/>
              <a:buChar char="•"/>
            </a:pPr>
            <a:r>
              <a:rPr lang="en-US" altLang="ko-KR" sz="2400" dirty="0">
                <a:solidFill>
                  <a:srgbClr val="000000"/>
                </a:solidFill>
                <a:cs typeface="Arial" pitchFamily="34" charset="0"/>
              </a:rPr>
              <a:t>IPO: Input → Process → Output</a:t>
            </a:r>
          </a:p>
          <a:p>
            <a:pPr marL="342900" indent="-342900" algn="just">
              <a:buFont typeface="Arial" panose="020B0604020202020204" pitchFamily="34" charset="0"/>
              <a:buChar char="•"/>
            </a:pPr>
            <a:r>
              <a:rPr lang="en-GB" altLang="ko-KR" sz="2400" dirty="0" err="1">
                <a:solidFill>
                  <a:srgbClr val="000000"/>
                </a:solidFill>
                <a:cs typeface="Arial" pitchFamily="34" charset="0"/>
              </a:rPr>
              <a:t>Gli</a:t>
            </a:r>
            <a:r>
              <a:rPr lang="en-GB" altLang="ko-KR" sz="2400" dirty="0">
                <a:solidFill>
                  <a:srgbClr val="000000"/>
                </a:solidFill>
                <a:cs typeface="Arial" pitchFamily="34" charset="0"/>
              </a:rPr>
              <a:t> </a:t>
            </a:r>
            <a:r>
              <a:rPr lang="en-GB" altLang="ko-KR" sz="2400" dirty="0" err="1">
                <a:solidFill>
                  <a:srgbClr val="000000"/>
                </a:solidFill>
                <a:cs typeface="Arial" pitchFamily="34" charset="0"/>
              </a:rPr>
              <a:t>elementi</a:t>
            </a:r>
            <a:r>
              <a:rPr lang="en-GB" altLang="ko-KR" sz="2400" dirty="0">
                <a:solidFill>
                  <a:srgbClr val="000000"/>
                </a:solidFill>
                <a:cs typeface="Arial" pitchFamily="34" charset="0"/>
              </a:rPr>
              <a:t> “</a:t>
            </a:r>
            <a:r>
              <a:rPr lang="en-GB" altLang="ko-KR" sz="2400" dirty="0" err="1">
                <a:solidFill>
                  <a:srgbClr val="000000"/>
                </a:solidFill>
                <a:cs typeface="Arial" pitchFamily="34" charset="0"/>
              </a:rPr>
              <a:t>critici</a:t>
            </a:r>
            <a:r>
              <a:rPr lang="en-GB" altLang="ko-KR" sz="2400" dirty="0">
                <a:solidFill>
                  <a:srgbClr val="000000"/>
                </a:solidFill>
                <a:cs typeface="Arial" pitchFamily="34" charset="0"/>
              </a:rPr>
              <a:t>” di IPO</a:t>
            </a:r>
          </a:p>
          <a:p>
            <a:pPr marL="342900" indent="-342900" algn="just">
              <a:buFont typeface="Arial" panose="020B0604020202020204" pitchFamily="34" charset="0"/>
              <a:buChar char="•"/>
            </a:pPr>
            <a:r>
              <a:rPr lang="en-GB" altLang="ko-KR" sz="2400" dirty="0">
                <a:solidFill>
                  <a:srgbClr val="000000"/>
                </a:solidFill>
                <a:cs typeface="Arial" pitchFamily="34" charset="0"/>
              </a:rPr>
              <a:t>IPO </a:t>
            </a:r>
            <a:r>
              <a:rPr lang="en-GB" altLang="ko-KR" sz="2400" dirty="0" err="1">
                <a:solidFill>
                  <a:srgbClr val="000000"/>
                </a:solidFill>
                <a:cs typeface="Arial" pitchFamily="34" charset="0"/>
              </a:rPr>
              <a:t>nelle</a:t>
            </a:r>
            <a:r>
              <a:rPr lang="en-GB" altLang="ko-KR" sz="2400" dirty="0">
                <a:solidFill>
                  <a:srgbClr val="000000"/>
                </a:solidFill>
                <a:cs typeface="Arial" pitchFamily="34" charset="0"/>
              </a:rPr>
              <a:t> </a:t>
            </a:r>
            <a:r>
              <a:rPr lang="en-GB" altLang="ko-KR" sz="2400" dirty="0" err="1">
                <a:solidFill>
                  <a:srgbClr val="000000"/>
                </a:solidFill>
                <a:cs typeface="Arial" pitchFamily="34" charset="0"/>
              </a:rPr>
              <a:t>dinamiche</a:t>
            </a:r>
            <a:r>
              <a:rPr lang="en-GB" altLang="ko-KR" sz="2400" dirty="0">
                <a:solidFill>
                  <a:srgbClr val="000000"/>
                </a:solidFill>
                <a:cs typeface="Arial" pitchFamily="34" charset="0"/>
              </a:rPr>
              <a:t> di </a:t>
            </a:r>
            <a:r>
              <a:rPr lang="en-GB" altLang="ko-KR" sz="2400" dirty="0" err="1">
                <a:solidFill>
                  <a:srgbClr val="000000"/>
                </a:solidFill>
                <a:cs typeface="Arial" pitchFamily="34" charset="0"/>
              </a:rPr>
              <a:t>gruppo</a:t>
            </a:r>
            <a:endParaRPr lang="en-GB" altLang="ko-KR" sz="2400" dirty="0">
              <a:solidFill>
                <a:srgbClr val="000000"/>
              </a:solidFill>
              <a:cs typeface="Arial" pitchFamily="34" charset="0"/>
            </a:endParaRPr>
          </a:p>
          <a:p>
            <a:pPr marL="342900" indent="-342900" algn="just">
              <a:buFont typeface="Arial" panose="020B0604020202020204" pitchFamily="34" charset="0"/>
              <a:buChar char="•"/>
            </a:pPr>
            <a:endParaRPr lang="en-US" altLang="ko-KR" sz="2400" dirty="0">
              <a:solidFill>
                <a:srgbClr val="000000"/>
              </a:solidFill>
              <a:cs typeface="Arial" pitchFamily="34" charset="0"/>
            </a:endParaRPr>
          </a:p>
          <a:p>
            <a:pPr marL="342900" indent="-342900" algn="just">
              <a:buFont typeface="Arial" panose="020B0604020202020204" pitchFamily="34" charset="0"/>
              <a:buChar char="•"/>
            </a:pPr>
            <a:endParaRPr lang="en-US" altLang="ko-KR" sz="2400" dirty="0">
              <a:solidFill>
                <a:srgbClr val="000000"/>
              </a:solidFill>
              <a:cs typeface="Arial" pitchFamily="34" charset="0"/>
            </a:endParaRPr>
          </a:p>
        </p:txBody>
      </p:sp>
    </p:spTree>
    <p:extLst>
      <p:ext uri="{BB962C8B-B14F-4D97-AF65-F5344CB8AC3E}">
        <p14:creationId xmlns:p14="http://schemas.microsoft.com/office/powerpoint/2010/main" val="18498305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err="1">
                <a:solidFill>
                  <a:srgbClr val="E12227"/>
                </a:solidFill>
                <a:latin typeface="Tahoma" panose="020B0604030504040204" pitchFamily="34" charset="0"/>
                <a:ea typeface="Tahoma" panose="020B0604030504040204" pitchFamily="34" charset="0"/>
                <a:cs typeface="Tahoma" panose="020B0604030504040204" pitchFamily="34" charset="0"/>
              </a:rPr>
              <a:t>Unità</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3</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5" y="2019300"/>
            <a:ext cx="16913699" cy="629660"/>
          </a:xfrm>
          <a:prstGeom prst="rect">
            <a:avLst/>
          </a:prstGeom>
        </p:spPr>
        <p:txBody>
          <a:bodyPr vert="horz" wrap="square" lIns="0" tIns="13970" rIns="0" bIns="0" rtlCol="0">
            <a:spAutoFit/>
          </a:bodyPr>
          <a:lstStyle/>
          <a:p>
            <a:pPr marL="12700" algn="just">
              <a:lnSpc>
                <a:spcPct val="100000"/>
              </a:lnSpc>
              <a:spcBef>
                <a:spcPts val="110"/>
              </a:spcBef>
            </a:pPr>
            <a:r>
              <a:rPr lang="en-GB" sz="4000" b="1" spc="50" dirty="0">
                <a:solidFill>
                  <a:srgbClr val="243255"/>
                </a:solidFill>
                <a:cs typeface="Tahoma"/>
              </a:rPr>
              <a:t>IPO </a:t>
            </a:r>
            <a:r>
              <a:rPr lang="en-GB" sz="4000" b="1" spc="50" dirty="0" err="1">
                <a:solidFill>
                  <a:srgbClr val="243255"/>
                </a:solidFill>
                <a:cs typeface="Tahoma"/>
              </a:rPr>
              <a:t>nelle</a:t>
            </a:r>
            <a:r>
              <a:rPr lang="en-GB" sz="4000" b="1" spc="50" dirty="0">
                <a:solidFill>
                  <a:srgbClr val="243255"/>
                </a:solidFill>
                <a:cs typeface="Tahoma"/>
              </a:rPr>
              <a:t> </a:t>
            </a:r>
            <a:r>
              <a:rPr lang="en-GB" sz="4000" b="1" spc="50" dirty="0" err="1">
                <a:solidFill>
                  <a:srgbClr val="243255"/>
                </a:solidFill>
                <a:cs typeface="Tahoma"/>
              </a:rPr>
              <a:t>dinamiche</a:t>
            </a:r>
            <a:r>
              <a:rPr lang="en-GB" sz="4000" b="1" spc="50" dirty="0">
                <a:solidFill>
                  <a:srgbClr val="243255"/>
                </a:solidFill>
                <a:cs typeface="Tahoma"/>
              </a:rPr>
              <a:t> di </a:t>
            </a:r>
            <a:r>
              <a:rPr lang="en-GB" sz="4000" b="1" spc="50" dirty="0" err="1">
                <a:solidFill>
                  <a:srgbClr val="243255"/>
                </a:solidFill>
                <a:cs typeface="Tahoma"/>
              </a:rPr>
              <a:t>squadra</a:t>
            </a:r>
            <a:endParaRPr lang="en-GB" sz="4000" b="1" spc="50" dirty="0">
              <a:solidFill>
                <a:srgbClr val="243255"/>
              </a:solidFill>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5" y="3009900"/>
            <a:ext cx="16913698" cy="5262979"/>
          </a:xfrm>
          <a:prstGeom prst="rect">
            <a:avLst/>
          </a:prstGeom>
          <a:noFill/>
        </p:spPr>
        <p:txBody>
          <a:bodyPr wrap="square" rtlCol="0">
            <a:spAutoFit/>
          </a:bodyPr>
          <a:lstStyle/>
          <a:p>
            <a:pPr algn="just"/>
            <a:r>
              <a:rPr lang="it-IT" sz="2800" dirty="0">
                <a:effectLst/>
                <a:latin typeface="Calibri" panose="020F0502020204030204" pitchFamily="34" charset="0"/>
                <a:ea typeface="Times New Roman" panose="02020603050405020304" pitchFamily="18" charset="0"/>
              </a:rPr>
              <a:t>Se applicato all’organizzazione formale, il modello di IPO si concentra maggiormente su:</a:t>
            </a:r>
            <a:endParaRPr lang="it-IT" sz="2800" dirty="0">
              <a:effectLst/>
              <a:latin typeface="Times New Roman" panose="02020603050405020304" pitchFamily="18" charset="0"/>
              <a:ea typeface="Times New Roman" panose="02020603050405020304" pitchFamily="18" charset="0"/>
            </a:endParaRPr>
          </a:p>
          <a:p>
            <a:pPr algn="just"/>
            <a:endParaRPr lang="en-US" altLang="ko-KR" sz="2800" dirty="0"/>
          </a:p>
          <a:p>
            <a:pPr marL="342900" lvl="0" indent="-342900" algn="just">
              <a:buFont typeface="+mj-lt"/>
              <a:buAutoNum type="arabicPeriod"/>
            </a:pPr>
            <a:r>
              <a:rPr lang="it-IT" sz="2800" dirty="0">
                <a:effectLst/>
                <a:latin typeface="Calibri" panose="020F0502020204030204" pitchFamily="34" charset="0"/>
                <a:ea typeface="Times New Roman" panose="02020603050405020304" pitchFamily="18" charset="0"/>
              </a:rPr>
              <a:t>Pianificazione strategica (es: budgeting)</a:t>
            </a:r>
            <a:endParaRPr lang="it-IT" sz="2800" dirty="0">
              <a:effectLst/>
              <a:latin typeface="Times New Roman" panose="02020603050405020304" pitchFamily="18" charset="0"/>
              <a:ea typeface="Times New Roman" panose="02020603050405020304" pitchFamily="18" charset="0"/>
            </a:endParaRPr>
          </a:p>
          <a:p>
            <a:pPr marL="342900" lvl="0" indent="-342900" algn="just">
              <a:buFont typeface="+mj-lt"/>
              <a:buAutoNum type="arabicPeriod"/>
            </a:pPr>
            <a:r>
              <a:rPr lang="en-GB" sz="2800" dirty="0" err="1">
                <a:effectLst/>
                <a:latin typeface="Calibri" panose="020F0502020204030204" pitchFamily="34" charset="0"/>
                <a:ea typeface="Times New Roman" panose="02020603050405020304" pitchFamily="18" charset="0"/>
              </a:rPr>
              <a:t>Monitoraggio</a:t>
            </a:r>
            <a:r>
              <a:rPr lang="en-GB" sz="2800" dirty="0">
                <a:effectLst/>
                <a:latin typeface="Calibri" panose="020F0502020204030204" pitchFamily="34" charset="0"/>
                <a:ea typeface="Times New Roman" panose="02020603050405020304" pitchFamily="18" charset="0"/>
              </a:rPr>
              <a:t> e </a:t>
            </a:r>
            <a:r>
              <a:rPr lang="en-GB" sz="2800" dirty="0" err="1">
                <a:effectLst/>
                <a:latin typeface="Calibri" panose="020F0502020204030204" pitchFamily="34" charset="0"/>
                <a:ea typeface="Times New Roman" panose="02020603050405020304" pitchFamily="18" charset="0"/>
              </a:rPr>
              <a:t>Valutazione</a:t>
            </a:r>
            <a:endParaRPr lang="it-IT" sz="2800" dirty="0">
              <a:effectLst/>
              <a:latin typeface="Times New Roman" panose="02020603050405020304" pitchFamily="18" charset="0"/>
              <a:ea typeface="Times New Roman" panose="02020603050405020304" pitchFamily="18" charset="0"/>
            </a:endParaRPr>
          </a:p>
          <a:p>
            <a:pPr marL="342900" lvl="0" indent="-342900" algn="just">
              <a:buFont typeface="+mj-lt"/>
              <a:buAutoNum type="arabicPeriod"/>
            </a:pPr>
            <a:r>
              <a:rPr lang="en-GB" sz="2800" dirty="0">
                <a:effectLst/>
                <a:latin typeface="Calibri" panose="020F0502020204030204" pitchFamily="34" charset="0"/>
                <a:ea typeface="Times New Roman" panose="02020603050405020304" pitchFamily="18" charset="0"/>
              </a:rPr>
              <a:t>Auditing</a:t>
            </a:r>
            <a:endParaRPr lang="it-IT" sz="2800" dirty="0">
              <a:effectLst/>
              <a:latin typeface="Times New Roman" panose="02020603050405020304" pitchFamily="18" charset="0"/>
              <a:ea typeface="Times New Roman" panose="02020603050405020304" pitchFamily="18" charset="0"/>
            </a:endParaRPr>
          </a:p>
          <a:p>
            <a:pPr marL="342900" lvl="0" indent="-342900" algn="just">
              <a:buFont typeface="+mj-lt"/>
              <a:buAutoNum type="arabicPeriod"/>
            </a:pPr>
            <a:r>
              <a:rPr lang="en-GB" sz="2800" dirty="0" err="1">
                <a:effectLst/>
                <a:latin typeface="Calibri" panose="020F0502020204030204" pitchFamily="34" charset="0"/>
                <a:ea typeface="Times New Roman" panose="02020603050405020304" pitchFamily="18" charset="0"/>
              </a:rPr>
              <a:t>Gestione</a:t>
            </a:r>
            <a:r>
              <a:rPr lang="en-GB" sz="2800" dirty="0">
                <a:effectLst/>
                <a:latin typeface="Calibri" panose="020F0502020204030204" pitchFamily="34" charset="0"/>
                <a:ea typeface="Times New Roman" panose="02020603050405020304" pitchFamily="18" charset="0"/>
              </a:rPr>
              <a:t> </a:t>
            </a:r>
            <a:r>
              <a:rPr lang="en-GB" sz="2800" dirty="0" err="1">
                <a:effectLst/>
                <a:latin typeface="Calibri" panose="020F0502020204030204" pitchFamily="34" charset="0"/>
                <a:ea typeface="Times New Roman" panose="02020603050405020304" pitchFamily="18" charset="0"/>
              </a:rPr>
              <a:t>dei</a:t>
            </a:r>
            <a:r>
              <a:rPr lang="en-GB" sz="2800" dirty="0">
                <a:effectLst/>
                <a:latin typeface="Calibri" panose="020F0502020204030204" pitchFamily="34" charset="0"/>
                <a:ea typeface="Times New Roman" panose="02020603050405020304" pitchFamily="18" charset="0"/>
              </a:rPr>
              <a:t> </a:t>
            </a:r>
            <a:r>
              <a:rPr lang="en-GB" sz="2800" dirty="0" err="1">
                <a:effectLst/>
                <a:latin typeface="Calibri" panose="020F0502020204030204" pitchFamily="34" charset="0"/>
                <a:ea typeface="Times New Roman" panose="02020603050405020304" pitchFamily="18" charset="0"/>
              </a:rPr>
              <a:t>rischi</a:t>
            </a:r>
            <a:endParaRPr lang="it-IT" sz="2800" dirty="0">
              <a:effectLst/>
              <a:latin typeface="Times New Roman" panose="02020603050405020304" pitchFamily="18" charset="0"/>
              <a:ea typeface="Times New Roman" panose="02020603050405020304" pitchFamily="18" charset="0"/>
            </a:endParaRPr>
          </a:p>
          <a:p>
            <a:pPr marL="342900" lvl="0" indent="-342900" algn="just">
              <a:buFont typeface="+mj-lt"/>
              <a:buAutoNum type="arabicPeriod"/>
            </a:pPr>
            <a:r>
              <a:rPr lang="en-GB" sz="2800" dirty="0" err="1">
                <a:effectLst/>
                <a:latin typeface="Calibri" panose="020F0502020204030204" pitchFamily="34" charset="0"/>
                <a:ea typeface="Times New Roman" panose="02020603050405020304" pitchFamily="18" charset="0"/>
              </a:rPr>
              <a:t>Comunicazione</a:t>
            </a:r>
            <a:r>
              <a:rPr lang="en-GB" sz="2800" dirty="0">
                <a:effectLst/>
                <a:latin typeface="Calibri" panose="020F0502020204030204" pitchFamily="34" charset="0"/>
                <a:ea typeface="Times New Roman" panose="02020603050405020304" pitchFamily="18" charset="0"/>
              </a:rPr>
              <a:t> e PR</a:t>
            </a:r>
            <a:endParaRPr lang="it-IT" sz="2800" dirty="0">
              <a:effectLst/>
              <a:latin typeface="Times New Roman" panose="02020603050405020304" pitchFamily="18" charset="0"/>
              <a:ea typeface="Times New Roman" panose="02020603050405020304" pitchFamily="18" charset="0"/>
            </a:endParaRPr>
          </a:p>
          <a:p>
            <a:pPr marL="342900" lvl="0" indent="-342900" algn="just">
              <a:buFont typeface="+mj-lt"/>
              <a:buAutoNum type="arabicPeriod"/>
            </a:pPr>
            <a:r>
              <a:rPr lang="en-GB" sz="2800" dirty="0">
                <a:effectLst/>
                <a:latin typeface="Calibri" panose="020F0502020204030204" pitchFamily="34" charset="0"/>
                <a:ea typeface="Times New Roman" panose="02020603050405020304" pitchFamily="18" charset="0"/>
              </a:rPr>
              <a:t>Networking and </a:t>
            </a:r>
            <a:r>
              <a:rPr lang="en-GB" sz="2800" dirty="0" err="1">
                <a:effectLst/>
                <a:latin typeface="Calibri" panose="020F0502020204030204" pitchFamily="34" charset="0"/>
                <a:ea typeface="Times New Roman" panose="02020603050405020304" pitchFamily="18" charset="0"/>
              </a:rPr>
              <a:t>gestione</a:t>
            </a:r>
            <a:r>
              <a:rPr lang="en-GB" sz="2800" dirty="0">
                <a:effectLst/>
                <a:latin typeface="Calibri" panose="020F0502020204030204" pitchFamily="34" charset="0"/>
                <a:ea typeface="Times New Roman" panose="02020603050405020304" pitchFamily="18" charset="0"/>
              </a:rPr>
              <a:t> </a:t>
            </a:r>
            <a:r>
              <a:rPr lang="en-GB" sz="2800" dirty="0" err="1">
                <a:effectLst/>
                <a:latin typeface="Calibri" panose="020F0502020204030204" pitchFamily="34" charset="0"/>
                <a:ea typeface="Times New Roman" panose="02020603050405020304" pitchFamily="18" charset="0"/>
              </a:rPr>
              <a:t>degli</a:t>
            </a:r>
            <a:r>
              <a:rPr lang="en-GB" sz="2800" dirty="0">
                <a:effectLst/>
                <a:latin typeface="Calibri" panose="020F0502020204030204" pitchFamily="34" charset="0"/>
                <a:ea typeface="Times New Roman" panose="02020603050405020304" pitchFamily="18" charset="0"/>
              </a:rPr>
              <a:t> Stakeholders</a:t>
            </a:r>
            <a:endParaRPr lang="it-IT" sz="2800" dirty="0">
              <a:effectLst/>
              <a:latin typeface="Times New Roman" panose="02020603050405020304" pitchFamily="18" charset="0"/>
              <a:ea typeface="Times New Roman" panose="02020603050405020304" pitchFamily="18" charset="0"/>
            </a:endParaRPr>
          </a:p>
          <a:p>
            <a:pPr marL="342900" lvl="0" indent="-342900" algn="just">
              <a:buFont typeface="+mj-lt"/>
              <a:buAutoNum type="arabicPeriod"/>
            </a:pPr>
            <a:r>
              <a:rPr lang="it-IT" sz="2800" dirty="0">
                <a:effectLst/>
                <a:latin typeface="Calibri" panose="020F0502020204030204" pitchFamily="34" charset="0"/>
                <a:ea typeface="Times New Roman" panose="02020603050405020304" pitchFamily="18" charset="0"/>
              </a:rPr>
              <a:t>Gestione delle relazioni (es: costruzione di fiducia, risoluzione dei conflitti)</a:t>
            </a:r>
            <a:endParaRPr lang="it-IT" sz="2800" dirty="0">
              <a:effectLst/>
              <a:latin typeface="Times New Roman" panose="02020603050405020304" pitchFamily="18" charset="0"/>
              <a:ea typeface="Times New Roman" panose="02020603050405020304" pitchFamily="18" charset="0"/>
            </a:endParaRPr>
          </a:p>
          <a:p>
            <a:pPr marL="514350" indent="-514350" algn="just">
              <a:buFont typeface="+mj-lt"/>
              <a:buAutoNum type="arabicPeriod"/>
            </a:pPr>
            <a:endParaRPr lang="en-US" altLang="ko-KR" sz="2800" dirty="0"/>
          </a:p>
          <a:p>
            <a:r>
              <a:rPr lang="it-IT" sz="2800" dirty="0">
                <a:effectLst/>
                <a:latin typeface="Calibri" panose="020F0502020204030204" pitchFamily="34" charset="0"/>
                <a:ea typeface="Times New Roman" panose="02020603050405020304" pitchFamily="18" charset="0"/>
              </a:rPr>
              <a:t>Inoltre, è bene sottolineare che ciò che rappresenta un Input in un determinato contesto, potrebbe essere un Output in un’altra situazione.</a:t>
            </a:r>
            <a:endParaRPr lang="en-GB" altLang="ko-KR" sz="2800" dirty="0"/>
          </a:p>
        </p:txBody>
      </p:sp>
    </p:spTree>
    <p:extLst>
      <p:ext uri="{BB962C8B-B14F-4D97-AF65-F5344CB8AC3E}">
        <p14:creationId xmlns:p14="http://schemas.microsoft.com/office/powerpoint/2010/main" val="35508020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90C6B5CA-383D-45C2-A70E-C1ED8179D944}"/>
              </a:ext>
            </a:extLst>
          </p:cNvPr>
          <p:cNvSpPr/>
          <p:nvPr/>
        </p:nvSpPr>
        <p:spPr>
          <a:xfrm>
            <a:off x="9680270" y="3654422"/>
            <a:ext cx="5597830" cy="359119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3" name="Rettangolo 2">
            <a:extLst>
              <a:ext uri="{FF2B5EF4-FFF2-40B4-BE49-F238E27FC236}">
                <a16:creationId xmlns:a16="http://schemas.microsoft.com/office/drawing/2014/main" id="{C1CD3D45-1032-4D5B-8DF3-1065D02D829E}"/>
              </a:ext>
            </a:extLst>
          </p:cNvPr>
          <p:cNvSpPr/>
          <p:nvPr/>
        </p:nvSpPr>
        <p:spPr>
          <a:xfrm>
            <a:off x="2184961" y="3654422"/>
            <a:ext cx="5407330" cy="349931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err="1">
                <a:solidFill>
                  <a:srgbClr val="E12227"/>
                </a:solidFill>
                <a:latin typeface="Tahoma" panose="020B0604030504040204" pitchFamily="34" charset="0"/>
                <a:ea typeface="Tahoma" panose="020B0604030504040204" pitchFamily="34" charset="0"/>
                <a:cs typeface="Tahoma" panose="020B0604030504040204" pitchFamily="34" charset="0"/>
              </a:rPr>
              <a:t>Unità</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3</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5" y="2019300"/>
            <a:ext cx="16913699" cy="629660"/>
          </a:xfrm>
          <a:prstGeom prst="rect">
            <a:avLst/>
          </a:prstGeom>
        </p:spPr>
        <p:txBody>
          <a:bodyPr vert="horz" wrap="square" lIns="0" tIns="13970" rIns="0" bIns="0" rtlCol="0">
            <a:spAutoFit/>
          </a:bodyPr>
          <a:lstStyle/>
          <a:p>
            <a:pPr marL="12700" algn="just">
              <a:lnSpc>
                <a:spcPct val="100000"/>
              </a:lnSpc>
              <a:spcBef>
                <a:spcPts val="110"/>
              </a:spcBef>
            </a:pPr>
            <a:r>
              <a:rPr lang="en-GB" sz="4000" b="1" spc="50" dirty="0">
                <a:solidFill>
                  <a:srgbClr val="243255"/>
                </a:solidFill>
                <a:cs typeface="Tahoma"/>
              </a:rPr>
              <a:t>Il </a:t>
            </a:r>
            <a:r>
              <a:rPr lang="en-GB" sz="4000" b="1" spc="50" dirty="0" err="1">
                <a:solidFill>
                  <a:srgbClr val="243255"/>
                </a:solidFill>
                <a:cs typeface="Tahoma"/>
              </a:rPr>
              <a:t>Pensiero</a:t>
            </a:r>
            <a:r>
              <a:rPr lang="en-GB" sz="4000" b="1" spc="50" dirty="0">
                <a:solidFill>
                  <a:srgbClr val="243255"/>
                </a:solidFill>
                <a:cs typeface="Tahoma"/>
              </a:rPr>
              <a:t> </a:t>
            </a:r>
            <a:r>
              <a:rPr lang="en-GB" sz="4000" b="1" spc="50" dirty="0" err="1">
                <a:solidFill>
                  <a:srgbClr val="243255"/>
                </a:solidFill>
                <a:cs typeface="Tahoma"/>
              </a:rPr>
              <a:t>Critico</a:t>
            </a:r>
            <a:r>
              <a:rPr lang="en-GB" sz="4000" b="1" spc="50" dirty="0">
                <a:solidFill>
                  <a:srgbClr val="243255"/>
                </a:solidFill>
                <a:cs typeface="Tahoma"/>
              </a:rPr>
              <a:t> </a:t>
            </a:r>
            <a:r>
              <a:rPr lang="en-GB" sz="4000" b="1" spc="50" dirty="0" err="1">
                <a:solidFill>
                  <a:srgbClr val="243255"/>
                </a:solidFill>
                <a:cs typeface="Tahoma"/>
              </a:rPr>
              <a:t>anche</a:t>
            </a:r>
            <a:r>
              <a:rPr lang="en-GB" sz="4000" b="1" spc="50" dirty="0">
                <a:solidFill>
                  <a:srgbClr val="243255"/>
                </a:solidFill>
                <a:cs typeface="Tahoma"/>
              </a:rPr>
              <a:t> come…  </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2438400" y="3721982"/>
            <a:ext cx="5805645" cy="3416320"/>
          </a:xfrm>
          <a:prstGeom prst="rect">
            <a:avLst/>
          </a:prstGeom>
          <a:noFill/>
        </p:spPr>
        <p:txBody>
          <a:bodyPr wrap="square" rtlCol="0">
            <a:spAutoFit/>
          </a:bodyPr>
          <a:lstStyle/>
          <a:p>
            <a:r>
              <a:rPr lang="it-IT" sz="3600" b="0" i="0" dirty="0">
                <a:effectLst/>
              </a:rPr>
              <a:t>Conoscenze, know-how e convinzioni interne che contribuiscono alla generazione e all'elaborazione di (nuove) competenze</a:t>
            </a:r>
            <a:endParaRPr lang="en-US" sz="3600" dirty="0"/>
          </a:p>
        </p:txBody>
      </p:sp>
      <p:sp>
        <p:nvSpPr>
          <p:cNvPr id="9" name="TextBox 2">
            <a:extLst>
              <a:ext uri="{FF2B5EF4-FFF2-40B4-BE49-F238E27FC236}">
                <a16:creationId xmlns:a16="http://schemas.microsoft.com/office/drawing/2014/main" id="{B4D545A4-A958-45D6-8AD1-EBDEB02B9C30}"/>
              </a:ext>
            </a:extLst>
          </p:cNvPr>
          <p:cNvSpPr txBox="1"/>
          <p:nvPr/>
        </p:nvSpPr>
        <p:spPr>
          <a:xfrm>
            <a:off x="9677400" y="3715539"/>
            <a:ext cx="5600700" cy="3416320"/>
          </a:xfrm>
          <a:prstGeom prst="rect">
            <a:avLst/>
          </a:prstGeom>
          <a:noFill/>
        </p:spPr>
        <p:txBody>
          <a:bodyPr wrap="square" rtlCol="0">
            <a:spAutoFit/>
          </a:bodyPr>
          <a:lstStyle/>
          <a:p>
            <a:r>
              <a:rPr lang="it-IT" sz="3600" b="0" i="0" dirty="0">
                <a:effectLst/>
              </a:rPr>
              <a:t>Il proprio impegno personale nel replicare e regolare comportamenti di successo adeguati per navigare nell'ecosistema sociale/relazionale</a:t>
            </a:r>
            <a:endParaRPr lang="en-US" altLang="ko-KR" sz="3600" dirty="0"/>
          </a:p>
        </p:txBody>
      </p:sp>
      <p:sp>
        <p:nvSpPr>
          <p:cNvPr id="2" name="Freccia bidirezionale orizzontale 1">
            <a:extLst>
              <a:ext uri="{FF2B5EF4-FFF2-40B4-BE49-F238E27FC236}">
                <a16:creationId xmlns:a16="http://schemas.microsoft.com/office/drawing/2014/main" id="{0C302D60-8223-461C-A8CD-F34986BAA5CE}"/>
              </a:ext>
            </a:extLst>
          </p:cNvPr>
          <p:cNvSpPr/>
          <p:nvPr/>
        </p:nvSpPr>
        <p:spPr>
          <a:xfrm>
            <a:off x="7604711" y="5174941"/>
            <a:ext cx="2057400" cy="62966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42790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938056" y="800100"/>
            <a:ext cx="5462744"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ctr"/>
            <a:r>
              <a:rPr lang="es-ES" sz="4800" dirty="0">
                <a:solidFill>
                  <a:srgbClr val="E12227"/>
                </a:solidFill>
                <a:latin typeface="Tahoma" panose="020B0604030504040204" pitchFamily="34" charset="0"/>
                <a:ea typeface="Tahoma" panose="020B0604030504040204" pitchFamily="34" charset="0"/>
                <a:cs typeface="Tahoma" panose="020B0604030504040204" pitchFamily="34" charset="0"/>
              </a:rPr>
              <a:t>Per </a:t>
            </a:r>
            <a:r>
              <a:rPr lang="es-ES" sz="4800" dirty="0" err="1">
                <a:solidFill>
                  <a:srgbClr val="E12227"/>
                </a:solidFill>
                <a:latin typeface="Tahoma" panose="020B0604030504040204" pitchFamily="34" charset="0"/>
                <a:ea typeface="Tahoma" panose="020B0604030504040204" pitchFamily="34" charset="0"/>
                <a:cs typeface="Tahoma" panose="020B0604030504040204" pitchFamily="34" charset="0"/>
              </a:rPr>
              <a:t>sintetizzare</a:t>
            </a:r>
            <a:endParaRPr lang="es-ES" sz="4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5" name="object 3">
            <a:extLst>
              <a:ext uri="{FF2B5EF4-FFF2-40B4-BE49-F238E27FC236}">
                <a16:creationId xmlns:a16="http://schemas.microsoft.com/office/drawing/2014/main" id="{0409B19A-6693-43E7-B35B-C85E49857B17}"/>
              </a:ext>
            </a:extLst>
          </p:cNvPr>
          <p:cNvSpPr txBox="1"/>
          <p:nvPr/>
        </p:nvSpPr>
        <p:spPr>
          <a:xfrm>
            <a:off x="938055" y="2019300"/>
            <a:ext cx="16913699" cy="5656677"/>
          </a:xfrm>
          <a:prstGeom prst="rect">
            <a:avLst/>
          </a:prstGeom>
        </p:spPr>
        <p:txBody>
          <a:bodyPr vert="horz" wrap="square" lIns="0" tIns="13970" rIns="0" bIns="0" rtlCol="0">
            <a:spAutoFit/>
          </a:bodyPr>
          <a:lstStyle/>
          <a:p>
            <a:pPr marL="584200" indent="-571500" algn="just">
              <a:lnSpc>
                <a:spcPct val="100000"/>
              </a:lnSpc>
              <a:spcBef>
                <a:spcPts val="110"/>
              </a:spcBef>
              <a:buFont typeface="Arial" panose="020B0604020202020204" pitchFamily="34" charset="0"/>
              <a:buChar char="•"/>
            </a:pPr>
            <a:r>
              <a:rPr lang="en-GB" sz="4000" b="1" spc="50" dirty="0">
                <a:solidFill>
                  <a:srgbClr val="243255"/>
                </a:solidFill>
                <a:cs typeface="Tahoma"/>
              </a:rPr>
              <a:t>Il Framework </a:t>
            </a:r>
            <a:r>
              <a:rPr lang="en-GB" sz="4000" b="1" spc="50" dirty="0" err="1">
                <a:solidFill>
                  <a:srgbClr val="243255"/>
                </a:solidFill>
                <a:cs typeface="Tahoma"/>
              </a:rPr>
              <a:t>EntreComp</a:t>
            </a:r>
            <a:r>
              <a:rPr lang="en-GB" sz="4000" b="1" spc="50" dirty="0">
                <a:solidFill>
                  <a:srgbClr val="243255"/>
                </a:solidFill>
                <a:cs typeface="Tahoma"/>
              </a:rPr>
              <a:t> per </a:t>
            </a:r>
            <a:r>
              <a:rPr lang="en-GB" sz="4000" b="1" spc="50" dirty="0" err="1">
                <a:solidFill>
                  <a:srgbClr val="243255"/>
                </a:solidFill>
                <a:cs typeface="Tahoma"/>
              </a:rPr>
              <a:t>nutrire</a:t>
            </a:r>
            <a:r>
              <a:rPr lang="en-GB" sz="4000" b="1" spc="50" dirty="0">
                <a:solidFill>
                  <a:srgbClr val="243255"/>
                </a:solidFill>
                <a:cs typeface="Tahoma"/>
              </a:rPr>
              <a:t> le </a:t>
            </a:r>
            <a:r>
              <a:rPr lang="en-GB" sz="4000" b="1" spc="50" dirty="0" err="1">
                <a:solidFill>
                  <a:srgbClr val="243255"/>
                </a:solidFill>
                <a:cs typeface="Tahoma"/>
              </a:rPr>
              <a:t>tue</a:t>
            </a:r>
            <a:r>
              <a:rPr lang="en-GB" sz="4000" b="1" spc="50" dirty="0">
                <a:solidFill>
                  <a:srgbClr val="243255"/>
                </a:solidFill>
                <a:cs typeface="Tahoma"/>
              </a:rPr>
              <a:t> </a:t>
            </a:r>
            <a:r>
              <a:rPr lang="en-GB" sz="4000" b="1" spc="50" dirty="0" err="1">
                <a:solidFill>
                  <a:srgbClr val="243255"/>
                </a:solidFill>
                <a:cs typeface="Tahoma"/>
              </a:rPr>
              <a:t>competenza</a:t>
            </a:r>
            <a:r>
              <a:rPr lang="en-GB" sz="4000" b="1" spc="50" dirty="0">
                <a:solidFill>
                  <a:srgbClr val="243255"/>
                </a:solidFill>
                <a:cs typeface="Tahoma"/>
              </a:rPr>
              <a:t> </a:t>
            </a:r>
            <a:r>
              <a:rPr lang="en-GB" sz="4000" b="1" spc="50" dirty="0" err="1">
                <a:solidFill>
                  <a:srgbClr val="243255"/>
                </a:solidFill>
                <a:cs typeface="Tahoma"/>
              </a:rPr>
              <a:t>imprenditoriali</a:t>
            </a:r>
            <a:endParaRPr lang="en-GB" sz="4000" b="1" spc="50" dirty="0">
              <a:solidFill>
                <a:srgbClr val="243255"/>
              </a:solidFill>
              <a:cs typeface="Tahoma"/>
            </a:endParaRPr>
          </a:p>
          <a:p>
            <a:pPr marL="584200" indent="-571500" algn="just">
              <a:lnSpc>
                <a:spcPct val="100000"/>
              </a:lnSpc>
              <a:spcBef>
                <a:spcPts val="110"/>
              </a:spcBef>
              <a:buFont typeface="Arial" panose="020B0604020202020204" pitchFamily="34" charset="0"/>
              <a:buChar char="•"/>
            </a:pPr>
            <a:endParaRPr lang="en-GB" sz="4000" b="1" spc="50" dirty="0">
              <a:solidFill>
                <a:srgbClr val="243255"/>
              </a:solidFill>
              <a:cs typeface="Tahoma"/>
            </a:endParaRPr>
          </a:p>
          <a:p>
            <a:pPr marL="584200" indent="-571500" algn="just">
              <a:lnSpc>
                <a:spcPct val="100000"/>
              </a:lnSpc>
              <a:spcBef>
                <a:spcPts val="110"/>
              </a:spcBef>
              <a:buFont typeface="Arial" panose="020B0604020202020204" pitchFamily="34" charset="0"/>
              <a:buChar char="•"/>
            </a:pPr>
            <a:r>
              <a:rPr lang="en-GB" sz="4000" b="1" spc="50" dirty="0">
                <a:solidFill>
                  <a:srgbClr val="243255"/>
                </a:solidFill>
                <a:cs typeface="Tahoma"/>
              </a:rPr>
              <a:t>Il </a:t>
            </a:r>
            <a:r>
              <a:rPr lang="en-GB" sz="4000" b="1" spc="50" dirty="0" err="1">
                <a:solidFill>
                  <a:srgbClr val="243255"/>
                </a:solidFill>
                <a:cs typeface="Tahoma"/>
              </a:rPr>
              <a:t>Pensiero</a:t>
            </a:r>
            <a:r>
              <a:rPr lang="en-GB" sz="4000" b="1" spc="50" dirty="0">
                <a:solidFill>
                  <a:srgbClr val="243255"/>
                </a:solidFill>
                <a:cs typeface="Tahoma"/>
              </a:rPr>
              <a:t> </a:t>
            </a:r>
            <a:r>
              <a:rPr lang="en-GB" sz="4000" b="1" spc="50" dirty="0" err="1">
                <a:solidFill>
                  <a:srgbClr val="243255"/>
                </a:solidFill>
                <a:cs typeface="Tahoma"/>
              </a:rPr>
              <a:t>Critico</a:t>
            </a:r>
            <a:r>
              <a:rPr lang="en-GB" sz="4000" b="1" spc="50" dirty="0">
                <a:solidFill>
                  <a:srgbClr val="243255"/>
                </a:solidFill>
                <a:cs typeface="Tahoma"/>
              </a:rPr>
              <a:t> in </a:t>
            </a:r>
            <a:r>
              <a:rPr lang="en-GB" sz="4000" b="1" spc="50" dirty="0" err="1">
                <a:solidFill>
                  <a:srgbClr val="243255"/>
                </a:solidFill>
                <a:cs typeface="Tahoma"/>
              </a:rPr>
              <a:t>EntreComp</a:t>
            </a:r>
            <a:r>
              <a:rPr lang="en-GB" sz="4000" b="1" spc="50" dirty="0">
                <a:solidFill>
                  <a:srgbClr val="243255"/>
                </a:solidFill>
                <a:cs typeface="Tahoma"/>
              </a:rPr>
              <a:t>: IDEE &amp; OPPORTUNITÀ</a:t>
            </a:r>
          </a:p>
          <a:p>
            <a:pPr marL="584200" indent="-571500" algn="just">
              <a:lnSpc>
                <a:spcPct val="100000"/>
              </a:lnSpc>
              <a:spcBef>
                <a:spcPts val="110"/>
              </a:spcBef>
              <a:buFont typeface="Arial" panose="020B0604020202020204" pitchFamily="34" charset="0"/>
              <a:buChar char="•"/>
            </a:pPr>
            <a:endParaRPr lang="en-GB" sz="4000" b="1" spc="50" dirty="0">
              <a:solidFill>
                <a:srgbClr val="243255"/>
              </a:solidFill>
              <a:cs typeface="Tahoma"/>
            </a:endParaRPr>
          </a:p>
          <a:p>
            <a:pPr marL="584200" indent="-571500" algn="just">
              <a:lnSpc>
                <a:spcPct val="100000"/>
              </a:lnSpc>
              <a:spcBef>
                <a:spcPts val="110"/>
              </a:spcBef>
              <a:buFont typeface="Arial" panose="020B0604020202020204" pitchFamily="34" charset="0"/>
              <a:buChar char="•"/>
            </a:pPr>
            <a:r>
              <a:rPr lang="en-GB" sz="4000" b="1" spc="50" dirty="0">
                <a:solidFill>
                  <a:srgbClr val="243255"/>
                </a:solidFill>
                <a:cs typeface="Tahoma"/>
              </a:rPr>
              <a:t>Il </a:t>
            </a:r>
            <a:r>
              <a:rPr lang="en-GB" sz="4000" b="1" spc="50" dirty="0" err="1">
                <a:solidFill>
                  <a:srgbClr val="243255"/>
                </a:solidFill>
                <a:cs typeface="Tahoma"/>
              </a:rPr>
              <a:t>Pensiero</a:t>
            </a:r>
            <a:r>
              <a:rPr lang="en-GB" sz="4000" b="1" spc="50" dirty="0">
                <a:solidFill>
                  <a:srgbClr val="243255"/>
                </a:solidFill>
                <a:cs typeface="Tahoma"/>
              </a:rPr>
              <a:t> </a:t>
            </a:r>
            <a:r>
              <a:rPr lang="en-GB" sz="4000" b="1" spc="50" dirty="0" err="1">
                <a:solidFill>
                  <a:srgbClr val="243255"/>
                </a:solidFill>
                <a:cs typeface="Tahoma"/>
              </a:rPr>
              <a:t>Critico</a:t>
            </a:r>
            <a:r>
              <a:rPr lang="en-GB" sz="4000" b="1" spc="50" dirty="0">
                <a:solidFill>
                  <a:srgbClr val="243255"/>
                </a:solidFill>
                <a:cs typeface="Tahoma"/>
              </a:rPr>
              <a:t>: da “soft” to “employability” skill</a:t>
            </a:r>
          </a:p>
          <a:p>
            <a:pPr marL="584200" indent="-571500" algn="just">
              <a:lnSpc>
                <a:spcPct val="100000"/>
              </a:lnSpc>
              <a:spcBef>
                <a:spcPts val="110"/>
              </a:spcBef>
              <a:buFont typeface="Arial" panose="020B0604020202020204" pitchFamily="34" charset="0"/>
              <a:buChar char="•"/>
            </a:pPr>
            <a:endParaRPr lang="en-GB" sz="4000" b="1" spc="50" dirty="0">
              <a:solidFill>
                <a:srgbClr val="243255"/>
              </a:solidFill>
              <a:cs typeface="Tahoma"/>
            </a:endParaRPr>
          </a:p>
          <a:p>
            <a:pPr marL="584200" indent="-571500" algn="just">
              <a:spcBef>
                <a:spcPts val="110"/>
              </a:spcBef>
              <a:buFont typeface="Arial" panose="020B0604020202020204" pitchFamily="34" charset="0"/>
              <a:buChar char="•"/>
            </a:pPr>
            <a:r>
              <a:rPr lang="en-GB" sz="4000" b="1" spc="50" dirty="0" err="1">
                <a:solidFill>
                  <a:srgbClr val="243255"/>
                </a:solidFill>
                <a:cs typeface="Tahoma"/>
              </a:rPr>
              <a:t>Analisi</a:t>
            </a:r>
            <a:r>
              <a:rPr lang="en-GB" sz="4000" b="1" spc="50" dirty="0">
                <a:solidFill>
                  <a:srgbClr val="243255"/>
                </a:solidFill>
                <a:cs typeface="Tahoma"/>
              </a:rPr>
              <a:t> → </a:t>
            </a:r>
            <a:r>
              <a:rPr lang="en-GB" sz="4000" b="1" spc="50" dirty="0" err="1">
                <a:solidFill>
                  <a:srgbClr val="243255"/>
                </a:solidFill>
                <a:cs typeface="Tahoma"/>
              </a:rPr>
              <a:t>Inferenza</a:t>
            </a:r>
            <a:r>
              <a:rPr lang="en-GB" sz="4000" b="1" spc="50" dirty="0">
                <a:solidFill>
                  <a:srgbClr val="243255"/>
                </a:solidFill>
                <a:cs typeface="Tahoma"/>
              </a:rPr>
              <a:t> → </a:t>
            </a:r>
            <a:r>
              <a:rPr lang="en-GB" sz="4000" b="1" spc="50" dirty="0" err="1">
                <a:solidFill>
                  <a:srgbClr val="243255"/>
                </a:solidFill>
                <a:cs typeface="Tahoma"/>
              </a:rPr>
              <a:t>Valutazione</a:t>
            </a:r>
            <a:endParaRPr lang="en-GB" sz="4000" b="1" spc="50" dirty="0">
              <a:solidFill>
                <a:srgbClr val="243255"/>
              </a:solidFill>
              <a:cs typeface="Tahoma"/>
            </a:endParaRPr>
          </a:p>
          <a:p>
            <a:pPr marL="584200" indent="-571500" algn="just">
              <a:spcBef>
                <a:spcPts val="110"/>
              </a:spcBef>
              <a:buFont typeface="Arial" panose="020B0604020202020204" pitchFamily="34" charset="0"/>
              <a:buChar char="•"/>
            </a:pPr>
            <a:endParaRPr lang="en-GB" sz="4000" b="1" spc="50" dirty="0">
              <a:solidFill>
                <a:srgbClr val="243255"/>
              </a:solidFill>
              <a:cs typeface="Tahoma"/>
            </a:endParaRPr>
          </a:p>
          <a:p>
            <a:pPr marL="584200" indent="-571500" algn="just">
              <a:spcBef>
                <a:spcPts val="110"/>
              </a:spcBef>
              <a:buFont typeface="Arial" panose="020B0604020202020204" pitchFamily="34" charset="0"/>
              <a:buChar char="•"/>
            </a:pPr>
            <a:r>
              <a:rPr lang="en-GB" sz="4000" b="1" spc="50" dirty="0">
                <a:solidFill>
                  <a:srgbClr val="243255"/>
                </a:solidFill>
                <a:cs typeface="Tahoma"/>
              </a:rPr>
              <a:t>IPO: Input → Process → Output </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9" name="Imagen 18">
            <a:extLst>
              <a:ext uri="{FF2B5EF4-FFF2-40B4-BE49-F238E27FC236}">
                <a16:creationId xmlns:a16="http://schemas.microsoft.com/office/drawing/2014/main" id="{48E3DFE5-3AAA-4AA5-A90F-48CBCBE17A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Tree>
    <p:extLst>
      <p:ext uri="{BB962C8B-B14F-4D97-AF65-F5344CB8AC3E}">
        <p14:creationId xmlns:p14="http://schemas.microsoft.com/office/powerpoint/2010/main" val="32930409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7D50F80D-70F7-4B95-B27E-48A65C93D9B6}"/>
              </a:ext>
            </a:extLst>
          </p:cNvPr>
          <p:cNvSpPr/>
          <p:nvPr/>
        </p:nvSpPr>
        <p:spPr>
          <a:xfrm>
            <a:off x="6172200" y="9185519"/>
            <a:ext cx="11963400" cy="952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object 2"/>
          <p:cNvSpPr txBox="1">
            <a:spLocks noGrp="1"/>
          </p:cNvSpPr>
          <p:nvPr>
            <p:ph type="title"/>
          </p:nvPr>
        </p:nvSpPr>
        <p:spPr>
          <a:xfrm>
            <a:off x="7924800" y="3924300"/>
            <a:ext cx="7696200" cy="2782813"/>
          </a:xfrm>
        </p:spPr>
        <p:txBody>
          <a:bodyPr vert="horz" wrap="square" lIns="0" tIns="12700" rIns="0" bIns="0" rtlCol="0">
            <a:spAutoFit/>
          </a:bodyPr>
          <a:lstStyle/>
          <a:p>
            <a:r>
              <a:rPr lang="es-ES" dirty="0" err="1"/>
              <a:t>Grazie</a:t>
            </a:r>
            <a:r>
              <a:rPr lang="es-ES" dirty="0"/>
              <a:t> per </a:t>
            </a:r>
            <a:r>
              <a:rPr lang="es-ES" dirty="0" err="1"/>
              <a:t>l’attenzione</a:t>
            </a:r>
            <a:r>
              <a:rPr lang="es-ES" dirty="0"/>
              <a:t>!</a:t>
            </a:r>
          </a:p>
        </p:txBody>
      </p:sp>
      <p:pic>
        <p:nvPicPr>
          <p:cNvPr id="6" name="Picture 9">
            <a:extLst>
              <a:ext uri="{FF2B5EF4-FFF2-40B4-BE49-F238E27FC236}">
                <a16:creationId xmlns:a16="http://schemas.microsoft.com/office/drawing/2014/main" id="{2B20B7A5-9C0B-4641-90FC-FB2B04D88371}"/>
              </a:ext>
            </a:extLst>
          </p:cNvPr>
          <p:cNvPicPr>
            <a:picLocks noChangeAspect="1"/>
          </p:cNvPicPr>
          <p:nvPr/>
        </p:nvPicPr>
        <p:blipFill>
          <a:blip r:embed="rId3"/>
          <a:srcRect/>
          <a:stretch>
            <a:fillRect/>
          </a:stretch>
        </p:blipFill>
        <p:spPr>
          <a:xfrm>
            <a:off x="8289503" y="9661769"/>
            <a:ext cx="10058400" cy="556688"/>
          </a:xfrm>
          <a:prstGeom prst="rect">
            <a:avLst/>
          </a:prstGeom>
          <a:noFill/>
          <a:ln cap="flat">
            <a:noFill/>
          </a:ln>
        </p:spPr>
      </p:pic>
      <p:pic>
        <p:nvPicPr>
          <p:cNvPr id="7" name="Picture 3">
            <a:extLst>
              <a:ext uri="{FF2B5EF4-FFF2-40B4-BE49-F238E27FC236}">
                <a16:creationId xmlns:a16="http://schemas.microsoft.com/office/drawing/2014/main" id="{7C56120C-8292-4C9F-8F58-CC30B96DC164}"/>
              </a:ext>
            </a:extLst>
          </p:cNvPr>
          <p:cNvPicPr>
            <a:picLocks noChangeAspect="1"/>
          </p:cNvPicPr>
          <p:nvPr/>
        </p:nvPicPr>
        <p:blipFill>
          <a:blip r:embed="rId4"/>
          <a:stretch>
            <a:fillRect/>
          </a:stretch>
        </p:blipFill>
        <p:spPr>
          <a:xfrm>
            <a:off x="6324600" y="9705175"/>
            <a:ext cx="1985322" cy="432844"/>
          </a:xfrm>
          <a:prstGeom prst="rect">
            <a:avLst/>
          </a:prstGeom>
          <a:noFill/>
          <a:ln cap="flat">
            <a:noFill/>
          </a:ln>
        </p:spPr>
      </p:pic>
      <p:pic>
        <p:nvPicPr>
          <p:cNvPr id="11" name="Imagen 10">
            <a:extLst>
              <a:ext uri="{FF2B5EF4-FFF2-40B4-BE49-F238E27FC236}">
                <a16:creationId xmlns:a16="http://schemas.microsoft.com/office/drawing/2014/main" id="{665C6894-7800-4680-B841-3509763410C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57800" y="9715392"/>
            <a:ext cx="936335" cy="44944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Unit 1</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6" y="1962665"/>
            <a:ext cx="16913699" cy="2332690"/>
          </a:xfrm>
          <a:prstGeom prst="rect">
            <a:avLst/>
          </a:prstGeom>
        </p:spPr>
        <p:txBody>
          <a:bodyPr vert="horz" wrap="square" lIns="0" tIns="13970" rIns="0" bIns="0" rtlCol="0">
            <a:spAutoFit/>
          </a:bodyPr>
          <a:lstStyle/>
          <a:p>
            <a:pPr marL="12700" algn="just">
              <a:lnSpc>
                <a:spcPct val="100000"/>
              </a:lnSpc>
              <a:spcBef>
                <a:spcPts val="110"/>
              </a:spcBef>
            </a:pPr>
            <a:r>
              <a:rPr lang="en-GB" sz="4000" b="1" spc="50" dirty="0" err="1">
                <a:solidFill>
                  <a:srgbClr val="243255"/>
                </a:solidFill>
                <a:cs typeface="Tahoma"/>
              </a:rPr>
              <a:t>Introduzione</a:t>
            </a:r>
            <a:r>
              <a:rPr lang="en-GB" sz="4000" b="1" spc="50" dirty="0">
                <a:solidFill>
                  <a:srgbClr val="243255"/>
                </a:solidFill>
                <a:cs typeface="Tahoma"/>
              </a:rPr>
              <a:t> al Framework </a:t>
            </a:r>
            <a:r>
              <a:rPr lang="en-GB" sz="4000" b="1" spc="50" dirty="0" err="1">
                <a:solidFill>
                  <a:srgbClr val="243255"/>
                </a:solidFill>
                <a:cs typeface="Tahoma"/>
              </a:rPr>
              <a:t>delle</a:t>
            </a:r>
            <a:r>
              <a:rPr lang="en-GB" sz="4000" b="1" spc="50" dirty="0">
                <a:solidFill>
                  <a:srgbClr val="243255"/>
                </a:solidFill>
                <a:cs typeface="Tahoma"/>
              </a:rPr>
              <a:t> </a:t>
            </a:r>
            <a:r>
              <a:rPr lang="en-GB" sz="4000" b="1" spc="50" dirty="0" err="1">
                <a:solidFill>
                  <a:srgbClr val="243255"/>
                </a:solidFill>
                <a:cs typeface="Tahoma"/>
              </a:rPr>
              <a:t>competenze</a:t>
            </a:r>
            <a:r>
              <a:rPr lang="en-GB" sz="4000" b="1" spc="50" dirty="0">
                <a:solidFill>
                  <a:srgbClr val="243255"/>
                </a:solidFill>
                <a:cs typeface="Tahoma"/>
              </a:rPr>
              <a:t> </a:t>
            </a:r>
            <a:r>
              <a:rPr lang="en-GB" sz="4000" b="1" spc="50" dirty="0" err="1">
                <a:solidFill>
                  <a:srgbClr val="243255"/>
                </a:solidFill>
                <a:cs typeface="Tahoma"/>
              </a:rPr>
              <a:t>imprenditoriali</a:t>
            </a:r>
            <a:r>
              <a:rPr lang="en-GB" sz="4000" b="1" spc="50" dirty="0">
                <a:solidFill>
                  <a:srgbClr val="243255"/>
                </a:solidFill>
                <a:cs typeface="Tahoma"/>
              </a:rPr>
              <a:t>(EntreComp)</a:t>
            </a:r>
          </a:p>
          <a:p>
            <a:pPr marL="12700" algn="just">
              <a:lnSpc>
                <a:spcPct val="100000"/>
              </a:lnSpc>
              <a:spcBef>
                <a:spcPts val="110"/>
              </a:spcBef>
            </a:pPr>
            <a:endParaRPr lang="es-ES" sz="2500" spc="50" dirty="0">
              <a:solidFill>
                <a:srgbClr val="002060"/>
              </a:solidFill>
              <a:latin typeface="Tahoma"/>
              <a:cs typeface="Tahoma"/>
            </a:endParaRPr>
          </a:p>
          <a:p>
            <a:pPr marL="12700">
              <a:spcBef>
                <a:spcPts val="110"/>
              </a:spcBef>
            </a:pPr>
            <a:r>
              <a:rPr lang="it-IT" sz="2800" dirty="0">
                <a:effectLst/>
                <a:latin typeface="Calibri" panose="020F0502020204030204" pitchFamily="34" charset="0"/>
                <a:ea typeface="Times New Roman" panose="02020603050405020304" pitchFamily="18" charset="0"/>
              </a:rPr>
              <a:t>In questo modulo, sarete introdotti al Framework Europeo ufficiale sull'istruzione e alla formazione in merito alle competenze imprenditoriali e vi spiegheremo come queste si collegano al pensiero critico.</a:t>
            </a:r>
            <a:br>
              <a:rPr lang="it-IT" sz="2800" dirty="0">
                <a:effectLst/>
                <a:latin typeface="Calibri" panose="020F0502020204030204" pitchFamily="34" charset="0"/>
                <a:ea typeface="Times New Roman" panose="02020603050405020304" pitchFamily="18" charset="0"/>
              </a:rPr>
            </a:br>
            <a:endParaRPr lang="en-GB" altLang="es-ES" sz="2800" dirty="0">
              <a:latin typeface="Calibri" panose="020F0502020204030204" pitchFamily="34" charset="0"/>
              <a:cs typeface="Calibri" panose="020F050202020403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6" y="4774092"/>
            <a:ext cx="16283144" cy="3108543"/>
          </a:xfrm>
          <a:prstGeom prst="rect">
            <a:avLst/>
          </a:prstGeom>
          <a:noFill/>
        </p:spPr>
        <p:txBody>
          <a:bodyPr wrap="square" rtlCol="0">
            <a:spAutoFit/>
          </a:bodyPr>
          <a:lstStyle/>
          <a:p>
            <a:r>
              <a:rPr lang="en-US" sz="2800" dirty="0" err="1">
                <a:effectLst/>
                <a:ea typeface="Times New Roman" panose="02020603050405020304" pitchFamily="18" charset="0"/>
              </a:rPr>
              <a:t>Sebbene</a:t>
            </a:r>
            <a:r>
              <a:rPr lang="en-US" sz="2800" dirty="0">
                <a:effectLst/>
                <a:ea typeface="Times New Roman" panose="02020603050405020304" pitchFamily="18" charset="0"/>
              </a:rPr>
              <a:t> </a:t>
            </a:r>
            <a:r>
              <a:rPr lang="en-US" sz="2800" dirty="0" err="1">
                <a:effectLst/>
                <a:ea typeface="Times New Roman" panose="02020603050405020304" pitchFamily="18" charset="0"/>
              </a:rPr>
              <a:t>formalmente</a:t>
            </a:r>
            <a:r>
              <a:rPr lang="en-US" sz="2800" dirty="0">
                <a:effectLst/>
                <a:ea typeface="Times New Roman" panose="02020603050405020304" pitchFamily="18" charset="0"/>
              </a:rPr>
              <a:t> </a:t>
            </a:r>
            <a:r>
              <a:rPr lang="en-US" sz="2800" dirty="0" err="1">
                <a:effectLst/>
                <a:ea typeface="Times New Roman" panose="02020603050405020304" pitchFamily="18" charset="0"/>
              </a:rPr>
              <a:t>concepito</a:t>
            </a:r>
            <a:r>
              <a:rPr lang="en-US" sz="2800" dirty="0">
                <a:effectLst/>
                <a:ea typeface="Times New Roman" panose="02020603050405020304" pitchFamily="18" charset="0"/>
              </a:rPr>
              <a:t> per </a:t>
            </a:r>
            <a:r>
              <a:rPr lang="en-US" sz="2800" dirty="0" err="1">
                <a:effectLst/>
                <a:ea typeface="Times New Roman" panose="02020603050405020304" pitchFamily="18" charset="0"/>
              </a:rPr>
              <a:t>migliorare</a:t>
            </a:r>
            <a:r>
              <a:rPr lang="en-US" sz="2800" dirty="0">
                <a:effectLst/>
                <a:ea typeface="Times New Roman" panose="02020603050405020304" pitchFamily="18" charset="0"/>
              </a:rPr>
              <a:t>, </a:t>
            </a:r>
            <a:r>
              <a:rPr lang="en-US" sz="2800" dirty="0" err="1">
                <a:effectLst/>
                <a:ea typeface="Times New Roman" panose="02020603050405020304" pitchFamily="18" charset="0"/>
              </a:rPr>
              <a:t>promuovere</a:t>
            </a:r>
            <a:r>
              <a:rPr lang="en-US" sz="2800" dirty="0">
                <a:effectLst/>
                <a:ea typeface="Times New Roman" panose="02020603050405020304" pitchFamily="18" charset="0"/>
              </a:rPr>
              <a:t> e </a:t>
            </a:r>
            <a:r>
              <a:rPr lang="en-US" sz="2800" dirty="0" err="1">
                <a:effectLst/>
                <a:ea typeface="Times New Roman" panose="02020603050405020304" pitchFamily="18" charset="0"/>
              </a:rPr>
              <a:t>sostenere</a:t>
            </a:r>
            <a:r>
              <a:rPr lang="en-US" sz="2800" dirty="0">
                <a:effectLst/>
                <a:ea typeface="Times New Roman" panose="02020603050405020304" pitchFamily="18" charset="0"/>
              </a:rPr>
              <a:t> lo spirito </a:t>
            </a:r>
            <a:r>
              <a:rPr lang="en-US" sz="2800" dirty="0" err="1">
                <a:effectLst/>
                <a:ea typeface="Times New Roman" panose="02020603050405020304" pitchFamily="18" charset="0"/>
              </a:rPr>
              <a:t>imprenditoriale</a:t>
            </a:r>
            <a:r>
              <a:rPr lang="en-US" sz="2800" dirty="0">
                <a:effectLst/>
                <a:ea typeface="Times New Roman" panose="02020603050405020304" pitchFamily="18" charset="0"/>
              </a:rPr>
              <a:t> </a:t>
            </a:r>
            <a:r>
              <a:rPr lang="en-US" sz="2800" dirty="0" err="1">
                <a:effectLst/>
                <a:ea typeface="Times New Roman" panose="02020603050405020304" pitchFamily="18" charset="0"/>
              </a:rPr>
              <a:t>dei</a:t>
            </a:r>
            <a:r>
              <a:rPr lang="en-US" sz="2800" dirty="0">
                <a:effectLst/>
                <a:ea typeface="Times New Roman" panose="02020603050405020304" pitchFamily="18" charset="0"/>
              </a:rPr>
              <a:t> </a:t>
            </a:r>
            <a:r>
              <a:rPr lang="en-US" sz="2800" dirty="0" err="1">
                <a:effectLst/>
                <a:ea typeface="Times New Roman" panose="02020603050405020304" pitchFamily="18" charset="0"/>
              </a:rPr>
              <a:t>cittadini</a:t>
            </a:r>
            <a:r>
              <a:rPr lang="en-US" sz="2800" dirty="0">
                <a:effectLst/>
                <a:ea typeface="Times New Roman" panose="02020603050405020304" pitchFamily="18" charset="0"/>
              </a:rPr>
              <a:t> del </a:t>
            </a:r>
            <a:r>
              <a:rPr lang="en-US" sz="2800" dirty="0" err="1">
                <a:effectLst/>
                <a:ea typeface="Times New Roman" panose="02020603050405020304" pitchFamily="18" charset="0"/>
              </a:rPr>
              <a:t>l'UE</a:t>
            </a:r>
            <a:r>
              <a:rPr lang="en-US" sz="2800" dirty="0">
                <a:effectLst/>
                <a:ea typeface="Times New Roman" panose="02020603050405020304" pitchFamily="18" charset="0"/>
              </a:rPr>
              <a:t>, il framework </a:t>
            </a:r>
            <a:r>
              <a:rPr lang="en-US" sz="2800" dirty="0" err="1">
                <a:effectLst/>
                <a:ea typeface="Times New Roman" panose="02020603050405020304" pitchFamily="18" charset="0"/>
              </a:rPr>
              <a:t>Entrecomp</a:t>
            </a:r>
            <a:r>
              <a:rPr lang="en-US" sz="2800" dirty="0">
                <a:effectLst/>
                <a:ea typeface="Times New Roman" panose="02020603050405020304" pitchFamily="18" charset="0"/>
              </a:rPr>
              <a:t> </a:t>
            </a:r>
            <a:r>
              <a:rPr lang="en-US" sz="2800" dirty="0" err="1">
                <a:effectLst/>
                <a:ea typeface="Times New Roman" panose="02020603050405020304" pitchFamily="18" charset="0"/>
              </a:rPr>
              <a:t>risponde</a:t>
            </a:r>
            <a:r>
              <a:rPr lang="en-US" sz="2800" dirty="0">
                <a:effectLst/>
                <a:ea typeface="Times New Roman" panose="02020603050405020304" pitchFamily="18" charset="0"/>
              </a:rPr>
              <a:t> a </a:t>
            </a:r>
            <a:r>
              <a:rPr lang="en-US" sz="2800" dirty="0" err="1">
                <a:effectLst/>
                <a:ea typeface="Times New Roman" panose="02020603050405020304" pitchFamily="18" charset="0"/>
              </a:rPr>
              <a:t>un’esigenza</a:t>
            </a:r>
            <a:r>
              <a:rPr lang="en-US" sz="2800" dirty="0">
                <a:effectLst/>
                <a:ea typeface="Times New Roman" panose="02020603050405020304" pitchFamily="18" charset="0"/>
              </a:rPr>
              <a:t> molto </a:t>
            </a:r>
            <a:r>
              <a:rPr lang="en-US" sz="2800" dirty="0" err="1">
                <a:effectLst/>
                <a:ea typeface="Times New Roman" panose="02020603050405020304" pitchFamily="18" charset="0"/>
              </a:rPr>
              <a:t>più</a:t>
            </a:r>
            <a:r>
              <a:rPr lang="en-US" sz="2800" dirty="0">
                <a:effectLst/>
                <a:ea typeface="Times New Roman" panose="02020603050405020304" pitchFamily="18" charset="0"/>
              </a:rPr>
              <a:t> </a:t>
            </a:r>
            <a:r>
              <a:rPr lang="en-US" sz="2800" dirty="0" err="1">
                <a:effectLst/>
                <a:ea typeface="Times New Roman" panose="02020603050405020304" pitchFamily="18" charset="0"/>
              </a:rPr>
              <a:t>ampia</a:t>
            </a:r>
            <a:r>
              <a:rPr lang="en-US" sz="2800" dirty="0">
                <a:effectLst/>
                <a:ea typeface="Times New Roman" panose="02020603050405020304" pitchFamily="18" charset="0"/>
              </a:rPr>
              <a:t> di </a:t>
            </a:r>
            <a:r>
              <a:rPr lang="en-US" sz="2800" dirty="0" err="1">
                <a:effectLst/>
                <a:ea typeface="Times New Roman" panose="02020603050405020304" pitchFamily="18" charset="0"/>
              </a:rPr>
              <a:t>miglioramento</a:t>
            </a:r>
            <a:r>
              <a:rPr lang="en-US" sz="2800" dirty="0">
                <a:effectLst/>
                <a:ea typeface="Times New Roman" panose="02020603050405020304" pitchFamily="18" charset="0"/>
              </a:rPr>
              <a:t> e </a:t>
            </a:r>
            <a:r>
              <a:rPr lang="en-US" sz="2800" dirty="0" err="1">
                <a:effectLst/>
                <a:ea typeface="Times New Roman" panose="02020603050405020304" pitchFamily="18" charset="0"/>
              </a:rPr>
              <a:t>incremento</a:t>
            </a:r>
            <a:r>
              <a:rPr lang="en-US" sz="2800" dirty="0">
                <a:effectLst/>
                <a:ea typeface="Times New Roman" panose="02020603050405020304" pitchFamily="18" charset="0"/>
              </a:rPr>
              <a:t> </a:t>
            </a:r>
            <a:r>
              <a:rPr lang="en-US" sz="2800" dirty="0" err="1">
                <a:effectLst/>
                <a:ea typeface="Times New Roman" panose="02020603050405020304" pitchFamily="18" charset="0"/>
              </a:rPr>
              <a:t>delle</a:t>
            </a:r>
            <a:r>
              <a:rPr lang="en-US" sz="2800" dirty="0">
                <a:effectLst/>
                <a:ea typeface="Times New Roman" panose="02020603050405020304" pitchFamily="18" charset="0"/>
              </a:rPr>
              <a:t> </a:t>
            </a:r>
            <a:r>
              <a:rPr lang="en-US" sz="2800" dirty="0" err="1">
                <a:effectLst/>
                <a:ea typeface="Times New Roman" panose="02020603050405020304" pitchFamily="18" charset="0"/>
              </a:rPr>
              <a:t>opportunità</a:t>
            </a:r>
            <a:r>
              <a:rPr lang="en-US" sz="2800" dirty="0">
                <a:effectLst/>
                <a:ea typeface="Times New Roman" panose="02020603050405020304" pitchFamily="18" charset="0"/>
              </a:rPr>
              <a:t> di </a:t>
            </a:r>
            <a:r>
              <a:rPr lang="en-US" sz="2800" dirty="0" err="1">
                <a:effectLst/>
                <a:ea typeface="Times New Roman" panose="02020603050405020304" pitchFamily="18" charset="0"/>
              </a:rPr>
              <a:t>occupabilità</a:t>
            </a:r>
            <a:r>
              <a:rPr lang="en-US" sz="2800" dirty="0">
                <a:effectLst/>
                <a:ea typeface="Times New Roman" panose="02020603050405020304" pitchFamily="18" charset="0"/>
              </a:rPr>
              <a:t>, vale a dire </a:t>
            </a:r>
            <a:r>
              <a:rPr lang="en-US" sz="2800" dirty="0" err="1">
                <a:effectLst/>
                <a:ea typeface="Times New Roman" panose="02020603050405020304" pitchFamily="18" charset="0"/>
              </a:rPr>
              <a:t>opportunità</a:t>
            </a:r>
            <a:r>
              <a:rPr lang="en-US" sz="2800" dirty="0">
                <a:effectLst/>
                <a:ea typeface="Times New Roman" panose="02020603050405020304" pitchFamily="18" charset="0"/>
              </a:rPr>
              <a:t> di </a:t>
            </a:r>
            <a:r>
              <a:rPr lang="en-US" sz="2800" dirty="0" err="1">
                <a:effectLst/>
                <a:ea typeface="Times New Roman" panose="02020603050405020304" pitchFamily="18" charset="0"/>
              </a:rPr>
              <a:t>apprendimento</a:t>
            </a:r>
            <a:r>
              <a:rPr lang="en-US" sz="2800" dirty="0">
                <a:effectLst/>
                <a:ea typeface="Times New Roman" panose="02020603050405020304" pitchFamily="18" charset="0"/>
              </a:rPr>
              <a:t> di </a:t>
            </a:r>
            <a:r>
              <a:rPr lang="en-US" sz="2800" dirty="0" err="1">
                <a:effectLst/>
                <a:ea typeface="Times New Roman" panose="02020603050405020304" pitchFamily="18" charset="0"/>
              </a:rPr>
              <a:t>lungo</a:t>
            </a:r>
            <a:r>
              <a:rPr lang="en-US" sz="2800" dirty="0">
                <a:effectLst/>
                <a:ea typeface="Times New Roman" panose="02020603050405020304" pitchFamily="18" charset="0"/>
              </a:rPr>
              <a:t> </a:t>
            </a:r>
            <a:r>
              <a:rPr lang="en-US" sz="2800" dirty="0" err="1">
                <a:effectLst/>
                <a:ea typeface="Times New Roman" panose="02020603050405020304" pitchFamily="18" charset="0"/>
              </a:rPr>
              <a:t>periodo</a:t>
            </a:r>
            <a:r>
              <a:rPr lang="en-US" sz="2800" dirty="0">
                <a:effectLst/>
                <a:ea typeface="Times New Roman" panose="02020603050405020304" pitchFamily="18" charset="0"/>
              </a:rPr>
              <a:t>.</a:t>
            </a:r>
            <a:endParaRPr lang="it-IT" sz="2800" dirty="0">
              <a:effectLst/>
              <a:ea typeface="Times New Roman" panose="02020603050405020304" pitchFamily="18" charset="0"/>
            </a:endParaRPr>
          </a:p>
          <a:p>
            <a:r>
              <a:rPr lang="en-US" sz="2800" dirty="0">
                <a:effectLst/>
                <a:ea typeface="Times New Roman" panose="02020603050405020304" pitchFamily="18" charset="0"/>
              </a:rPr>
              <a:t>In </a:t>
            </a:r>
            <a:r>
              <a:rPr lang="en-US" sz="2800" dirty="0" err="1">
                <a:effectLst/>
                <a:ea typeface="Times New Roman" panose="02020603050405020304" pitchFamily="18" charset="0"/>
              </a:rPr>
              <a:t>altre</a:t>
            </a:r>
            <a:r>
              <a:rPr lang="en-US" sz="2800" dirty="0">
                <a:effectLst/>
                <a:ea typeface="Times New Roman" panose="02020603050405020304" pitchFamily="18" charset="0"/>
              </a:rPr>
              <a:t> parole, </a:t>
            </a:r>
            <a:r>
              <a:rPr lang="en-US" sz="2800" dirty="0" err="1">
                <a:effectLst/>
                <a:ea typeface="Times New Roman" panose="02020603050405020304" pitchFamily="18" charset="0"/>
              </a:rPr>
              <a:t>EntreComp</a:t>
            </a:r>
            <a:r>
              <a:rPr lang="en-US" sz="2800" dirty="0">
                <a:effectLst/>
                <a:ea typeface="Times New Roman" panose="02020603050405020304" pitchFamily="18" charset="0"/>
              </a:rPr>
              <a:t> </a:t>
            </a:r>
            <a:r>
              <a:rPr lang="en-US" sz="2800" dirty="0" err="1">
                <a:effectLst/>
                <a:ea typeface="Times New Roman" panose="02020603050405020304" pitchFamily="18" charset="0"/>
              </a:rPr>
              <a:t>può</a:t>
            </a:r>
            <a:r>
              <a:rPr lang="en-US" sz="2800" dirty="0">
                <a:effectLst/>
                <a:ea typeface="Times New Roman" panose="02020603050405020304" pitchFamily="18" charset="0"/>
              </a:rPr>
              <a:t> </a:t>
            </a:r>
            <a:r>
              <a:rPr lang="en-US" sz="2800" dirty="0" err="1">
                <a:effectLst/>
                <a:ea typeface="Times New Roman" panose="02020603050405020304" pitchFamily="18" charset="0"/>
              </a:rPr>
              <a:t>essere</a:t>
            </a:r>
            <a:r>
              <a:rPr lang="en-US" sz="2800" dirty="0">
                <a:effectLst/>
                <a:ea typeface="Times New Roman" panose="02020603050405020304" pitchFamily="18" charset="0"/>
              </a:rPr>
              <a:t> </a:t>
            </a:r>
            <a:r>
              <a:rPr lang="en-US" sz="2800" dirty="0" err="1">
                <a:effectLst/>
                <a:ea typeface="Times New Roman" panose="02020603050405020304" pitchFamily="18" charset="0"/>
              </a:rPr>
              <a:t>strategicamente</a:t>
            </a:r>
            <a:r>
              <a:rPr lang="en-US" sz="2800" dirty="0">
                <a:effectLst/>
                <a:ea typeface="Times New Roman" panose="02020603050405020304" pitchFamily="18" charset="0"/>
              </a:rPr>
              <a:t> </a:t>
            </a:r>
            <a:r>
              <a:rPr lang="en-US" sz="2800" dirty="0" err="1">
                <a:effectLst/>
                <a:ea typeface="Times New Roman" panose="02020603050405020304" pitchFamily="18" charset="0"/>
              </a:rPr>
              <a:t>utilizzato</a:t>
            </a:r>
            <a:r>
              <a:rPr lang="en-US" sz="2800" dirty="0">
                <a:effectLst/>
                <a:ea typeface="Times New Roman" panose="02020603050405020304" pitchFamily="18" charset="0"/>
              </a:rPr>
              <a:t> in tutti </a:t>
            </a:r>
            <a:r>
              <a:rPr lang="en-US" sz="2800" dirty="0" err="1">
                <a:effectLst/>
                <a:ea typeface="Times New Roman" panose="02020603050405020304" pitchFamily="18" charset="0"/>
              </a:rPr>
              <a:t>i</a:t>
            </a:r>
            <a:r>
              <a:rPr lang="en-US" sz="2800" dirty="0">
                <a:effectLst/>
                <a:ea typeface="Times New Roman" panose="02020603050405020304" pitchFamily="18" charset="0"/>
              </a:rPr>
              <a:t> </a:t>
            </a:r>
            <a:r>
              <a:rPr lang="en-US" sz="2800" dirty="0" err="1">
                <a:effectLst/>
                <a:ea typeface="Times New Roman" panose="02020603050405020304" pitchFamily="18" charset="0"/>
              </a:rPr>
              <a:t>settori</a:t>
            </a:r>
            <a:r>
              <a:rPr lang="en-US" sz="2800" dirty="0">
                <a:effectLst/>
                <a:ea typeface="Times New Roman" panose="02020603050405020304" pitchFamily="18" charset="0"/>
              </a:rPr>
              <a:t> </a:t>
            </a:r>
            <a:r>
              <a:rPr lang="en-US" sz="2800" dirty="0" err="1">
                <a:effectLst/>
                <a:ea typeface="Times New Roman" panose="02020603050405020304" pitchFamily="18" charset="0"/>
              </a:rPr>
              <a:t>dell'istruzione</a:t>
            </a:r>
            <a:r>
              <a:rPr lang="en-US" sz="2800" dirty="0">
                <a:effectLst/>
                <a:ea typeface="Times New Roman" panose="02020603050405020304" pitchFamily="18" charset="0"/>
              </a:rPr>
              <a:t> e </a:t>
            </a:r>
            <a:r>
              <a:rPr lang="en-US" sz="2800" dirty="0" err="1">
                <a:effectLst/>
                <a:ea typeface="Times New Roman" panose="02020603050405020304" pitchFamily="18" charset="0"/>
              </a:rPr>
              <a:t>della</a:t>
            </a:r>
            <a:r>
              <a:rPr lang="en-US" sz="2800" dirty="0">
                <a:effectLst/>
                <a:ea typeface="Times New Roman" panose="02020603050405020304" pitchFamily="18" charset="0"/>
              </a:rPr>
              <a:t> </a:t>
            </a:r>
            <a:r>
              <a:rPr lang="en-US" sz="2800" dirty="0" err="1">
                <a:effectLst/>
                <a:ea typeface="Times New Roman" panose="02020603050405020304" pitchFamily="18" charset="0"/>
              </a:rPr>
              <a:t>formazione</a:t>
            </a:r>
            <a:r>
              <a:rPr lang="en-US" sz="2800" dirty="0">
                <a:effectLst/>
                <a:ea typeface="Times New Roman" panose="02020603050405020304" pitchFamily="18" charset="0"/>
              </a:rPr>
              <a:t> in </a:t>
            </a:r>
            <a:r>
              <a:rPr lang="en-US" sz="2800" dirty="0" err="1">
                <a:effectLst/>
                <a:ea typeface="Times New Roman" panose="02020603050405020304" pitchFamily="18" charset="0"/>
              </a:rPr>
              <a:t>quanto</a:t>
            </a:r>
            <a:r>
              <a:rPr lang="en-US" sz="2800" dirty="0">
                <a:effectLst/>
                <a:ea typeface="Times New Roman" panose="02020603050405020304" pitchFamily="18" charset="0"/>
              </a:rPr>
              <a:t> </a:t>
            </a:r>
            <a:r>
              <a:rPr lang="en-US" sz="2800" dirty="0" err="1">
                <a:effectLst/>
                <a:ea typeface="Times New Roman" panose="02020603050405020304" pitchFamily="18" charset="0"/>
              </a:rPr>
              <a:t>molte</a:t>
            </a:r>
            <a:r>
              <a:rPr lang="en-US" sz="2800" dirty="0">
                <a:effectLst/>
                <a:ea typeface="Times New Roman" panose="02020603050405020304" pitchFamily="18" charset="0"/>
              </a:rPr>
              <a:t> </a:t>
            </a:r>
            <a:r>
              <a:rPr lang="en-US" sz="2800" dirty="0" err="1">
                <a:effectLst/>
                <a:ea typeface="Times New Roman" panose="02020603050405020304" pitchFamily="18" charset="0"/>
              </a:rPr>
              <a:t>delle</a:t>
            </a:r>
            <a:r>
              <a:rPr lang="en-US" sz="2800" dirty="0">
                <a:effectLst/>
                <a:ea typeface="Times New Roman" panose="02020603050405020304" pitchFamily="18" charset="0"/>
              </a:rPr>
              <a:t> </a:t>
            </a:r>
            <a:r>
              <a:rPr lang="en-US" sz="2800" dirty="0" err="1">
                <a:effectLst/>
                <a:ea typeface="Times New Roman" panose="02020603050405020304" pitchFamily="18" charset="0"/>
              </a:rPr>
              <a:t>competenze</a:t>
            </a:r>
            <a:r>
              <a:rPr lang="en-US" sz="2800" dirty="0">
                <a:effectLst/>
                <a:ea typeface="Times New Roman" panose="02020603050405020304" pitchFamily="18" charset="0"/>
              </a:rPr>
              <a:t> </a:t>
            </a:r>
            <a:r>
              <a:rPr lang="en-US" sz="2800" dirty="0" err="1">
                <a:effectLst/>
                <a:ea typeface="Times New Roman" panose="02020603050405020304" pitchFamily="18" charset="0"/>
              </a:rPr>
              <a:t>elencate</a:t>
            </a:r>
            <a:r>
              <a:rPr lang="en-US" sz="2800" dirty="0">
                <a:effectLst/>
                <a:ea typeface="Times New Roman" panose="02020603050405020304" pitchFamily="18" charset="0"/>
              </a:rPr>
              <a:t> dal framework </a:t>
            </a:r>
            <a:r>
              <a:rPr lang="en-US" sz="2800" dirty="0" err="1">
                <a:effectLst/>
                <a:ea typeface="Times New Roman" panose="02020603050405020304" pitchFamily="18" charset="0"/>
              </a:rPr>
              <a:t>sono</a:t>
            </a:r>
            <a:r>
              <a:rPr lang="en-US" sz="2800" dirty="0">
                <a:effectLst/>
                <a:ea typeface="Times New Roman" panose="02020603050405020304" pitchFamily="18" charset="0"/>
              </a:rPr>
              <a:t> </a:t>
            </a:r>
            <a:r>
              <a:rPr lang="en-US" sz="2800" dirty="0" err="1">
                <a:effectLst/>
                <a:ea typeface="Times New Roman" panose="02020603050405020304" pitchFamily="18" charset="0"/>
              </a:rPr>
              <a:t>ugualmente</a:t>
            </a:r>
            <a:r>
              <a:rPr lang="en-US" sz="2800" dirty="0">
                <a:effectLst/>
                <a:ea typeface="Times New Roman" panose="02020603050405020304" pitchFamily="18" charset="0"/>
              </a:rPr>
              <a:t> </a:t>
            </a:r>
            <a:r>
              <a:rPr lang="en-US" sz="2800" dirty="0" err="1">
                <a:effectLst/>
                <a:ea typeface="Times New Roman" panose="02020603050405020304" pitchFamily="18" charset="0"/>
              </a:rPr>
              <a:t>pertinenti</a:t>
            </a:r>
            <a:r>
              <a:rPr lang="en-US" sz="2800" dirty="0">
                <a:effectLst/>
                <a:ea typeface="Times New Roman" panose="02020603050405020304" pitchFamily="18" charset="0"/>
              </a:rPr>
              <a:t> e significative per lo </a:t>
            </a:r>
            <a:r>
              <a:rPr lang="en-US" sz="2800" dirty="0" err="1">
                <a:effectLst/>
                <a:ea typeface="Times New Roman" panose="02020603050405020304" pitchFamily="18" charset="0"/>
              </a:rPr>
              <a:t>sviluppo</a:t>
            </a:r>
            <a:r>
              <a:rPr lang="en-US" sz="2800" dirty="0">
                <a:effectLst/>
                <a:ea typeface="Times New Roman" panose="02020603050405020304" pitchFamily="18" charset="0"/>
              </a:rPr>
              <a:t> </a:t>
            </a:r>
            <a:r>
              <a:rPr lang="en-US" sz="2800" dirty="0" err="1">
                <a:effectLst/>
                <a:ea typeface="Times New Roman" panose="02020603050405020304" pitchFamily="18" charset="0"/>
              </a:rPr>
              <a:t>della</a:t>
            </a:r>
            <a:r>
              <a:rPr lang="en-US" sz="2800" dirty="0">
                <a:effectLst/>
                <a:ea typeface="Times New Roman" panose="02020603050405020304" pitchFamily="18" charset="0"/>
              </a:rPr>
              <a:t> </a:t>
            </a:r>
            <a:r>
              <a:rPr lang="en-US" sz="2800" dirty="0" err="1">
                <a:effectLst/>
                <a:ea typeface="Times New Roman" panose="02020603050405020304" pitchFamily="18" charset="0"/>
              </a:rPr>
              <a:t>carriera</a:t>
            </a:r>
            <a:r>
              <a:rPr lang="en-US" sz="2800" dirty="0">
                <a:effectLst/>
                <a:ea typeface="Times New Roman" panose="02020603050405020304" pitchFamily="18" charset="0"/>
              </a:rPr>
              <a:t> </a:t>
            </a:r>
            <a:r>
              <a:rPr lang="en-US" sz="2800" dirty="0" err="1">
                <a:effectLst/>
                <a:ea typeface="Times New Roman" panose="02020603050405020304" pitchFamily="18" charset="0"/>
              </a:rPr>
              <a:t>professionale</a:t>
            </a:r>
            <a:r>
              <a:rPr lang="en-US" sz="2800" dirty="0">
                <a:effectLst/>
                <a:ea typeface="Times New Roman" panose="02020603050405020304" pitchFamily="18" charset="0"/>
              </a:rPr>
              <a:t>, il senso di </a:t>
            </a:r>
            <a:r>
              <a:rPr lang="en-US" sz="2800" dirty="0" err="1">
                <a:effectLst/>
                <a:ea typeface="Times New Roman" panose="02020603050405020304" pitchFamily="18" charset="0"/>
              </a:rPr>
              <a:t>iniziativa</a:t>
            </a:r>
            <a:r>
              <a:rPr lang="en-US" sz="2800" dirty="0">
                <a:effectLst/>
                <a:ea typeface="Times New Roman" panose="02020603050405020304" pitchFamily="18" charset="0"/>
              </a:rPr>
              <a:t> e di auto-</a:t>
            </a:r>
            <a:r>
              <a:rPr lang="en-US" sz="2800" dirty="0" err="1">
                <a:effectLst/>
                <a:ea typeface="Times New Roman" panose="02020603050405020304" pitchFamily="18" charset="0"/>
              </a:rPr>
              <a:t>affidabilità</a:t>
            </a:r>
            <a:r>
              <a:rPr lang="en-US" sz="2800" dirty="0">
                <a:effectLst/>
                <a:ea typeface="Times New Roman" panose="02020603050405020304" pitchFamily="18" charset="0"/>
              </a:rPr>
              <a:t>, per lo </a:t>
            </a:r>
            <a:r>
              <a:rPr lang="en-US" sz="2800" dirty="0" err="1">
                <a:effectLst/>
                <a:ea typeface="Times New Roman" panose="02020603050405020304" pitchFamily="18" charset="0"/>
              </a:rPr>
              <a:t>sviluppo</a:t>
            </a:r>
            <a:r>
              <a:rPr lang="en-US" sz="2800" dirty="0">
                <a:effectLst/>
                <a:ea typeface="Times New Roman" panose="02020603050405020304" pitchFamily="18" charset="0"/>
              </a:rPr>
              <a:t> di soft-skill - </a:t>
            </a:r>
            <a:r>
              <a:rPr lang="en-US" sz="2800" dirty="0" err="1">
                <a:effectLst/>
                <a:ea typeface="Times New Roman" panose="02020603050405020304" pitchFamily="18" charset="0"/>
              </a:rPr>
              <a:t>compreso</a:t>
            </a:r>
            <a:r>
              <a:rPr lang="en-US" sz="2800" dirty="0">
                <a:effectLst/>
                <a:ea typeface="Times New Roman" panose="02020603050405020304" pitchFamily="18" charset="0"/>
              </a:rPr>
              <a:t> il </a:t>
            </a:r>
            <a:r>
              <a:rPr lang="en-US" sz="2800" dirty="0" err="1">
                <a:effectLst/>
                <a:ea typeface="Times New Roman" panose="02020603050405020304" pitchFamily="18" charset="0"/>
              </a:rPr>
              <a:t>pensiero</a:t>
            </a:r>
            <a:r>
              <a:rPr lang="en-US" sz="2800" dirty="0">
                <a:effectLst/>
                <a:ea typeface="Times New Roman" panose="02020603050405020304" pitchFamily="18" charset="0"/>
              </a:rPr>
              <a:t> </a:t>
            </a:r>
            <a:r>
              <a:rPr lang="en-US" sz="2800" dirty="0" err="1">
                <a:effectLst/>
                <a:ea typeface="Times New Roman" panose="02020603050405020304" pitchFamily="18" charset="0"/>
              </a:rPr>
              <a:t>critico</a:t>
            </a:r>
            <a:r>
              <a:rPr lang="en-US" sz="2800" dirty="0">
                <a:effectLst/>
                <a:ea typeface="Times New Roman" panose="02020603050405020304" pitchFamily="18" charset="0"/>
              </a:rPr>
              <a:t>.</a:t>
            </a:r>
            <a:endParaRPr lang="it-IT" sz="2800" dirty="0">
              <a:effectLst/>
              <a:ea typeface="Times New Roman" panose="02020603050405020304" pitchFamily="18" charset="0"/>
            </a:endParaRPr>
          </a:p>
        </p:txBody>
      </p:sp>
      <p:sp>
        <p:nvSpPr>
          <p:cNvPr id="11" name="TextBox 5">
            <a:extLst>
              <a:ext uri="{FF2B5EF4-FFF2-40B4-BE49-F238E27FC236}">
                <a16:creationId xmlns:a16="http://schemas.microsoft.com/office/drawing/2014/main" id="{6DB2408F-C8E3-481B-BEFD-24DB75CA61AF}"/>
              </a:ext>
            </a:extLst>
          </p:cNvPr>
          <p:cNvSpPr txBox="1"/>
          <p:nvPr/>
        </p:nvSpPr>
        <p:spPr>
          <a:xfrm>
            <a:off x="938056" y="4057038"/>
            <a:ext cx="9729944" cy="584775"/>
          </a:xfrm>
          <a:prstGeom prst="rect">
            <a:avLst/>
          </a:prstGeom>
          <a:noFill/>
        </p:spPr>
        <p:txBody>
          <a:bodyPr wrap="square" rtlCol="0" anchor="ctr">
            <a:spAutoFit/>
          </a:bodyPr>
          <a:lstStyle/>
          <a:p>
            <a:r>
              <a:rPr lang="en-US" altLang="ko-KR" sz="3200" b="1" dirty="0" err="1">
                <a:solidFill>
                  <a:srgbClr val="243255"/>
                </a:solidFill>
                <a:ea typeface="Tahoma" panose="020B0604030504040204" pitchFamily="34" charset="0"/>
                <a:cs typeface="Tahoma" panose="020B0604030504040204" pitchFamily="34" charset="0"/>
              </a:rPr>
              <a:t>Opportunità</a:t>
            </a:r>
            <a:r>
              <a:rPr lang="en-US" altLang="ko-KR" sz="3200" b="1" dirty="0">
                <a:solidFill>
                  <a:srgbClr val="243255"/>
                </a:solidFill>
                <a:ea typeface="Tahoma" panose="020B0604030504040204" pitchFamily="34" charset="0"/>
                <a:cs typeface="Tahoma" panose="020B0604030504040204" pitchFamily="34" charset="0"/>
              </a:rPr>
              <a:t> per </a:t>
            </a:r>
            <a:r>
              <a:rPr lang="en-US" altLang="ko-KR" sz="3200" b="1" dirty="0" err="1">
                <a:solidFill>
                  <a:srgbClr val="243255"/>
                </a:solidFill>
                <a:ea typeface="Tahoma" panose="020B0604030504040204" pitchFamily="34" charset="0"/>
                <a:cs typeface="Tahoma" panose="020B0604030504040204" pitchFamily="34" charset="0"/>
              </a:rPr>
              <a:t>l’upskilling</a:t>
            </a:r>
            <a:r>
              <a:rPr lang="en-US" altLang="ko-KR" sz="3200" b="1" dirty="0">
                <a:solidFill>
                  <a:srgbClr val="243255"/>
                </a:solidFill>
                <a:ea typeface="Tahoma" panose="020B0604030504040204" pitchFamily="34" charset="0"/>
                <a:cs typeface="Tahoma" panose="020B0604030504040204" pitchFamily="34" charset="0"/>
              </a:rPr>
              <a:t> e la </a:t>
            </a:r>
            <a:r>
              <a:rPr lang="en-US" altLang="ko-KR" sz="3200" b="1" dirty="0" err="1">
                <a:solidFill>
                  <a:srgbClr val="243255"/>
                </a:solidFill>
                <a:ea typeface="Tahoma" panose="020B0604030504040204" pitchFamily="34" charset="0"/>
                <a:cs typeface="Tahoma" panose="020B0604030504040204" pitchFamily="34" charset="0"/>
              </a:rPr>
              <a:t>costruzione</a:t>
            </a:r>
            <a:r>
              <a:rPr lang="en-US" altLang="ko-KR" sz="3200" b="1" dirty="0">
                <a:solidFill>
                  <a:srgbClr val="243255"/>
                </a:solidFill>
                <a:ea typeface="Tahoma" panose="020B0604030504040204" pitchFamily="34" charset="0"/>
                <a:cs typeface="Tahoma" panose="020B0604030504040204" pitchFamily="34" charset="0"/>
              </a:rPr>
              <a:t> di </a:t>
            </a:r>
            <a:r>
              <a:rPr lang="en-US" altLang="ko-KR" sz="3200" b="1" dirty="0" err="1">
                <a:solidFill>
                  <a:srgbClr val="243255"/>
                </a:solidFill>
                <a:ea typeface="Tahoma" panose="020B0604030504040204" pitchFamily="34" charset="0"/>
                <a:cs typeface="Tahoma" panose="020B0604030504040204" pitchFamily="34" charset="0"/>
              </a:rPr>
              <a:t>abilità</a:t>
            </a:r>
            <a:endParaRPr lang="ko-KR" altLang="en-US" sz="3200" b="1" dirty="0">
              <a:solidFill>
                <a:srgbClr val="243255"/>
              </a:solidFill>
              <a:cs typeface="Tahoma" panose="020B060403050404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Unit 1</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5" y="2019300"/>
            <a:ext cx="16913699" cy="1027204"/>
          </a:xfrm>
          <a:prstGeom prst="rect">
            <a:avLst/>
          </a:prstGeom>
        </p:spPr>
        <p:txBody>
          <a:bodyPr vert="horz" wrap="square" lIns="0" tIns="13970" rIns="0" bIns="0" rtlCol="0">
            <a:spAutoFit/>
          </a:bodyPr>
          <a:lstStyle/>
          <a:p>
            <a:pPr marL="12700" algn="just">
              <a:lnSpc>
                <a:spcPct val="100000"/>
              </a:lnSpc>
              <a:spcBef>
                <a:spcPts val="110"/>
              </a:spcBef>
            </a:pPr>
            <a:r>
              <a:rPr lang="en-GB" sz="4000" b="1" spc="50" dirty="0">
                <a:solidFill>
                  <a:srgbClr val="243255"/>
                </a:solidFill>
                <a:cs typeface="Tahoma"/>
              </a:rPr>
              <a:t>Una breve </a:t>
            </a:r>
            <a:r>
              <a:rPr lang="en-GB" sz="4000" b="1" spc="50" dirty="0" err="1">
                <a:solidFill>
                  <a:srgbClr val="243255"/>
                </a:solidFill>
                <a:cs typeface="Tahoma"/>
              </a:rPr>
              <a:t>cronologia</a:t>
            </a:r>
            <a:r>
              <a:rPr lang="en-GB" sz="4000" b="1" spc="50" dirty="0">
                <a:solidFill>
                  <a:srgbClr val="243255"/>
                </a:solidFill>
                <a:cs typeface="Tahoma"/>
              </a:rPr>
              <a:t> del Framework</a:t>
            </a:r>
          </a:p>
          <a:p>
            <a:pPr marL="12700" algn="just">
              <a:lnSpc>
                <a:spcPct val="100000"/>
              </a:lnSpc>
              <a:spcBef>
                <a:spcPts val="110"/>
              </a:spcBef>
            </a:pPr>
            <a:endParaRPr lang="es-ES" sz="2500" b="1" spc="50" dirty="0">
              <a:solidFill>
                <a:srgbClr val="243255"/>
              </a:solidFill>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5" y="3046504"/>
            <a:ext cx="16411890" cy="5124480"/>
          </a:xfrm>
          <a:prstGeom prst="rect">
            <a:avLst/>
          </a:prstGeom>
          <a:noFill/>
        </p:spPr>
        <p:txBody>
          <a:bodyPr wrap="square" rtlCol="0">
            <a:spAutoFit/>
          </a:bodyPr>
          <a:lstStyle/>
          <a:p>
            <a:r>
              <a:rPr lang="en-US" sz="2800" dirty="0">
                <a:effectLst/>
                <a:ea typeface="Times New Roman" panose="02020603050405020304" pitchFamily="18" charset="0"/>
              </a:rPr>
              <a:t>Per </a:t>
            </a:r>
            <a:r>
              <a:rPr lang="en-US" sz="2800" dirty="0" err="1">
                <a:effectLst/>
                <a:ea typeface="Times New Roman" panose="02020603050405020304" pitchFamily="18" charset="0"/>
              </a:rPr>
              <a:t>rintracciare</a:t>
            </a:r>
            <a:r>
              <a:rPr lang="en-US" sz="2800" dirty="0">
                <a:effectLst/>
                <a:ea typeface="Times New Roman" panose="02020603050405020304" pitchFamily="18" charset="0"/>
              </a:rPr>
              <a:t> le </a:t>
            </a:r>
            <a:r>
              <a:rPr lang="en-US" sz="2800" dirty="0" err="1">
                <a:effectLst/>
                <a:ea typeface="Times New Roman" panose="02020603050405020304" pitchFamily="18" charset="0"/>
              </a:rPr>
              <a:t>origini</a:t>
            </a:r>
            <a:r>
              <a:rPr lang="en-US" sz="2800" dirty="0">
                <a:effectLst/>
                <a:ea typeface="Times New Roman" panose="02020603050405020304" pitchFamily="18" charset="0"/>
              </a:rPr>
              <a:t> del </a:t>
            </a:r>
            <a:r>
              <a:rPr lang="en-US" sz="2800" dirty="0" err="1">
                <a:effectLst/>
                <a:ea typeface="Times New Roman" panose="02020603050405020304" pitchFamily="18" charset="0"/>
              </a:rPr>
              <a:t>quadro</a:t>
            </a:r>
            <a:r>
              <a:rPr lang="en-US" sz="2800" dirty="0">
                <a:effectLst/>
                <a:ea typeface="Times New Roman" panose="02020603050405020304" pitchFamily="18" charset="0"/>
              </a:rPr>
              <a:t> </a:t>
            </a:r>
            <a:r>
              <a:rPr lang="en-US" sz="2800" dirty="0" err="1">
                <a:effectLst/>
                <a:ea typeface="Times New Roman" panose="02020603050405020304" pitchFamily="18" charset="0"/>
              </a:rPr>
              <a:t>Entrecomp</a:t>
            </a:r>
            <a:r>
              <a:rPr lang="en-US" sz="2800" dirty="0">
                <a:effectLst/>
                <a:ea typeface="Times New Roman" panose="02020603050405020304" pitchFamily="18" charset="0"/>
              </a:rPr>
              <a:t>, </a:t>
            </a:r>
            <a:r>
              <a:rPr lang="en-US" sz="2800" dirty="0" err="1">
                <a:effectLst/>
                <a:ea typeface="Times New Roman" panose="02020603050405020304" pitchFamily="18" charset="0"/>
              </a:rPr>
              <a:t>dobbiamo</a:t>
            </a:r>
            <a:r>
              <a:rPr lang="en-US" sz="2800" dirty="0">
                <a:effectLst/>
                <a:ea typeface="Times New Roman" panose="02020603050405020304" pitchFamily="18" charset="0"/>
              </a:rPr>
              <a:t> </a:t>
            </a:r>
            <a:r>
              <a:rPr lang="en-US" sz="2800" dirty="0" err="1">
                <a:effectLst/>
                <a:ea typeface="Times New Roman" panose="02020603050405020304" pitchFamily="18" charset="0"/>
              </a:rPr>
              <a:t>risalire</a:t>
            </a:r>
            <a:r>
              <a:rPr lang="en-US" sz="2800" dirty="0">
                <a:effectLst/>
                <a:ea typeface="Times New Roman" panose="02020603050405020304" pitchFamily="18" charset="0"/>
              </a:rPr>
              <a:t> al 18 </a:t>
            </a:r>
            <a:r>
              <a:rPr lang="en-US" sz="2800" dirty="0" err="1">
                <a:effectLst/>
                <a:ea typeface="Times New Roman" panose="02020603050405020304" pitchFamily="18" charset="0"/>
              </a:rPr>
              <a:t>dicembre</a:t>
            </a:r>
            <a:r>
              <a:rPr lang="en-US" sz="2800" dirty="0">
                <a:effectLst/>
                <a:ea typeface="Times New Roman" panose="02020603050405020304" pitchFamily="18" charset="0"/>
              </a:rPr>
              <a:t> 2006</a:t>
            </a:r>
            <a:r>
              <a:rPr lang="en-US" altLang="ko-KR" sz="2800" dirty="0"/>
              <a:t>: </a:t>
            </a:r>
          </a:p>
          <a:p>
            <a:pPr algn="just"/>
            <a:r>
              <a:rPr lang="en-GB" altLang="ko-KR" sz="2500" i="1" dirty="0">
                <a:hlinkClick r:id="rId5"/>
              </a:rPr>
              <a:t>Recommendation of the European Parliament and of the Council of 18 December 2006 on key competences for lifelong learning</a:t>
            </a:r>
            <a:endParaRPr lang="en-GB" altLang="ko-KR" sz="2500" i="1" dirty="0"/>
          </a:p>
          <a:p>
            <a:pPr algn="just"/>
            <a:endParaRPr lang="en-GB" altLang="ko-KR" sz="2500" i="1" dirty="0"/>
          </a:p>
          <a:p>
            <a:r>
              <a:rPr lang="en-US" sz="2800" dirty="0" err="1">
                <a:effectLst/>
                <a:latin typeface="Calibri" panose="020F0502020204030204" pitchFamily="34" charset="0"/>
                <a:ea typeface="Times New Roman" panose="02020603050405020304" pitchFamily="18" charset="0"/>
              </a:rPr>
              <a:t>Questo</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documento</a:t>
            </a:r>
            <a:r>
              <a:rPr lang="en-US" sz="2800" dirty="0">
                <a:effectLst/>
                <a:latin typeface="Calibri" panose="020F0502020204030204" pitchFamily="34" charset="0"/>
                <a:ea typeface="Times New Roman" panose="02020603050405020304" pitchFamily="18" charset="0"/>
              </a:rPr>
              <a:t> politico </a:t>
            </a:r>
            <a:r>
              <a:rPr lang="en-US" sz="2800" dirty="0" err="1">
                <a:effectLst/>
                <a:latin typeface="Calibri" panose="020F0502020204030204" pitchFamily="34" charset="0"/>
                <a:ea typeface="Times New Roman" panose="02020603050405020304" pitchFamily="18" charset="0"/>
              </a:rPr>
              <a:t>identifica</a:t>
            </a:r>
            <a:r>
              <a:rPr lang="en-US" sz="2800" dirty="0">
                <a:effectLst/>
                <a:latin typeface="Calibri" panose="020F0502020204030204" pitchFamily="34" charset="0"/>
                <a:ea typeface="Times New Roman" panose="02020603050405020304" pitchFamily="18" charset="0"/>
              </a:rPr>
              <a:t> otto </a:t>
            </a:r>
            <a:r>
              <a:rPr lang="en-US" sz="2800" dirty="0" err="1">
                <a:effectLst/>
                <a:latin typeface="Calibri" panose="020F0502020204030204" pitchFamily="34" charset="0"/>
                <a:ea typeface="Times New Roman" panose="02020603050405020304" pitchFamily="18" charset="0"/>
              </a:rPr>
              <a:t>competenze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chiave</a:t>
            </a:r>
            <a:r>
              <a:rPr lang="en-US" sz="2800" dirty="0">
                <a:effectLst/>
                <a:latin typeface="Calibri" panose="020F0502020204030204" pitchFamily="34" charset="0"/>
                <a:ea typeface="Times New Roman" panose="02020603050405020304" pitchFamily="18" charset="0"/>
              </a:rPr>
              <a:t> di interesse per </a:t>
            </a:r>
            <a:r>
              <a:rPr lang="en-US" sz="2800" dirty="0" err="1">
                <a:effectLst/>
                <a:latin typeface="Calibri" panose="020F0502020204030204" pitchFamily="34" charset="0"/>
                <a:ea typeface="Times New Roman" panose="02020603050405020304" pitchFamily="18" charset="0"/>
              </a:rPr>
              <a:t>aumentare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l'eccellenza</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dei</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programmi</a:t>
            </a:r>
            <a:r>
              <a:rPr lang="en-US" sz="2800" dirty="0">
                <a:effectLst/>
                <a:latin typeface="Calibri" panose="020F0502020204030204" pitchFamily="34" charset="0"/>
                <a:ea typeface="Times New Roman" panose="02020603050405020304" pitchFamily="18" charset="0"/>
              </a:rPr>
              <a:t> di </a:t>
            </a:r>
            <a:r>
              <a:rPr lang="en-US" sz="2800" dirty="0" err="1">
                <a:effectLst/>
                <a:latin typeface="Calibri" panose="020F0502020204030204" pitchFamily="34" charset="0"/>
                <a:ea typeface="Times New Roman" panose="02020603050405020304" pitchFamily="18" charset="0"/>
              </a:rPr>
              <a:t>apprendimento</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permanente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attuati</a:t>
            </a:r>
            <a:r>
              <a:rPr lang="en-US" sz="2800" dirty="0">
                <a:effectLst/>
                <a:latin typeface="Calibri" panose="020F0502020204030204" pitchFamily="34" charset="0"/>
                <a:ea typeface="Times New Roman" panose="02020603050405020304" pitchFamily="18" charset="0"/>
              </a:rPr>
              <a:t> a </a:t>
            </a:r>
            <a:r>
              <a:rPr lang="en-US" sz="2800" dirty="0" err="1">
                <a:effectLst/>
                <a:latin typeface="Calibri" panose="020F0502020204030204" pitchFamily="34" charset="0"/>
                <a:ea typeface="Times New Roman" panose="02020603050405020304" pitchFamily="18" charset="0"/>
              </a:rPr>
              <a:t>livello</a:t>
            </a:r>
            <a:r>
              <a:rPr lang="en-US" sz="2800" dirty="0">
                <a:effectLst/>
                <a:latin typeface="Calibri" panose="020F0502020204030204" pitchFamily="34" charset="0"/>
                <a:ea typeface="Times New Roman" panose="02020603050405020304" pitchFamily="18" charset="0"/>
              </a:rPr>
              <a:t> UE, e la </a:t>
            </a:r>
            <a:r>
              <a:rPr lang="en-US" sz="2800" dirty="0" err="1">
                <a:effectLst/>
                <a:latin typeface="Calibri" panose="020F0502020204030204" pitchFamily="34" charset="0"/>
                <a:ea typeface="Times New Roman" panose="02020603050405020304" pitchFamily="18" charset="0"/>
              </a:rPr>
              <a:t>loro</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reattività</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complessiva</a:t>
            </a:r>
            <a:r>
              <a:rPr lang="en-US" sz="2800" dirty="0">
                <a:effectLst/>
                <a:latin typeface="Calibri" panose="020F0502020204030204" pitchFamily="34" charset="0"/>
                <a:ea typeface="Times New Roman" panose="02020603050405020304" pitchFamily="18" charset="0"/>
              </a:rPr>
              <a:t> alle </a:t>
            </a:r>
            <a:r>
              <a:rPr lang="en-US" sz="2800" dirty="0" err="1">
                <a:effectLst/>
                <a:latin typeface="Calibri" panose="020F0502020204030204" pitchFamily="34" charset="0"/>
                <a:ea typeface="Times New Roman" panose="02020603050405020304" pitchFamily="18" charset="0"/>
              </a:rPr>
              <a:t>sfide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sociali</a:t>
            </a:r>
            <a:r>
              <a:rPr lang="en-US" sz="2800" dirty="0">
                <a:effectLst/>
                <a:latin typeface="Calibri" panose="020F0502020204030204" pitchFamily="34" charset="0"/>
                <a:ea typeface="Times New Roman" panose="02020603050405020304" pitchFamily="18" charset="0"/>
              </a:rPr>
              <a:t> ed </a:t>
            </a:r>
            <a:r>
              <a:rPr lang="en-US" sz="2800" dirty="0" err="1">
                <a:effectLst/>
                <a:latin typeface="Calibri" panose="020F0502020204030204" pitchFamily="34" charset="0"/>
                <a:ea typeface="Times New Roman" panose="02020603050405020304" pitchFamily="18" charset="0"/>
              </a:rPr>
              <a:t>economiche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emergenti</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nello</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specifico</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periodo</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storico</a:t>
            </a:r>
            <a:r>
              <a:rPr lang="en-US" sz="2800" dirty="0">
                <a:effectLst/>
                <a:latin typeface="Calibri" panose="020F0502020204030204" pitchFamily="34" charset="0"/>
                <a:ea typeface="Times New Roman" panose="02020603050405020304" pitchFamily="18" charset="0"/>
              </a:rPr>
              <a:t> di </a:t>
            </a:r>
            <a:r>
              <a:rPr lang="en-US" sz="2800" dirty="0" err="1">
                <a:effectLst/>
                <a:latin typeface="Calibri" panose="020F0502020204030204" pitchFamily="34" charset="0"/>
                <a:ea typeface="Times New Roman" panose="02020603050405020304" pitchFamily="18" charset="0"/>
              </a:rPr>
              <a:t>riferimento</a:t>
            </a:r>
            <a:r>
              <a:rPr lang="en-US" sz="2800" dirty="0">
                <a:effectLst/>
                <a:latin typeface="Calibri" panose="020F0502020204030204" pitchFamily="34" charset="0"/>
                <a:ea typeface="Times New Roman" panose="02020603050405020304" pitchFamily="18" charset="0"/>
              </a:rPr>
              <a:t>.</a:t>
            </a:r>
            <a:br>
              <a:rPr lang="en-US" sz="2800" dirty="0">
                <a:effectLst/>
                <a:latin typeface="Calibri" panose="020F0502020204030204" pitchFamily="34" charset="0"/>
                <a:ea typeface="Times New Roman" panose="02020603050405020304" pitchFamily="18" charset="0"/>
              </a:rPr>
            </a:br>
            <a:br>
              <a:rPr lang="en-US" sz="2800" dirty="0">
                <a:effectLst/>
                <a:latin typeface="Calibri" panose="020F0502020204030204" pitchFamily="34" charset="0"/>
                <a:ea typeface="Times New Roman" panose="02020603050405020304" pitchFamily="18" charset="0"/>
              </a:rPr>
            </a:br>
            <a:r>
              <a:rPr lang="en-US" sz="2800" dirty="0">
                <a:effectLst/>
                <a:latin typeface="Calibri" panose="020F0502020204030204" pitchFamily="34" charset="0"/>
                <a:ea typeface="Times New Roman" panose="02020603050405020304" pitchFamily="18" charset="0"/>
              </a:rPr>
              <a:t>Con il </a:t>
            </a:r>
            <a:r>
              <a:rPr lang="en-US" sz="2800" dirty="0" err="1">
                <a:effectLst/>
                <a:latin typeface="Calibri" panose="020F0502020204030204" pitchFamily="34" charset="0"/>
                <a:ea typeface="Times New Roman" panose="02020603050405020304" pitchFamily="18" charset="0"/>
              </a:rPr>
              <a:t>termine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competenze</a:t>
            </a:r>
            <a:r>
              <a:rPr lang="en-US" sz="2800" dirty="0">
                <a:effectLst/>
                <a:latin typeface="Calibri" panose="020F0502020204030204" pitchFamily="34" charset="0"/>
                <a:ea typeface="Times New Roman" panose="02020603050405020304" pitchFamily="18" charset="0"/>
              </a:rPr>
              <a:t>, il </a:t>
            </a:r>
            <a:r>
              <a:rPr lang="en-US" sz="2800" dirty="0" err="1">
                <a:effectLst/>
                <a:latin typeface="Calibri" panose="020F0502020204030204" pitchFamily="34" charset="0"/>
                <a:ea typeface="Times New Roman" panose="02020603050405020304" pitchFamily="18" charset="0"/>
              </a:rPr>
              <a:t>Parlamento</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europeo</a:t>
            </a:r>
            <a:r>
              <a:rPr lang="en-US" sz="2800" dirty="0">
                <a:effectLst/>
                <a:latin typeface="Calibri" panose="020F0502020204030204" pitchFamily="34" charset="0"/>
                <a:ea typeface="Times New Roman" panose="02020603050405020304" pitchFamily="18" charset="0"/>
              </a:rPr>
              <a:t> fa </a:t>
            </a:r>
            <a:r>
              <a:rPr lang="en-US" sz="2800" dirty="0" err="1">
                <a:effectLst/>
                <a:latin typeface="Calibri" panose="020F0502020204030204" pitchFamily="34" charset="0"/>
                <a:ea typeface="Times New Roman" panose="02020603050405020304" pitchFamily="18" charset="0"/>
              </a:rPr>
              <a:t>riferimento</a:t>
            </a:r>
            <a:r>
              <a:rPr lang="en-US" sz="2800" dirty="0">
                <a:effectLst/>
                <a:latin typeface="Calibri" panose="020F0502020204030204" pitchFamily="34" charset="0"/>
                <a:ea typeface="Times New Roman" panose="02020603050405020304" pitchFamily="18" charset="0"/>
              </a:rPr>
              <a:t> a:</a:t>
            </a:r>
            <a:br>
              <a:rPr lang="en-US" sz="2800" dirty="0">
                <a:effectLst/>
                <a:latin typeface="Calibri" panose="020F0502020204030204" pitchFamily="34" charset="0"/>
                <a:ea typeface="Times New Roman" panose="02020603050405020304" pitchFamily="18" charset="0"/>
              </a:rPr>
            </a:br>
            <a:r>
              <a:rPr lang="en-US" sz="2800" i="1" dirty="0">
                <a:effectLst/>
                <a:latin typeface="Calibri" panose="020F0502020204030204" pitchFamily="34" charset="0"/>
                <a:ea typeface="Times New Roman" panose="02020603050405020304" pitchFamily="18" charset="0"/>
              </a:rPr>
              <a:t>"... una </a:t>
            </a:r>
            <a:r>
              <a:rPr lang="en-US" sz="2800" i="1" dirty="0" err="1">
                <a:effectLst/>
                <a:latin typeface="Calibri" panose="020F0502020204030204" pitchFamily="34" charset="0"/>
                <a:ea typeface="Times New Roman" panose="02020603050405020304" pitchFamily="18" charset="0"/>
              </a:rPr>
              <a:t>combinazione</a:t>
            </a:r>
            <a:r>
              <a:rPr lang="en-US" sz="2800" i="1" dirty="0">
                <a:effectLst/>
                <a:latin typeface="Calibri" panose="020F0502020204030204" pitchFamily="34" charset="0"/>
                <a:ea typeface="Times New Roman" panose="02020603050405020304" pitchFamily="18" charset="0"/>
              </a:rPr>
              <a:t> di </a:t>
            </a:r>
            <a:r>
              <a:rPr lang="en-US" sz="2800" i="1" dirty="0" err="1">
                <a:effectLst/>
                <a:latin typeface="Calibri" panose="020F0502020204030204" pitchFamily="34" charset="0"/>
                <a:ea typeface="Times New Roman" panose="02020603050405020304" pitchFamily="18" charset="0"/>
              </a:rPr>
              <a:t>conoscenze</a:t>
            </a:r>
            <a:r>
              <a:rPr lang="en-US" sz="2800" i="1" dirty="0">
                <a:effectLst/>
                <a:latin typeface="Calibri" panose="020F0502020204030204" pitchFamily="34" charset="0"/>
                <a:ea typeface="Times New Roman" panose="02020603050405020304" pitchFamily="18" charset="0"/>
              </a:rPr>
              <a:t>, </a:t>
            </a:r>
            <a:r>
              <a:rPr lang="en-US" sz="2800" i="1" dirty="0" err="1">
                <a:effectLst/>
                <a:latin typeface="Calibri" panose="020F0502020204030204" pitchFamily="34" charset="0"/>
                <a:ea typeface="Times New Roman" panose="02020603050405020304" pitchFamily="18" charset="0"/>
              </a:rPr>
              <a:t>abilità</a:t>
            </a:r>
            <a:r>
              <a:rPr lang="en-US" sz="2800" i="1" dirty="0">
                <a:effectLst/>
                <a:latin typeface="Calibri" panose="020F0502020204030204" pitchFamily="34" charset="0"/>
                <a:ea typeface="Times New Roman" panose="02020603050405020304" pitchFamily="18" charset="0"/>
              </a:rPr>
              <a:t> e </a:t>
            </a:r>
            <a:r>
              <a:rPr lang="en-US" sz="2800" i="1" dirty="0" err="1">
                <a:effectLst/>
                <a:latin typeface="Calibri" panose="020F0502020204030204" pitchFamily="34" charset="0"/>
                <a:ea typeface="Times New Roman" panose="02020603050405020304" pitchFamily="18" charset="0"/>
              </a:rPr>
              <a:t>attitudini</a:t>
            </a:r>
            <a:r>
              <a:rPr lang="en-US" sz="2800" i="1" dirty="0">
                <a:effectLst/>
                <a:latin typeface="Calibri" panose="020F0502020204030204" pitchFamily="34" charset="0"/>
                <a:ea typeface="Times New Roman" panose="02020603050405020304" pitchFamily="18" charset="0"/>
              </a:rPr>
              <a:t> </a:t>
            </a:r>
            <a:r>
              <a:rPr lang="en-US" sz="2800" i="1" dirty="0" err="1">
                <a:effectLst/>
                <a:latin typeface="Calibri" panose="020F0502020204030204" pitchFamily="34" charset="0"/>
                <a:ea typeface="Times New Roman" panose="02020603050405020304" pitchFamily="18" charset="0"/>
              </a:rPr>
              <a:t>adeguate</a:t>
            </a:r>
            <a:r>
              <a:rPr lang="en-US" sz="2800" i="1" dirty="0">
                <a:effectLst/>
                <a:latin typeface="Calibri" panose="020F0502020204030204" pitchFamily="34" charset="0"/>
                <a:ea typeface="Times New Roman" panose="02020603050405020304" pitchFamily="18" charset="0"/>
              </a:rPr>
              <a:t> al </a:t>
            </a:r>
            <a:r>
              <a:rPr lang="en-US" sz="2800" i="1" dirty="0" err="1">
                <a:effectLst/>
                <a:latin typeface="Calibri" panose="020F0502020204030204" pitchFamily="34" charset="0"/>
                <a:ea typeface="Times New Roman" panose="02020603050405020304" pitchFamily="18" charset="0"/>
              </a:rPr>
              <a:t>contesto</a:t>
            </a:r>
            <a:r>
              <a:rPr lang="en-US" sz="2800" i="1" dirty="0">
                <a:effectLst/>
                <a:latin typeface="Calibri" panose="020F0502020204030204" pitchFamily="34" charset="0"/>
                <a:ea typeface="Times New Roman" panose="02020603050405020304" pitchFamily="18" charset="0"/>
              </a:rPr>
              <a:t>. Le </a:t>
            </a:r>
            <a:r>
              <a:rPr lang="en-US" sz="2800" i="1" dirty="0" err="1">
                <a:effectLst/>
                <a:latin typeface="Calibri" panose="020F0502020204030204" pitchFamily="34" charset="0"/>
                <a:ea typeface="Times New Roman" panose="02020603050405020304" pitchFamily="18" charset="0"/>
              </a:rPr>
              <a:t>competenze</a:t>
            </a:r>
            <a:r>
              <a:rPr lang="en-US" sz="2800" i="1" dirty="0">
                <a:effectLst/>
                <a:latin typeface="Calibri" panose="020F0502020204030204" pitchFamily="34" charset="0"/>
                <a:ea typeface="Times New Roman" panose="02020603050405020304" pitchFamily="18" charset="0"/>
              </a:rPr>
              <a:t> </a:t>
            </a:r>
            <a:r>
              <a:rPr lang="en-US" sz="2800" i="1" dirty="0" err="1">
                <a:effectLst/>
                <a:latin typeface="Calibri" panose="020F0502020204030204" pitchFamily="34" charset="0"/>
                <a:ea typeface="Times New Roman" panose="02020603050405020304" pitchFamily="18" charset="0"/>
              </a:rPr>
              <a:t>chiave</a:t>
            </a:r>
            <a:r>
              <a:rPr lang="en-US" sz="2800" i="1" dirty="0">
                <a:effectLst/>
                <a:latin typeface="Calibri" panose="020F0502020204030204" pitchFamily="34" charset="0"/>
                <a:ea typeface="Times New Roman" panose="02020603050405020304" pitchFamily="18" charset="0"/>
              </a:rPr>
              <a:t> </a:t>
            </a:r>
            <a:r>
              <a:rPr lang="en-US" sz="2800" i="1" dirty="0" err="1">
                <a:effectLst/>
                <a:latin typeface="Calibri" panose="020F0502020204030204" pitchFamily="34" charset="0"/>
                <a:ea typeface="Times New Roman" panose="02020603050405020304" pitchFamily="18" charset="0"/>
              </a:rPr>
              <a:t>sono</a:t>
            </a:r>
            <a:r>
              <a:rPr lang="en-US" sz="2800" i="1" dirty="0">
                <a:effectLst/>
                <a:latin typeface="Calibri" panose="020F0502020204030204" pitchFamily="34" charset="0"/>
                <a:ea typeface="Times New Roman" panose="02020603050405020304" pitchFamily="18" charset="0"/>
              </a:rPr>
              <a:t> quelle di cui tutti </a:t>
            </a:r>
            <a:r>
              <a:rPr lang="en-US" sz="2800" i="1" dirty="0" err="1">
                <a:effectLst/>
                <a:latin typeface="Calibri" panose="020F0502020204030204" pitchFamily="34" charset="0"/>
                <a:ea typeface="Times New Roman" panose="02020603050405020304" pitchFamily="18" charset="0"/>
              </a:rPr>
              <a:t>gli</a:t>
            </a:r>
            <a:r>
              <a:rPr lang="en-US" sz="2800" i="1" dirty="0">
                <a:effectLst/>
                <a:latin typeface="Calibri" panose="020F0502020204030204" pitchFamily="34" charset="0"/>
                <a:ea typeface="Times New Roman" panose="02020603050405020304" pitchFamily="18" charset="0"/>
              </a:rPr>
              <a:t> </a:t>
            </a:r>
            <a:r>
              <a:rPr lang="en-US" sz="2800" i="1" dirty="0" err="1">
                <a:effectLst/>
                <a:latin typeface="Calibri" panose="020F0502020204030204" pitchFamily="34" charset="0"/>
                <a:ea typeface="Times New Roman" panose="02020603050405020304" pitchFamily="18" charset="0"/>
              </a:rPr>
              <a:t>individui</a:t>
            </a:r>
            <a:r>
              <a:rPr lang="en-US" sz="2800" i="1" dirty="0">
                <a:effectLst/>
                <a:latin typeface="Calibri" panose="020F0502020204030204" pitchFamily="34" charset="0"/>
                <a:ea typeface="Times New Roman" panose="02020603050405020304" pitchFamily="18" charset="0"/>
              </a:rPr>
              <a:t> </a:t>
            </a:r>
            <a:r>
              <a:rPr lang="en-US" sz="2800" i="1" dirty="0" err="1">
                <a:effectLst/>
                <a:latin typeface="Calibri" panose="020F0502020204030204" pitchFamily="34" charset="0"/>
                <a:ea typeface="Times New Roman" panose="02020603050405020304" pitchFamily="18" charset="0"/>
              </a:rPr>
              <a:t>hanno</a:t>
            </a:r>
            <a:r>
              <a:rPr lang="en-US" sz="2800" i="1" dirty="0">
                <a:effectLst/>
                <a:latin typeface="Calibri" panose="020F0502020204030204" pitchFamily="34" charset="0"/>
                <a:ea typeface="Times New Roman" panose="02020603050405020304" pitchFamily="18" charset="0"/>
              </a:rPr>
              <a:t> </a:t>
            </a:r>
            <a:r>
              <a:rPr lang="en-US" sz="2800" i="1" dirty="0" err="1">
                <a:effectLst/>
                <a:latin typeface="Calibri" panose="020F0502020204030204" pitchFamily="34" charset="0"/>
                <a:ea typeface="Times New Roman" panose="02020603050405020304" pitchFamily="18" charset="0"/>
              </a:rPr>
              <a:t>bisogno</a:t>
            </a:r>
            <a:r>
              <a:rPr lang="en-US" sz="2800" i="1" dirty="0">
                <a:effectLst/>
                <a:latin typeface="Calibri" panose="020F0502020204030204" pitchFamily="34" charset="0"/>
                <a:ea typeface="Times New Roman" panose="02020603050405020304" pitchFamily="18" charset="0"/>
              </a:rPr>
              <a:t> per lo </a:t>
            </a:r>
            <a:r>
              <a:rPr lang="en-US" sz="2800" i="1" dirty="0" err="1">
                <a:effectLst/>
                <a:latin typeface="Calibri" panose="020F0502020204030204" pitchFamily="34" charset="0"/>
                <a:ea typeface="Times New Roman" panose="02020603050405020304" pitchFamily="18" charset="0"/>
              </a:rPr>
              <a:t>sviluppo</a:t>
            </a:r>
            <a:r>
              <a:rPr lang="en-US" sz="2800" i="1" dirty="0">
                <a:effectLst/>
                <a:latin typeface="Calibri" panose="020F0502020204030204" pitchFamily="34" charset="0"/>
                <a:ea typeface="Times New Roman" panose="02020603050405020304" pitchFamily="18" charset="0"/>
              </a:rPr>
              <a:t> e la </a:t>
            </a:r>
            <a:r>
              <a:rPr lang="en-US" sz="2800" i="1" dirty="0" err="1">
                <a:effectLst/>
                <a:latin typeface="Calibri" panose="020F0502020204030204" pitchFamily="34" charset="0"/>
                <a:ea typeface="Times New Roman" panose="02020603050405020304" pitchFamily="18" charset="0"/>
              </a:rPr>
              <a:t>realizzazione</a:t>
            </a:r>
            <a:r>
              <a:rPr lang="en-US" sz="2800" i="1" dirty="0">
                <a:effectLst/>
                <a:latin typeface="Calibri" panose="020F0502020204030204" pitchFamily="34" charset="0"/>
                <a:ea typeface="Times New Roman" panose="02020603050405020304" pitchFamily="18" charset="0"/>
              </a:rPr>
              <a:t> </a:t>
            </a:r>
            <a:r>
              <a:rPr lang="en-US" sz="2800" i="1" dirty="0" err="1">
                <a:effectLst/>
                <a:latin typeface="Calibri" panose="020F0502020204030204" pitchFamily="34" charset="0"/>
                <a:ea typeface="Times New Roman" panose="02020603050405020304" pitchFamily="18" charset="0"/>
              </a:rPr>
              <a:t>personale</a:t>
            </a:r>
            <a:r>
              <a:rPr lang="en-US" sz="2800" i="1" dirty="0">
                <a:effectLst/>
                <a:latin typeface="Calibri" panose="020F0502020204030204" pitchFamily="34" charset="0"/>
                <a:ea typeface="Times New Roman" panose="02020603050405020304" pitchFamily="18" charset="0"/>
              </a:rPr>
              <a:t>, la </a:t>
            </a:r>
            <a:r>
              <a:rPr lang="en-US" sz="2800" i="1" dirty="0" err="1">
                <a:effectLst/>
                <a:latin typeface="Calibri" panose="020F0502020204030204" pitchFamily="34" charset="0"/>
                <a:ea typeface="Times New Roman" panose="02020603050405020304" pitchFamily="18" charset="0"/>
              </a:rPr>
              <a:t>cittadinanza</a:t>
            </a:r>
            <a:r>
              <a:rPr lang="en-US" sz="2800" i="1" dirty="0">
                <a:effectLst/>
                <a:latin typeface="Calibri" panose="020F0502020204030204" pitchFamily="34" charset="0"/>
                <a:ea typeface="Times New Roman" panose="02020603050405020304" pitchFamily="18" charset="0"/>
              </a:rPr>
              <a:t> </a:t>
            </a:r>
            <a:r>
              <a:rPr lang="en-US" sz="2800" i="1" dirty="0" err="1">
                <a:effectLst/>
                <a:latin typeface="Calibri" panose="020F0502020204030204" pitchFamily="34" charset="0"/>
                <a:ea typeface="Times New Roman" panose="02020603050405020304" pitchFamily="18" charset="0"/>
              </a:rPr>
              <a:t>attiva</a:t>
            </a:r>
            <a:r>
              <a:rPr lang="en-US" sz="2800" i="1" dirty="0">
                <a:effectLst/>
                <a:latin typeface="Calibri" panose="020F0502020204030204" pitchFamily="34" charset="0"/>
                <a:ea typeface="Times New Roman" panose="02020603050405020304" pitchFamily="18" charset="0"/>
              </a:rPr>
              <a:t>, </a:t>
            </a:r>
            <a:r>
              <a:rPr lang="en-US" sz="2800" i="1" dirty="0" err="1">
                <a:effectLst/>
                <a:latin typeface="Calibri" panose="020F0502020204030204" pitchFamily="34" charset="0"/>
                <a:ea typeface="Times New Roman" panose="02020603050405020304" pitchFamily="18" charset="0"/>
              </a:rPr>
              <a:t>l'inclusione</a:t>
            </a:r>
            <a:r>
              <a:rPr lang="en-US" sz="2800" i="1" dirty="0">
                <a:effectLst/>
                <a:latin typeface="Calibri" panose="020F0502020204030204" pitchFamily="34" charset="0"/>
                <a:ea typeface="Times New Roman" panose="02020603050405020304" pitchFamily="18" charset="0"/>
              </a:rPr>
              <a:t> </a:t>
            </a:r>
            <a:r>
              <a:rPr lang="en-US" sz="2800" i="1" dirty="0" err="1">
                <a:effectLst/>
                <a:latin typeface="Calibri" panose="020F0502020204030204" pitchFamily="34" charset="0"/>
                <a:ea typeface="Times New Roman" panose="02020603050405020304" pitchFamily="18" charset="0"/>
              </a:rPr>
              <a:t>sociale</a:t>
            </a:r>
            <a:r>
              <a:rPr lang="en-US" sz="2800" i="1" dirty="0">
                <a:effectLst/>
                <a:latin typeface="Calibri" panose="020F0502020204030204" pitchFamily="34" charset="0"/>
                <a:ea typeface="Times New Roman" panose="02020603050405020304" pitchFamily="18" charset="0"/>
              </a:rPr>
              <a:t> e </a:t>
            </a:r>
            <a:r>
              <a:rPr lang="en-US" sz="2800" i="1" dirty="0" err="1">
                <a:effectLst/>
                <a:latin typeface="Calibri" panose="020F0502020204030204" pitchFamily="34" charset="0"/>
                <a:ea typeface="Times New Roman" panose="02020603050405020304" pitchFamily="18" charset="0"/>
              </a:rPr>
              <a:t>l'occupazione</a:t>
            </a:r>
            <a:r>
              <a:rPr lang="en-US" sz="2800" dirty="0">
                <a:effectLst/>
                <a:latin typeface="Calibri" panose="020F0502020204030204" pitchFamily="34" charset="0"/>
                <a:ea typeface="Times New Roman" panose="02020603050405020304" pitchFamily="18" charset="0"/>
              </a:rPr>
              <a:t>".</a:t>
            </a:r>
            <a:endParaRPr lang="it-IT"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74236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err="1">
                <a:solidFill>
                  <a:srgbClr val="E12227"/>
                </a:solidFill>
                <a:latin typeface="Tahoma" panose="020B0604030504040204" pitchFamily="34" charset="0"/>
                <a:ea typeface="Tahoma" panose="020B0604030504040204" pitchFamily="34" charset="0"/>
                <a:cs typeface="Tahoma" panose="020B0604030504040204" pitchFamily="34" charset="0"/>
              </a:rPr>
              <a:t>Unità</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1</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5" y="2019300"/>
            <a:ext cx="16913699" cy="1027204"/>
          </a:xfrm>
          <a:prstGeom prst="rect">
            <a:avLst/>
          </a:prstGeom>
        </p:spPr>
        <p:txBody>
          <a:bodyPr vert="horz" wrap="square" lIns="0" tIns="13970" rIns="0" bIns="0" rtlCol="0">
            <a:spAutoFit/>
          </a:bodyPr>
          <a:lstStyle/>
          <a:p>
            <a:pPr marL="12700" algn="just">
              <a:lnSpc>
                <a:spcPct val="100000"/>
              </a:lnSpc>
              <a:spcBef>
                <a:spcPts val="110"/>
              </a:spcBef>
            </a:pPr>
            <a:r>
              <a:rPr lang="en-GB" sz="4000" b="1" spc="50" dirty="0">
                <a:solidFill>
                  <a:srgbClr val="243255"/>
                </a:solidFill>
                <a:cs typeface="Tahoma"/>
              </a:rPr>
              <a:t>Le 8 </a:t>
            </a:r>
            <a:r>
              <a:rPr lang="en-GB" sz="4000" b="1" spc="50" dirty="0" err="1">
                <a:solidFill>
                  <a:srgbClr val="243255"/>
                </a:solidFill>
                <a:cs typeface="Tahoma"/>
              </a:rPr>
              <a:t>competenze</a:t>
            </a:r>
            <a:r>
              <a:rPr lang="en-GB" sz="4000" b="1" spc="50" dirty="0">
                <a:solidFill>
                  <a:srgbClr val="243255"/>
                </a:solidFill>
                <a:cs typeface="Tahoma"/>
              </a:rPr>
              <a:t> </a:t>
            </a:r>
            <a:r>
              <a:rPr lang="en-GB" sz="4000" b="1" spc="50" dirty="0" err="1">
                <a:solidFill>
                  <a:srgbClr val="243255"/>
                </a:solidFill>
                <a:cs typeface="Tahoma"/>
              </a:rPr>
              <a:t>chiave</a:t>
            </a:r>
            <a:r>
              <a:rPr lang="en-GB" sz="4000" b="1" spc="50" dirty="0">
                <a:solidFill>
                  <a:srgbClr val="243255"/>
                </a:solidFill>
                <a:cs typeface="Tahoma"/>
              </a:rPr>
              <a:t> per </a:t>
            </a:r>
            <a:r>
              <a:rPr lang="en-GB" sz="4000" b="1" spc="50" dirty="0" err="1">
                <a:solidFill>
                  <a:srgbClr val="243255"/>
                </a:solidFill>
                <a:cs typeface="Tahoma"/>
              </a:rPr>
              <a:t>l’apprendimento</a:t>
            </a:r>
            <a:r>
              <a:rPr lang="en-GB" sz="4000" b="1" spc="50" dirty="0">
                <a:solidFill>
                  <a:srgbClr val="243255"/>
                </a:solidFill>
                <a:cs typeface="Tahoma"/>
              </a:rPr>
              <a:t> di </a:t>
            </a:r>
            <a:r>
              <a:rPr lang="en-GB" sz="4000" b="1" spc="50" dirty="0" err="1">
                <a:solidFill>
                  <a:srgbClr val="243255"/>
                </a:solidFill>
                <a:cs typeface="Tahoma"/>
              </a:rPr>
              <a:t>lungo</a:t>
            </a:r>
            <a:r>
              <a:rPr lang="en-GB" sz="4000" b="1" spc="50" dirty="0">
                <a:solidFill>
                  <a:srgbClr val="243255"/>
                </a:solidFill>
                <a:cs typeface="Tahoma"/>
              </a:rPr>
              <a:t> </a:t>
            </a:r>
            <a:r>
              <a:rPr lang="en-GB" sz="4000" b="1" spc="50" dirty="0" err="1">
                <a:solidFill>
                  <a:srgbClr val="243255"/>
                </a:solidFill>
                <a:cs typeface="Tahoma"/>
              </a:rPr>
              <a:t>periodo</a:t>
            </a:r>
            <a:r>
              <a:rPr lang="en-GB" sz="4000" b="1" spc="50" dirty="0">
                <a:solidFill>
                  <a:srgbClr val="243255"/>
                </a:solidFill>
                <a:cs typeface="Tahoma"/>
              </a:rPr>
              <a:t>(LLL)</a:t>
            </a:r>
          </a:p>
          <a:p>
            <a:pPr marL="12700" algn="just">
              <a:lnSpc>
                <a:spcPct val="100000"/>
              </a:lnSpc>
              <a:spcBef>
                <a:spcPts val="110"/>
              </a:spcBef>
            </a:pPr>
            <a:endParaRPr lang="es-ES" sz="2500" b="1" spc="50" dirty="0">
              <a:solidFill>
                <a:srgbClr val="243255"/>
              </a:solidFill>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5" y="3046504"/>
            <a:ext cx="16913698" cy="4401205"/>
          </a:xfrm>
          <a:prstGeom prst="rect">
            <a:avLst/>
          </a:prstGeom>
          <a:noFill/>
        </p:spPr>
        <p:txBody>
          <a:bodyPr wrap="square" rtlCol="0">
            <a:spAutoFit/>
          </a:bodyPr>
          <a:lstStyle/>
          <a:p>
            <a:r>
              <a:rPr lang="en-US" altLang="ko-KR" sz="2800" dirty="0"/>
              <a:t>Le </a:t>
            </a:r>
            <a:r>
              <a:rPr lang="en-US" altLang="ko-KR" sz="2800" dirty="0" err="1"/>
              <a:t>competenze</a:t>
            </a:r>
            <a:r>
              <a:rPr lang="en-US" altLang="ko-KR" sz="2800" dirty="0"/>
              <a:t> </a:t>
            </a:r>
            <a:r>
              <a:rPr lang="en-US" altLang="ko-KR" sz="2800" dirty="0" err="1"/>
              <a:t>sopracitate</a:t>
            </a:r>
            <a:r>
              <a:rPr lang="en-US" altLang="ko-KR" sz="2800" dirty="0"/>
              <a:t> </a:t>
            </a:r>
            <a:r>
              <a:rPr lang="en-US" altLang="ko-KR" sz="2800" dirty="0" err="1"/>
              <a:t>sono</a:t>
            </a:r>
            <a:r>
              <a:rPr lang="en-US" altLang="ko-KR" sz="2800" dirty="0"/>
              <a:t> le </a:t>
            </a:r>
            <a:r>
              <a:rPr lang="en-US" altLang="ko-KR" sz="2800" dirty="0" err="1"/>
              <a:t>seguenti</a:t>
            </a:r>
            <a:r>
              <a:rPr lang="en-US" altLang="ko-KR" sz="2800" dirty="0"/>
              <a:t>:</a:t>
            </a:r>
          </a:p>
          <a:p>
            <a:pPr algn="just"/>
            <a:endParaRPr lang="en-US" altLang="ko-KR" sz="2800" dirty="0"/>
          </a:p>
          <a:p>
            <a:pPr marL="514350" indent="-514350" algn="just">
              <a:buFont typeface="+mj-lt"/>
              <a:buAutoNum type="arabicPeriod"/>
            </a:pPr>
            <a:r>
              <a:rPr lang="en-US" altLang="ko-KR" sz="2800" dirty="0" err="1"/>
              <a:t>Comunicazione</a:t>
            </a:r>
            <a:r>
              <a:rPr lang="en-US" altLang="ko-KR" sz="2800" dirty="0"/>
              <a:t> </a:t>
            </a:r>
            <a:r>
              <a:rPr lang="en-US" altLang="ko-KR" sz="2800" dirty="0" err="1"/>
              <a:t>nella</a:t>
            </a:r>
            <a:r>
              <a:rPr lang="en-US" altLang="ko-KR" sz="2800" dirty="0"/>
              <a:t> </a:t>
            </a:r>
            <a:r>
              <a:rPr lang="en-US" altLang="ko-KR" sz="2800" dirty="0" err="1"/>
              <a:t>madrelingua</a:t>
            </a:r>
            <a:endParaRPr lang="en-US" altLang="ko-KR" sz="2800" dirty="0"/>
          </a:p>
          <a:p>
            <a:pPr marL="514350" indent="-514350" algn="just">
              <a:buFont typeface="+mj-lt"/>
              <a:buAutoNum type="arabicPeriod"/>
            </a:pPr>
            <a:r>
              <a:rPr lang="en-US" altLang="ko-KR" sz="2800" dirty="0" err="1"/>
              <a:t>Comunicazione</a:t>
            </a:r>
            <a:r>
              <a:rPr lang="en-US" altLang="ko-KR" sz="2800" dirty="0"/>
              <a:t> </a:t>
            </a:r>
            <a:r>
              <a:rPr lang="en-US" altLang="ko-KR" sz="2800" dirty="0" err="1"/>
              <a:t>nelle</a:t>
            </a:r>
            <a:r>
              <a:rPr lang="en-US" altLang="ko-KR" sz="2800" dirty="0"/>
              <a:t> lingue </a:t>
            </a:r>
            <a:r>
              <a:rPr lang="en-US" altLang="ko-KR" sz="2800" dirty="0" err="1"/>
              <a:t>straniere</a:t>
            </a:r>
            <a:endParaRPr lang="en-US" altLang="ko-KR" sz="2800" dirty="0"/>
          </a:p>
          <a:p>
            <a:pPr marL="514350" indent="-514350" algn="just">
              <a:buFont typeface="+mj-lt"/>
              <a:buAutoNum type="arabicPeriod"/>
            </a:pPr>
            <a:r>
              <a:rPr lang="en-US" altLang="ko-KR" sz="2800" dirty="0" err="1"/>
              <a:t>Competenze</a:t>
            </a:r>
            <a:r>
              <a:rPr lang="en-US" altLang="ko-KR" sz="2800" dirty="0"/>
              <a:t> di base </a:t>
            </a:r>
            <a:r>
              <a:rPr lang="en-US" altLang="ko-KR" sz="2800" dirty="0" err="1"/>
              <a:t>nelle</a:t>
            </a:r>
            <a:r>
              <a:rPr lang="en-US" altLang="ko-KR" sz="2800" dirty="0"/>
              <a:t> discipline STEM</a:t>
            </a:r>
          </a:p>
          <a:p>
            <a:pPr marL="514350" indent="-514350" algn="just">
              <a:buFont typeface="+mj-lt"/>
              <a:buAutoNum type="arabicPeriod"/>
            </a:pPr>
            <a:r>
              <a:rPr lang="en-US" altLang="ko-KR" sz="2800" dirty="0" err="1"/>
              <a:t>Competenze</a:t>
            </a:r>
            <a:r>
              <a:rPr lang="en-US" altLang="ko-KR" sz="2800" dirty="0"/>
              <a:t> </a:t>
            </a:r>
            <a:r>
              <a:rPr lang="en-US" altLang="ko-KR" sz="2800" dirty="0" err="1"/>
              <a:t>digitali</a:t>
            </a:r>
            <a:endParaRPr lang="en-US" altLang="ko-KR" sz="2800" dirty="0"/>
          </a:p>
          <a:p>
            <a:pPr marL="514350" indent="-514350" algn="just">
              <a:buFont typeface="+mj-lt"/>
              <a:buAutoNum type="arabicPeriod"/>
            </a:pPr>
            <a:r>
              <a:rPr lang="en-US" altLang="ko-KR" sz="2800" dirty="0" err="1"/>
              <a:t>Imparare</a:t>
            </a:r>
            <a:r>
              <a:rPr lang="en-US" altLang="ko-KR" sz="2800" dirty="0"/>
              <a:t> ad </a:t>
            </a:r>
            <a:r>
              <a:rPr lang="en-US" altLang="ko-KR" sz="2800" dirty="0" err="1"/>
              <a:t>imparare</a:t>
            </a:r>
            <a:endParaRPr lang="en-US" altLang="ko-KR" sz="2800" dirty="0"/>
          </a:p>
          <a:p>
            <a:pPr marL="514350" indent="-514350" algn="just">
              <a:buFont typeface="+mj-lt"/>
              <a:buAutoNum type="arabicPeriod"/>
            </a:pPr>
            <a:r>
              <a:rPr lang="en-US" altLang="ko-KR" sz="2800" dirty="0" err="1"/>
              <a:t>Competenze</a:t>
            </a:r>
            <a:r>
              <a:rPr lang="en-US" altLang="ko-KR" sz="2800" dirty="0"/>
              <a:t> </a:t>
            </a:r>
            <a:r>
              <a:rPr lang="en-US" altLang="ko-KR" sz="2800" dirty="0" err="1"/>
              <a:t>sociali</a:t>
            </a:r>
            <a:r>
              <a:rPr lang="en-US" altLang="ko-KR" sz="2800" dirty="0"/>
              <a:t> e </a:t>
            </a:r>
            <a:r>
              <a:rPr lang="en-US" altLang="ko-KR" sz="2800" dirty="0" err="1"/>
              <a:t>civiche</a:t>
            </a:r>
            <a:endParaRPr lang="en-US" altLang="ko-KR" sz="2800" dirty="0"/>
          </a:p>
          <a:p>
            <a:pPr marL="514350" indent="-514350" algn="just">
              <a:buFont typeface="+mj-lt"/>
              <a:buAutoNum type="arabicPeriod"/>
            </a:pPr>
            <a:r>
              <a:rPr lang="en-US" altLang="ko-KR" sz="2800" b="1" dirty="0"/>
              <a:t>Spirito </a:t>
            </a:r>
            <a:r>
              <a:rPr lang="en-US" altLang="ko-KR" sz="2800" b="1" dirty="0" err="1"/>
              <a:t>d’iniziativa</a:t>
            </a:r>
            <a:r>
              <a:rPr lang="en-US" altLang="ko-KR" sz="2800" b="1" dirty="0"/>
              <a:t> ed </a:t>
            </a:r>
            <a:r>
              <a:rPr lang="en-US" altLang="ko-KR" sz="2800" b="1" dirty="0" err="1"/>
              <a:t>imprenditorialità</a:t>
            </a:r>
            <a:endParaRPr lang="en-US" altLang="ko-KR" sz="2800" b="1" dirty="0"/>
          </a:p>
          <a:p>
            <a:pPr marL="514350" indent="-514350" algn="just">
              <a:buFont typeface="+mj-lt"/>
              <a:buAutoNum type="arabicPeriod"/>
            </a:pPr>
            <a:r>
              <a:rPr lang="en-US" altLang="ko-KR" sz="2800" dirty="0" err="1"/>
              <a:t>Consapevolezza</a:t>
            </a:r>
            <a:r>
              <a:rPr lang="en-US" altLang="ko-KR" sz="2800" dirty="0"/>
              <a:t> ed </a:t>
            </a:r>
            <a:r>
              <a:rPr lang="en-US" altLang="ko-KR" sz="2800" dirty="0" err="1"/>
              <a:t>espressione</a:t>
            </a:r>
            <a:r>
              <a:rPr lang="en-US" altLang="ko-KR" sz="2800" dirty="0"/>
              <a:t> </a:t>
            </a:r>
            <a:r>
              <a:rPr lang="en-US" altLang="ko-KR" sz="2800" dirty="0" err="1"/>
              <a:t>culturale</a:t>
            </a:r>
            <a:endParaRPr lang="en-US" altLang="ko-KR" sz="2800" dirty="0"/>
          </a:p>
        </p:txBody>
      </p:sp>
    </p:spTree>
    <p:extLst>
      <p:ext uri="{BB962C8B-B14F-4D97-AF65-F5344CB8AC3E}">
        <p14:creationId xmlns:p14="http://schemas.microsoft.com/office/powerpoint/2010/main" val="3009455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err="1">
                <a:solidFill>
                  <a:srgbClr val="E12227"/>
                </a:solidFill>
                <a:latin typeface="Tahoma" panose="020B0604030504040204" pitchFamily="34" charset="0"/>
                <a:ea typeface="Tahoma" panose="020B0604030504040204" pitchFamily="34" charset="0"/>
                <a:cs typeface="Tahoma" panose="020B0604030504040204" pitchFamily="34" charset="0"/>
              </a:rPr>
              <a:t>Unità</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1</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5" y="2019300"/>
            <a:ext cx="16913699" cy="1027204"/>
          </a:xfrm>
          <a:prstGeom prst="rect">
            <a:avLst/>
          </a:prstGeom>
        </p:spPr>
        <p:txBody>
          <a:bodyPr vert="horz" wrap="square" lIns="0" tIns="13970" rIns="0" bIns="0" rtlCol="0">
            <a:spAutoFit/>
          </a:bodyPr>
          <a:lstStyle/>
          <a:p>
            <a:pPr marL="12700" algn="just">
              <a:lnSpc>
                <a:spcPct val="100000"/>
              </a:lnSpc>
              <a:spcBef>
                <a:spcPts val="110"/>
              </a:spcBef>
            </a:pPr>
            <a:r>
              <a:rPr lang="en-GB" sz="4000" b="1" spc="50" dirty="0">
                <a:solidFill>
                  <a:srgbClr val="243255"/>
                </a:solidFill>
                <a:cs typeface="Tahoma"/>
              </a:rPr>
              <a:t>7. Spirito </a:t>
            </a:r>
            <a:r>
              <a:rPr lang="en-GB" sz="4000" b="1" spc="50" dirty="0" err="1">
                <a:solidFill>
                  <a:srgbClr val="243255"/>
                </a:solidFill>
                <a:cs typeface="Tahoma"/>
              </a:rPr>
              <a:t>d’iniziativa</a:t>
            </a:r>
            <a:r>
              <a:rPr lang="en-GB" sz="4000" b="1" spc="50" dirty="0">
                <a:solidFill>
                  <a:srgbClr val="243255"/>
                </a:solidFill>
                <a:cs typeface="Tahoma"/>
              </a:rPr>
              <a:t> ed </a:t>
            </a:r>
            <a:r>
              <a:rPr lang="en-GB" sz="4000" b="1" spc="50" dirty="0" err="1">
                <a:solidFill>
                  <a:srgbClr val="243255"/>
                </a:solidFill>
                <a:cs typeface="Tahoma"/>
              </a:rPr>
              <a:t>imprenditorialità</a:t>
            </a:r>
            <a:endParaRPr lang="en-GB" sz="4000" b="1" spc="50" dirty="0">
              <a:solidFill>
                <a:srgbClr val="243255"/>
              </a:solidFill>
              <a:cs typeface="Tahoma"/>
            </a:endParaRPr>
          </a:p>
          <a:p>
            <a:pPr marL="12700" algn="just">
              <a:lnSpc>
                <a:spcPct val="100000"/>
              </a:lnSpc>
              <a:spcBef>
                <a:spcPts val="110"/>
              </a:spcBef>
            </a:pPr>
            <a:endParaRPr lang="es-ES" sz="2500" b="1" spc="50" dirty="0">
              <a:solidFill>
                <a:srgbClr val="243255"/>
              </a:solidFill>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5" y="3046504"/>
            <a:ext cx="16411890" cy="4832092"/>
          </a:xfrm>
          <a:prstGeom prst="rect">
            <a:avLst/>
          </a:prstGeom>
          <a:noFill/>
        </p:spPr>
        <p:txBody>
          <a:bodyPr wrap="square" rtlCol="0">
            <a:spAutoFit/>
          </a:bodyPr>
          <a:lstStyle/>
          <a:p>
            <a:r>
              <a:rPr lang="it-IT" sz="2800" dirty="0">
                <a:effectLst/>
                <a:ea typeface="Times New Roman" panose="02020603050405020304" pitchFamily="18" charset="0"/>
              </a:rPr>
              <a:t>Lo spirito d’iniziativa e di imprenditorialità (LLL competence no.7) è descritto come la capacità di:</a:t>
            </a:r>
          </a:p>
          <a:p>
            <a:r>
              <a:rPr lang="it-IT" sz="2800" dirty="0">
                <a:effectLst/>
                <a:ea typeface="Times New Roman" panose="02020603050405020304" pitchFamily="18" charset="0"/>
              </a:rPr>
              <a:t> </a:t>
            </a:r>
          </a:p>
          <a:p>
            <a:r>
              <a:rPr lang="it-IT" sz="2800" i="1" dirty="0">
                <a:effectLst/>
                <a:ea typeface="Times New Roman" panose="02020603050405020304" pitchFamily="18" charset="0"/>
              </a:rPr>
              <a:t>“…trasformare le idee in azione, aiutando gli individui ad essere maggiormente consapevoli del contesto lavorativo in cui sono inseriti e delle opportunità circostanti.”</a:t>
            </a:r>
          </a:p>
          <a:p>
            <a:endParaRPr lang="it-IT" sz="2800" dirty="0">
              <a:effectLst/>
              <a:ea typeface="Times New Roman" panose="02020603050405020304" pitchFamily="18" charset="0"/>
            </a:endParaRPr>
          </a:p>
          <a:p>
            <a:r>
              <a:rPr lang="it-IT" sz="2800" dirty="0">
                <a:effectLst/>
                <a:ea typeface="Times New Roman" panose="02020603050405020304" pitchFamily="18" charset="0"/>
              </a:rPr>
              <a:t>In aggiunta, questa competenza si riferisce a: </a:t>
            </a:r>
          </a:p>
          <a:p>
            <a:r>
              <a:rPr lang="it-IT" sz="2800" dirty="0">
                <a:effectLst/>
                <a:ea typeface="Times New Roman" panose="02020603050405020304" pitchFamily="18" charset="0"/>
              </a:rPr>
              <a:t> </a:t>
            </a:r>
          </a:p>
          <a:p>
            <a:r>
              <a:rPr lang="it-IT" sz="2800" i="1" dirty="0">
                <a:effectLst/>
                <a:ea typeface="Times New Roman" panose="02020603050405020304" pitchFamily="18" charset="0"/>
              </a:rPr>
              <a:t>“…l’abilità di individuare le opportunità esistenti a livello personale e professionale o per il proprio business, comprese le questione che definiscono maggiormente il cotesto in cui le persone vivono e lavorano, come ad esempio una più ampia comprensione del funzionamento dell’economia, le opportunità e le sfide a cui il datore di lavoro va in contro.”</a:t>
            </a:r>
            <a:endParaRPr lang="it-IT" sz="2800" dirty="0">
              <a:effectLst/>
              <a:ea typeface="Times New Roman" panose="02020603050405020304" pitchFamily="18" charset="0"/>
            </a:endParaRPr>
          </a:p>
        </p:txBody>
      </p:sp>
    </p:spTree>
    <p:extLst>
      <p:ext uri="{BB962C8B-B14F-4D97-AF65-F5344CB8AC3E}">
        <p14:creationId xmlns:p14="http://schemas.microsoft.com/office/powerpoint/2010/main" val="4122034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err="1">
                <a:solidFill>
                  <a:srgbClr val="E12227"/>
                </a:solidFill>
                <a:latin typeface="Tahoma" panose="020B0604030504040204" pitchFamily="34" charset="0"/>
                <a:ea typeface="Tahoma" panose="020B0604030504040204" pitchFamily="34" charset="0"/>
                <a:cs typeface="Tahoma" panose="020B0604030504040204" pitchFamily="34" charset="0"/>
              </a:rPr>
              <a:t>Unità</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1</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5" y="2019300"/>
            <a:ext cx="16913699" cy="629660"/>
          </a:xfrm>
          <a:prstGeom prst="rect">
            <a:avLst/>
          </a:prstGeom>
        </p:spPr>
        <p:txBody>
          <a:bodyPr vert="horz" wrap="square" lIns="0" tIns="13970" rIns="0" bIns="0" rtlCol="0">
            <a:spAutoFit/>
          </a:bodyPr>
          <a:lstStyle/>
          <a:p>
            <a:pPr marL="12700" algn="just">
              <a:lnSpc>
                <a:spcPct val="100000"/>
              </a:lnSpc>
              <a:spcBef>
                <a:spcPts val="110"/>
              </a:spcBef>
            </a:pPr>
            <a:r>
              <a:rPr lang="en-GB" sz="4000" b="1" spc="50" dirty="0" err="1">
                <a:solidFill>
                  <a:srgbClr val="243255"/>
                </a:solidFill>
                <a:cs typeface="Tahoma"/>
              </a:rPr>
              <a:t>Collegare</a:t>
            </a:r>
            <a:r>
              <a:rPr lang="en-GB" sz="4000" b="1" spc="50" dirty="0">
                <a:solidFill>
                  <a:srgbClr val="243255"/>
                </a:solidFill>
                <a:cs typeface="Tahoma"/>
              </a:rPr>
              <a:t> il </a:t>
            </a:r>
            <a:r>
              <a:rPr lang="en-GB" sz="4000" b="1" spc="50" dirty="0" err="1">
                <a:solidFill>
                  <a:srgbClr val="243255"/>
                </a:solidFill>
                <a:cs typeface="Tahoma"/>
              </a:rPr>
              <a:t>Pensiero</a:t>
            </a:r>
            <a:r>
              <a:rPr lang="en-GB" sz="4000" b="1" spc="50" dirty="0">
                <a:solidFill>
                  <a:srgbClr val="243255"/>
                </a:solidFill>
                <a:cs typeface="Tahoma"/>
              </a:rPr>
              <a:t> </a:t>
            </a:r>
            <a:r>
              <a:rPr lang="en-GB" sz="4000" b="1" spc="50" dirty="0" err="1">
                <a:solidFill>
                  <a:srgbClr val="243255"/>
                </a:solidFill>
                <a:cs typeface="Tahoma"/>
              </a:rPr>
              <a:t>Critico</a:t>
            </a:r>
            <a:r>
              <a:rPr lang="en-GB" sz="4000" b="1" spc="50" dirty="0">
                <a:solidFill>
                  <a:srgbClr val="243255"/>
                </a:solidFill>
                <a:cs typeface="Tahoma"/>
              </a:rPr>
              <a:t> </a:t>
            </a:r>
            <a:r>
              <a:rPr lang="en-GB" sz="4000" b="1" spc="50" dirty="0" err="1">
                <a:solidFill>
                  <a:srgbClr val="243255"/>
                </a:solidFill>
                <a:cs typeface="Tahoma"/>
              </a:rPr>
              <a:t>alla</a:t>
            </a:r>
            <a:r>
              <a:rPr lang="en-GB" sz="4000" b="1" spc="50" dirty="0">
                <a:solidFill>
                  <a:srgbClr val="243255"/>
                </a:solidFill>
                <a:cs typeface="Tahoma"/>
              </a:rPr>
              <a:t> </a:t>
            </a:r>
            <a:r>
              <a:rPr lang="en-GB" sz="4000" b="1" spc="50" dirty="0" err="1">
                <a:solidFill>
                  <a:srgbClr val="243255"/>
                </a:solidFill>
                <a:cs typeface="Tahoma"/>
              </a:rPr>
              <a:t>competenza</a:t>
            </a:r>
            <a:r>
              <a:rPr lang="en-GB" sz="4000" b="1" spc="50" dirty="0">
                <a:solidFill>
                  <a:srgbClr val="243255"/>
                </a:solidFill>
                <a:cs typeface="Tahoma"/>
              </a:rPr>
              <a:t> n.7</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5" y="3009900"/>
            <a:ext cx="15673545" cy="5201424"/>
          </a:xfrm>
          <a:prstGeom prst="rect">
            <a:avLst/>
          </a:prstGeom>
          <a:noFill/>
        </p:spPr>
        <p:txBody>
          <a:bodyPr wrap="square" rtlCol="0">
            <a:spAutoFit/>
          </a:bodyPr>
          <a:lstStyle/>
          <a:p>
            <a:r>
              <a:rPr lang="en-US" sz="2800" dirty="0">
                <a:effectLst/>
                <a:latin typeface="Calibri" panose="020F0502020204030204" pitchFamily="34" charset="0"/>
                <a:ea typeface="Times New Roman" panose="02020603050405020304" pitchFamily="18" charset="0"/>
              </a:rPr>
              <a:t>Da qui, </a:t>
            </a:r>
            <a:r>
              <a:rPr lang="en-US" sz="2800" dirty="0" err="1">
                <a:effectLst/>
                <a:latin typeface="Calibri" panose="020F0502020204030204" pitchFamily="34" charset="0"/>
                <a:ea typeface="Times New Roman" panose="02020603050405020304" pitchFamily="18" charset="0"/>
              </a:rPr>
              <a:t>possiamo</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iniziare</a:t>
            </a:r>
            <a:r>
              <a:rPr lang="en-US" sz="2800" dirty="0">
                <a:effectLst/>
                <a:latin typeface="Calibri" panose="020F0502020204030204" pitchFamily="34" charset="0"/>
                <a:ea typeface="Times New Roman" panose="02020603050405020304" pitchFamily="18" charset="0"/>
              </a:rPr>
              <a:t> a </a:t>
            </a:r>
            <a:r>
              <a:rPr lang="en-US" sz="2800" dirty="0" err="1">
                <a:effectLst/>
                <a:latin typeface="Calibri" panose="020F0502020204030204" pitchFamily="34" charset="0"/>
                <a:ea typeface="Times New Roman" panose="02020603050405020304" pitchFamily="18" charset="0"/>
              </a:rPr>
              <a:t>vedere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alcuni</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collegamenti</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chiari</a:t>
            </a:r>
            <a:r>
              <a:rPr lang="en-US" sz="2800" dirty="0">
                <a:effectLst/>
                <a:latin typeface="Calibri" panose="020F0502020204030204" pitchFamily="34" charset="0"/>
                <a:ea typeface="Times New Roman" panose="02020603050405020304" pitchFamily="18" charset="0"/>
              </a:rPr>
              <a:t> con </a:t>
            </a:r>
            <a:r>
              <a:rPr lang="en-US" sz="2800" dirty="0" err="1">
                <a:effectLst/>
                <a:latin typeface="Calibri" panose="020F0502020204030204" pitchFamily="34" charset="0"/>
                <a:ea typeface="Times New Roman" panose="02020603050405020304" pitchFamily="18" charset="0"/>
              </a:rPr>
              <a:t>ciò</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che</a:t>
            </a:r>
            <a:r>
              <a:rPr lang="en-US" sz="2800" dirty="0">
                <a:effectLst/>
                <a:latin typeface="Calibri" panose="020F0502020204030204" pitchFamily="34" charset="0"/>
                <a:ea typeface="Times New Roman" panose="02020603050405020304" pitchFamily="18" charset="0"/>
              </a:rPr>
              <a:t> è </a:t>
            </a:r>
            <a:r>
              <a:rPr lang="en-US" sz="2800" dirty="0" err="1">
                <a:effectLst/>
                <a:latin typeface="Calibri" panose="020F0502020204030204" pitchFamily="34" charset="0"/>
                <a:ea typeface="Times New Roman" panose="02020603050405020304" pitchFamily="18" charset="0"/>
              </a:rPr>
              <a:t>comunemente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inteso</a:t>
            </a:r>
            <a:r>
              <a:rPr lang="en-US" sz="2800" dirty="0">
                <a:effectLst/>
                <a:latin typeface="Calibri" panose="020F0502020204030204" pitchFamily="34" charset="0"/>
                <a:ea typeface="Times New Roman" panose="02020603050405020304" pitchFamily="18" charset="0"/>
              </a:rPr>
              <a:t> come "</a:t>
            </a:r>
            <a:r>
              <a:rPr lang="en-US" sz="2800" dirty="0" err="1">
                <a:effectLst/>
                <a:latin typeface="Calibri" panose="020F0502020204030204" pitchFamily="34" charset="0"/>
                <a:ea typeface="Times New Roman" panose="02020603050405020304" pitchFamily="18" charset="0"/>
              </a:rPr>
              <a:t>Pensiero</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Critico</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che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significa</a:t>
            </a:r>
            <a:r>
              <a:rPr lang="en-US" sz="2800" dirty="0">
                <a:effectLst/>
                <a:latin typeface="Calibri" panose="020F0502020204030204" pitchFamily="34" charset="0"/>
                <a:ea typeface="Times New Roman" panose="02020603050405020304" pitchFamily="18" charset="0"/>
              </a:rPr>
              <a:t>:</a:t>
            </a:r>
            <a:br>
              <a:rPr lang="en-US" sz="2800" dirty="0">
                <a:effectLst/>
                <a:latin typeface="Calibri" panose="020F0502020204030204" pitchFamily="34" charset="0"/>
                <a:ea typeface="Times New Roman" panose="02020603050405020304" pitchFamily="18" charset="0"/>
              </a:rPr>
            </a:br>
            <a:br>
              <a:rPr lang="en-US" sz="2800" dirty="0">
                <a:effectLst/>
                <a:latin typeface="Calibri" panose="020F0502020204030204" pitchFamily="34" charset="0"/>
                <a:ea typeface="Times New Roman" panose="02020603050405020304" pitchFamily="18" charset="0"/>
              </a:rPr>
            </a:br>
            <a:r>
              <a:rPr lang="en-US" sz="2800" i="1" dirty="0">
                <a:effectLst/>
                <a:latin typeface="Calibri" panose="020F0502020204030204" pitchFamily="34" charset="0"/>
                <a:ea typeface="Times New Roman" panose="02020603050405020304" pitchFamily="18" charset="0"/>
              </a:rPr>
              <a:t>"... il </a:t>
            </a:r>
            <a:r>
              <a:rPr lang="en-US" sz="2800" i="1" dirty="0" err="1">
                <a:effectLst/>
                <a:latin typeface="Calibri" panose="020F0502020204030204" pitchFamily="34" charset="0"/>
                <a:ea typeface="Times New Roman" panose="02020603050405020304" pitchFamily="18" charset="0"/>
              </a:rPr>
              <a:t>processo</a:t>
            </a:r>
            <a:r>
              <a:rPr lang="en-US" sz="2800" i="1" dirty="0">
                <a:effectLst/>
                <a:latin typeface="Calibri" panose="020F0502020204030204" pitchFamily="34" charset="0"/>
                <a:ea typeface="Times New Roman" panose="02020603050405020304" pitchFamily="18" charset="0"/>
              </a:rPr>
              <a:t> </a:t>
            </a:r>
            <a:r>
              <a:rPr lang="en-US" sz="2800" i="1" dirty="0" err="1">
                <a:effectLst/>
                <a:latin typeface="Calibri" panose="020F0502020204030204" pitchFamily="34" charset="0"/>
                <a:ea typeface="Times New Roman" panose="02020603050405020304" pitchFamily="18" charset="0"/>
              </a:rPr>
              <a:t>intellettualmente</a:t>
            </a:r>
            <a:r>
              <a:rPr lang="en-US" sz="2800" i="1" dirty="0">
                <a:effectLst/>
                <a:latin typeface="Calibri" panose="020F0502020204030204" pitchFamily="34" charset="0"/>
                <a:ea typeface="Times New Roman" panose="02020603050405020304" pitchFamily="18" charset="0"/>
              </a:rPr>
              <a:t> </a:t>
            </a:r>
            <a:r>
              <a:rPr lang="en-US" sz="2800" i="1" dirty="0" err="1">
                <a:effectLst/>
                <a:latin typeface="Calibri" panose="020F0502020204030204" pitchFamily="34" charset="0"/>
                <a:ea typeface="Times New Roman" panose="02020603050405020304" pitchFamily="18" charset="0"/>
              </a:rPr>
              <a:t>disciplinato</a:t>
            </a:r>
            <a:r>
              <a:rPr lang="en-US" sz="2800" i="1" dirty="0">
                <a:effectLst/>
                <a:latin typeface="Calibri" panose="020F0502020204030204" pitchFamily="34" charset="0"/>
                <a:ea typeface="Times New Roman" panose="02020603050405020304" pitchFamily="18" charset="0"/>
              </a:rPr>
              <a:t> di </a:t>
            </a:r>
            <a:r>
              <a:rPr lang="en-US" sz="2800" i="1" dirty="0" err="1">
                <a:effectLst/>
                <a:latin typeface="Calibri" panose="020F0502020204030204" pitchFamily="34" charset="0"/>
                <a:ea typeface="Times New Roman" panose="02020603050405020304" pitchFamily="18" charset="0"/>
              </a:rPr>
              <a:t>concettualizzare</a:t>
            </a:r>
            <a:r>
              <a:rPr lang="en-US" sz="2800" i="1" dirty="0">
                <a:effectLst/>
                <a:latin typeface="Calibri" panose="020F0502020204030204" pitchFamily="34" charset="0"/>
                <a:ea typeface="Times New Roman" panose="02020603050405020304" pitchFamily="18" charset="0"/>
              </a:rPr>
              <a:t>, </a:t>
            </a:r>
            <a:r>
              <a:rPr lang="en-US" sz="2800" i="1" dirty="0" err="1">
                <a:effectLst/>
                <a:latin typeface="Calibri" panose="020F0502020204030204" pitchFamily="34" charset="0"/>
                <a:ea typeface="Times New Roman" panose="02020603050405020304" pitchFamily="18" charset="0"/>
              </a:rPr>
              <a:t>applicare</a:t>
            </a:r>
            <a:r>
              <a:rPr lang="en-US" sz="2800" i="1" dirty="0">
                <a:effectLst/>
                <a:latin typeface="Calibri" panose="020F0502020204030204" pitchFamily="34" charset="0"/>
                <a:ea typeface="Times New Roman" panose="02020603050405020304" pitchFamily="18" charset="0"/>
              </a:rPr>
              <a:t>, </a:t>
            </a:r>
            <a:r>
              <a:rPr lang="en-US" sz="2800" i="1" dirty="0" err="1">
                <a:effectLst/>
                <a:latin typeface="Calibri" panose="020F0502020204030204" pitchFamily="34" charset="0"/>
                <a:ea typeface="Times New Roman" panose="02020603050405020304" pitchFamily="18" charset="0"/>
              </a:rPr>
              <a:t>analizzare</a:t>
            </a:r>
            <a:r>
              <a:rPr lang="en-US" sz="2800" i="1" dirty="0">
                <a:effectLst/>
                <a:latin typeface="Calibri" panose="020F0502020204030204" pitchFamily="34" charset="0"/>
                <a:ea typeface="Times New Roman" panose="02020603050405020304" pitchFamily="18" charset="0"/>
              </a:rPr>
              <a:t>, </a:t>
            </a:r>
            <a:r>
              <a:rPr lang="en-US" sz="2800" i="1" dirty="0" err="1">
                <a:effectLst/>
                <a:latin typeface="Calibri" panose="020F0502020204030204" pitchFamily="34" charset="0"/>
                <a:ea typeface="Times New Roman" panose="02020603050405020304" pitchFamily="18" charset="0"/>
              </a:rPr>
              <a:t>sintetizzare</a:t>
            </a:r>
            <a:r>
              <a:rPr lang="en-US" sz="2800" i="1" dirty="0">
                <a:effectLst/>
                <a:latin typeface="Calibri" panose="020F0502020204030204" pitchFamily="34" charset="0"/>
                <a:ea typeface="Times New Roman" panose="02020603050405020304" pitchFamily="18" charset="0"/>
              </a:rPr>
              <a:t> e/o </a:t>
            </a:r>
            <a:r>
              <a:rPr lang="en-US" sz="2800" i="1" dirty="0" err="1">
                <a:effectLst/>
                <a:latin typeface="Calibri" panose="020F0502020204030204" pitchFamily="34" charset="0"/>
                <a:ea typeface="Times New Roman" panose="02020603050405020304" pitchFamily="18" charset="0"/>
              </a:rPr>
              <a:t>valutare</a:t>
            </a:r>
            <a:r>
              <a:rPr lang="en-US" sz="2800" i="1" dirty="0">
                <a:effectLst/>
                <a:latin typeface="Calibri" panose="020F0502020204030204" pitchFamily="34" charset="0"/>
                <a:ea typeface="Times New Roman" panose="02020603050405020304" pitchFamily="18" charset="0"/>
              </a:rPr>
              <a:t> </a:t>
            </a:r>
            <a:r>
              <a:rPr lang="en-US" sz="2800" i="1" dirty="0" err="1">
                <a:effectLst/>
                <a:latin typeface="Calibri" panose="020F0502020204030204" pitchFamily="34" charset="0"/>
                <a:ea typeface="Times New Roman" panose="02020603050405020304" pitchFamily="18" charset="0"/>
              </a:rPr>
              <a:t>attivamente</a:t>
            </a:r>
            <a:r>
              <a:rPr lang="en-US" sz="2800" i="1" dirty="0">
                <a:effectLst/>
                <a:latin typeface="Calibri" panose="020F0502020204030204" pitchFamily="34" charset="0"/>
                <a:ea typeface="Times New Roman" panose="02020603050405020304" pitchFamily="18" charset="0"/>
              </a:rPr>
              <a:t> le </a:t>
            </a:r>
            <a:r>
              <a:rPr lang="en-US" sz="2800" i="1" dirty="0" err="1">
                <a:effectLst/>
                <a:latin typeface="Calibri" panose="020F0502020204030204" pitchFamily="34" charset="0"/>
                <a:ea typeface="Times New Roman" panose="02020603050405020304" pitchFamily="18" charset="0"/>
              </a:rPr>
              <a:t>informazioni</a:t>
            </a:r>
            <a:r>
              <a:rPr lang="en-US" sz="2800" i="1" dirty="0">
                <a:effectLst/>
                <a:latin typeface="Calibri" panose="020F0502020204030204" pitchFamily="34" charset="0"/>
                <a:ea typeface="Times New Roman" panose="02020603050405020304" pitchFamily="18" charset="0"/>
              </a:rPr>
              <a:t> </a:t>
            </a:r>
            <a:r>
              <a:rPr lang="en-US" sz="2800" i="1" dirty="0" err="1">
                <a:effectLst/>
                <a:latin typeface="Calibri" panose="020F0502020204030204" pitchFamily="34" charset="0"/>
                <a:ea typeface="Times New Roman" panose="02020603050405020304" pitchFamily="18" charset="0"/>
              </a:rPr>
              <a:t>raccolte</a:t>
            </a:r>
            <a:r>
              <a:rPr lang="en-US" sz="2800" i="1" dirty="0">
                <a:effectLst/>
                <a:latin typeface="Calibri" panose="020F0502020204030204" pitchFamily="34" charset="0"/>
                <a:ea typeface="Times New Roman" panose="02020603050405020304" pitchFamily="18" charset="0"/>
              </a:rPr>
              <a:t> o generate </a:t>
            </a:r>
            <a:r>
              <a:rPr lang="en-US" sz="2800" i="1" dirty="0" err="1">
                <a:effectLst/>
                <a:latin typeface="Calibri" panose="020F0502020204030204" pitchFamily="34" charset="0"/>
                <a:ea typeface="Times New Roman" panose="02020603050405020304" pitchFamily="18" charset="0"/>
              </a:rPr>
              <a:t>dall'osservazione</a:t>
            </a:r>
            <a:r>
              <a:rPr lang="en-US" sz="2800" i="1" dirty="0">
                <a:effectLst/>
                <a:latin typeface="Calibri" panose="020F0502020204030204" pitchFamily="34" charset="0"/>
                <a:ea typeface="Times New Roman" panose="02020603050405020304" pitchFamily="18" charset="0"/>
              </a:rPr>
              <a:t>, </a:t>
            </a:r>
            <a:r>
              <a:rPr lang="en-US" sz="2800" i="1" dirty="0" err="1">
                <a:effectLst/>
                <a:latin typeface="Calibri" panose="020F0502020204030204" pitchFamily="34" charset="0"/>
                <a:ea typeface="Times New Roman" panose="02020603050405020304" pitchFamily="18" charset="0"/>
              </a:rPr>
              <a:t>dall'esperienza</a:t>
            </a:r>
            <a:r>
              <a:rPr lang="en-US" sz="2800" i="1" dirty="0">
                <a:effectLst/>
                <a:latin typeface="Calibri" panose="020F0502020204030204" pitchFamily="34" charset="0"/>
                <a:ea typeface="Times New Roman" panose="02020603050405020304" pitchFamily="18" charset="0"/>
              </a:rPr>
              <a:t>, </a:t>
            </a:r>
            <a:r>
              <a:rPr lang="en-US" sz="2800" i="1" dirty="0" err="1">
                <a:effectLst/>
                <a:latin typeface="Calibri" panose="020F0502020204030204" pitchFamily="34" charset="0"/>
                <a:ea typeface="Times New Roman" panose="02020603050405020304" pitchFamily="18" charset="0"/>
              </a:rPr>
              <a:t>dalla</a:t>
            </a:r>
            <a:r>
              <a:rPr lang="en-US" sz="2800" i="1" dirty="0">
                <a:effectLst/>
                <a:latin typeface="Calibri" panose="020F0502020204030204" pitchFamily="34" charset="0"/>
                <a:ea typeface="Times New Roman" panose="02020603050405020304" pitchFamily="18" charset="0"/>
              </a:rPr>
              <a:t> </a:t>
            </a:r>
            <a:r>
              <a:rPr lang="en-US" sz="2800" i="1" dirty="0" err="1">
                <a:effectLst/>
                <a:latin typeface="Calibri" panose="020F0502020204030204" pitchFamily="34" charset="0"/>
                <a:ea typeface="Times New Roman" panose="02020603050405020304" pitchFamily="18" charset="0"/>
              </a:rPr>
              <a:t>riflessione</a:t>
            </a:r>
            <a:r>
              <a:rPr lang="en-US" sz="2800" i="1" dirty="0">
                <a:effectLst/>
                <a:latin typeface="Calibri" panose="020F0502020204030204" pitchFamily="34" charset="0"/>
                <a:ea typeface="Times New Roman" panose="02020603050405020304" pitchFamily="18" charset="0"/>
              </a:rPr>
              <a:t>, dal </a:t>
            </a:r>
            <a:r>
              <a:rPr lang="en-US" sz="2800" i="1" dirty="0" err="1">
                <a:effectLst/>
                <a:latin typeface="Calibri" panose="020F0502020204030204" pitchFamily="34" charset="0"/>
                <a:ea typeface="Times New Roman" panose="02020603050405020304" pitchFamily="18" charset="0"/>
              </a:rPr>
              <a:t>ragionamento</a:t>
            </a:r>
            <a:r>
              <a:rPr lang="en-US" sz="2800" i="1" dirty="0">
                <a:effectLst/>
                <a:latin typeface="Calibri" panose="020F0502020204030204" pitchFamily="34" charset="0"/>
                <a:ea typeface="Times New Roman" panose="02020603050405020304" pitchFamily="18" charset="0"/>
              </a:rPr>
              <a:t> o </a:t>
            </a:r>
            <a:r>
              <a:rPr lang="en-US" sz="2800" i="1" dirty="0" err="1">
                <a:effectLst/>
                <a:latin typeface="Calibri" panose="020F0502020204030204" pitchFamily="34" charset="0"/>
                <a:ea typeface="Times New Roman" panose="02020603050405020304" pitchFamily="18" charset="0"/>
              </a:rPr>
              <a:t>dalla</a:t>
            </a:r>
            <a:r>
              <a:rPr lang="en-US" sz="2800" i="1" dirty="0">
                <a:effectLst/>
                <a:latin typeface="Calibri" panose="020F0502020204030204" pitchFamily="34" charset="0"/>
                <a:ea typeface="Times New Roman" panose="02020603050405020304" pitchFamily="18" charset="0"/>
              </a:rPr>
              <a:t> </a:t>
            </a:r>
            <a:r>
              <a:rPr lang="en-US" sz="2800" i="1" dirty="0" err="1">
                <a:effectLst/>
                <a:latin typeface="Calibri" panose="020F0502020204030204" pitchFamily="34" charset="0"/>
                <a:ea typeface="Times New Roman" panose="02020603050405020304" pitchFamily="18" charset="0"/>
              </a:rPr>
              <a:t>comunicazione</a:t>
            </a:r>
            <a:r>
              <a:rPr lang="en-US" sz="2800" i="1" dirty="0">
                <a:effectLst/>
                <a:latin typeface="Calibri" panose="020F0502020204030204" pitchFamily="34" charset="0"/>
                <a:ea typeface="Times New Roman" panose="02020603050405020304" pitchFamily="18" charset="0"/>
              </a:rPr>
              <a:t> come </a:t>
            </a:r>
            <a:r>
              <a:rPr lang="en-US" sz="2800" i="1" dirty="0" err="1">
                <a:effectLst/>
                <a:latin typeface="Calibri" panose="020F0502020204030204" pitchFamily="34" charset="0"/>
                <a:ea typeface="Times New Roman" panose="02020603050405020304" pitchFamily="18" charset="0"/>
              </a:rPr>
              <a:t>guida</a:t>
            </a:r>
            <a:r>
              <a:rPr lang="en-US" sz="2800" i="1" dirty="0">
                <a:effectLst/>
                <a:latin typeface="Calibri" panose="020F0502020204030204" pitchFamily="34" charset="0"/>
                <a:ea typeface="Times New Roman" panose="02020603050405020304" pitchFamily="18" charset="0"/>
              </a:rPr>
              <a:t> al credo e </a:t>
            </a:r>
            <a:r>
              <a:rPr lang="en-US" sz="2800" i="1" dirty="0" err="1">
                <a:effectLst/>
                <a:latin typeface="Calibri" panose="020F0502020204030204" pitchFamily="34" charset="0"/>
                <a:ea typeface="Times New Roman" panose="02020603050405020304" pitchFamily="18" charset="0"/>
              </a:rPr>
              <a:t>all'azione</a:t>
            </a:r>
            <a:r>
              <a:rPr lang="en-US" sz="2800" dirty="0">
                <a:effectLst/>
                <a:latin typeface="Calibri" panose="020F0502020204030204" pitchFamily="34" charset="0"/>
                <a:ea typeface="Times New Roman" panose="02020603050405020304" pitchFamily="18" charset="0"/>
              </a:rPr>
              <a:t>".</a:t>
            </a:r>
            <a:br>
              <a:rPr lang="en-US" sz="2800" dirty="0">
                <a:effectLst/>
                <a:latin typeface="Calibri" panose="020F0502020204030204" pitchFamily="34" charset="0"/>
                <a:ea typeface="Times New Roman" panose="02020603050405020304" pitchFamily="18" charset="0"/>
              </a:rPr>
            </a:br>
            <a:r>
              <a:rPr lang="en-US" sz="2400" dirty="0">
                <a:effectLst/>
                <a:latin typeface="Calibri" panose="020F0502020204030204" pitchFamily="34" charset="0"/>
                <a:ea typeface="Times New Roman" panose="02020603050405020304" pitchFamily="18" charset="0"/>
              </a:rPr>
              <a:t>Fonte: Michael Scriven &amp; Richard Paul, 8a </a:t>
            </a:r>
            <a:r>
              <a:rPr lang="en-US" sz="2400" dirty="0" err="1">
                <a:effectLst/>
                <a:latin typeface="Calibri" panose="020F0502020204030204" pitchFamily="34" charset="0"/>
                <a:ea typeface="Times New Roman" panose="02020603050405020304" pitchFamily="18" charset="0"/>
              </a:rPr>
              <a:t>Conferenza</a:t>
            </a:r>
            <a:r>
              <a:rPr lang="en-US" sz="2400" dirty="0">
                <a:effectLst/>
                <a:latin typeface="Calibri" panose="020F0502020204030204" pitchFamily="34" charset="0"/>
                <a:ea typeface="Times New Roman" panose="02020603050405020304" pitchFamily="18" charset="0"/>
              </a:rPr>
              <a:t> </a:t>
            </a:r>
            <a:r>
              <a:rPr lang="en-US" sz="2400" dirty="0" err="1">
                <a:effectLst/>
                <a:latin typeface="Calibri" panose="020F0502020204030204" pitchFamily="34" charset="0"/>
                <a:ea typeface="Times New Roman" panose="02020603050405020304" pitchFamily="18" charset="0"/>
              </a:rPr>
              <a:t>Internazionale</a:t>
            </a:r>
            <a:r>
              <a:rPr lang="en-US" sz="2400" dirty="0">
                <a:effectLst/>
                <a:latin typeface="Calibri" panose="020F0502020204030204" pitchFamily="34" charset="0"/>
                <a:ea typeface="Times New Roman" panose="02020603050405020304" pitchFamily="18" charset="0"/>
              </a:rPr>
              <a:t> </a:t>
            </a:r>
            <a:r>
              <a:rPr lang="en-US" sz="2400" dirty="0" err="1">
                <a:effectLst/>
                <a:latin typeface="Calibri" panose="020F0502020204030204" pitchFamily="34" charset="0"/>
                <a:ea typeface="Times New Roman" panose="02020603050405020304" pitchFamily="18" charset="0"/>
              </a:rPr>
              <a:t>Annuale</a:t>
            </a:r>
            <a:r>
              <a:rPr lang="en-US" sz="2400" dirty="0">
                <a:effectLst/>
                <a:latin typeface="Calibri" panose="020F0502020204030204" pitchFamily="34" charset="0"/>
                <a:ea typeface="Times New Roman" panose="02020603050405020304" pitchFamily="18" charset="0"/>
              </a:rPr>
              <a:t> </a:t>
            </a:r>
            <a:r>
              <a:rPr lang="en-US" sz="2400" dirty="0" err="1">
                <a:effectLst/>
                <a:latin typeface="Calibri" panose="020F0502020204030204" pitchFamily="34" charset="0"/>
                <a:ea typeface="Times New Roman" panose="02020603050405020304" pitchFamily="18" charset="0"/>
              </a:rPr>
              <a:t>sul</a:t>
            </a:r>
            <a:r>
              <a:rPr lang="en-US" sz="2400" dirty="0">
                <a:effectLst/>
                <a:latin typeface="Calibri" panose="020F0502020204030204" pitchFamily="34" charset="0"/>
                <a:ea typeface="Times New Roman" panose="02020603050405020304" pitchFamily="18" charset="0"/>
              </a:rPr>
              <a:t> </a:t>
            </a:r>
            <a:r>
              <a:rPr lang="en-US" sz="2400" dirty="0" err="1">
                <a:effectLst/>
                <a:latin typeface="Calibri" panose="020F0502020204030204" pitchFamily="34" charset="0"/>
                <a:ea typeface="Times New Roman" panose="02020603050405020304" pitchFamily="18" charset="0"/>
              </a:rPr>
              <a:t>Pensiero</a:t>
            </a:r>
            <a:r>
              <a:rPr lang="en-US" sz="2400" dirty="0">
                <a:effectLst/>
                <a:latin typeface="Calibri" panose="020F0502020204030204" pitchFamily="34" charset="0"/>
                <a:ea typeface="Times New Roman" panose="02020603050405020304" pitchFamily="18" charset="0"/>
              </a:rPr>
              <a:t> </a:t>
            </a:r>
            <a:r>
              <a:rPr lang="en-US" sz="2400" dirty="0" err="1">
                <a:effectLst/>
                <a:latin typeface="Calibri" panose="020F0502020204030204" pitchFamily="34" charset="0"/>
                <a:ea typeface="Times New Roman" panose="02020603050405020304" pitchFamily="18" charset="0"/>
              </a:rPr>
              <a:t>Critico</a:t>
            </a:r>
            <a:r>
              <a:rPr lang="en-US" sz="2400" dirty="0">
                <a:effectLst/>
                <a:latin typeface="Calibri" panose="020F0502020204030204" pitchFamily="34" charset="0"/>
                <a:ea typeface="Times New Roman" panose="02020603050405020304" pitchFamily="18" charset="0"/>
              </a:rPr>
              <a:t> e la </a:t>
            </a:r>
            <a:r>
              <a:rPr lang="en-US" sz="2400" dirty="0" err="1">
                <a:effectLst/>
                <a:latin typeface="Calibri" panose="020F0502020204030204" pitchFamily="34" charset="0"/>
                <a:ea typeface="Times New Roman" panose="02020603050405020304" pitchFamily="18" charset="0"/>
              </a:rPr>
              <a:t>Riforma</a:t>
            </a:r>
            <a:r>
              <a:rPr lang="en-US" sz="2400" dirty="0">
                <a:effectLst/>
                <a:latin typeface="Calibri" panose="020F0502020204030204" pitchFamily="34" charset="0"/>
                <a:ea typeface="Times New Roman" panose="02020603050405020304" pitchFamily="18" charset="0"/>
              </a:rPr>
              <a:t> </a:t>
            </a:r>
            <a:r>
              <a:rPr lang="en-US" sz="2400" dirty="0" err="1">
                <a:effectLst/>
                <a:latin typeface="Calibri" panose="020F0502020204030204" pitchFamily="34" charset="0"/>
                <a:ea typeface="Times New Roman" panose="02020603050405020304" pitchFamily="18" charset="0"/>
              </a:rPr>
              <a:t>dell'Educazione</a:t>
            </a:r>
            <a:r>
              <a:rPr lang="en-US" sz="2400" dirty="0">
                <a:effectLst/>
                <a:latin typeface="Calibri" panose="020F0502020204030204" pitchFamily="34" charset="0"/>
                <a:ea typeface="Times New Roman" panose="02020603050405020304" pitchFamily="18" charset="0"/>
              </a:rPr>
              <a:t>, 1987</a:t>
            </a:r>
            <a:r>
              <a:rPr lang="en-US" sz="2800" dirty="0">
                <a:effectLst/>
                <a:latin typeface="Calibri" panose="020F0502020204030204" pitchFamily="34" charset="0"/>
                <a:ea typeface="Times New Roman" panose="02020603050405020304" pitchFamily="18" charset="0"/>
              </a:rPr>
              <a:t>.</a:t>
            </a:r>
            <a:r>
              <a:rPr lang="en-GB" altLang="ko-KR" sz="2800" dirty="0"/>
              <a:t>.</a:t>
            </a:r>
          </a:p>
          <a:p>
            <a:endParaRPr lang="en-GB" altLang="ko-KR" sz="2800" dirty="0"/>
          </a:p>
          <a:p>
            <a:r>
              <a:rPr lang="en-US" sz="2800" dirty="0">
                <a:effectLst/>
                <a:latin typeface="Calibri" panose="020F0502020204030204" pitchFamily="34" charset="0"/>
                <a:ea typeface="Times New Roman" panose="02020603050405020304" pitchFamily="18" charset="0"/>
              </a:rPr>
              <a:t>In </a:t>
            </a:r>
            <a:r>
              <a:rPr lang="en-US" sz="2800" dirty="0" err="1">
                <a:effectLst/>
                <a:latin typeface="Calibri" panose="020F0502020204030204" pitchFamily="34" charset="0"/>
                <a:ea typeface="Times New Roman" panose="02020603050405020304" pitchFamily="18" charset="0"/>
              </a:rPr>
              <a:t>entrambi</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i</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contesti</a:t>
            </a:r>
            <a:r>
              <a:rPr lang="en-US" sz="2800" dirty="0">
                <a:effectLst/>
                <a:latin typeface="Calibri" panose="020F0502020204030204" pitchFamily="34" charset="0"/>
                <a:ea typeface="Times New Roman" panose="02020603050405020304" pitchFamily="18" charset="0"/>
              </a:rPr>
              <a:t>, ci </a:t>
            </a:r>
            <a:r>
              <a:rPr lang="en-US" sz="2800" dirty="0" err="1">
                <a:effectLst/>
                <a:latin typeface="Calibri" panose="020F0502020204030204" pitchFamily="34" charset="0"/>
                <a:ea typeface="Times New Roman" panose="02020603050405020304" pitchFamily="18" charset="0"/>
              </a:rPr>
              <a:t>riferiamo</a:t>
            </a:r>
            <a:r>
              <a:rPr lang="en-US" sz="2800" dirty="0">
                <a:effectLst/>
                <a:latin typeface="Calibri" panose="020F0502020204030204" pitchFamily="34" charset="0"/>
                <a:ea typeface="Times New Roman" panose="02020603050405020304" pitchFamily="18" charset="0"/>
              </a:rPr>
              <a:t> a </a:t>
            </a:r>
            <a:r>
              <a:rPr lang="en-US" sz="2800" dirty="0" err="1">
                <a:effectLst/>
                <a:latin typeface="Calibri" panose="020F0502020204030204" pitchFamily="34" charset="0"/>
                <a:ea typeface="Times New Roman" panose="02020603050405020304" pitchFamily="18" charset="0"/>
              </a:rPr>
              <a:t>un'abilità</a:t>
            </a:r>
            <a:r>
              <a:rPr lang="en-US" sz="2800" dirty="0">
                <a:effectLst/>
                <a:latin typeface="Calibri" panose="020F0502020204030204" pitchFamily="34" charset="0"/>
                <a:ea typeface="Times New Roman" panose="02020603050405020304" pitchFamily="18" charset="0"/>
              </a:rPr>
              <a:t>/</a:t>
            </a:r>
            <a:r>
              <a:rPr lang="en-US" sz="2800" dirty="0" err="1">
                <a:effectLst/>
                <a:latin typeface="Calibri" panose="020F0502020204030204" pitchFamily="34" charset="0"/>
                <a:ea typeface="Times New Roman" panose="02020603050405020304" pitchFamily="18" charset="0"/>
              </a:rPr>
              <a:t>processo</a:t>
            </a:r>
            <a:r>
              <a:rPr lang="en-US" sz="2800" dirty="0">
                <a:effectLst/>
                <a:latin typeface="Calibri" panose="020F0502020204030204" pitchFamily="34" charset="0"/>
                <a:ea typeface="Times New Roman" panose="02020603050405020304" pitchFamily="18" charset="0"/>
              </a:rPr>
              <a:t> in cui, </a:t>
            </a:r>
            <a:r>
              <a:rPr lang="en-US" sz="2800" dirty="0" err="1">
                <a:effectLst/>
                <a:latin typeface="Calibri" panose="020F0502020204030204" pitchFamily="34" charset="0"/>
                <a:ea typeface="Times New Roman" panose="02020603050405020304" pitchFamily="18" charset="0"/>
              </a:rPr>
              <a:t>sulla</a:t>
            </a:r>
            <a:r>
              <a:rPr lang="en-US" sz="2800" dirty="0">
                <a:effectLst/>
                <a:latin typeface="Calibri" panose="020F0502020204030204" pitchFamily="34" charset="0"/>
                <a:ea typeface="Times New Roman" panose="02020603050405020304" pitchFamily="18" charset="0"/>
              </a:rPr>
              <a:t> base di </a:t>
            </a:r>
            <a:r>
              <a:rPr lang="en-US" sz="2800" dirty="0" err="1">
                <a:effectLst/>
                <a:latin typeface="Calibri" panose="020F0502020204030204" pitchFamily="34" charset="0"/>
                <a:ea typeface="Times New Roman" panose="02020603050405020304" pitchFamily="18" charset="0"/>
              </a:rPr>
              <a:t>alcuni</a:t>
            </a:r>
            <a:r>
              <a:rPr lang="en-US" sz="2800" dirty="0">
                <a:effectLst/>
                <a:latin typeface="Calibri" panose="020F0502020204030204" pitchFamily="34" charset="0"/>
                <a:ea typeface="Times New Roman" panose="02020603050405020304" pitchFamily="18" charset="0"/>
              </a:rPr>
              <a:t> input, le </a:t>
            </a:r>
            <a:r>
              <a:rPr lang="en-US" sz="2800" dirty="0" err="1">
                <a:effectLst/>
                <a:latin typeface="Calibri" panose="020F0502020204030204" pitchFamily="34" charset="0"/>
                <a:ea typeface="Times New Roman" panose="02020603050405020304" pitchFamily="18" charset="0"/>
              </a:rPr>
              <a:t>persone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reagiscono</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assegnando</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significati</a:t>
            </a:r>
            <a:r>
              <a:rPr lang="en-US" sz="2800" dirty="0">
                <a:effectLst/>
                <a:latin typeface="Calibri" panose="020F0502020204030204" pitchFamily="34" charset="0"/>
                <a:ea typeface="Times New Roman" panose="02020603050405020304" pitchFamily="18" charset="0"/>
              </a:rPr>
              <a:t> a </a:t>
            </a:r>
            <a:r>
              <a:rPr lang="en-US" sz="2800" dirty="0" err="1">
                <a:effectLst/>
                <a:latin typeface="Calibri" panose="020F0502020204030204" pitchFamily="34" charset="0"/>
                <a:ea typeface="Times New Roman" panose="02020603050405020304" pitchFamily="18" charset="0"/>
              </a:rPr>
              <a:t>ciò</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che</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sperimentano</a:t>
            </a:r>
            <a:r>
              <a:rPr lang="en-US" sz="2800" dirty="0">
                <a:effectLst/>
                <a:latin typeface="Calibri" panose="020F0502020204030204" pitchFamily="34" charset="0"/>
                <a:ea typeface="Times New Roman" panose="02020603050405020304" pitchFamily="18" charset="0"/>
              </a:rPr>
              <a:t> e </a:t>
            </a:r>
            <a:r>
              <a:rPr lang="en-US" sz="2800" dirty="0" err="1">
                <a:effectLst/>
                <a:latin typeface="Calibri" panose="020F0502020204030204" pitchFamily="34" charset="0"/>
                <a:ea typeface="Times New Roman" panose="02020603050405020304" pitchFamily="18" charset="0"/>
              </a:rPr>
              <a:t>affinando</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i</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loro</a:t>
            </a:r>
            <a:r>
              <a:rPr lang="en-US" sz="2800" dirty="0">
                <a:effectLst/>
                <a:latin typeface="Calibri" panose="020F0502020204030204" pitchFamily="34" charset="0"/>
                <a:ea typeface="Times New Roman" panose="02020603050405020304" pitchFamily="18" charset="0"/>
              </a:rPr>
              <a:t> </a:t>
            </a:r>
            <a:r>
              <a:rPr lang="en-US" sz="2800" dirty="0" err="1">
                <a:effectLst/>
                <a:latin typeface="Calibri" panose="020F0502020204030204" pitchFamily="34" charset="0"/>
                <a:ea typeface="Times New Roman" panose="02020603050405020304" pitchFamily="18" charset="0"/>
              </a:rPr>
              <a:t>pensieri</a:t>
            </a:r>
            <a:r>
              <a:rPr lang="en-US" sz="2800" dirty="0">
                <a:effectLst/>
                <a:latin typeface="Calibri" panose="020F0502020204030204" pitchFamily="34" charset="0"/>
                <a:ea typeface="Times New Roman" panose="02020603050405020304" pitchFamily="18" charset="0"/>
              </a:rPr>
              <a:t>/</a:t>
            </a:r>
            <a:r>
              <a:rPr lang="en-US" sz="2800" dirty="0" err="1">
                <a:effectLst/>
                <a:latin typeface="Calibri" panose="020F0502020204030204" pitchFamily="34" charset="0"/>
                <a:ea typeface="Times New Roman" panose="02020603050405020304" pitchFamily="18" charset="0"/>
              </a:rPr>
              <a:t>azioni</a:t>
            </a:r>
            <a:r>
              <a:rPr lang="en-US" sz="2800" dirty="0">
                <a:effectLst/>
                <a:latin typeface="Calibri" panose="020F0502020204030204" pitchFamily="34" charset="0"/>
                <a:ea typeface="Times New Roman" panose="02020603050405020304" pitchFamily="18" charset="0"/>
              </a:rPr>
              <a:t> di </a:t>
            </a:r>
            <a:r>
              <a:rPr lang="en-US" sz="2800" dirty="0" err="1">
                <a:effectLst/>
                <a:latin typeface="Calibri" panose="020F0502020204030204" pitchFamily="34" charset="0"/>
                <a:ea typeface="Times New Roman" panose="02020603050405020304" pitchFamily="18" charset="0"/>
              </a:rPr>
              <a:t>conseguenza</a:t>
            </a:r>
            <a:r>
              <a:rPr lang="en-US" sz="2800" dirty="0">
                <a:effectLst/>
                <a:latin typeface="Calibri" panose="020F0502020204030204" pitchFamily="34" charset="0"/>
                <a:ea typeface="Times New Roman" panose="02020603050405020304" pitchFamily="18" charset="0"/>
              </a:rPr>
              <a:t>.</a:t>
            </a:r>
            <a:endParaRPr lang="it-IT" sz="2800" dirty="0">
              <a:effectLst/>
              <a:latin typeface="Times New Roman" panose="02020603050405020304" pitchFamily="18" charset="0"/>
              <a:ea typeface="Times New Roman" panose="02020603050405020304" pitchFamily="18" charset="0"/>
            </a:endParaRPr>
          </a:p>
          <a:p>
            <a:pPr algn="just"/>
            <a:endParaRPr lang="en-US" altLang="ko-KR" sz="2800" i="1" dirty="0"/>
          </a:p>
        </p:txBody>
      </p:sp>
    </p:spTree>
    <p:extLst>
      <p:ext uri="{BB962C8B-B14F-4D97-AF65-F5344CB8AC3E}">
        <p14:creationId xmlns:p14="http://schemas.microsoft.com/office/powerpoint/2010/main" val="2343246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5087600" y="647700"/>
            <a:ext cx="27641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n-US" altLang="ko-KR" sz="4800" b="1" dirty="0" err="1">
                <a:solidFill>
                  <a:srgbClr val="E12227"/>
                </a:solidFill>
                <a:latin typeface="Tahoma" panose="020B0604030504040204" pitchFamily="34" charset="0"/>
                <a:ea typeface="Tahoma" panose="020B0604030504040204" pitchFamily="34" charset="0"/>
                <a:cs typeface="Tahoma" panose="020B0604030504040204" pitchFamily="34" charset="0"/>
              </a:rPr>
              <a:t>Unità</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1</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5" y="2019300"/>
            <a:ext cx="16913699" cy="629660"/>
          </a:xfrm>
          <a:prstGeom prst="rect">
            <a:avLst/>
          </a:prstGeom>
        </p:spPr>
        <p:txBody>
          <a:bodyPr vert="horz" wrap="square" lIns="0" tIns="13970" rIns="0" bIns="0" rtlCol="0">
            <a:spAutoFit/>
          </a:bodyPr>
          <a:lstStyle/>
          <a:p>
            <a:pPr marL="12700">
              <a:lnSpc>
                <a:spcPct val="100000"/>
              </a:lnSpc>
              <a:spcBef>
                <a:spcPts val="110"/>
              </a:spcBef>
            </a:pPr>
            <a:r>
              <a:rPr lang="en-GB" sz="4000" b="1" spc="50" dirty="0">
                <a:solidFill>
                  <a:srgbClr val="243255"/>
                </a:solidFill>
                <a:cs typeface="Tahoma"/>
              </a:rPr>
              <a:t>La </a:t>
            </a:r>
            <a:r>
              <a:rPr lang="en-GB" sz="4000" b="1" spc="50" dirty="0" err="1">
                <a:solidFill>
                  <a:srgbClr val="243255"/>
                </a:solidFill>
                <a:cs typeface="Tahoma"/>
              </a:rPr>
              <a:t>pubblicazione</a:t>
            </a:r>
            <a:r>
              <a:rPr lang="en-GB" sz="4000" b="1" spc="50" dirty="0">
                <a:solidFill>
                  <a:srgbClr val="243255"/>
                </a:solidFill>
                <a:cs typeface="Tahoma"/>
              </a:rPr>
              <a:t> del Framework </a:t>
            </a:r>
            <a:r>
              <a:rPr lang="en-GB" sz="4000" b="1" spc="50" dirty="0" err="1">
                <a:solidFill>
                  <a:srgbClr val="243255"/>
                </a:solidFill>
                <a:cs typeface="Tahoma"/>
              </a:rPr>
              <a:t>EntreComp</a:t>
            </a:r>
            <a:endParaRPr lang="en-GB" sz="4000" b="1" spc="50" dirty="0">
              <a:solidFill>
                <a:srgbClr val="243255"/>
              </a:solidFill>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5" y="3009900"/>
            <a:ext cx="11863545" cy="3970318"/>
          </a:xfrm>
          <a:prstGeom prst="rect">
            <a:avLst/>
          </a:prstGeom>
          <a:noFill/>
        </p:spPr>
        <p:txBody>
          <a:bodyPr wrap="square" rtlCol="0">
            <a:spAutoFit/>
          </a:bodyPr>
          <a:lstStyle/>
          <a:p>
            <a:r>
              <a:rPr lang="en-US" altLang="ko-KR" sz="2800" dirty="0"/>
              <a:t>L’ </a:t>
            </a:r>
            <a:r>
              <a:rPr lang="en-US" altLang="ko-KR" sz="2800" dirty="0">
                <a:hlinkClick r:id="rId5"/>
              </a:rPr>
              <a:t>EntreComp Framework</a:t>
            </a:r>
            <a:r>
              <a:rPr lang="en-US" altLang="ko-KR" sz="2800" dirty="0"/>
              <a:t> fu </a:t>
            </a:r>
            <a:r>
              <a:rPr lang="en-US" altLang="ko-KR" sz="2800" dirty="0" err="1"/>
              <a:t>publicato</a:t>
            </a:r>
            <a:r>
              <a:rPr lang="en-US" altLang="ko-KR" sz="2800" dirty="0"/>
              <a:t> </a:t>
            </a:r>
            <a:r>
              <a:rPr lang="en-US" altLang="ko-KR" sz="2800" dirty="0" err="1"/>
              <a:t>esattamente</a:t>
            </a:r>
            <a:r>
              <a:rPr lang="en-US" altLang="ko-KR" sz="2800" dirty="0"/>
              <a:t> 10 anni dopo </a:t>
            </a:r>
            <a:r>
              <a:rPr lang="en-US" altLang="ko-KR" sz="2800" dirty="0" err="1"/>
              <a:t>l’emanazione</a:t>
            </a:r>
            <a:r>
              <a:rPr lang="en-US" altLang="ko-KR" sz="2800" dirty="0"/>
              <a:t> </a:t>
            </a:r>
            <a:r>
              <a:rPr lang="en-US" altLang="ko-KR" sz="2800" dirty="0" err="1"/>
              <a:t>delle</a:t>
            </a:r>
            <a:r>
              <a:rPr lang="en-US" altLang="ko-KR" sz="2800" dirty="0"/>
              <a:t> </a:t>
            </a:r>
            <a:r>
              <a:rPr lang="en-US" altLang="ko-KR" sz="2800" dirty="0" err="1"/>
              <a:t>Raccomandazioni</a:t>
            </a:r>
            <a:r>
              <a:rPr lang="en-US" altLang="ko-KR" sz="2800" dirty="0"/>
              <a:t> </a:t>
            </a:r>
            <a:r>
              <a:rPr lang="en-US" altLang="ko-KR" sz="2800" dirty="0" err="1"/>
              <a:t>Europee</a:t>
            </a:r>
            <a:r>
              <a:rPr lang="en-US" altLang="ko-KR" sz="2800" dirty="0"/>
              <a:t>.</a:t>
            </a:r>
          </a:p>
          <a:p>
            <a:endParaRPr lang="en-US" altLang="ko-KR" sz="2800" dirty="0"/>
          </a:p>
          <a:p>
            <a:r>
              <a:rPr lang="it-IT" sz="2800" dirty="0">
                <a:effectLst/>
                <a:latin typeface="Calibri" panose="020F0502020204030204" pitchFamily="34" charset="0"/>
                <a:ea typeface="Times New Roman" panose="02020603050405020304" pitchFamily="18" charset="0"/>
              </a:rPr>
              <a:t>La competenza n.7, come sappiamo, è stata suddivisa in tre diverse aree che includono 15 competenze – 5 per area. </a:t>
            </a:r>
            <a:endParaRPr lang="it-IT" sz="2800" dirty="0">
              <a:effectLst/>
              <a:latin typeface="Times New Roman" panose="02020603050405020304" pitchFamily="18" charset="0"/>
              <a:ea typeface="Times New Roman" panose="02020603050405020304" pitchFamily="18" charset="0"/>
            </a:endParaRPr>
          </a:p>
          <a:p>
            <a:r>
              <a:rPr lang="it-IT" sz="2800" dirty="0">
                <a:effectLst/>
                <a:latin typeface="Calibri" panose="020F0502020204030204" pitchFamily="34" charset="0"/>
                <a:ea typeface="Times New Roman" panose="02020603050405020304" pitchFamily="18" charset="0"/>
              </a:rPr>
              <a:t> </a:t>
            </a:r>
            <a:endParaRPr lang="it-IT" sz="2800" dirty="0">
              <a:effectLst/>
              <a:latin typeface="Times New Roman" panose="02020603050405020304" pitchFamily="18" charset="0"/>
              <a:ea typeface="Times New Roman" panose="02020603050405020304" pitchFamily="18" charset="0"/>
            </a:endParaRPr>
          </a:p>
          <a:p>
            <a:r>
              <a:rPr lang="it-IT" sz="2800" dirty="0">
                <a:effectLst/>
                <a:latin typeface="Calibri" panose="020F0502020204030204" pitchFamily="34" charset="0"/>
                <a:ea typeface="Times New Roman" panose="02020603050405020304" pitchFamily="18" charset="0"/>
              </a:rPr>
              <a:t>Oggi, il Framework </a:t>
            </a:r>
            <a:r>
              <a:rPr lang="it-IT" sz="2800" dirty="0" err="1">
                <a:effectLst/>
                <a:latin typeface="Calibri" panose="020F0502020204030204" pitchFamily="34" charset="0"/>
                <a:ea typeface="Times New Roman" panose="02020603050405020304" pitchFamily="18" charset="0"/>
              </a:rPr>
              <a:t>EntreComp</a:t>
            </a:r>
            <a:r>
              <a:rPr lang="it-IT" sz="2800" dirty="0">
                <a:effectLst/>
                <a:latin typeface="Calibri" panose="020F0502020204030204" pitchFamily="34" charset="0"/>
                <a:ea typeface="Times New Roman" panose="02020603050405020304" pitchFamily="18" charset="0"/>
              </a:rPr>
              <a:t> rimane – insieme a </a:t>
            </a:r>
            <a:r>
              <a:rPr lang="it-IT" sz="2800" dirty="0" err="1">
                <a:effectLst/>
                <a:latin typeface="Calibri" panose="020F0502020204030204" pitchFamily="34" charset="0"/>
                <a:ea typeface="Times New Roman" panose="02020603050405020304" pitchFamily="18" charset="0"/>
              </a:rPr>
              <a:t>DigComp</a:t>
            </a:r>
            <a:r>
              <a:rPr lang="it-IT" sz="2800" dirty="0">
                <a:effectLst/>
                <a:latin typeface="Calibri" panose="020F0502020204030204" pitchFamily="34" charset="0"/>
                <a:ea typeface="Times New Roman" panose="02020603050405020304" pitchFamily="18" charset="0"/>
              </a:rPr>
              <a:t> e </a:t>
            </a:r>
            <a:r>
              <a:rPr lang="it-IT" sz="2800" dirty="0" err="1">
                <a:effectLst/>
                <a:latin typeface="Calibri" panose="020F0502020204030204" pitchFamily="34" charset="0"/>
                <a:ea typeface="Times New Roman" panose="02020603050405020304" pitchFamily="18" charset="0"/>
              </a:rPr>
              <a:t>LifeComp</a:t>
            </a:r>
            <a:r>
              <a:rPr lang="it-IT" sz="2800" dirty="0">
                <a:effectLst/>
                <a:latin typeface="Calibri" panose="020F0502020204030204" pitchFamily="34" charset="0"/>
                <a:ea typeface="Times New Roman" panose="02020603050405020304" pitchFamily="18" charset="0"/>
              </a:rPr>
              <a:t> – il modello di riferimento più solido e attendibile per l’educazione e la formazione a livello europeo.</a:t>
            </a:r>
            <a:endParaRPr lang="it-IT" sz="2800" dirty="0">
              <a:effectLst/>
              <a:latin typeface="Times New Roman" panose="02020603050405020304" pitchFamily="18" charset="0"/>
              <a:ea typeface="Times New Roman" panose="02020603050405020304" pitchFamily="18" charset="0"/>
            </a:endParaRPr>
          </a:p>
        </p:txBody>
      </p:sp>
      <p:pic>
        <p:nvPicPr>
          <p:cNvPr id="2" name="Immagine 1">
            <a:extLst>
              <a:ext uri="{FF2B5EF4-FFF2-40B4-BE49-F238E27FC236}">
                <a16:creationId xmlns:a16="http://schemas.microsoft.com/office/drawing/2014/main" id="{56718B83-4489-46D6-97F4-90FAB87BF6BC}"/>
              </a:ext>
            </a:extLst>
          </p:cNvPr>
          <p:cNvPicPr>
            <a:picLocks noChangeAspect="1"/>
          </p:cNvPicPr>
          <p:nvPr/>
        </p:nvPicPr>
        <p:blipFill>
          <a:blip r:embed="rId6"/>
          <a:stretch>
            <a:fillRect/>
          </a:stretch>
        </p:blipFill>
        <p:spPr>
          <a:xfrm>
            <a:off x="13087299" y="2171700"/>
            <a:ext cx="4300504" cy="6096000"/>
          </a:xfrm>
          <a:prstGeom prst="rect">
            <a:avLst/>
          </a:prstGeom>
          <a:ln w="28575">
            <a:solidFill>
              <a:srgbClr val="002060"/>
            </a:solidFill>
          </a:ln>
        </p:spPr>
      </p:pic>
    </p:spTree>
    <p:extLst>
      <p:ext uri="{BB962C8B-B14F-4D97-AF65-F5344CB8AC3E}">
        <p14:creationId xmlns:p14="http://schemas.microsoft.com/office/powerpoint/2010/main" val="180651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4075</TotalTime>
  <Words>5074</Words>
  <Application>Microsoft Office PowerPoint</Application>
  <PresentationFormat>Personalizzato</PresentationFormat>
  <Paragraphs>339</Paragraphs>
  <Slides>33</Slides>
  <Notes>29</Notes>
  <HiddenSlides>0</HiddenSlides>
  <MMClips>0</MMClips>
  <ScaleCrop>false</ScaleCrop>
  <HeadingPairs>
    <vt:vector size="6" baseType="variant">
      <vt:variant>
        <vt:lpstr>Caratteri utilizzati</vt:lpstr>
      </vt:variant>
      <vt:variant>
        <vt:i4>5</vt:i4>
      </vt:variant>
      <vt:variant>
        <vt:lpstr>Tema</vt:lpstr>
      </vt:variant>
      <vt:variant>
        <vt:i4>2</vt:i4>
      </vt:variant>
      <vt:variant>
        <vt:lpstr>Titoli diapositive</vt:lpstr>
      </vt:variant>
      <vt:variant>
        <vt:i4>33</vt:i4>
      </vt:variant>
    </vt:vector>
  </HeadingPairs>
  <TitlesOfParts>
    <vt:vector size="40" baseType="lpstr">
      <vt:lpstr>Arial</vt:lpstr>
      <vt:lpstr>Calibri</vt:lpstr>
      <vt:lpstr>Tahoma</vt:lpstr>
      <vt:lpstr>Times New Roman</vt:lpstr>
      <vt:lpstr>YADLjI9qxTA 0</vt:lpstr>
      <vt:lpstr>Office Theme</vt:lpstr>
      <vt:lpstr>1_Office Theme</vt:lpstr>
      <vt:lpstr>Presentazione standard di PowerPoint</vt:lpstr>
      <vt:lpstr>OBIETTIVI E RISULTATI </vt:lpstr>
      <vt:lpstr>INDICE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Grazie per l’attenzione!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essence RED</dc:title>
  <dc:creator>Monia Coppola</dc:creator>
  <cp:keywords>DAEZM6eZgec,BAEXurJiHZU</cp:keywords>
  <cp:lastModifiedBy>Raffaella Alessandrini</cp:lastModifiedBy>
  <cp:revision>55</cp:revision>
  <dcterms:created xsi:type="dcterms:W3CDTF">2021-03-19T11:51:00Z</dcterms:created>
  <dcterms:modified xsi:type="dcterms:W3CDTF">2022-01-28T11:22:35Z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2021-03-19T00:00:00Z</vt:filetime>
  </property>
  <property fmtid="{D5CDD505-2E9C-101B-9397-08002B2CF9AE}" pid="3" name="Creator">
    <vt:lpwstr>Canva</vt:lpwstr>
  </property>
  <property fmtid="{D5CDD505-2E9C-101B-9397-08002B2CF9AE}" pid="4" name="LastSaved">
    <vt:filetime>2021-03-19T00:00:00Z</vt:filetime>
  </property>
</Properties>
</file>