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8288000" cy="10287000"/>
  <p:notesSz cx="18288000" cy="10287000"/>
  <p:embeddedFontLst>
    <p:embeddedFont>
      <p:font typeface="Calibri" panose="020F0502020204030204" pitchFamily="34" charset="0"/>
      <p:regular r:id="rId29"/>
      <p:bold r:id="rId30"/>
      <p:italic r:id="rId31"/>
      <p:boldItalic r:id="rId32"/>
    </p:embeddedFont>
    <p:embeddedFont>
      <p:font typeface="Noto Sans Symbols" panose="020B0502040504020204" pitchFamily="34" charset="0"/>
      <p:regular r:id="rId33"/>
    </p:embeddedFont>
    <p:embeddedFont>
      <p:font typeface="Tahoma" panose="020B0604030504040204" pitchFamily="3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n8Ak7cziWsbH9deWhpC3xsDnK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10" y="43"/>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2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8"/>
        <p:cNvGrpSpPr/>
        <p:nvPr/>
      </p:nvGrpSpPr>
      <p:grpSpPr>
        <a:xfrm>
          <a:off x="0" y="0"/>
          <a:ext cx="0" cy="0"/>
          <a:chOff x="0" y="0"/>
          <a:chExt cx="0" cy="0"/>
        </a:xfrm>
      </p:grpSpPr>
      <p:sp>
        <p:nvSpPr>
          <p:cNvPr id="19" name="Google Shape;19;p27"/>
          <p:cNvSpPr/>
          <p:nvPr/>
        </p:nvSpPr>
        <p:spPr>
          <a:xfrm>
            <a:off x="0" y="7337761"/>
            <a:ext cx="2320925" cy="2949575"/>
          </a:xfrm>
          <a:custGeom>
            <a:avLst/>
            <a:gdLst/>
            <a:ahLst/>
            <a:cxnLst/>
            <a:rect l="l" t="t" r="r" b="b"/>
            <a:pathLst>
              <a:path w="2320925" h="2949575" extrusionOk="0">
                <a:moveTo>
                  <a:pt x="2320748" y="2949238"/>
                </a:moveTo>
                <a:lnTo>
                  <a:pt x="0" y="2949238"/>
                </a:lnTo>
                <a:lnTo>
                  <a:pt x="0" y="0"/>
                </a:lnTo>
                <a:lnTo>
                  <a:pt x="2320748" y="2320062"/>
                </a:lnTo>
                <a:lnTo>
                  <a:pt x="2320748" y="2949238"/>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 name="Google Shape;20;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000" y="2377571"/>
            <a:ext cx="6762749" cy="3248024"/>
          </a:xfrm>
          <a:prstGeom prst="rect">
            <a:avLst/>
          </a:prstGeom>
          <a:noFill/>
          <a:ln>
            <a:noFill/>
          </a:ln>
        </p:spPr>
      </p:pic>
      <p:sp>
        <p:nvSpPr>
          <p:cNvPr id="21" name="Google Shape;21;p27"/>
          <p:cNvSpPr/>
          <p:nvPr/>
        </p:nvSpPr>
        <p:spPr>
          <a:xfrm>
            <a:off x="1919664" y="0"/>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7"/>
          <p:cNvSpPr/>
          <p:nvPr/>
        </p:nvSpPr>
        <p:spPr>
          <a:xfrm>
            <a:off x="0" y="1779574"/>
            <a:ext cx="5175250" cy="8507730"/>
          </a:xfrm>
          <a:custGeom>
            <a:avLst/>
            <a:gdLst/>
            <a:ahLst/>
            <a:cxnLst/>
            <a:rect l="l" t="t" r="r" b="b"/>
            <a:pathLst>
              <a:path w="5175250" h="8507730" extrusionOk="0">
                <a:moveTo>
                  <a:pt x="2320747" y="2320061"/>
                </a:moveTo>
                <a:lnTo>
                  <a:pt x="0" y="0"/>
                </a:lnTo>
                <a:lnTo>
                  <a:pt x="0" y="5162562"/>
                </a:lnTo>
                <a:lnTo>
                  <a:pt x="2320747" y="7482611"/>
                </a:lnTo>
                <a:lnTo>
                  <a:pt x="2320747" y="2320061"/>
                </a:lnTo>
                <a:close/>
              </a:path>
              <a:path w="5175250" h="8507730" extrusionOk="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822"/>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90"/>
        <p:cNvGrpSpPr/>
        <p:nvPr/>
      </p:nvGrpSpPr>
      <p:grpSpPr>
        <a:xfrm>
          <a:off x="0" y="0"/>
          <a:ext cx="0" cy="0"/>
          <a:chOff x="0" y="0"/>
          <a:chExt cx="0" cy="0"/>
        </a:xfrm>
      </p:grpSpPr>
      <p:sp>
        <p:nvSpPr>
          <p:cNvPr id="91" name="Google Shape;91;p35"/>
          <p:cNvSpPr/>
          <p:nvPr/>
        </p:nvSpPr>
        <p:spPr>
          <a:xfrm>
            <a:off x="0" y="7337761"/>
            <a:ext cx="2320925" cy="2949575"/>
          </a:xfrm>
          <a:custGeom>
            <a:avLst/>
            <a:gdLst/>
            <a:ahLst/>
            <a:cxnLst/>
            <a:rect l="l" t="t" r="r" b="b"/>
            <a:pathLst>
              <a:path w="2320925" h="2949575" extrusionOk="0">
                <a:moveTo>
                  <a:pt x="2320748" y="2949238"/>
                </a:moveTo>
                <a:lnTo>
                  <a:pt x="0" y="2949238"/>
                </a:lnTo>
                <a:lnTo>
                  <a:pt x="0" y="0"/>
                </a:lnTo>
                <a:lnTo>
                  <a:pt x="2320748" y="2320062"/>
                </a:lnTo>
                <a:lnTo>
                  <a:pt x="2320748" y="2949238"/>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2" name="Google Shape;92;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000" y="2377571"/>
            <a:ext cx="6762749" cy="3248024"/>
          </a:xfrm>
          <a:prstGeom prst="rect">
            <a:avLst/>
          </a:prstGeom>
          <a:noFill/>
          <a:ln>
            <a:noFill/>
          </a:ln>
        </p:spPr>
      </p:pic>
      <p:sp>
        <p:nvSpPr>
          <p:cNvPr id="93" name="Google Shape;93;p35"/>
          <p:cNvSpPr/>
          <p:nvPr/>
        </p:nvSpPr>
        <p:spPr>
          <a:xfrm>
            <a:off x="1919664" y="0"/>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35"/>
          <p:cNvSpPr/>
          <p:nvPr/>
        </p:nvSpPr>
        <p:spPr>
          <a:xfrm>
            <a:off x="0" y="1779574"/>
            <a:ext cx="5175250" cy="8507730"/>
          </a:xfrm>
          <a:custGeom>
            <a:avLst/>
            <a:gdLst/>
            <a:ahLst/>
            <a:cxnLst/>
            <a:rect l="l" t="t" r="r" b="b"/>
            <a:pathLst>
              <a:path w="5175250" h="8507730" extrusionOk="0">
                <a:moveTo>
                  <a:pt x="2320747" y="2320061"/>
                </a:moveTo>
                <a:lnTo>
                  <a:pt x="0" y="0"/>
                </a:lnTo>
                <a:lnTo>
                  <a:pt x="0" y="5162562"/>
                </a:lnTo>
                <a:lnTo>
                  <a:pt x="2320747" y="7482611"/>
                </a:lnTo>
                <a:lnTo>
                  <a:pt x="2320747" y="2320061"/>
                </a:lnTo>
                <a:close/>
              </a:path>
              <a:path w="5175250" h="8507730" extrusionOk="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35"/>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5"/>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5"/>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28"/>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8"/>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2"/>
        <p:cNvGrpSpPr/>
        <p:nvPr/>
      </p:nvGrpSpPr>
      <p:grpSpPr>
        <a:xfrm>
          <a:off x="0" y="0"/>
          <a:ext cx="0" cy="0"/>
          <a:chOff x="0" y="0"/>
          <a:chExt cx="0" cy="0"/>
        </a:xfrm>
      </p:grpSpPr>
      <p:sp>
        <p:nvSpPr>
          <p:cNvPr id="33" name="Google Shape;33;p31"/>
          <p:cNvSpPr/>
          <p:nvPr/>
        </p:nvSpPr>
        <p:spPr>
          <a:xfrm>
            <a:off x="0" y="7337763"/>
            <a:ext cx="2320925" cy="2949575"/>
          </a:xfrm>
          <a:custGeom>
            <a:avLst/>
            <a:gdLst/>
            <a:ahLst/>
            <a:cxnLst/>
            <a:rect l="l" t="t" r="r" b="b"/>
            <a:pathLst>
              <a:path w="2320925" h="2949575" extrusionOk="0">
                <a:moveTo>
                  <a:pt x="2320748" y="2949236"/>
                </a:moveTo>
                <a:lnTo>
                  <a:pt x="0" y="2949236"/>
                </a:lnTo>
                <a:lnTo>
                  <a:pt x="0" y="0"/>
                </a:lnTo>
                <a:lnTo>
                  <a:pt x="2320748" y="2320062"/>
                </a:lnTo>
                <a:lnTo>
                  <a:pt x="2320748" y="2949236"/>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31"/>
          <p:cNvSpPr/>
          <p:nvPr/>
        </p:nvSpPr>
        <p:spPr>
          <a:xfrm>
            <a:off x="1919664" y="3"/>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31"/>
          <p:cNvSpPr/>
          <p:nvPr/>
        </p:nvSpPr>
        <p:spPr>
          <a:xfrm>
            <a:off x="0" y="1779586"/>
            <a:ext cx="5175250" cy="8507730"/>
          </a:xfrm>
          <a:custGeom>
            <a:avLst/>
            <a:gdLst/>
            <a:ahLst/>
            <a:cxnLst/>
            <a:rect l="l" t="t" r="r" b="b"/>
            <a:pathLst>
              <a:path w="5175250" h="8507730" extrusionOk="0">
                <a:moveTo>
                  <a:pt x="2320747" y="2320061"/>
                </a:moveTo>
                <a:lnTo>
                  <a:pt x="0" y="0"/>
                </a:lnTo>
                <a:lnTo>
                  <a:pt x="0" y="5162550"/>
                </a:lnTo>
                <a:lnTo>
                  <a:pt x="2320747" y="7482611"/>
                </a:lnTo>
                <a:lnTo>
                  <a:pt x="2320747" y="2320061"/>
                </a:lnTo>
                <a:close/>
              </a:path>
              <a:path w="5175250" h="8507730" extrusionOk="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 name="Google Shape;36;p31"/>
          <p:cNvPicPr preferRelativeResize="0"/>
          <p:nvPr/>
        </p:nvPicPr>
        <p:blipFill rotWithShape="1">
          <a:blip r:embed="rId2">
            <a:alphaModFix/>
          </a:blip>
          <a:srcRect/>
          <a:stretch/>
        </p:blipFill>
        <p:spPr>
          <a:xfrm>
            <a:off x="6370720" y="9572870"/>
            <a:ext cx="11740249" cy="529936"/>
          </a:xfrm>
          <a:prstGeom prst="rect">
            <a:avLst/>
          </a:prstGeom>
          <a:noFill/>
          <a:ln>
            <a:noFill/>
          </a:ln>
        </p:spPr>
      </p:pic>
      <p:sp>
        <p:nvSpPr>
          <p:cNvPr id="37" name="Google Shape;37;p31"/>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sp>
        <p:nvSpPr>
          <p:cNvPr id="42" name="Google Shape;42;p36"/>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6"/>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6"/>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37"/>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3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30"/>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0"/>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
        <p:cNvGrpSpPr/>
        <p:nvPr/>
      </p:nvGrpSpPr>
      <p:grpSpPr>
        <a:xfrm>
          <a:off x="0" y="0"/>
          <a:ext cx="0" cy="0"/>
          <a:chOff x="0" y="0"/>
          <a:chExt cx="0" cy="0"/>
        </a:xfrm>
      </p:grpSpPr>
      <p:sp>
        <p:nvSpPr>
          <p:cNvPr id="70" name="Google Shape;70;p32"/>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2"/>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5"/>
        <p:cNvGrpSpPr/>
        <p:nvPr/>
      </p:nvGrpSpPr>
      <p:grpSpPr>
        <a:xfrm>
          <a:off x="0" y="0"/>
          <a:ext cx="0" cy="0"/>
          <a:chOff x="0" y="0"/>
          <a:chExt cx="0" cy="0"/>
        </a:xfrm>
      </p:grpSpPr>
      <p:sp>
        <p:nvSpPr>
          <p:cNvPr id="76" name="Google Shape;76;p33"/>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3"/>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8" name="Google Shape;78;p33"/>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9" name="Google Shape;79;p3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82"/>
        <p:cNvGrpSpPr/>
        <p:nvPr/>
      </p:nvGrpSpPr>
      <p:grpSpPr>
        <a:xfrm>
          <a:off x="0" y="0"/>
          <a:ext cx="0" cy="0"/>
          <a:chOff x="0" y="0"/>
          <a:chExt cx="0" cy="0"/>
        </a:xfrm>
      </p:grpSpPr>
      <p:sp>
        <p:nvSpPr>
          <p:cNvPr id="83" name="Google Shape;83;p34"/>
          <p:cNvSpPr/>
          <p:nvPr/>
        </p:nvSpPr>
        <p:spPr>
          <a:xfrm>
            <a:off x="0" y="7337763"/>
            <a:ext cx="2320925" cy="2949575"/>
          </a:xfrm>
          <a:custGeom>
            <a:avLst/>
            <a:gdLst/>
            <a:ahLst/>
            <a:cxnLst/>
            <a:rect l="l" t="t" r="r" b="b"/>
            <a:pathLst>
              <a:path w="2320925" h="2949575" extrusionOk="0">
                <a:moveTo>
                  <a:pt x="2320748" y="2949236"/>
                </a:moveTo>
                <a:lnTo>
                  <a:pt x="0" y="2949236"/>
                </a:lnTo>
                <a:lnTo>
                  <a:pt x="0" y="0"/>
                </a:lnTo>
                <a:lnTo>
                  <a:pt x="2320748" y="2320062"/>
                </a:lnTo>
                <a:lnTo>
                  <a:pt x="2320748" y="2949236"/>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34"/>
          <p:cNvSpPr/>
          <p:nvPr/>
        </p:nvSpPr>
        <p:spPr>
          <a:xfrm>
            <a:off x="1919664" y="3"/>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34"/>
          <p:cNvSpPr/>
          <p:nvPr/>
        </p:nvSpPr>
        <p:spPr>
          <a:xfrm>
            <a:off x="0" y="1779586"/>
            <a:ext cx="5175250" cy="8507730"/>
          </a:xfrm>
          <a:custGeom>
            <a:avLst/>
            <a:gdLst/>
            <a:ahLst/>
            <a:cxnLst/>
            <a:rect l="l" t="t" r="r" b="b"/>
            <a:pathLst>
              <a:path w="5175250" h="8507730" extrusionOk="0">
                <a:moveTo>
                  <a:pt x="2320747" y="2320061"/>
                </a:moveTo>
                <a:lnTo>
                  <a:pt x="0" y="0"/>
                </a:lnTo>
                <a:lnTo>
                  <a:pt x="0" y="5162550"/>
                </a:lnTo>
                <a:lnTo>
                  <a:pt x="2320747" y="7482611"/>
                </a:lnTo>
                <a:lnTo>
                  <a:pt x="2320747" y="2320061"/>
                </a:lnTo>
                <a:close/>
              </a:path>
              <a:path w="5175250" h="8507730" extrusionOk="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34"/>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4"/>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4"/>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4"/>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‹Nº›</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p:nvPr/>
        </p:nvSpPr>
        <p:spPr>
          <a:xfrm>
            <a:off x="0" y="8512721"/>
            <a:ext cx="18288000" cy="1771650"/>
          </a:xfrm>
          <a:custGeom>
            <a:avLst/>
            <a:gdLst/>
            <a:ahLst/>
            <a:cxnLst/>
            <a:rect l="l" t="t" r="r" b="b"/>
            <a:pathLst>
              <a:path w="18288000" h="1771650" extrusionOk="0">
                <a:moveTo>
                  <a:pt x="18287998" y="1771649"/>
                </a:moveTo>
                <a:lnTo>
                  <a:pt x="0" y="1771649"/>
                </a:lnTo>
                <a:lnTo>
                  <a:pt x="0" y="0"/>
                </a:lnTo>
                <a:lnTo>
                  <a:pt x="18287998" y="0"/>
                </a:lnTo>
                <a:lnTo>
                  <a:pt x="18287998" y="1771649"/>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6"/>
          <p:cNvSpPr/>
          <p:nvPr/>
        </p:nvSpPr>
        <p:spPr>
          <a:xfrm>
            <a:off x="1209657" y="8521585"/>
            <a:ext cx="7934325" cy="1765935"/>
          </a:xfrm>
          <a:custGeom>
            <a:avLst/>
            <a:gdLst/>
            <a:ahLst/>
            <a:cxnLst/>
            <a:rect l="l" t="t" r="r" b="b"/>
            <a:pathLst>
              <a:path w="7934325" h="1765934" extrusionOk="0">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6"/>
          <p:cNvSpPr/>
          <p:nvPr/>
        </p:nvSpPr>
        <p:spPr>
          <a:xfrm>
            <a:off x="12620321" y="8482166"/>
            <a:ext cx="2223770" cy="1797050"/>
          </a:xfrm>
          <a:custGeom>
            <a:avLst/>
            <a:gdLst/>
            <a:ahLst/>
            <a:cxnLst/>
            <a:rect l="l" t="t" r="r" b="b"/>
            <a:pathLst>
              <a:path w="2223769" h="1797050"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6"/>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9000" b="1" i="0" u="none" strike="noStrike" cap="none">
                <a:solidFill>
                  <a:srgbClr val="152D54"/>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5" name="Google Shape;15;p26"/>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‹Nº›</a:t>
            </a:fld>
            <a:endParaRPr b="0" u="non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29"/>
          <p:cNvSpPr/>
          <p:nvPr/>
        </p:nvSpPr>
        <p:spPr>
          <a:xfrm>
            <a:off x="0" y="8512721"/>
            <a:ext cx="18288000" cy="1771650"/>
          </a:xfrm>
          <a:custGeom>
            <a:avLst/>
            <a:gdLst/>
            <a:ahLst/>
            <a:cxnLst/>
            <a:rect l="l" t="t" r="r" b="b"/>
            <a:pathLst>
              <a:path w="18288000" h="1771650" extrusionOk="0">
                <a:moveTo>
                  <a:pt x="18287998" y="1771649"/>
                </a:moveTo>
                <a:lnTo>
                  <a:pt x="0" y="1771649"/>
                </a:lnTo>
                <a:lnTo>
                  <a:pt x="0" y="0"/>
                </a:lnTo>
                <a:lnTo>
                  <a:pt x="18287998" y="0"/>
                </a:lnTo>
                <a:lnTo>
                  <a:pt x="18287998" y="1771649"/>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9"/>
          <p:cNvSpPr/>
          <p:nvPr/>
        </p:nvSpPr>
        <p:spPr>
          <a:xfrm>
            <a:off x="12620321" y="8482166"/>
            <a:ext cx="2223770" cy="1797050"/>
          </a:xfrm>
          <a:custGeom>
            <a:avLst/>
            <a:gdLst/>
            <a:ahLst/>
            <a:cxnLst/>
            <a:rect l="l" t="t" r="r" b="b"/>
            <a:pathLst>
              <a:path w="2223769" h="1797050"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29"/>
          <p:cNvSpPr/>
          <p:nvPr/>
        </p:nvSpPr>
        <p:spPr>
          <a:xfrm>
            <a:off x="2322659" y="8517270"/>
            <a:ext cx="6817359" cy="1769745"/>
          </a:xfrm>
          <a:custGeom>
            <a:avLst/>
            <a:gdLst/>
            <a:ahLst/>
            <a:cxnLst/>
            <a:rect l="l" t="t" r="r" b="b"/>
            <a:pathLst>
              <a:path w="6817359" h="1769745" extrusionOk="0">
                <a:moveTo>
                  <a:pt x="6817229" y="0"/>
                </a:moveTo>
                <a:lnTo>
                  <a:pt x="5048259" y="1769728"/>
                </a:lnTo>
                <a:lnTo>
                  <a:pt x="0" y="1769728"/>
                </a:lnTo>
                <a:lnTo>
                  <a:pt x="1768979" y="0"/>
                </a:lnTo>
                <a:lnTo>
                  <a:pt x="6817229" y="0"/>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9"/>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9000" b="1" i="0" u="none" strike="noStrike" cap="none">
                <a:solidFill>
                  <a:srgbClr val="152D5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29"/>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60" name="Google Shape;60;p2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‹Nº›</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p:nvPr/>
        </p:nvSpPr>
        <p:spPr>
          <a:xfrm>
            <a:off x="9563100" y="6057900"/>
            <a:ext cx="6019800" cy="889346"/>
          </a:xfrm>
          <a:prstGeom prst="rect">
            <a:avLst/>
          </a:prstGeom>
          <a:noFill/>
          <a:ln>
            <a:noFill/>
          </a:ln>
        </p:spPr>
        <p:txBody>
          <a:bodyPr spcFirstLastPara="1" wrap="square" lIns="0" tIns="67925" rIns="0" bIns="0" anchor="t" anchorCtr="0">
            <a:spAutoFit/>
          </a:bodyPr>
          <a:lstStyle/>
          <a:p>
            <a:pPr marL="572770" marR="0" lvl="0" indent="0" algn="l" rtl="0">
              <a:lnSpc>
                <a:spcPct val="100000"/>
              </a:lnSpc>
              <a:spcBef>
                <a:spcPts val="0"/>
              </a:spcBef>
              <a:spcAft>
                <a:spcPts val="0"/>
              </a:spcAft>
              <a:buClr>
                <a:srgbClr val="152D54"/>
              </a:buClr>
              <a:buSzPts val="2500"/>
              <a:buFont typeface="Tahoma"/>
              <a:buNone/>
            </a:pPr>
            <a:r>
              <a:rPr lang="ru-RU" sz="2500" b="1" i="0" u="none" strike="noStrike" cap="none">
                <a:solidFill>
                  <a:srgbClr val="152D54"/>
                </a:solidFill>
                <a:latin typeface="Tahoma"/>
                <a:ea typeface="Tahoma"/>
                <a:cs typeface="Tahoma"/>
                <a:sym typeface="Tahoma"/>
              </a:rPr>
              <a:t>Enhance Soft  Skills to Nurture</a:t>
            </a:r>
            <a:endParaRPr sz="2500" b="0" i="0" u="none" strike="noStrike" cap="none">
              <a:solidFill>
                <a:srgbClr val="000000"/>
              </a:solidFill>
              <a:latin typeface="Tahoma"/>
              <a:ea typeface="Tahoma"/>
              <a:cs typeface="Tahoma"/>
              <a:sym typeface="Tahoma"/>
            </a:endParaRPr>
          </a:p>
          <a:p>
            <a:pPr marL="0" marR="0" lvl="0" indent="0" algn="l" rtl="0">
              <a:lnSpc>
                <a:spcPct val="100000"/>
              </a:lnSpc>
              <a:spcBef>
                <a:spcPts val="434"/>
              </a:spcBef>
              <a:spcAft>
                <a:spcPts val="0"/>
              </a:spcAft>
              <a:buClr>
                <a:srgbClr val="152D54"/>
              </a:buClr>
              <a:buSzPts val="2500"/>
              <a:buFont typeface="Tahoma"/>
              <a:buNone/>
            </a:pPr>
            <a:r>
              <a:rPr lang="ru-RU" sz="2500" b="1" i="0" u="none" strike="noStrike" cap="none">
                <a:solidFill>
                  <a:srgbClr val="152D54"/>
                </a:solidFill>
                <a:latin typeface="Tahoma"/>
                <a:ea typeface="Tahoma"/>
                <a:cs typeface="Tahoma"/>
                <a:sym typeface="Tahoma"/>
              </a:rPr>
              <a:t>Competitiveness and Employability</a:t>
            </a:r>
            <a:endParaRPr sz="2500" b="0" i="0" u="none" strike="noStrike" cap="none">
              <a:solidFill>
                <a:srgbClr val="000000"/>
              </a:solidFill>
              <a:latin typeface="Tahoma"/>
              <a:ea typeface="Tahoma"/>
              <a:cs typeface="Tahoma"/>
              <a:sym typeface="Tahoma"/>
            </a:endParaRPr>
          </a:p>
        </p:txBody>
      </p:sp>
      <p:sp>
        <p:nvSpPr>
          <p:cNvPr id="103" name="Google Shape;103;p1"/>
          <p:cNvSpPr txBox="1"/>
          <p:nvPr/>
        </p:nvSpPr>
        <p:spPr>
          <a:xfrm>
            <a:off x="7734300" y="7200900"/>
            <a:ext cx="9677400"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500" b="1">
                <a:solidFill>
                  <a:srgbClr val="E12227"/>
                </a:solidFill>
                <a:latin typeface="Tahoma"/>
                <a:ea typeface="Tahoma"/>
                <a:cs typeface="Tahoma"/>
                <a:sym typeface="Tahoma"/>
              </a:rPr>
              <a:t>Екипна работа чрез ИКТ инструменти</a:t>
            </a:r>
            <a:endParaRPr sz="2500" b="1">
              <a:solidFill>
                <a:srgbClr val="E12227"/>
              </a:solidFill>
              <a:latin typeface="Tahoma"/>
              <a:ea typeface="Tahoma"/>
              <a:cs typeface="Tahoma"/>
              <a:sym typeface="Tahoma"/>
            </a:endParaRPr>
          </a:p>
        </p:txBody>
      </p:sp>
      <p:pic>
        <p:nvPicPr>
          <p:cNvPr id="104" name="Google Shape;104;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89503" y="9661769"/>
            <a:ext cx="10058400" cy="556688"/>
          </a:xfrm>
          <a:prstGeom prst="rect">
            <a:avLst/>
          </a:prstGeom>
          <a:noFill/>
          <a:ln>
            <a:noFill/>
          </a:ln>
        </p:spPr>
      </p:pic>
      <p:pic>
        <p:nvPicPr>
          <p:cNvPr id="105" name="Google Shape;105;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4600" y="9705175"/>
            <a:ext cx="1985322" cy="432844"/>
          </a:xfrm>
          <a:prstGeom prst="rect">
            <a:avLst/>
          </a:prstGeom>
          <a:noFill/>
          <a:ln>
            <a:noFill/>
          </a:ln>
        </p:spPr>
      </p:pic>
      <p:pic>
        <p:nvPicPr>
          <p:cNvPr id="106" name="Google Shape;106;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800" y="9715392"/>
            <a:ext cx="936335" cy="449441"/>
          </a:xfrm>
          <a:prstGeom prst="rect">
            <a:avLst/>
          </a:prstGeom>
          <a:noFill/>
          <a:ln>
            <a:noFill/>
          </a:ln>
        </p:spPr>
      </p:pic>
      <p:sp>
        <p:nvSpPr>
          <p:cNvPr id="107" name="Google Shape;107;p1"/>
          <p:cNvSpPr txBox="1"/>
          <p:nvPr/>
        </p:nvSpPr>
        <p:spPr>
          <a:xfrm>
            <a:off x="10287000" y="7931608"/>
            <a:ext cx="49530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b="1">
                <a:solidFill>
                  <a:srgbClr val="243255"/>
                </a:solidFill>
                <a:latin typeface="Tahoma"/>
                <a:ea typeface="Tahoma"/>
                <a:cs typeface="Tahoma"/>
                <a:sym typeface="Tahoma"/>
              </a:rPr>
              <a:t>ПАРТНЬОР: Internet Web Solutions</a:t>
            </a:r>
            <a:endParaRPr sz="2000" b="1">
              <a:solidFill>
                <a:srgbClr val="243255"/>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500"/>
                                        <p:tgtEl>
                                          <p:spTgt spid="10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38" name="Google Shape;238;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39" name="Google Shape;239;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40" name="Google Shape;240;p10"/>
          <p:cNvSpPr txBox="1"/>
          <p:nvPr/>
        </p:nvSpPr>
        <p:spPr>
          <a:xfrm>
            <a:off x="882638" y="3008157"/>
            <a:ext cx="11708278" cy="397031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243255"/>
              </a:buClr>
              <a:buSzPts val="2800"/>
              <a:buFont typeface="Noto Sans Symbols"/>
              <a:buChar char="∙"/>
            </a:pPr>
            <a:r>
              <a:rPr lang="ru-RU" sz="2800" b="1">
                <a:solidFill>
                  <a:srgbClr val="243255"/>
                </a:solidFill>
                <a:latin typeface="Calibri"/>
                <a:ea typeface="Calibri"/>
                <a:cs typeface="Calibri"/>
                <a:sym typeface="Calibri"/>
              </a:rPr>
              <a:t>Project.co: </a:t>
            </a:r>
            <a:r>
              <a:rPr lang="ru-RU" sz="2800">
                <a:solidFill>
                  <a:srgbClr val="243255"/>
                </a:solidFill>
                <a:latin typeface="Calibri"/>
                <a:ea typeface="Calibri"/>
                <a:cs typeface="Calibri"/>
                <a:sym typeface="Calibri"/>
              </a:rPr>
              <a:t>Тази платформа за управление на проекти позволява на потребителите да работят върху повече от една задача едновременно. Можете да споделяте файлове, да създавате списъци, календари и графици, проектно онагледяване чрез канбан таблици, фактури и др. Това прави проследяването на задачите лесно и динамично.</a:t>
            </a:r>
            <a:endParaRPr sz="28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2800">
              <a:solidFill>
                <a:schemeClr val="dk1"/>
              </a:solidFill>
              <a:latin typeface="Calibri"/>
              <a:ea typeface="Calibri"/>
              <a:cs typeface="Calibri"/>
              <a:sym typeface="Calibri"/>
            </a:endParaRPr>
          </a:p>
        </p:txBody>
      </p:sp>
      <p:sp>
        <p:nvSpPr>
          <p:cNvPr id="241" name="Google Shape;241;p10"/>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242" name="Google Shape;242;p10"/>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 </a:t>
            </a:r>
            <a:endParaRPr sz="4000" b="1">
              <a:solidFill>
                <a:srgbClr val="E12227"/>
              </a:solidFill>
              <a:latin typeface="Calibri"/>
              <a:ea typeface="Calibri"/>
              <a:cs typeface="Calibri"/>
              <a:sym typeface="Calibri"/>
            </a:endParaRPr>
          </a:p>
        </p:txBody>
      </p:sp>
      <p:pic>
        <p:nvPicPr>
          <p:cNvPr id="243" name="Google Shape;243;p10" descr="Data Processing Agreement | Project.c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3420" y="1915810"/>
            <a:ext cx="4278180" cy="9499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500"/>
                                        <p:tgtEl>
                                          <p:spTgt spid="24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3"/>
                                        </p:tgtEl>
                                        <p:attrNameLst>
                                          <p:attrName>style.visibility</p:attrName>
                                        </p:attrNameLst>
                                      </p:cBhvr>
                                      <p:to>
                                        <p:strVal val="visible"/>
                                      </p:to>
                                    </p:set>
                                    <p:animEffect transition="in" filter="fade">
                                      <p:cBhvr>
                                        <p:cTn id="16" dur="1000"/>
                                        <p:tgtEl>
                                          <p:spTgt spid="243"/>
                                        </p:tgtEl>
                                      </p:cBhvr>
                                    </p:animEffect>
                                  </p:childTnLst>
                                </p:cTn>
                              </p:par>
                              <p:par>
                                <p:cTn id="17" presetID="10" presetClass="entr" presetSubtype="0" fill="hold" nodeType="withEffect">
                                  <p:stCondLst>
                                    <p:cond delay="0"/>
                                  </p:stCondLst>
                                  <p:childTnLst>
                                    <p:set>
                                      <p:cBhvr>
                                        <p:cTn id="18" dur="1" fill="hold">
                                          <p:stCondLst>
                                            <p:cond delay="0"/>
                                          </p:stCondLst>
                                        </p:cTn>
                                        <p:tgtEl>
                                          <p:spTgt spid="240"/>
                                        </p:tgtEl>
                                        <p:attrNameLst>
                                          <p:attrName>style.visibility</p:attrName>
                                        </p:attrNameLst>
                                      </p:cBhvr>
                                      <p:to>
                                        <p:strVal val="visible"/>
                                      </p:to>
                                    </p:set>
                                    <p:animEffect transition="in" filter="fade">
                                      <p:cBhvr>
                                        <p:cTn id="19"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1"/>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50" name="Google Shape;250;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51" name="Google Shape;251;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52" name="Google Shape;252;p11"/>
          <p:cNvSpPr txBox="1"/>
          <p:nvPr/>
        </p:nvSpPr>
        <p:spPr>
          <a:xfrm>
            <a:off x="762000" y="3285146"/>
            <a:ext cx="10872944" cy="332398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243255"/>
              </a:buClr>
              <a:buSzPts val="2800"/>
              <a:buFont typeface="Arial"/>
              <a:buChar char="•"/>
            </a:pPr>
            <a:r>
              <a:rPr lang="ru-RU" sz="2800" b="1">
                <a:solidFill>
                  <a:srgbClr val="243255"/>
                </a:solidFill>
                <a:latin typeface="Calibri"/>
                <a:ea typeface="Calibri"/>
                <a:cs typeface="Calibri"/>
                <a:sym typeface="Calibri"/>
              </a:rPr>
              <a:t>nTask:</a:t>
            </a:r>
            <a:r>
              <a:rPr lang="ru-RU" sz="2800">
                <a:solidFill>
                  <a:srgbClr val="243255"/>
                </a:solidFill>
                <a:latin typeface="Calibri"/>
                <a:ea typeface="Calibri"/>
                <a:cs typeface="Calibri"/>
                <a:sym typeface="Calibri"/>
              </a:rPr>
              <a:t> Тази безплатна интелигентна платформа е предназначена за екипи, позволявайки да планирате срещи, да обменяте файлове, да планирате проекти и много други опции. Този софтуер за управление на проекти предоставя всички необходими инструменти.</a:t>
            </a:r>
            <a:endParaRPr sz="2800">
              <a:solidFill>
                <a:schemeClr val="dk1"/>
              </a:solidFill>
              <a:latin typeface="Calibri"/>
              <a:ea typeface="Calibri"/>
              <a:cs typeface="Calibri"/>
              <a:sym typeface="Calibri"/>
            </a:endParaRPr>
          </a:p>
        </p:txBody>
      </p:sp>
      <p:sp>
        <p:nvSpPr>
          <p:cNvPr id="253" name="Google Shape;253;p11"/>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254" name="Google Shape;254;p11"/>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pic>
        <p:nvPicPr>
          <p:cNvPr id="255" name="Google Shape;255;p11" descr="nTask - Free Online Task &amp;amp; Project Management Software for Teams - nTask"/>
          <p:cNvPicPr preferRelativeResize="0"/>
          <p:nvPr/>
        </p:nvPicPr>
        <p:blipFill rotWithShape="1">
          <a:blip r:embed="rId5">
            <a:alphaModFix/>
          </a:blip>
          <a:srcRect/>
          <a:stretch/>
        </p:blipFill>
        <p:spPr>
          <a:xfrm>
            <a:off x="1066800" y="1866900"/>
            <a:ext cx="3744780" cy="121657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3"/>
                                        </p:tgtEl>
                                        <p:attrNameLst>
                                          <p:attrName>style.visibility</p:attrName>
                                        </p:attrNameLst>
                                      </p:cBhvr>
                                      <p:to>
                                        <p:strVal val="visible"/>
                                      </p:to>
                                    </p:set>
                                    <p:animEffect transition="in" filter="fade">
                                      <p:cBhvr>
                                        <p:cTn id="11" dur="500"/>
                                        <p:tgtEl>
                                          <p:spTgt spid="2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5"/>
                                        </p:tgtEl>
                                        <p:attrNameLst>
                                          <p:attrName>style.visibility</p:attrName>
                                        </p:attrNameLst>
                                      </p:cBhvr>
                                      <p:to>
                                        <p:strVal val="visible"/>
                                      </p:to>
                                    </p:set>
                                    <p:animEffect transition="in" filter="fade">
                                      <p:cBhvr>
                                        <p:cTn id="16" dur="1000"/>
                                        <p:tgtEl>
                                          <p:spTgt spid="255"/>
                                        </p:tgtEl>
                                      </p:cBhvr>
                                    </p:animEffect>
                                  </p:childTnLst>
                                </p:cTn>
                              </p:par>
                              <p:par>
                                <p:cTn id="17" presetID="10" presetClass="entr" presetSubtype="0" fill="hold" nodeType="withEffect">
                                  <p:stCondLst>
                                    <p:cond delay="0"/>
                                  </p:stCondLst>
                                  <p:childTnLst>
                                    <p:set>
                                      <p:cBhvr>
                                        <p:cTn id="18" dur="1" fill="hold">
                                          <p:stCondLst>
                                            <p:cond delay="0"/>
                                          </p:stCondLst>
                                        </p:cTn>
                                        <p:tgtEl>
                                          <p:spTgt spid="252"/>
                                        </p:tgtEl>
                                        <p:attrNameLst>
                                          <p:attrName>style.visibility</p:attrName>
                                        </p:attrNameLst>
                                      </p:cBhvr>
                                      <p:to>
                                        <p:strVal val="visible"/>
                                      </p:to>
                                    </p:set>
                                    <p:animEffect transition="in" filter="fade">
                                      <p:cBhvr>
                                        <p:cTn id="19"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2"/>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62" name="Google Shape;262;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63" name="Google Shape;263;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64" name="Google Shape;264;p12"/>
          <p:cNvSpPr txBox="1"/>
          <p:nvPr/>
        </p:nvSpPr>
        <p:spPr>
          <a:xfrm>
            <a:off x="962301" y="2777835"/>
            <a:ext cx="10872944" cy="332398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243255"/>
              </a:buClr>
              <a:buSzPts val="2800"/>
              <a:buFont typeface="Arial"/>
              <a:buChar char="•"/>
            </a:pPr>
            <a:r>
              <a:rPr lang="ru-RU" sz="2800" b="1">
                <a:solidFill>
                  <a:srgbClr val="243255"/>
                </a:solidFill>
                <a:latin typeface="Calibri"/>
                <a:ea typeface="Calibri"/>
                <a:cs typeface="Calibri"/>
                <a:sym typeface="Calibri"/>
              </a:rPr>
              <a:t>Teamwork:</a:t>
            </a:r>
            <a:r>
              <a:rPr lang="ru-RU" sz="2800">
                <a:solidFill>
                  <a:srgbClr val="243255"/>
                </a:solidFill>
                <a:latin typeface="Calibri"/>
                <a:ea typeface="Calibri"/>
                <a:cs typeface="Calibri"/>
                <a:sym typeface="Calibri"/>
              </a:rPr>
              <a:t> Това онлайн облачно решение предоставя функции за управление на различни аспекти на бизнеса. Неговите услуги включват списъци със задачи, управление на времето и крайните срокове, споделяне на файлове и съобщения, наред с други възможности.</a:t>
            </a:r>
            <a:endParaRPr sz="2800">
              <a:solidFill>
                <a:schemeClr val="dk1"/>
              </a:solidFill>
              <a:latin typeface="Calibri"/>
              <a:ea typeface="Calibri"/>
              <a:cs typeface="Calibri"/>
              <a:sym typeface="Calibri"/>
            </a:endParaRPr>
          </a:p>
        </p:txBody>
      </p:sp>
      <p:sp>
        <p:nvSpPr>
          <p:cNvPr id="265" name="Google Shape;265;p12"/>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 1.</a:t>
            </a:r>
            <a:endParaRPr sz="4800" b="1" i="0">
              <a:solidFill>
                <a:srgbClr val="E12227"/>
              </a:solidFill>
              <a:latin typeface="Tahoma"/>
              <a:ea typeface="Tahoma"/>
              <a:cs typeface="Tahoma"/>
              <a:sym typeface="Tahoma"/>
            </a:endParaRPr>
          </a:p>
        </p:txBody>
      </p:sp>
      <p:sp>
        <p:nvSpPr>
          <p:cNvPr id="266" name="Google Shape;266;p12"/>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pic>
        <p:nvPicPr>
          <p:cNvPr id="267" name="Google Shape;267;p12" descr="Teamwork&amp;#39;s New Brand: The highlights and the blooper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59870" y="1711036"/>
            <a:ext cx="4390114" cy="106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
                                        <p:tgtEl>
                                          <p:spTgt spid="2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5"/>
                                        </p:tgtEl>
                                        <p:attrNameLst>
                                          <p:attrName>style.visibility</p:attrName>
                                        </p:attrNameLst>
                                      </p:cBhvr>
                                      <p:to>
                                        <p:strVal val="visible"/>
                                      </p:to>
                                    </p:set>
                                    <p:animEffect transition="in" filter="fade">
                                      <p:cBhvr>
                                        <p:cTn id="11" dur="500"/>
                                        <p:tgtEl>
                                          <p:spTgt spid="26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7"/>
                                        </p:tgtEl>
                                        <p:attrNameLst>
                                          <p:attrName>style.visibility</p:attrName>
                                        </p:attrNameLst>
                                      </p:cBhvr>
                                      <p:to>
                                        <p:strVal val="visible"/>
                                      </p:to>
                                    </p:set>
                                    <p:animEffect transition="in" filter="fade">
                                      <p:cBhvr>
                                        <p:cTn id="16" dur="1000"/>
                                        <p:tgtEl>
                                          <p:spTgt spid="267"/>
                                        </p:tgtEl>
                                      </p:cBhvr>
                                    </p:animEffect>
                                  </p:childTnLst>
                                </p:cTn>
                              </p:par>
                              <p:par>
                                <p:cTn id="17" presetID="10" presetClass="entr" presetSubtype="0" fill="hold" nodeType="withEffect">
                                  <p:stCondLst>
                                    <p:cond delay="0"/>
                                  </p:stCondLst>
                                  <p:childTnLst>
                                    <p:set>
                                      <p:cBhvr>
                                        <p:cTn id="18" dur="1" fill="hold">
                                          <p:stCondLst>
                                            <p:cond delay="0"/>
                                          </p:stCondLst>
                                        </p:cTn>
                                        <p:tgtEl>
                                          <p:spTgt spid="264"/>
                                        </p:tgtEl>
                                        <p:attrNameLst>
                                          <p:attrName>style.visibility</p:attrName>
                                        </p:attrNameLst>
                                      </p:cBhvr>
                                      <p:to>
                                        <p:strVal val="visible"/>
                                      </p:to>
                                    </p:set>
                                    <p:animEffect transition="in" filter="fade">
                                      <p:cBhvr>
                                        <p:cTn id="19"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25200" y="4339126"/>
            <a:ext cx="7391400" cy="4157662"/>
          </a:xfrm>
          <a:prstGeom prst="rect">
            <a:avLst/>
          </a:prstGeom>
          <a:noFill/>
          <a:ln>
            <a:noFill/>
          </a:ln>
        </p:spPr>
      </p:pic>
      <p:sp>
        <p:nvSpPr>
          <p:cNvPr id="274" name="Google Shape;274;p13"/>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275" name="Google Shape;275;p13"/>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76" name="Google Shape;276;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77" name="Google Shape;277;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78" name="Google Shape;278;p13"/>
          <p:cNvSpPr txBox="1"/>
          <p:nvPr/>
        </p:nvSpPr>
        <p:spPr>
          <a:xfrm>
            <a:off x="891592" y="1729203"/>
            <a:ext cx="11247000" cy="44022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ru-RU" sz="2800" b="1">
                <a:solidFill>
                  <a:srgbClr val="243255"/>
                </a:solidFill>
                <a:latin typeface="Calibri"/>
                <a:ea typeface="Calibri"/>
                <a:cs typeface="Calibri"/>
                <a:sym typeface="Calibri"/>
              </a:rPr>
              <a:t>- Инструменти за комуникация и сътрудничество: </a:t>
            </a:r>
            <a:endParaRPr sz="28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ru-RU" sz="2800">
                <a:solidFill>
                  <a:srgbClr val="243255"/>
                </a:solidFill>
                <a:latin typeface="Calibri"/>
                <a:ea typeface="Calibri"/>
                <a:cs typeface="Calibri"/>
                <a:sym typeface="Calibri"/>
              </a:rPr>
              <a:t>Комуникацията е ключова във всяка работна среда. Със сегашната ситуация с Covid-19 много компании бяха принудени да прибегнат до дистанционна работа, така че комуникацията стана сложна и изкуствена. За тази цел имаме налични платформи за подобряване на обмена на информация, като например:</a:t>
            </a:r>
            <a:endParaRPr sz="2800">
              <a:solidFill>
                <a:srgbClr val="243255"/>
              </a:solidFill>
              <a:latin typeface="Calibri"/>
              <a:ea typeface="Calibri"/>
              <a:cs typeface="Calibri"/>
              <a:sym typeface="Calibri"/>
            </a:endParaRPr>
          </a:p>
          <a:p>
            <a:pPr marL="0" marR="0" lvl="0" indent="0" algn="just" rtl="0">
              <a:lnSpc>
                <a:spcPct val="150000"/>
              </a:lnSpc>
              <a:spcBef>
                <a:spcPts val="0"/>
              </a:spcBef>
              <a:spcAft>
                <a:spcPts val="0"/>
              </a:spcAft>
              <a:buNone/>
            </a:pPr>
            <a:endParaRPr sz="2800">
              <a:solidFill>
                <a:schemeClr val="dk1"/>
              </a:solidFill>
              <a:latin typeface="Calibri"/>
              <a:ea typeface="Calibri"/>
              <a:cs typeface="Calibri"/>
              <a:sym typeface="Calibri"/>
            </a:endParaRPr>
          </a:p>
        </p:txBody>
      </p:sp>
      <p:sp>
        <p:nvSpPr>
          <p:cNvPr id="279" name="Google Shape;279;p13"/>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
                                        <p:tgtEl>
                                          <p:spTgt spid="2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4"/>
                                        </p:tgtEl>
                                        <p:attrNameLst>
                                          <p:attrName>style.visibility</p:attrName>
                                        </p:attrNameLst>
                                      </p:cBhvr>
                                      <p:to>
                                        <p:strVal val="visible"/>
                                      </p:to>
                                    </p:set>
                                    <p:animEffect transition="in" filter="fade">
                                      <p:cBhvr>
                                        <p:cTn id="11" dur="500"/>
                                        <p:tgtEl>
                                          <p:spTgt spid="27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8"/>
                                        </p:tgtEl>
                                        <p:attrNameLst>
                                          <p:attrName>style.visibility</p:attrName>
                                        </p:attrNameLst>
                                      </p:cBhvr>
                                      <p:to>
                                        <p:strVal val="visible"/>
                                      </p:to>
                                    </p:set>
                                    <p:animEffect transition="in" filter="fade">
                                      <p:cBhvr>
                                        <p:cTn id="16" dur="500"/>
                                        <p:tgtEl>
                                          <p:spTgt spid="27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73"/>
                                        </p:tgtEl>
                                        <p:attrNameLst>
                                          <p:attrName>style.visibility</p:attrName>
                                        </p:attrNameLst>
                                      </p:cBhvr>
                                      <p:to>
                                        <p:strVal val="visible"/>
                                      </p:to>
                                    </p:set>
                                    <p:animEffect transition="in" filter="fade">
                                      <p:cBhvr>
                                        <p:cTn id="20"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4" descr="Skype - Aplicaciones en Google Pla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6974" y="1866900"/>
            <a:ext cx="1997900" cy="1997900"/>
          </a:xfrm>
          <a:prstGeom prst="rect">
            <a:avLst/>
          </a:prstGeom>
          <a:noFill/>
          <a:ln>
            <a:noFill/>
          </a:ln>
        </p:spPr>
      </p:pic>
      <p:sp>
        <p:nvSpPr>
          <p:cNvPr id="286" name="Google Shape;286;p14"/>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87" name="Google Shape;287;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88" name="Google Shape;288;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89" name="Google Shape;289;p14"/>
          <p:cNvSpPr txBox="1"/>
          <p:nvPr/>
        </p:nvSpPr>
        <p:spPr>
          <a:xfrm>
            <a:off x="3341801" y="1985036"/>
            <a:ext cx="11898180" cy="203132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243255"/>
              </a:buClr>
              <a:buSzPts val="2800"/>
              <a:buFont typeface="Noto Sans Symbols"/>
              <a:buChar char="∙"/>
            </a:pPr>
            <a:r>
              <a:rPr lang="ru-RU" sz="2800" b="1">
                <a:solidFill>
                  <a:srgbClr val="243255"/>
                </a:solidFill>
                <a:latin typeface="Calibri"/>
                <a:ea typeface="Calibri"/>
                <a:cs typeface="Calibri"/>
                <a:sym typeface="Calibri"/>
              </a:rPr>
              <a:t>Skype:</a:t>
            </a:r>
            <a:r>
              <a:rPr lang="ru-RU" sz="2800">
                <a:solidFill>
                  <a:srgbClr val="243255"/>
                </a:solidFill>
                <a:latin typeface="Calibri"/>
                <a:ea typeface="Calibri"/>
                <a:cs typeface="Calibri"/>
                <a:sym typeface="Calibri"/>
              </a:rPr>
              <a:t> Платформа за видеоконферентна връзка с отлично качество. Нейните услуги включват онлайн разговори (аудио или видео), чатове, конференции до 50 души, насрочване на срещи и други задачи.</a:t>
            </a:r>
            <a:endParaRPr sz="2800">
              <a:solidFill>
                <a:schemeClr val="dk1"/>
              </a:solidFill>
              <a:latin typeface="Calibri"/>
              <a:ea typeface="Calibri"/>
              <a:cs typeface="Calibri"/>
              <a:sym typeface="Calibri"/>
            </a:endParaRPr>
          </a:p>
        </p:txBody>
      </p:sp>
      <p:sp>
        <p:nvSpPr>
          <p:cNvPr id="290" name="Google Shape;290;p14"/>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291" name="Google Shape;291;p14"/>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pic>
        <p:nvPicPr>
          <p:cNvPr id="292" name="Google Shape;292;p14" descr="ZOOM Cloud Meetings:Amazon.es:Appstore for Androi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16921" y="4259954"/>
            <a:ext cx="1438006" cy="1438006"/>
          </a:xfrm>
          <a:prstGeom prst="rect">
            <a:avLst/>
          </a:prstGeom>
          <a:noFill/>
          <a:ln>
            <a:noFill/>
          </a:ln>
        </p:spPr>
      </p:pic>
      <p:sp>
        <p:nvSpPr>
          <p:cNvPr id="293" name="Google Shape;293;p14"/>
          <p:cNvSpPr txBox="1"/>
          <p:nvPr/>
        </p:nvSpPr>
        <p:spPr>
          <a:xfrm>
            <a:off x="3341801" y="4142972"/>
            <a:ext cx="11898180" cy="397031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243255"/>
              </a:buClr>
              <a:buSzPts val="2800"/>
              <a:buFont typeface="Noto Sans Symbols"/>
              <a:buChar char="∙"/>
            </a:pPr>
            <a:r>
              <a:rPr lang="ru-RU" sz="2800" b="1">
                <a:solidFill>
                  <a:srgbClr val="243255"/>
                </a:solidFill>
                <a:latin typeface="Calibri"/>
                <a:ea typeface="Calibri"/>
                <a:cs typeface="Calibri"/>
                <a:sym typeface="Calibri"/>
              </a:rPr>
              <a:t>Zoom:</a:t>
            </a:r>
            <a:r>
              <a:rPr lang="ru-RU" sz="2800">
                <a:solidFill>
                  <a:srgbClr val="243255"/>
                </a:solidFill>
                <a:latin typeface="Calibri"/>
                <a:ea typeface="Calibri"/>
                <a:cs typeface="Calibri"/>
                <a:sym typeface="Calibri"/>
              </a:rPr>
              <a:t> Тази услуга за видеоконферентна връзка се превърна в една от водещите платформи в областта. Подходяща е за екипи от всякакъв характер. Платформата взаимодейства във виртуално работно пространство, извършва видео или аудио разговори; има възможност за чатове на живо и записване на сесии, за да се гарантира, че нищо няма да е пропуснато.</a:t>
            </a: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
                                        <p:tgtEl>
                                          <p:spTgt spid="29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0"/>
                                        </p:tgtEl>
                                        <p:attrNameLst>
                                          <p:attrName>style.visibility</p:attrName>
                                        </p:attrNameLst>
                                      </p:cBhvr>
                                      <p:to>
                                        <p:strVal val="visible"/>
                                      </p:to>
                                    </p:set>
                                    <p:animEffect transition="in" filter="fade">
                                      <p:cBhvr>
                                        <p:cTn id="11" dur="500"/>
                                        <p:tgtEl>
                                          <p:spTgt spid="29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5"/>
                                        </p:tgtEl>
                                        <p:attrNameLst>
                                          <p:attrName>style.visibility</p:attrName>
                                        </p:attrNameLst>
                                      </p:cBhvr>
                                      <p:to>
                                        <p:strVal val="visible"/>
                                      </p:to>
                                    </p:set>
                                    <p:animEffect transition="in" filter="fade">
                                      <p:cBhvr>
                                        <p:cTn id="16" dur="1000"/>
                                        <p:tgtEl>
                                          <p:spTgt spid="285"/>
                                        </p:tgtEl>
                                      </p:cBhvr>
                                    </p:animEffect>
                                  </p:childTnLst>
                                </p:cTn>
                              </p:par>
                              <p:par>
                                <p:cTn id="17" presetID="10" presetClass="entr" presetSubtype="0" fill="hold" nodeType="withEffect">
                                  <p:stCondLst>
                                    <p:cond delay="0"/>
                                  </p:stCondLst>
                                  <p:childTnLst>
                                    <p:set>
                                      <p:cBhvr>
                                        <p:cTn id="18" dur="1" fill="hold">
                                          <p:stCondLst>
                                            <p:cond delay="0"/>
                                          </p:stCondLst>
                                        </p:cTn>
                                        <p:tgtEl>
                                          <p:spTgt spid="289"/>
                                        </p:tgtEl>
                                        <p:attrNameLst>
                                          <p:attrName>style.visibility</p:attrName>
                                        </p:attrNameLst>
                                      </p:cBhvr>
                                      <p:to>
                                        <p:strVal val="visible"/>
                                      </p:to>
                                    </p:set>
                                    <p:animEffect transition="in" filter="fade">
                                      <p:cBhvr>
                                        <p:cTn id="19" dur="500"/>
                                        <p:tgtEl>
                                          <p:spTgt spid="28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2"/>
                                        </p:tgtEl>
                                        <p:attrNameLst>
                                          <p:attrName>style.visibility</p:attrName>
                                        </p:attrNameLst>
                                      </p:cBhvr>
                                      <p:to>
                                        <p:strVal val="visible"/>
                                      </p:to>
                                    </p:set>
                                    <p:animEffect transition="in" filter="fade">
                                      <p:cBhvr>
                                        <p:cTn id="24" dur="1000"/>
                                        <p:tgtEl>
                                          <p:spTgt spid="292"/>
                                        </p:tgtEl>
                                      </p:cBhvr>
                                    </p:animEffect>
                                  </p:childTnLst>
                                </p:cTn>
                              </p:par>
                              <p:par>
                                <p:cTn id="25" presetID="10" presetClass="entr" presetSubtype="0" fill="hold" nodeType="withEffect">
                                  <p:stCondLst>
                                    <p:cond delay="0"/>
                                  </p:stCondLst>
                                  <p:childTnLst>
                                    <p:set>
                                      <p:cBhvr>
                                        <p:cTn id="26" dur="1" fill="hold">
                                          <p:stCondLst>
                                            <p:cond delay="0"/>
                                          </p:stCondLst>
                                        </p:cTn>
                                        <p:tgtEl>
                                          <p:spTgt spid="293"/>
                                        </p:tgtEl>
                                        <p:attrNameLst>
                                          <p:attrName>style.visibility</p:attrName>
                                        </p:attrNameLst>
                                      </p:cBhvr>
                                      <p:to>
                                        <p:strVal val="visible"/>
                                      </p:to>
                                    </p:set>
                                    <p:animEffect transition="in" filter="fade">
                                      <p:cBhvr>
                                        <p:cTn id="27"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5"/>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00" name="Google Shape;300;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01" name="Google Shape;301;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02" name="Google Shape;302;p15"/>
          <p:cNvSpPr txBox="1"/>
          <p:nvPr/>
        </p:nvSpPr>
        <p:spPr>
          <a:xfrm>
            <a:off x="3657600" y="2019300"/>
            <a:ext cx="10515600" cy="24627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243255"/>
              </a:buClr>
              <a:buSzPts val="2800"/>
              <a:buFont typeface="Noto Sans Symbols"/>
              <a:buChar char="∙"/>
            </a:pPr>
            <a:r>
              <a:rPr lang="ru-RU" sz="2800" b="1">
                <a:solidFill>
                  <a:srgbClr val="243255"/>
                </a:solidFill>
                <a:latin typeface="Calibri"/>
                <a:ea typeface="Calibri"/>
                <a:cs typeface="Calibri"/>
                <a:sym typeface="Calibri"/>
              </a:rPr>
              <a:t>Microsoft Teams: </a:t>
            </a:r>
            <a:r>
              <a:rPr lang="ru-RU" sz="2800">
                <a:solidFill>
                  <a:srgbClr val="243255"/>
                </a:solidFill>
                <a:latin typeface="Calibri"/>
                <a:ea typeface="Calibri"/>
                <a:cs typeface="Calibri"/>
                <a:sym typeface="Calibri"/>
              </a:rPr>
              <a:t>Това работно пространство има опции за срещи посредством чат, видео или разговори. Персонализирайте и конфигурирайте работното си пространство с приложения, за да организирате ефикасно работата си.</a:t>
            </a:r>
            <a:endParaRPr sz="2800">
              <a:solidFill>
                <a:schemeClr val="dk1"/>
              </a:solidFill>
              <a:latin typeface="Calibri"/>
              <a:ea typeface="Calibri"/>
              <a:cs typeface="Calibri"/>
              <a:sym typeface="Calibri"/>
            </a:endParaRPr>
          </a:p>
        </p:txBody>
      </p:sp>
      <p:sp>
        <p:nvSpPr>
          <p:cNvPr id="303" name="Google Shape;303;p15"/>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304" name="Google Shape;304;p15"/>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pic>
        <p:nvPicPr>
          <p:cNvPr id="305" name="Google Shape;305;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56194" y="2019300"/>
            <a:ext cx="2312952" cy="2151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
                                        <p:tgtEl>
                                          <p:spTgt spid="3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3"/>
                                        </p:tgtEl>
                                        <p:attrNameLst>
                                          <p:attrName>style.visibility</p:attrName>
                                        </p:attrNameLst>
                                      </p:cBhvr>
                                      <p:to>
                                        <p:strVal val="visible"/>
                                      </p:to>
                                    </p:set>
                                    <p:animEffect transition="in" filter="fade">
                                      <p:cBhvr>
                                        <p:cTn id="11" dur="500"/>
                                        <p:tgtEl>
                                          <p:spTgt spid="30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5"/>
                                        </p:tgtEl>
                                        <p:attrNameLst>
                                          <p:attrName>style.visibility</p:attrName>
                                        </p:attrNameLst>
                                      </p:cBhvr>
                                      <p:to>
                                        <p:strVal val="visible"/>
                                      </p:to>
                                    </p:set>
                                    <p:animEffect transition="in" filter="fade">
                                      <p:cBhvr>
                                        <p:cTn id="16" dur="500"/>
                                        <p:tgtEl>
                                          <p:spTgt spid="305"/>
                                        </p:tgtEl>
                                      </p:cBhvr>
                                    </p:animEffect>
                                  </p:childTnLst>
                                </p:cTn>
                              </p:par>
                              <p:par>
                                <p:cTn id="17" presetID="10" presetClass="entr" presetSubtype="0" fill="hold" nodeType="withEffect">
                                  <p:stCondLst>
                                    <p:cond delay="0"/>
                                  </p:stCondLst>
                                  <p:childTnLst>
                                    <p:set>
                                      <p:cBhvr>
                                        <p:cTn id="18" dur="1" fill="hold">
                                          <p:stCondLst>
                                            <p:cond delay="0"/>
                                          </p:stCondLst>
                                        </p:cTn>
                                        <p:tgtEl>
                                          <p:spTgt spid="302"/>
                                        </p:tgtEl>
                                        <p:attrNameLst>
                                          <p:attrName>style.visibility</p:attrName>
                                        </p:attrNameLst>
                                      </p:cBhvr>
                                      <p:to>
                                        <p:strVal val="visible"/>
                                      </p:to>
                                    </p:set>
                                    <p:animEffect transition="in" filter="fade">
                                      <p:cBhvr>
                                        <p:cTn id="19"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6" descr="Top 10 Free and Open Source Document Management Systems | by Sharad  Bhardwaj | Medium"/>
          <p:cNvPicPr preferRelativeResize="0"/>
          <p:nvPr/>
        </p:nvPicPr>
        <p:blipFill rotWithShape="1">
          <a:blip r:embed="rId3">
            <a:alphaModFix/>
          </a:blip>
          <a:srcRect/>
          <a:stretch/>
        </p:blipFill>
        <p:spPr>
          <a:xfrm>
            <a:off x="9244714" y="4811674"/>
            <a:ext cx="9043286" cy="3612117"/>
          </a:xfrm>
          <a:prstGeom prst="rect">
            <a:avLst/>
          </a:prstGeom>
          <a:noFill/>
          <a:ln>
            <a:noFill/>
          </a:ln>
        </p:spPr>
      </p:pic>
      <p:sp>
        <p:nvSpPr>
          <p:cNvPr id="312" name="Google Shape;312;p16"/>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313" name="Google Shape;313;p16"/>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14" name="Google Shape;314;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15" name="Google Shape;3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16" name="Google Shape;316;p16"/>
          <p:cNvSpPr txBox="1"/>
          <p:nvPr/>
        </p:nvSpPr>
        <p:spPr>
          <a:xfrm>
            <a:off x="903425" y="1703075"/>
            <a:ext cx="9670800" cy="63417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ru-RU" sz="2800" b="1">
                <a:solidFill>
                  <a:srgbClr val="243255"/>
                </a:solidFill>
                <a:latin typeface="Calibri"/>
                <a:ea typeface="Calibri"/>
                <a:cs typeface="Calibri"/>
                <a:sym typeface="Calibri"/>
              </a:rPr>
              <a:t>-</a:t>
            </a:r>
            <a:r>
              <a:rPr lang="ru-RU" sz="2800">
                <a:solidFill>
                  <a:schemeClr val="dk1"/>
                </a:solidFill>
                <a:latin typeface="Calibri"/>
                <a:ea typeface="Calibri"/>
                <a:cs typeface="Calibri"/>
                <a:sym typeface="Calibri"/>
              </a:rPr>
              <a:t> </a:t>
            </a:r>
            <a:r>
              <a:rPr lang="ru-RU" sz="2800" b="1">
                <a:solidFill>
                  <a:srgbClr val="243255"/>
                </a:solidFill>
                <a:latin typeface="Calibri"/>
                <a:ea typeface="Calibri"/>
                <a:cs typeface="Calibri"/>
                <a:sym typeface="Calibri"/>
              </a:rPr>
              <a:t>Инструменти за управление на документи: </a:t>
            </a:r>
            <a:endParaRPr sz="28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ru-RU" sz="2800">
                <a:solidFill>
                  <a:srgbClr val="243255"/>
                </a:solidFill>
                <a:latin typeface="Calibri"/>
                <a:ea typeface="Calibri"/>
                <a:cs typeface="Calibri"/>
                <a:sym typeface="Calibri"/>
              </a:rPr>
              <a:t>Хранилището на документи е пространство, където документите се съхраняват, управляват и организират така, че членовете на целия екип да имат достъп до тях, когато е необходимо. Управлява се от членове на екипа с административни права. По този начин можем да рационализираме и унифицираме целия процес на справки, както и управление на документи.</a:t>
            </a:r>
            <a:endParaRPr sz="2800">
              <a:solidFill>
                <a:srgbClr val="243255"/>
              </a:solidFill>
              <a:latin typeface="Calibri"/>
              <a:ea typeface="Calibri"/>
              <a:cs typeface="Calibri"/>
              <a:sym typeface="Calibri"/>
            </a:endParaRPr>
          </a:p>
          <a:p>
            <a:pPr marL="0" marR="0" lvl="0" indent="0" algn="just" rtl="0">
              <a:lnSpc>
                <a:spcPct val="150000"/>
              </a:lnSpc>
              <a:spcBef>
                <a:spcPts val="0"/>
              </a:spcBef>
              <a:spcAft>
                <a:spcPts val="0"/>
              </a:spcAft>
              <a:buNone/>
            </a:pPr>
            <a:r>
              <a:rPr lang="ru-RU" sz="2800">
                <a:solidFill>
                  <a:srgbClr val="243255"/>
                </a:solidFill>
                <a:latin typeface="Calibri"/>
                <a:ea typeface="Calibri"/>
                <a:cs typeface="Calibri"/>
                <a:sym typeface="Calibri"/>
              </a:rPr>
              <a:t>И тук, има различни ИКТ инструменти, които могат да ни помогнат:</a:t>
            </a:r>
            <a:r>
              <a:rPr lang="ru-RU" sz="2800" b="1">
                <a:solidFill>
                  <a:srgbClr val="243255"/>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317" name="Google Shape;317;p16"/>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500"/>
                                        <p:tgtEl>
                                          <p:spTgt spid="3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Effect transition="in" filter="fade">
                                      <p:cBhvr>
                                        <p:cTn id="11" dur="500"/>
                                        <p:tgtEl>
                                          <p:spTgt spid="3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6"/>
                                        </p:tgtEl>
                                        <p:attrNameLst>
                                          <p:attrName>style.visibility</p:attrName>
                                        </p:attrNameLst>
                                      </p:cBhvr>
                                      <p:to>
                                        <p:strVal val="visible"/>
                                      </p:to>
                                    </p:set>
                                    <p:animEffect transition="in" filter="fade">
                                      <p:cBhvr>
                                        <p:cTn id="16" dur="500"/>
                                        <p:tgtEl>
                                          <p:spTgt spid="31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11"/>
                                        </p:tgtEl>
                                        <p:attrNameLst>
                                          <p:attrName>style.visibility</p:attrName>
                                        </p:attrNameLst>
                                      </p:cBhvr>
                                      <p:to>
                                        <p:strVal val="visible"/>
                                      </p:to>
                                    </p:set>
                                    <p:animEffect transition="in" filter="fade">
                                      <p:cBhvr>
                                        <p:cTn id="20"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7"/>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24" name="Google Shape;324;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25" name="Google Shape;325;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26" name="Google Shape;326;p17"/>
          <p:cNvSpPr txBox="1"/>
          <p:nvPr/>
        </p:nvSpPr>
        <p:spPr>
          <a:xfrm>
            <a:off x="903420" y="2410834"/>
            <a:ext cx="13269780" cy="203132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243255"/>
              </a:buClr>
              <a:buSzPts val="2800"/>
              <a:buFont typeface="Noto Sans Symbols"/>
              <a:buChar char="∙"/>
            </a:pPr>
            <a:r>
              <a:rPr lang="ru-RU" sz="2800" b="1">
                <a:solidFill>
                  <a:srgbClr val="243255"/>
                </a:solidFill>
                <a:latin typeface="Calibri"/>
                <a:ea typeface="Calibri"/>
                <a:cs typeface="Calibri"/>
                <a:sym typeface="Calibri"/>
              </a:rPr>
              <a:t>DocuWare:</a:t>
            </a:r>
            <a:r>
              <a:rPr lang="ru-RU" sz="2800">
                <a:solidFill>
                  <a:srgbClr val="243255"/>
                </a:solidFill>
                <a:latin typeface="Calibri"/>
                <a:ea typeface="Calibri"/>
                <a:cs typeface="Calibri"/>
                <a:sym typeface="Calibri"/>
              </a:rPr>
              <a:t> Тази платформа ви позволява да улавяте, обработвате и използвате фирмена информация. Софтуерът автоматизира голяма част от заявките и организацията на документи в централизирана и сигурна система.</a:t>
            </a:r>
            <a:endParaRPr sz="2800">
              <a:solidFill>
                <a:schemeClr val="dk1"/>
              </a:solidFill>
              <a:latin typeface="Calibri"/>
              <a:ea typeface="Calibri"/>
              <a:cs typeface="Calibri"/>
              <a:sym typeface="Calibri"/>
            </a:endParaRPr>
          </a:p>
        </p:txBody>
      </p:sp>
      <p:sp>
        <p:nvSpPr>
          <p:cNvPr id="327" name="Google Shape;327;p17"/>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328" name="Google Shape;328;p17"/>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pic>
        <p:nvPicPr>
          <p:cNvPr id="329" name="Google Shape;329;p17" descr="Ricoh completa la adquisición de DocuWare | Ricoh Españ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325600" y="2977942"/>
            <a:ext cx="3581573" cy="864501"/>
          </a:xfrm>
          <a:prstGeom prst="rect">
            <a:avLst/>
          </a:prstGeom>
          <a:noFill/>
          <a:ln>
            <a:noFill/>
          </a:ln>
        </p:spPr>
      </p:pic>
      <p:pic>
        <p:nvPicPr>
          <p:cNvPr id="330" name="Google Shape;330;p17" descr="Intelligent Information Management | M-Files"/>
          <p:cNvPicPr preferRelativeResize="0"/>
          <p:nvPr/>
        </p:nvPicPr>
        <p:blipFill rotWithShape="1">
          <a:blip r:embed="rId6" cstate="email">
            <a:alphaModFix/>
            <a:extLst>
              <a:ext uri="{28A0092B-C50C-407E-A947-70E740481C1C}">
                <a14:useLocalDpi xmlns:a14="http://schemas.microsoft.com/office/drawing/2010/main"/>
              </a:ext>
            </a:extLst>
          </a:blip>
          <a:srcRect l="9084" t="25383" r="7968" b="19527"/>
          <a:stretch/>
        </p:blipFill>
        <p:spPr>
          <a:xfrm>
            <a:off x="14509345" y="4935857"/>
            <a:ext cx="3214081" cy="970680"/>
          </a:xfrm>
          <a:prstGeom prst="rect">
            <a:avLst/>
          </a:prstGeom>
          <a:noFill/>
          <a:ln>
            <a:noFill/>
          </a:ln>
        </p:spPr>
      </p:pic>
      <p:sp>
        <p:nvSpPr>
          <p:cNvPr id="331" name="Google Shape;331;p17"/>
          <p:cNvSpPr txBox="1"/>
          <p:nvPr/>
        </p:nvSpPr>
        <p:spPr>
          <a:xfrm>
            <a:off x="903420" y="4399591"/>
            <a:ext cx="13269780" cy="332398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243255"/>
              </a:buClr>
              <a:buSzPts val="2800"/>
              <a:buFont typeface="Noto Sans Symbols"/>
              <a:buChar char="∙"/>
            </a:pPr>
            <a:r>
              <a:rPr lang="ru-RU" sz="2800" b="1">
                <a:solidFill>
                  <a:srgbClr val="243255"/>
                </a:solidFill>
                <a:latin typeface="Calibri"/>
                <a:ea typeface="Calibri"/>
                <a:cs typeface="Calibri"/>
                <a:sym typeface="Calibri"/>
              </a:rPr>
              <a:t>M-Files:</a:t>
            </a:r>
            <a:r>
              <a:rPr lang="ru-RU" sz="2800">
                <a:solidFill>
                  <a:srgbClr val="243255"/>
                </a:solidFill>
                <a:latin typeface="Calibri"/>
                <a:ea typeface="Calibri"/>
                <a:cs typeface="Calibri"/>
                <a:sym typeface="Calibri"/>
              </a:rPr>
              <a:t> Тази опция за управление на информацията се отличава с лекота на използване, гъвкавост и функционалност, подходящи за голямо разнообразие от индустрии. Можете да получите достъп до съдържание от множество хранилища на данни без необходимост от миграция. Можете да го разгърнете в облака, на място или по хибриден начин.</a:t>
            </a: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6"/>
                                        </p:tgtEl>
                                        <p:attrNameLst>
                                          <p:attrName>style.visibility</p:attrName>
                                        </p:attrNameLst>
                                      </p:cBhvr>
                                      <p:to>
                                        <p:strVal val="visible"/>
                                      </p:to>
                                    </p:set>
                                    <p:animEffect transition="in" filter="fade">
                                      <p:cBhvr>
                                        <p:cTn id="15" dur="500"/>
                                        <p:tgtEl>
                                          <p:spTgt spid="326"/>
                                        </p:tgtEl>
                                      </p:cBhvr>
                                    </p:animEffect>
                                  </p:childTnLst>
                                </p:cTn>
                              </p:par>
                              <p:par>
                                <p:cTn id="16" presetID="10" presetClass="entr" presetSubtype="0" fill="hold" nodeType="withEffect">
                                  <p:stCondLst>
                                    <p:cond delay="0"/>
                                  </p:stCondLst>
                                  <p:childTnLst>
                                    <p:set>
                                      <p:cBhvr>
                                        <p:cTn id="17" dur="1" fill="hold">
                                          <p:stCondLst>
                                            <p:cond delay="0"/>
                                          </p:stCondLst>
                                        </p:cTn>
                                        <p:tgtEl>
                                          <p:spTgt spid="329"/>
                                        </p:tgtEl>
                                        <p:attrNameLst>
                                          <p:attrName>style.visibility</p:attrName>
                                        </p:attrNameLst>
                                      </p:cBhvr>
                                      <p:to>
                                        <p:strVal val="visible"/>
                                      </p:to>
                                    </p:set>
                                    <p:animEffect transition="in" filter="fade">
                                      <p:cBhvr>
                                        <p:cTn id="18" dur="1000"/>
                                        <p:tgtEl>
                                          <p:spTgt spid="3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
                                        </p:tgtEl>
                                        <p:attrNameLst>
                                          <p:attrName>style.visibility</p:attrName>
                                        </p:attrNameLst>
                                      </p:cBhvr>
                                      <p:to>
                                        <p:strVal val="visible"/>
                                      </p:to>
                                    </p:set>
                                    <p:animEffect transition="in" filter="fade">
                                      <p:cBhvr>
                                        <p:cTn id="23" dur="500"/>
                                        <p:tgtEl>
                                          <p:spTgt spid="331"/>
                                        </p:tgtEl>
                                      </p:cBhvr>
                                    </p:animEffect>
                                  </p:childTnLst>
                                </p:cTn>
                              </p:par>
                              <p:par>
                                <p:cTn id="24" presetID="10" presetClass="entr" presetSubtype="0" fill="hold" nodeType="withEffect">
                                  <p:stCondLst>
                                    <p:cond delay="0"/>
                                  </p:stCondLst>
                                  <p:childTnLst>
                                    <p:set>
                                      <p:cBhvr>
                                        <p:cTn id="25" dur="1" fill="hold">
                                          <p:stCondLst>
                                            <p:cond delay="0"/>
                                          </p:stCondLst>
                                        </p:cTn>
                                        <p:tgtEl>
                                          <p:spTgt spid="330"/>
                                        </p:tgtEl>
                                        <p:attrNameLst>
                                          <p:attrName>style.visibility</p:attrName>
                                        </p:attrNameLst>
                                      </p:cBhvr>
                                      <p:to>
                                        <p:strVal val="visible"/>
                                      </p:to>
                                    </p:set>
                                    <p:animEffect transition="in" filter="fade">
                                      <p:cBhvr>
                                        <p:cTn id="26" dur="10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8"/>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38" name="Google Shape;338;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39" name="Google Shape;339;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40" name="Google Shape;340;p18"/>
          <p:cNvSpPr txBox="1"/>
          <p:nvPr/>
        </p:nvSpPr>
        <p:spPr>
          <a:xfrm>
            <a:off x="4419600" y="2317879"/>
            <a:ext cx="11898300" cy="31092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243255"/>
              </a:buClr>
              <a:buSzPts val="2800"/>
              <a:buFont typeface="Noto Sans Symbols"/>
              <a:buChar char="∙"/>
            </a:pPr>
            <a:r>
              <a:rPr lang="ru-RU" sz="2800" b="1">
                <a:solidFill>
                  <a:srgbClr val="243255"/>
                </a:solidFill>
                <a:latin typeface="Calibri"/>
                <a:ea typeface="Calibri"/>
                <a:cs typeface="Calibri"/>
                <a:sym typeface="Calibri"/>
              </a:rPr>
              <a:t>LogicalDOC:</a:t>
            </a:r>
            <a:r>
              <a:rPr lang="ru-RU" sz="2800">
                <a:solidFill>
                  <a:srgbClr val="243255"/>
                </a:solidFill>
                <a:latin typeface="Calibri"/>
                <a:ea typeface="Calibri"/>
                <a:cs typeface="Calibri"/>
                <a:sym typeface="Calibri"/>
              </a:rPr>
              <a:t> Контролирайте управлението на вашите документи. Създавайте, съвместно създавайте и координирайте всяко количество документи, насърчавайки сътрудничеството и производителността. Универсалният му софтуер позволява да се адаптира към различни бизнес модели.</a:t>
            </a:r>
            <a:endParaRPr sz="2800">
              <a:solidFill>
                <a:schemeClr val="dk1"/>
              </a:solidFill>
              <a:latin typeface="Calibri"/>
              <a:ea typeface="Calibri"/>
              <a:cs typeface="Calibri"/>
              <a:sym typeface="Calibri"/>
            </a:endParaRPr>
          </a:p>
        </p:txBody>
      </p:sp>
      <p:sp>
        <p:nvSpPr>
          <p:cNvPr id="341" name="Google Shape;341;p18"/>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 1.</a:t>
            </a:r>
            <a:endParaRPr sz="4800" b="1" i="0">
              <a:solidFill>
                <a:srgbClr val="E12227"/>
              </a:solidFill>
              <a:latin typeface="Tahoma"/>
              <a:ea typeface="Tahoma"/>
              <a:cs typeface="Tahoma"/>
              <a:sym typeface="Tahoma"/>
            </a:endParaRPr>
          </a:p>
        </p:txBody>
      </p:sp>
      <p:sp>
        <p:nvSpPr>
          <p:cNvPr id="342" name="Google Shape;342;p18"/>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a:p>
        </p:txBody>
      </p:sp>
      <p:pic>
        <p:nvPicPr>
          <p:cNvPr id="343" name="Google Shape;343;p18" descr="Gestión de documentos de construcción - LogicalDOC"/>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96543" y="2394704"/>
            <a:ext cx="2982780" cy="18108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1"/>
                                        </p:tgtEl>
                                        <p:attrNameLst>
                                          <p:attrName>style.visibility</p:attrName>
                                        </p:attrNameLst>
                                      </p:cBhvr>
                                      <p:to>
                                        <p:strVal val="visible"/>
                                      </p:to>
                                    </p:set>
                                    <p:animEffect transition="in" filter="fade">
                                      <p:cBhvr>
                                        <p:cTn id="11" dur="500"/>
                                        <p:tgtEl>
                                          <p:spTgt spid="34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3"/>
                                        </p:tgtEl>
                                        <p:attrNameLst>
                                          <p:attrName>style.visibility</p:attrName>
                                        </p:attrNameLst>
                                      </p:cBhvr>
                                      <p:to>
                                        <p:strVal val="visible"/>
                                      </p:to>
                                    </p:set>
                                    <p:animEffect transition="in" filter="fade">
                                      <p:cBhvr>
                                        <p:cTn id="16" dur="1822"/>
                                        <p:tgtEl>
                                          <p:spTgt spid="343"/>
                                        </p:tgtEl>
                                      </p:cBhvr>
                                    </p:animEffect>
                                  </p:childTnLst>
                                </p:cTn>
                              </p:par>
                              <p:par>
                                <p:cTn id="17" presetID="10" presetClass="entr" presetSubtype="0" fill="hold" nodeType="withEffect">
                                  <p:stCondLst>
                                    <p:cond delay="0"/>
                                  </p:stCondLst>
                                  <p:childTnLst>
                                    <p:set>
                                      <p:cBhvr>
                                        <p:cTn id="18" dur="1" fill="hold">
                                          <p:stCondLst>
                                            <p:cond delay="0"/>
                                          </p:stCondLst>
                                        </p:cTn>
                                        <p:tgtEl>
                                          <p:spTgt spid="340"/>
                                        </p:tgtEl>
                                        <p:attrNameLst>
                                          <p:attrName>style.visibility</p:attrName>
                                        </p:attrNameLst>
                                      </p:cBhvr>
                                      <p:to>
                                        <p:strVal val="visible"/>
                                      </p:to>
                                    </p:set>
                                    <p:animEffect transition="in" filter="fade">
                                      <p:cBhvr>
                                        <p:cTn id="19"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9"/>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350" name="Google Shape;350;p19"/>
          <p:cNvSpPr txBox="1"/>
          <p:nvPr/>
        </p:nvSpPr>
        <p:spPr>
          <a:xfrm>
            <a:off x="938056" y="2019300"/>
            <a:ext cx="17197544" cy="998991"/>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3200" b="1">
                <a:solidFill>
                  <a:srgbClr val="243255"/>
                </a:solidFill>
                <a:latin typeface="Calibri"/>
                <a:ea typeface="Calibri"/>
                <a:cs typeface="Calibri"/>
                <a:sym typeface="Calibri"/>
              </a:rPr>
              <a:t>2: Екипна работа и координация чрез използване на ИКТ инструменти и насоки за творческото и подобряване</a:t>
            </a:r>
            <a:endParaRPr sz="3200" b="1">
              <a:solidFill>
                <a:schemeClr val="dk1"/>
              </a:solidFill>
              <a:latin typeface="Times New Roman"/>
              <a:ea typeface="Times New Roman"/>
              <a:cs typeface="Times New Roman"/>
              <a:sym typeface="Times New Roman"/>
            </a:endParaRPr>
          </a:p>
        </p:txBody>
      </p:sp>
      <p:sp>
        <p:nvSpPr>
          <p:cNvPr id="351" name="Google Shape;351;p19"/>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52" name="Google Shape;352;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53" name="Google Shape;353;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54" name="Google Shape;354;p19"/>
          <p:cNvSpPr txBox="1"/>
          <p:nvPr/>
        </p:nvSpPr>
        <p:spPr>
          <a:xfrm>
            <a:off x="903420" y="3948328"/>
            <a:ext cx="10297980"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ru-RU" sz="2800">
                <a:solidFill>
                  <a:srgbClr val="243255"/>
                </a:solidFill>
                <a:latin typeface="Calibri"/>
                <a:ea typeface="Calibri"/>
                <a:cs typeface="Calibri"/>
                <a:sym typeface="Calibri"/>
              </a:rPr>
              <a:t>Координацията и комуникацията в екипа са сложен и труден за управление процес. Всички членове на екипа трябва да свършат нужното, за да се гарантира успеха на работата. За да се постигне добра ефективност и добра атмосфера трябва да се вземат предвид редица аспекти. Следват няколко съвета как да постигнете тези резултати:</a:t>
            </a:r>
            <a:endParaRPr sz="2800">
              <a:solidFill>
                <a:schemeClr val="dk1"/>
              </a:solidFill>
              <a:latin typeface="Times New Roman"/>
              <a:ea typeface="Times New Roman"/>
              <a:cs typeface="Times New Roman"/>
              <a:sym typeface="Times New Roman"/>
            </a:endParaRPr>
          </a:p>
        </p:txBody>
      </p:sp>
      <p:sp>
        <p:nvSpPr>
          <p:cNvPr id="355" name="Google Shape;355;p19"/>
          <p:cNvSpPr txBox="1"/>
          <p:nvPr/>
        </p:nvSpPr>
        <p:spPr>
          <a:xfrm>
            <a:off x="889565" y="3053141"/>
            <a:ext cx="11558744"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3200" b="1">
                <a:solidFill>
                  <a:srgbClr val="243255"/>
                </a:solidFill>
                <a:latin typeface="Calibri"/>
                <a:ea typeface="Calibri"/>
                <a:cs typeface="Calibri"/>
                <a:sym typeface="Calibri"/>
              </a:rPr>
              <a:t>2.1. Насоки за добра координация и комуникация</a:t>
            </a:r>
            <a:endParaRPr sz="3200" b="1">
              <a:solidFill>
                <a:schemeClr val="dk1"/>
              </a:solidFill>
              <a:latin typeface="Times New Roman"/>
              <a:ea typeface="Times New Roman"/>
              <a:cs typeface="Times New Roman"/>
              <a:sym typeface="Times New Roman"/>
            </a:endParaRPr>
          </a:p>
        </p:txBody>
      </p:sp>
      <p:sp>
        <p:nvSpPr>
          <p:cNvPr id="356" name="Google Shape;356;p19"/>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pic>
        <p:nvPicPr>
          <p:cNvPr id="357" name="Google Shape;357;p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658600" y="2692632"/>
            <a:ext cx="5525647" cy="55256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9"/>
                                        </p:tgtEl>
                                        <p:attrNameLst>
                                          <p:attrName>style.visibility</p:attrName>
                                        </p:attrNameLst>
                                      </p:cBhvr>
                                      <p:to>
                                        <p:strVal val="visible"/>
                                      </p:to>
                                    </p:set>
                                    <p:animEffect transition="in" filter="fade">
                                      <p:cBhvr>
                                        <p:cTn id="11" dur="500"/>
                                        <p:tgtEl>
                                          <p:spTgt spid="34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0"/>
                                        </p:tgtEl>
                                        <p:attrNameLst>
                                          <p:attrName>style.visibility</p:attrName>
                                        </p:attrNameLst>
                                      </p:cBhvr>
                                      <p:to>
                                        <p:strVal val="visible"/>
                                      </p:to>
                                    </p:set>
                                    <p:animEffect transition="in" filter="fade">
                                      <p:cBhvr>
                                        <p:cTn id="15" dur="500"/>
                                        <p:tgtEl>
                                          <p:spTgt spid="35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5"/>
                                        </p:tgtEl>
                                        <p:attrNameLst>
                                          <p:attrName>style.visibility</p:attrName>
                                        </p:attrNameLst>
                                      </p:cBhvr>
                                      <p:to>
                                        <p:strVal val="visible"/>
                                      </p:to>
                                    </p:set>
                                    <p:animEffect transition="in" filter="fade">
                                      <p:cBhvr>
                                        <p:cTn id="19" dur="500"/>
                                        <p:tgtEl>
                                          <p:spTgt spid="35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4"/>
                                        </p:tgtEl>
                                        <p:attrNameLst>
                                          <p:attrName>style.visibility</p:attrName>
                                        </p:attrNameLst>
                                      </p:cBhvr>
                                      <p:to>
                                        <p:strVal val="visible"/>
                                      </p:to>
                                    </p:set>
                                    <p:animEffect transition="in" filter="fade">
                                      <p:cBhvr>
                                        <p:cTn id="24" dur="500"/>
                                        <p:tgtEl>
                                          <p:spTgt spid="354"/>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57"/>
                                        </p:tgtEl>
                                        <p:attrNameLst>
                                          <p:attrName>style.visibility</p:attrName>
                                        </p:attrNameLst>
                                      </p:cBhvr>
                                      <p:to>
                                        <p:strVal val="visible"/>
                                      </p:to>
                                    </p:set>
                                    <p:animEffect transition="in" filter="fade">
                                      <p:cBhvr>
                                        <p:cTn id="28" dur="10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1"/>
        <p:cNvGrpSpPr/>
        <p:nvPr/>
      </p:nvGrpSpPr>
      <p:grpSpPr>
        <a:xfrm>
          <a:off x="0" y="0"/>
          <a:ext cx="0" cy="0"/>
          <a:chOff x="0" y="0"/>
          <a:chExt cx="0" cy="0"/>
        </a:xfrm>
      </p:grpSpPr>
      <p:pic>
        <p:nvPicPr>
          <p:cNvPr id="112" name="Google Shape;112;p2" descr="Our Goals And Objectives Operation Of Solution Ppt Powerpoint Presentation  Icon Influencers | PowerPoint Slide Template | Presentation Templates PPT  Layout | Presentation Dec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5407" y="593745"/>
            <a:ext cx="1800180" cy="2035155"/>
          </a:xfrm>
          <a:prstGeom prst="rect">
            <a:avLst/>
          </a:prstGeom>
          <a:noFill/>
          <a:ln>
            <a:noFill/>
          </a:ln>
        </p:spPr>
      </p:pic>
      <p:sp>
        <p:nvSpPr>
          <p:cNvPr id="113" name="Google Shape;113;p2"/>
          <p:cNvSpPr/>
          <p:nvPr/>
        </p:nvSpPr>
        <p:spPr>
          <a:xfrm rot="-5400000">
            <a:off x="1078978" y="3960772"/>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14" name="Google Shape;114;p2"/>
          <p:cNvSpPr txBox="1">
            <a:spLocks noGrp="1"/>
          </p:cNvSpPr>
          <p:nvPr>
            <p:ph type="title"/>
          </p:nvPr>
        </p:nvSpPr>
        <p:spPr>
          <a:xfrm>
            <a:off x="2228158" y="859834"/>
            <a:ext cx="12852400" cy="751488"/>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ru-RU" sz="4800">
                <a:solidFill>
                  <a:srgbClr val="E12227"/>
                </a:solidFill>
              </a:rPr>
              <a:t>ЦЕЛИ И ЗАДАЧИ</a:t>
            </a:r>
            <a:endParaRPr sz="4800">
              <a:solidFill>
                <a:srgbClr val="E12227"/>
              </a:solidFill>
            </a:endParaRPr>
          </a:p>
        </p:txBody>
      </p:sp>
      <p:sp>
        <p:nvSpPr>
          <p:cNvPr id="115" name="Google Shape;115;p2"/>
          <p:cNvSpPr txBox="1"/>
          <p:nvPr/>
        </p:nvSpPr>
        <p:spPr>
          <a:xfrm>
            <a:off x="1105032" y="2829950"/>
            <a:ext cx="13081000" cy="444994"/>
          </a:xfrm>
          <a:prstGeom prst="rect">
            <a:avLst/>
          </a:prstGeom>
          <a:noFill/>
          <a:ln>
            <a:noFill/>
          </a:ln>
        </p:spPr>
        <p:txBody>
          <a:bodyPr spcFirstLastPara="1" wrap="square" lIns="0" tIns="13950" rIns="0" bIns="0" anchor="t" anchorCtr="0">
            <a:spAutoFit/>
          </a:bodyPr>
          <a:lstStyle/>
          <a:p>
            <a:pPr marL="0" marR="0" lvl="0" indent="0" algn="just" rtl="0">
              <a:spcBef>
                <a:spcPts val="0"/>
              </a:spcBef>
              <a:spcAft>
                <a:spcPts val="0"/>
              </a:spcAft>
              <a:buNone/>
            </a:pPr>
            <a:r>
              <a:rPr lang="ru-RU" sz="2800" b="1">
                <a:solidFill>
                  <a:srgbClr val="243255"/>
                </a:solidFill>
                <a:latin typeface="Calibri"/>
                <a:ea typeface="Calibri"/>
                <a:cs typeface="Calibri"/>
                <a:sym typeface="Calibri"/>
              </a:rPr>
              <a:t>При завършване на модула Вие ще:</a:t>
            </a:r>
            <a:endParaRPr sz="2800" b="1">
              <a:solidFill>
                <a:srgbClr val="243255"/>
              </a:solidFill>
              <a:latin typeface="Calibri"/>
              <a:ea typeface="Calibri"/>
              <a:cs typeface="Calibri"/>
              <a:sym typeface="Calibri"/>
            </a:endParaRPr>
          </a:p>
        </p:txBody>
      </p:sp>
      <p:sp>
        <p:nvSpPr>
          <p:cNvPr id="116" name="Google Shape;116;p2"/>
          <p:cNvSpPr/>
          <p:nvPr/>
        </p:nvSpPr>
        <p:spPr>
          <a:xfrm>
            <a:off x="0" y="288731"/>
            <a:ext cx="16270605" cy="123825"/>
          </a:xfrm>
          <a:custGeom>
            <a:avLst/>
            <a:gdLst/>
            <a:ahLst/>
            <a:cxnLst/>
            <a:rect l="l" t="t" r="r" b="b"/>
            <a:pathLst>
              <a:path w="16270605" h="123825" extrusionOk="0">
                <a:moveTo>
                  <a:pt x="0" y="123824"/>
                </a:moveTo>
                <a:lnTo>
                  <a:pt x="0" y="0"/>
                </a:lnTo>
                <a:lnTo>
                  <a:pt x="16270357" y="0"/>
                </a:lnTo>
                <a:lnTo>
                  <a:pt x="16270357" y="123824"/>
                </a:lnTo>
                <a:lnTo>
                  <a:pt x="0" y="123824"/>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7" name="Google Shape;117;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00400" y="9692212"/>
            <a:ext cx="10058400" cy="556688"/>
          </a:xfrm>
          <a:prstGeom prst="rect">
            <a:avLst/>
          </a:prstGeom>
          <a:noFill/>
          <a:ln>
            <a:noFill/>
          </a:ln>
        </p:spPr>
      </p:pic>
      <p:pic>
        <p:nvPicPr>
          <p:cNvPr id="118" name="Google Shape;118;p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35497" y="9735618"/>
            <a:ext cx="1985322" cy="432844"/>
          </a:xfrm>
          <a:prstGeom prst="rect">
            <a:avLst/>
          </a:prstGeom>
          <a:noFill/>
          <a:ln>
            <a:noFill/>
          </a:ln>
        </p:spPr>
      </p:pic>
      <p:pic>
        <p:nvPicPr>
          <p:cNvPr id="119" name="Google Shape;119;p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8697" y="9745835"/>
            <a:ext cx="936335" cy="449441"/>
          </a:xfrm>
          <a:prstGeom prst="rect">
            <a:avLst/>
          </a:prstGeom>
          <a:noFill/>
          <a:ln>
            <a:noFill/>
          </a:ln>
        </p:spPr>
      </p:pic>
      <p:sp>
        <p:nvSpPr>
          <p:cNvPr id="120" name="Google Shape;120;p2"/>
          <p:cNvSpPr/>
          <p:nvPr/>
        </p:nvSpPr>
        <p:spPr>
          <a:xfrm rot="-5400000">
            <a:off x="1078978" y="5042143"/>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21" name="Google Shape;121;p2"/>
          <p:cNvSpPr/>
          <p:nvPr/>
        </p:nvSpPr>
        <p:spPr>
          <a:xfrm rot="-5400000">
            <a:off x="1078978" y="6123514"/>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22" name="Google Shape;122;p2"/>
          <p:cNvSpPr/>
          <p:nvPr/>
        </p:nvSpPr>
        <p:spPr>
          <a:xfrm rot="-5400000">
            <a:off x="1078978" y="7365478"/>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23" name="Google Shape;123;p2"/>
          <p:cNvSpPr txBox="1"/>
          <p:nvPr/>
        </p:nvSpPr>
        <p:spPr>
          <a:xfrm>
            <a:off x="1666074" y="3637096"/>
            <a:ext cx="11556867" cy="1384995"/>
          </a:xfrm>
          <a:prstGeom prst="rect">
            <a:avLst/>
          </a:prstGeom>
          <a:noFill/>
          <a:ln>
            <a:noFill/>
          </a:ln>
        </p:spPr>
        <p:txBody>
          <a:bodyPr spcFirstLastPara="1" wrap="square" lIns="108000" tIns="45700" rIns="108000" bIns="45700" anchor="t" anchorCtr="0">
            <a:spAutoFit/>
          </a:bodyPr>
          <a:lstStyle/>
          <a:p>
            <a:pPr marL="0" marR="0" lvl="0" indent="0" algn="just" rtl="0">
              <a:spcBef>
                <a:spcPts val="0"/>
              </a:spcBef>
              <a:spcAft>
                <a:spcPts val="0"/>
              </a:spcAft>
              <a:buNone/>
            </a:pPr>
            <a:r>
              <a:rPr lang="ru-RU" sz="2800">
                <a:solidFill>
                  <a:srgbClr val="244061"/>
                </a:solidFill>
                <a:latin typeface="Calibri"/>
                <a:ea typeface="Calibri"/>
                <a:cs typeface="Calibri"/>
                <a:sym typeface="Calibri"/>
              </a:rPr>
              <a:t>сте се запознали с някои от най-важните ИКТ (информационни и комуникационни технологични) инструменти в бизнес среда, както и с техните характеристики и ползи.</a:t>
            </a:r>
            <a:endParaRPr sz="2800">
              <a:solidFill>
                <a:schemeClr val="dk1"/>
              </a:solidFill>
              <a:latin typeface="Calibri"/>
              <a:ea typeface="Calibri"/>
              <a:cs typeface="Calibri"/>
              <a:sym typeface="Calibri"/>
            </a:endParaRPr>
          </a:p>
        </p:txBody>
      </p:sp>
      <p:sp>
        <p:nvSpPr>
          <p:cNvPr id="124" name="Google Shape;124;p2"/>
          <p:cNvSpPr txBox="1"/>
          <p:nvPr/>
        </p:nvSpPr>
        <p:spPr>
          <a:xfrm>
            <a:off x="1701933" y="4978121"/>
            <a:ext cx="10979267" cy="95410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u-RU" sz="2800">
                <a:solidFill>
                  <a:srgbClr val="244061"/>
                </a:solidFill>
                <a:latin typeface="Calibri"/>
                <a:ea typeface="Calibri"/>
                <a:cs typeface="Calibri"/>
                <a:sym typeface="Calibri"/>
              </a:rPr>
              <a:t>можете да поощрявате сътрудничество и екипна работа чрез ИКТ инструменти.</a:t>
            </a:r>
            <a:endParaRPr sz="2800">
              <a:solidFill>
                <a:schemeClr val="dk1"/>
              </a:solidFill>
              <a:latin typeface="Calibri"/>
              <a:ea typeface="Calibri"/>
              <a:cs typeface="Calibri"/>
              <a:sym typeface="Calibri"/>
            </a:endParaRPr>
          </a:p>
        </p:txBody>
      </p:sp>
      <p:sp>
        <p:nvSpPr>
          <p:cNvPr id="125" name="Google Shape;125;p2"/>
          <p:cNvSpPr txBox="1"/>
          <p:nvPr/>
        </p:nvSpPr>
        <p:spPr>
          <a:xfrm>
            <a:off x="1648749" y="7102379"/>
            <a:ext cx="14158328"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u-RU" sz="2800">
                <a:solidFill>
                  <a:srgbClr val="244061"/>
                </a:solidFill>
                <a:latin typeface="Calibri"/>
                <a:ea typeface="Calibri"/>
                <a:cs typeface="Calibri"/>
                <a:sym typeface="Calibri"/>
              </a:rPr>
              <a:t>осигурявате добра атмосфера в работния екип чрез ефективна комуникация.</a:t>
            </a:r>
            <a:endParaRPr sz="2800">
              <a:solidFill>
                <a:schemeClr val="dk1"/>
              </a:solidFill>
              <a:latin typeface="Calibri"/>
              <a:ea typeface="Calibri"/>
              <a:cs typeface="Calibri"/>
              <a:sym typeface="Calibri"/>
            </a:endParaRPr>
          </a:p>
        </p:txBody>
      </p:sp>
      <p:sp>
        <p:nvSpPr>
          <p:cNvPr id="126" name="Google Shape;126;p2"/>
          <p:cNvSpPr txBox="1"/>
          <p:nvPr/>
        </p:nvSpPr>
        <p:spPr>
          <a:xfrm>
            <a:off x="1639529" y="6014053"/>
            <a:ext cx="11982613" cy="95410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u-RU" sz="2800">
                <a:solidFill>
                  <a:srgbClr val="244061"/>
                </a:solidFill>
                <a:latin typeface="Calibri"/>
                <a:ea typeface="Calibri"/>
                <a:cs typeface="Calibri"/>
                <a:sym typeface="Calibri"/>
              </a:rPr>
              <a:t>решавате проблеми възникнали при комуникацията при дистанционна работа.</a:t>
            </a: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p:tgtEl>
                                          <p:spTgt spid="112"/>
                                        </p:tgtEl>
                                        <p:attrNameLst>
                                          <p:attrName>ppt_w</p:attrName>
                                        </p:attrNameLst>
                                      </p:cBhvr>
                                      <p:tavLst>
                                        <p:tav tm="0">
                                          <p:val>
                                            <p:strVal val="0"/>
                                          </p:val>
                                        </p:tav>
                                        <p:tav tm="100000">
                                          <p:val>
                                            <p:strVal val="#ppt_w"/>
                                          </p:val>
                                        </p:tav>
                                      </p:tavLst>
                                    </p:anim>
                                    <p:anim calcmode="lin" valueType="num">
                                      <p:cBhvr additive="base">
                                        <p:cTn id="12" dur="500"/>
                                        <p:tgtEl>
                                          <p:spTgt spid="112"/>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fade">
                                      <p:cBhvr>
                                        <p:cTn id="16" dur="1000"/>
                                        <p:tgtEl>
                                          <p:spTgt spid="114"/>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500"/>
                                        <p:tgtEl>
                                          <p:spTgt spid="1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3"/>
                                        </p:tgtEl>
                                        <p:attrNameLst>
                                          <p:attrName>style.visibility</p:attrName>
                                        </p:attrNameLst>
                                      </p:cBhvr>
                                      <p:to>
                                        <p:strVal val="visible"/>
                                      </p:to>
                                    </p:set>
                                    <p:anim calcmode="lin" valueType="num">
                                      <p:cBhvr additive="base">
                                        <p:cTn id="25" dur="500"/>
                                        <p:tgtEl>
                                          <p:spTgt spid="113"/>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fade">
                                      <p:cBhvr>
                                        <p:cTn id="28" dur="500"/>
                                        <p:tgtEl>
                                          <p:spTgt spid="12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0"/>
                                        </p:tgtEl>
                                        <p:attrNameLst>
                                          <p:attrName>style.visibility</p:attrName>
                                        </p:attrNameLst>
                                      </p:cBhvr>
                                      <p:to>
                                        <p:strVal val="visible"/>
                                      </p:to>
                                    </p:set>
                                    <p:anim calcmode="lin" valueType="num">
                                      <p:cBhvr additive="base">
                                        <p:cTn id="33" dur="500"/>
                                        <p:tgtEl>
                                          <p:spTgt spid="120"/>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additive="base">
                                        <p:cTn id="41" dur="500"/>
                                        <p:tgtEl>
                                          <p:spTgt spid="121"/>
                                        </p:tgtEl>
                                        <p:attrNameLst>
                                          <p:attrName>ppt_y</p:attrName>
                                        </p:attrNameLst>
                                      </p:cBhvr>
                                      <p:tavLst>
                                        <p:tav tm="0">
                                          <p:val>
                                            <p:strVal val="#ppt_y+1"/>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126"/>
                                        </p:tgtEl>
                                        <p:attrNameLst>
                                          <p:attrName>style.visibility</p:attrName>
                                        </p:attrNameLst>
                                      </p:cBhvr>
                                      <p:to>
                                        <p:strVal val="visible"/>
                                      </p:to>
                                    </p:set>
                                    <p:animEffect transition="in" filter="fade">
                                      <p:cBhvr>
                                        <p:cTn id="44" dur="500"/>
                                        <p:tgtEl>
                                          <p:spTgt spid="12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2"/>
                                        </p:tgtEl>
                                        <p:attrNameLst>
                                          <p:attrName>style.visibility</p:attrName>
                                        </p:attrNameLst>
                                      </p:cBhvr>
                                      <p:to>
                                        <p:strVal val="visible"/>
                                      </p:to>
                                    </p:set>
                                    <p:anim calcmode="lin" valueType="num">
                                      <p:cBhvr additive="base">
                                        <p:cTn id="49" dur="500"/>
                                        <p:tgtEl>
                                          <p:spTgt spid="122"/>
                                        </p:tgtEl>
                                        <p:attrNameLst>
                                          <p:attrName>ppt_y</p:attrName>
                                        </p:attrNameLst>
                                      </p:cBhvr>
                                      <p:tavLst>
                                        <p:tav tm="0">
                                          <p:val>
                                            <p:strVal val="#ppt_y+1"/>
                                          </p:val>
                                        </p:tav>
                                        <p:tav tm="100000">
                                          <p:val>
                                            <p:strVal val="#ppt_y"/>
                                          </p:val>
                                        </p:tav>
                                      </p:tavLst>
                                    </p:anim>
                                  </p:childTnLst>
                                </p:cTn>
                              </p:par>
                              <p:par>
                                <p:cTn id="50" presetID="10" presetClass="entr" presetSubtype="0" fill="hold"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fade">
                                      <p:cBhvr>
                                        <p:cTn id="5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0"/>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64" name="Google Shape;364;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65" name="Google Shape;365;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66" name="Google Shape;366;p20"/>
          <p:cNvSpPr txBox="1"/>
          <p:nvPr/>
        </p:nvSpPr>
        <p:spPr>
          <a:xfrm>
            <a:off x="1066800" y="1282245"/>
            <a:ext cx="10363200" cy="713515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rgbClr val="243255"/>
              </a:buClr>
              <a:buSzPts val="2800"/>
              <a:buFont typeface="Arial"/>
              <a:buChar char="•"/>
            </a:pPr>
            <a:r>
              <a:rPr lang="ru-RU" sz="2800">
                <a:solidFill>
                  <a:srgbClr val="243255"/>
                </a:solidFill>
                <a:latin typeface="Calibri"/>
                <a:ea typeface="Calibri"/>
                <a:cs typeface="Calibri"/>
                <a:sym typeface="Calibri"/>
              </a:rPr>
              <a:t>Осигурете правилно разпределение на работата. Описаните по-горе платформи се използват за разпределяне на различните задачи между целия екип. Някои от тях използват метода Kanban, който е инструмент за визуализиране на работния процес. Състои се от таблици, разделени на редове и колони: редовете се отнасят за проекта или дейността, а колоните - за степента му на напредък (предстои да се направи, предстояща ревизия, блокирани и т.н.). Тези цифрови канбан инструменти позволяват организация на работата, която е лесна за визуализиране и разпространение, което ги прави удачни за постигане на по-голяма ефективност.</a:t>
            </a:r>
            <a:endParaRPr sz="2800">
              <a:solidFill>
                <a:schemeClr val="dk1"/>
              </a:solidFill>
              <a:latin typeface="Calibri"/>
              <a:ea typeface="Calibri"/>
              <a:cs typeface="Calibri"/>
              <a:sym typeface="Calibri"/>
            </a:endParaRPr>
          </a:p>
        </p:txBody>
      </p:sp>
      <p:sp>
        <p:nvSpPr>
          <p:cNvPr id="367" name="Google Shape;367;p20"/>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368" name="Google Shape;368;p20"/>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a:p>
        </p:txBody>
      </p:sp>
      <p:pic>
        <p:nvPicPr>
          <p:cNvPr id="369" name="Google Shape;369;p2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430000" y="1790700"/>
            <a:ext cx="6705600" cy="6705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500"/>
                                        <p:tgtEl>
                                          <p:spTgt spid="3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7"/>
                                        </p:tgtEl>
                                        <p:attrNameLst>
                                          <p:attrName>style.visibility</p:attrName>
                                        </p:attrNameLst>
                                      </p:cBhvr>
                                      <p:to>
                                        <p:strVal val="visible"/>
                                      </p:to>
                                    </p:set>
                                    <p:animEffect transition="in" filter="fade">
                                      <p:cBhvr>
                                        <p:cTn id="11" dur="500"/>
                                        <p:tgtEl>
                                          <p:spTgt spid="36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66"/>
                                        </p:tgtEl>
                                        <p:attrNameLst>
                                          <p:attrName>style.visibility</p:attrName>
                                        </p:attrNameLst>
                                      </p:cBhvr>
                                      <p:to>
                                        <p:strVal val="visible"/>
                                      </p:to>
                                    </p:set>
                                    <p:animEffect transition="in" filter="fade">
                                      <p:cBhvr>
                                        <p:cTn id="16" dur="500"/>
                                        <p:tgtEl>
                                          <p:spTgt spid="36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69"/>
                                        </p:tgtEl>
                                        <p:attrNameLst>
                                          <p:attrName>style.visibility</p:attrName>
                                        </p:attrNameLst>
                                      </p:cBhvr>
                                      <p:to>
                                        <p:strVal val="visible"/>
                                      </p:to>
                                    </p:set>
                                    <p:animEffect transition="in" filter="fade">
                                      <p:cBhvr>
                                        <p:cTn id="20" dur="1822"/>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21" descr="Email Marketing Campaign: The Ultimate Guide | Sender"/>
          <p:cNvPicPr preferRelativeResize="0"/>
          <p:nvPr/>
        </p:nvPicPr>
        <p:blipFill rotWithShape="1">
          <a:blip r:embed="rId3" cstate="email">
            <a:alphaModFix/>
            <a:extLst>
              <a:ext uri="{28A0092B-C50C-407E-A947-70E740481C1C}">
                <a14:useLocalDpi xmlns:a14="http://schemas.microsoft.com/office/drawing/2010/main"/>
              </a:ext>
            </a:extLst>
          </a:blip>
          <a:srcRect l="16961" t="10000" r="19974" b="9111"/>
          <a:stretch/>
        </p:blipFill>
        <p:spPr>
          <a:xfrm>
            <a:off x="12202980" y="2417707"/>
            <a:ext cx="5181600" cy="4272472"/>
          </a:xfrm>
          <a:prstGeom prst="rect">
            <a:avLst/>
          </a:prstGeom>
          <a:noFill/>
          <a:ln>
            <a:noFill/>
          </a:ln>
        </p:spPr>
      </p:pic>
      <p:sp>
        <p:nvSpPr>
          <p:cNvPr id="376" name="Google Shape;376;p21"/>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77" name="Google Shape;377;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78" name="Google Shape;378;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79" name="Google Shape;379;p21"/>
          <p:cNvSpPr txBox="1"/>
          <p:nvPr/>
        </p:nvSpPr>
        <p:spPr>
          <a:xfrm>
            <a:off x="903420" y="1943100"/>
            <a:ext cx="11127900" cy="3109200"/>
          </a:xfrm>
          <a:prstGeom prst="rect">
            <a:avLst/>
          </a:prstGeom>
          <a:noFill/>
          <a:ln>
            <a:noFill/>
          </a:ln>
        </p:spPr>
        <p:txBody>
          <a:bodyPr spcFirstLastPara="1" wrap="square" lIns="91425" tIns="45700" rIns="91425" bIns="45700" anchor="t" anchorCtr="0">
            <a:spAutoFit/>
          </a:bodyPr>
          <a:lstStyle/>
          <a:p>
            <a:pPr marL="457200" marR="0" lvl="0" indent="0" algn="just" rtl="0">
              <a:lnSpc>
                <a:spcPct val="150000"/>
              </a:lnSpc>
              <a:spcBef>
                <a:spcPts val="0"/>
              </a:spcBef>
              <a:spcAft>
                <a:spcPts val="0"/>
              </a:spcAft>
              <a:buNone/>
            </a:pPr>
            <a:r>
              <a:rPr lang="ru-RU" sz="2800">
                <a:solidFill>
                  <a:srgbClr val="243255"/>
                </a:solidFill>
                <a:latin typeface="Calibri"/>
                <a:ea typeface="Calibri"/>
                <a:cs typeface="Calibri"/>
                <a:sym typeface="Calibri"/>
              </a:rPr>
              <a:t> </a:t>
            </a:r>
            <a:endParaRPr sz="2800">
              <a:solidFill>
                <a:schemeClr val="dk1"/>
              </a:solidFill>
              <a:latin typeface="Calibri"/>
              <a:ea typeface="Calibri"/>
              <a:cs typeface="Calibri"/>
              <a:sym typeface="Calibri"/>
            </a:endParaRPr>
          </a:p>
          <a:p>
            <a:pPr marL="342900" marR="0" lvl="0" indent="-342900" algn="just" rtl="0">
              <a:lnSpc>
                <a:spcPct val="150000"/>
              </a:lnSpc>
              <a:spcBef>
                <a:spcPts val="0"/>
              </a:spcBef>
              <a:spcAft>
                <a:spcPts val="0"/>
              </a:spcAft>
              <a:buClr>
                <a:srgbClr val="243255"/>
              </a:buClr>
              <a:buSzPts val="2800"/>
              <a:buFont typeface="Noto Sans Symbols"/>
              <a:buChar char="∙"/>
            </a:pPr>
            <a:r>
              <a:rPr lang="ru-RU" sz="2800">
                <a:solidFill>
                  <a:srgbClr val="243255"/>
                </a:solidFill>
                <a:latin typeface="Calibri"/>
                <a:ea typeface="Calibri"/>
                <a:cs typeface="Calibri"/>
                <a:sym typeface="Calibri"/>
              </a:rPr>
              <a:t>Когато пишете имейли, бъдете ясни и кратки. Не забравяйте да поздравите, да се представите и да завършите подходящо. В допълнение, използването на подходяща тема ще позволи по-добра класификация на тези съобщения. </a:t>
            </a:r>
            <a:endParaRPr sz="2800">
              <a:solidFill>
                <a:schemeClr val="dk1"/>
              </a:solidFill>
              <a:latin typeface="Calibri"/>
              <a:ea typeface="Calibri"/>
              <a:cs typeface="Calibri"/>
              <a:sym typeface="Calibri"/>
            </a:endParaRPr>
          </a:p>
        </p:txBody>
      </p:sp>
      <p:sp>
        <p:nvSpPr>
          <p:cNvPr id="380" name="Google Shape;380;p21"/>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 2.</a:t>
            </a:r>
            <a:endParaRPr sz="4800" b="1" i="0">
              <a:solidFill>
                <a:srgbClr val="E12227"/>
              </a:solidFill>
              <a:latin typeface="Tahoma"/>
              <a:ea typeface="Tahoma"/>
              <a:cs typeface="Tahoma"/>
              <a:sym typeface="Tahoma"/>
            </a:endParaRPr>
          </a:p>
        </p:txBody>
      </p:sp>
      <p:sp>
        <p:nvSpPr>
          <p:cNvPr id="381" name="Google Shape;381;p21"/>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0"/>
                                        </p:tgtEl>
                                        <p:attrNameLst>
                                          <p:attrName>style.visibility</p:attrName>
                                        </p:attrNameLst>
                                      </p:cBhvr>
                                      <p:to>
                                        <p:strVal val="visible"/>
                                      </p:to>
                                    </p:set>
                                    <p:animEffect transition="in" filter="fade">
                                      <p:cBhvr>
                                        <p:cTn id="11" dur="500"/>
                                        <p:tgtEl>
                                          <p:spTgt spid="38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9"/>
                                        </p:tgtEl>
                                        <p:attrNameLst>
                                          <p:attrName>style.visibility</p:attrName>
                                        </p:attrNameLst>
                                      </p:cBhvr>
                                      <p:to>
                                        <p:strVal val="visible"/>
                                      </p:to>
                                    </p:set>
                                    <p:animEffect transition="in" filter="fade">
                                      <p:cBhvr>
                                        <p:cTn id="16" dur="500"/>
                                        <p:tgtEl>
                                          <p:spTgt spid="37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75"/>
                                        </p:tgtEl>
                                        <p:attrNameLst>
                                          <p:attrName>style.visibility</p:attrName>
                                        </p:attrNameLst>
                                      </p:cBhvr>
                                      <p:to>
                                        <p:strVal val="visible"/>
                                      </p:to>
                                    </p:set>
                                    <p:animEffect transition="in" filter="fade">
                                      <p:cBhvr>
                                        <p:cTn id="20" dur="5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2" descr="6 Best Meeting Management Software - Weekdo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39600" y="4331557"/>
            <a:ext cx="6248400" cy="4164743"/>
          </a:xfrm>
          <a:prstGeom prst="rect">
            <a:avLst/>
          </a:prstGeom>
          <a:noFill/>
          <a:ln>
            <a:noFill/>
          </a:ln>
        </p:spPr>
      </p:pic>
      <p:sp>
        <p:nvSpPr>
          <p:cNvPr id="388" name="Google Shape;388;p22"/>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89" name="Google Shape;389;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90" name="Google Shape;390;p2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91" name="Google Shape;391;p22"/>
          <p:cNvSpPr txBox="1"/>
          <p:nvPr/>
        </p:nvSpPr>
        <p:spPr>
          <a:xfrm>
            <a:off x="609600" y="1200074"/>
            <a:ext cx="11829000" cy="76347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2800">
              <a:solidFill>
                <a:srgbClr val="243255"/>
              </a:solidFill>
              <a:latin typeface="Calibri"/>
              <a:ea typeface="Calibri"/>
              <a:cs typeface="Calibri"/>
              <a:sym typeface="Calibri"/>
            </a:endParaRPr>
          </a:p>
          <a:p>
            <a:pPr marL="342900" marR="0" lvl="0" indent="-342900" algn="just" rtl="0">
              <a:lnSpc>
                <a:spcPct val="150000"/>
              </a:lnSpc>
              <a:spcBef>
                <a:spcPts val="0"/>
              </a:spcBef>
              <a:spcAft>
                <a:spcPts val="0"/>
              </a:spcAft>
              <a:buClr>
                <a:srgbClr val="243255"/>
              </a:buClr>
              <a:buSzPts val="2800"/>
              <a:buFont typeface="Noto Sans Symbols"/>
              <a:buChar char="∙"/>
            </a:pPr>
            <a:r>
              <a:rPr lang="ru-RU" sz="2800">
                <a:solidFill>
                  <a:srgbClr val="243255"/>
                </a:solidFill>
                <a:latin typeface="Calibri"/>
                <a:ea typeface="Calibri"/>
                <a:cs typeface="Calibri"/>
                <a:sym typeface="Calibri"/>
              </a:rPr>
              <a:t>Провеждайте редовни срещи. Това ще ни позволи да сме наясно с общата ситуация на компанията и на всеки един член на екипа, което ни даде възможност да подобрим разпределението на задачите и осъществяване на плавна и динамична комуникация.</a:t>
            </a:r>
            <a:endParaRPr/>
          </a:p>
          <a:p>
            <a:pPr marL="342900" marR="0" lvl="0" indent="-165100" algn="just" rtl="0">
              <a:lnSpc>
                <a:spcPct val="150000"/>
              </a:lnSpc>
              <a:spcBef>
                <a:spcPts val="0"/>
              </a:spcBef>
              <a:spcAft>
                <a:spcPts val="0"/>
              </a:spcAft>
              <a:buClr>
                <a:schemeClr val="dk1"/>
              </a:buClr>
              <a:buSzPts val="2800"/>
              <a:buFont typeface="Noto Sans Symbols"/>
              <a:buNone/>
            </a:pPr>
            <a:endParaRPr sz="2800">
              <a:solidFill>
                <a:srgbClr val="243255"/>
              </a:solidFill>
              <a:latin typeface="Calibri"/>
              <a:ea typeface="Calibri"/>
              <a:cs typeface="Calibri"/>
              <a:sym typeface="Calibri"/>
            </a:endParaRPr>
          </a:p>
          <a:p>
            <a:pPr marL="342900" marR="0" lvl="0" indent="-342900" algn="just" rtl="0">
              <a:lnSpc>
                <a:spcPct val="150000"/>
              </a:lnSpc>
              <a:spcBef>
                <a:spcPts val="0"/>
              </a:spcBef>
              <a:spcAft>
                <a:spcPts val="0"/>
              </a:spcAft>
              <a:buClr>
                <a:srgbClr val="243255"/>
              </a:buClr>
              <a:buSzPts val="2800"/>
              <a:buFont typeface="Noto Sans Symbols"/>
              <a:buChar char="∙"/>
            </a:pPr>
            <a:r>
              <a:rPr lang="ru-RU" sz="2800">
                <a:solidFill>
                  <a:srgbClr val="243255"/>
                </a:solidFill>
                <a:latin typeface="Calibri"/>
                <a:ea typeface="Calibri"/>
                <a:cs typeface="Calibri"/>
                <a:sym typeface="Calibri"/>
              </a:rPr>
              <a:t>Не се колебайте да поискате и предложите помощ, ако е необходимо. Както бе споменато по-горе, всеки колега има силни и слаби страни, които могат да бъдат използвани и съответно подобрени чрез работа в екип. Запомнете: съединението прави силата.</a:t>
            </a:r>
            <a:endParaRPr/>
          </a:p>
          <a:p>
            <a:pPr marL="0" marR="0" lvl="0" indent="0" algn="just" rtl="0">
              <a:lnSpc>
                <a:spcPct val="150000"/>
              </a:lnSpc>
              <a:spcBef>
                <a:spcPts val="0"/>
              </a:spcBef>
              <a:spcAft>
                <a:spcPts val="0"/>
              </a:spcAft>
              <a:buNone/>
            </a:pPr>
            <a:endParaRPr sz="2800">
              <a:solidFill>
                <a:schemeClr val="dk1"/>
              </a:solidFill>
              <a:latin typeface="Calibri"/>
              <a:ea typeface="Calibri"/>
              <a:cs typeface="Calibri"/>
              <a:sym typeface="Calibri"/>
            </a:endParaRPr>
          </a:p>
          <a:p>
            <a:pPr marL="342900" marR="0" lvl="0" indent="-165100" algn="just" rtl="0">
              <a:lnSpc>
                <a:spcPct val="150000"/>
              </a:lnSpc>
              <a:spcBef>
                <a:spcPts val="0"/>
              </a:spcBef>
              <a:spcAft>
                <a:spcPts val="0"/>
              </a:spcAft>
              <a:buClr>
                <a:schemeClr val="dk1"/>
              </a:buClr>
              <a:buSzPts val="2800"/>
              <a:buFont typeface="Noto Sans Symbols"/>
              <a:buNone/>
            </a:pPr>
            <a:endParaRPr sz="2800">
              <a:solidFill>
                <a:schemeClr val="dk1"/>
              </a:solidFill>
              <a:latin typeface="Calibri"/>
              <a:ea typeface="Calibri"/>
              <a:cs typeface="Calibri"/>
              <a:sym typeface="Calibri"/>
            </a:endParaRPr>
          </a:p>
        </p:txBody>
      </p:sp>
      <p:sp>
        <p:nvSpPr>
          <p:cNvPr id="392" name="Google Shape;392;p22"/>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393" name="Google Shape;393;p22"/>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500"/>
                                        <p:tgtEl>
                                          <p:spTgt spid="39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1"/>
                                        </p:tgtEl>
                                        <p:attrNameLst>
                                          <p:attrName>style.visibility</p:attrName>
                                        </p:attrNameLst>
                                      </p:cBhvr>
                                      <p:to>
                                        <p:strVal val="visible"/>
                                      </p:to>
                                    </p:set>
                                    <p:animEffect transition="in" filter="fade">
                                      <p:cBhvr>
                                        <p:cTn id="15" dur="500"/>
                                        <p:tgtEl>
                                          <p:spTgt spid="39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87"/>
                                        </p:tgtEl>
                                        <p:attrNameLst>
                                          <p:attrName>style.visibility</p:attrName>
                                        </p:attrNameLst>
                                      </p:cBhvr>
                                      <p:to>
                                        <p:strVal val="visible"/>
                                      </p:to>
                                    </p:set>
                                    <p:animEffect transition="in" filter="fade">
                                      <p:cBhvr>
                                        <p:cTn id="19" dur="1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3"/>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00" name="Google Shape;400;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01" name="Google Shape;401;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02" name="Google Shape;402;p23"/>
          <p:cNvSpPr txBox="1"/>
          <p:nvPr/>
        </p:nvSpPr>
        <p:spPr>
          <a:xfrm>
            <a:off x="762000" y="1715374"/>
            <a:ext cx="9906000" cy="375570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rgbClr val="243255"/>
              </a:buClr>
              <a:buSzPts val="2800"/>
              <a:buFont typeface="Arial"/>
              <a:buChar char="•"/>
            </a:pPr>
            <a:r>
              <a:rPr lang="ru-RU" sz="2800">
                <a:solidFill>
                  <a:srgbClr val="243255"/>
                </a:solidFill>
                <a:latin typeface="Calibri"/>
                <a:ea typeface="Calibri"/>
                <a:cs typeface="Calibri"/>
                <a:sym typeface="Calibri"/>
              </a:rPr>
              <a:t> Мотивацията е от ключово значение. Поздравете колегите, които са постигнали успех в работата си; или предложете помощ, ако, от друга страна, те имат затруднения или проблеми. Ако знаете как да помогнете, не се колебайте да подадете ръката си. Съвместното решаване на проблеми може да насърчи сближаването и ефективността на екипа.  </a:t>
            </a:r>
            <a:endParaRPr/>
          </a:p>
        </p:txBody>
      </p:sp>
      <p:sp>
        <p:nvSpPr>
          <p:cNvPr id="403" name="Google Shape;403;p23"/>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404" name="Google Shape;404;p23"/>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pic>
        <p:nvPicPr>
          <p:cNvPr id="405" name="Google Shape;405;p23"/>
          <p:cNvPicPr preferRelativeResize="0"/>
          <p:nvPr/>
        </p:nvPicPr>
        <p:blipFill rotWithShape="1">
          <a:blip r:embed="rId5">
            <a:alphaModFix/>
          </a:blip>
          <a:srcRect/>
          <a:stretch/>
        </p:blipFill>
        <p:spPr>
          <a:xfrm>
            <a:off x="9372600" y="3535382"/>
            <a:ext cx="8647619" cy="48507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3"/>
                                        </p:tgtEl>
                                        <p:attrNameLst>
                                          <p:attrName>style.visibility</p:attrName>
                                        </p:attrNameLst>
                                      </p:cBhvr>
                                      <p:to>
                                        <p:strVal val="visible"/>
                                      </p:to>
                                    </p:set>
                                    <p:animEffect transition="in" filter="fade">
                                      <p:cBhvr>
                                        <p:cTn id="11" dur="500"/>
                                        <p:tgtEl>
                                          <p:spTgt spid="40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2"/>
                                        </p:tgtEl>
                                        <p:attrNameLst>
                                          <p:attrName>style.visibility</p:attrName>
                                        </p:attrNameLst>
                                      </p:cBhvr>
                                      <p:to>
                                        <p:strVal val="visible"/>
                                      </p:to>
                                    </p:set>
                                    <p:animEffect transition="in" filter="fade">
                                      <p:cBhvr>
                                        <p:cTn id="16" dur="500"/>
                                        <p:tgtEl>
                                          <p:spTgt spid="402"/>
                                        </p:tgtEl>
                                      </p:cBhvr>
                                    </p:animEffect>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405"/>
                                        </p:tgtEl>
                                        <p:attrNameLst>
                                          <p:attrName>style.visibility</p:attrName>
                                        </p:attrNameLst>
                                      </p:cBhvr>
                                      <p:to>
                                        <p:strVal val="visible"/>
                                      </p:to>
                                    </p:set>
                                    <p:anim calcmode="lin" valueType="num">
                                      <p:cBhvr additive="base">
                                        <p:cTn id="20" dur="500"/>
                                        <p:tgtEl>
                                          <p:spTgt spid="405"/>
                                        </p:tgtEl>
                                        <p:attrNameLst>
                                          <p:attrName>ppt_w</p:attrName>
                                        </p:attrNameLst>
                                      </p:cBhvr>
                                      <p:tavLst>
                                        <p:tav tm="0">
                                          <p:val>
                                            <p:strVal val="0"/>
                                          </p:val>
                                        </p:tav>
                                        <p:tav tm="100000">
                                          <p:val>
                                            <p:strVal val="#ppt_w"/>
                                          </p:val>
                                        </p:tav>
                                      </p:tavLst>
                                    </p:anim>
                                    <p:anim calcmode="lin" valueType="num">
                                      <p:cBhvr additive="base">
                                        <p:cTn id="21" dur="500"/>
                                        <p:tgtEl>
                                          <p:spTgt spid="4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24" descr="Free Vector | Vector of people outdoors activity holiday at the park"/>
          <p:cNvPicPr preferRelativeResize="0"/>
          <p:nvPr/>
        </p:nvPicPr>
        <p:blipFill rotWithShape="1">
          <a:blip r:embed="rId3">
            <a:alphaModFix/>
          </a:blip>
          <a:srcRect/>
          <a:stretch/>
        </p:blipFill>
        <p:spPr>
          <a:xfrm>
            <a:off x="9982200" y="4000500"/>
            <a:ext cx="7869555" cy="4362197"/>
          </a:xfrm>
          <a:prstGeom prst="rect">
            <a:avLst/>
          </a:prstGeom>
          <a:noFill/>
          <a:ln>
            <a:noFill/>
          </a:ln>
        </p:spPr>
      </p:pic>
      <p:sp>
        <p:nvSpPr>
          <p:cNvPr id="412" name="Google Shape;412;p24"/>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13" name="Google Shape;413;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14" name="Google Shape;414;p2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15" name="Google Shape;415;p24"/>
          <p:cNvSpPr txBox="1"/>
          <p:nvPr/>
        </p:nvSpPr>
        <p:spPr>
          <a:xfrm>
            <a:off x="789709" y="1573427"/>
            <a:ext cx="11113961" cy="3970318"/>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rgbClr val="243255"/>
              </a:buClr>
              <a:buSzPts val="2800"/>
              <a:buFont typeface="Arial"/>
              <a:buChar char="•"/>
            </a:pPr>
            <a:r>
              <a:rPr lang="ru-RU" sz="2800">
                <a:solidFill>
                  <a:srgbClr val="243255"/>
                </a:solidFill>
                <a:latin typeface="Calibri"/>
                <a:ea typeface="Calibri"/>
                <a:cs typeface="Calibri"/>
                <a:sym typeface="Calibri"/>
              </a:rPr>
              <a:t>Екипните дейности извън компанията са силно препоръчителни. Това не само ще създаде по-удобна и приятна атмосфера, но и ще укрепи връзките и ще създаде по-единен екип. Например, веднъж месечно можете да провеждате някои развлекателни дейности, като например да играете спорт, да посетите определено място или да обядвате заедно.</a:t>
            </a:r>
            <a:endParaRPr sz="2800">
              <a:solidFill>
                <a:schemeClr val="dk1"/>
              </a:solidFill>
              <a:latin typeface="Calibri"/>
              <a:ea typeface="Calibri"/>
              <a:cs typeface="Calibri"/>
              <a:sym typeface="Calibri"/>
            </a:endParaRPr>
          </a:p>
        </p:txBody>
      </p:sp>
      <p:sp>
        <p:nvSpPr>
          <p:cNvPr id="416" name="Google Shape;416;p24"/>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417" name="Google Shape;417;p24"/>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fade">
                                      <p:cBhvr>
                                        <p:cTn id="7" dur="500"/>
                                        <p:tgtEl>
                                          <p:spTgt spid="4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6"/>
                                        </p:tgtEl>
                                        <p:attrNameLst>
                                          <p:attrName>style.visibility</p:attrName>
                                        </p:attrNameLst>
                                      </p:cBhvr>
                                      <p:to>
                                        <p:strVal val="visible"/>
                                      </p:to>
                                    </p:set>
                                    <p:animEffect transition="in" filter="fade">
                                      <p:cBhvr>
                                        <p:cTn id="11" dur="500"/>
                                        <p:tgtEl>
                                          <p:spTgt spid="4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15"/>
                                        </p:tgtEl>
                                        <p:attrNameLst>
                                          <p:attrName>style.visibility</p:attrName>
                                        </p:attrNameLst>
                                      </p:cBhvr>
                                      <p:to>
                                        <p:strVal val="visible"/>
                                      </p:to>
                                    </p:set>
                                    <p:animEffect transition="in" filter="fade">
                                      <p:cBhvr>
                                        <p:cTn id="16" dur="500"/>
                                        <p:tgtEl>
                                          <p:spTgt spid="41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11"/>
                                        </p:tgtEl>
                                        <p:attrNameLst>
                                          <p:attrName>style.visibility</p:attrName>
                                        </p:attrNameLst>
                                      </p:cBhvr>
                                      <p:to>
                                        <p:strVal val="visible"/>
                                      </p:to>
                                    </p:set>
                                    <p:animEffect transition="in" filter="fade">
                                      <p:cBhvr>
                                        <p:cTn id="20"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
        <p:cNvGrpSpPr/>
        <p:nvPr/>
      </p:nvGrpSpPr>
      <p:grpSpPr>
        <a:xfrm>
          <a:off x="0" y="0"/>
          <a:ext cx="0" cy="0"/>
          <a:chOff x="0" y="0"/>
          <a:chExt cx="0" cy="0"/>
        </a:xfrm>
      </p:grpSpPr>
      <p:sp>
        <p:nvSpPr>
          <p:cNvPr id="423" name="Google Shape;423;p25"/>
          <p:cNvSpPr/>
          <p:nvPr/>
        </p:nvSpPr>
        <p:spPr>
          <a:xfrm>
            <a:off x="6172200" y="9185519"/>
            <a:ext cx="11963400" cy="952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4" name="Google Shape;424;p25"/>
          <p:cNvSpPr txBox="1">
            <a:spLocks noGrp="1"/>
          </p:cNvSpPr>
          <p:nvPr>
            <p:ph type="title"/>
          </p:nvPr>
        </p:nvSpPr>
        <p:spPr>
          <a:xfrm>
            <a:off x="7924800" y="3924300"/>
            <a:ext cx="6897687" cy="1397819"/>
          </a:xfrm>
          <a:prstGeom prst="rect">
            <a:avLst/>
          </a:prstGeom>
          <a:noFill/>
          <a:ln>
            <a:noFill/>
          </a:ln>
        </p:spPr>
        <p:txBody>
          <a:bodyPr spcFirstLastPara="1" wrap="square" lIns="0" tIns="12700" rIns="0" bIns="0" anchor="t" anchorCtr="0">
            <a:spAutoFit/>
          </a:bodyPr>
          <a:lstStyle/>
          <a:p>
            <a:pPr marL="0" lvl="0" indent="0" algn="l" rtl="0">
              <a:spcBef>
                <a:spcPts val="0"/>
              </a:spcBef>
              <a:spcAft>
                <a:spcPts val="0"/>
              </a:spcAft>
              <a:buNone/>
            </a:pPr>
            <a:r>
              <a:rPr lang="ru-RU"/>
              <a:t>Благодаря!</a:t>
            </a:r>
            <a:endParaRPr/>
          </a:p>
        </p:txBody>
      </p:sp>
      <p:pic>
        <p:nvPicPr>
          <p:cNvPr id="425" name="Google Shape;425;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89503" y="9661769"/>
            <a:ext cx="10058400" cy="556688"/>
          </a:xfrm>
          <a:prstGeom prst="rect">
            <a:avLst/>
          </a:prstGeom>
          <a:noFill/>
          <a:ln>
            <a:noFill/>
          </a:ln>
        </p:spPr>
      </p:pic>
      <p:pic>
        <p:nvPicPr>
          <p:cNvPr id="426" name="Google Shape;426;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4600" y="9705175"/>
            <a:ext cx="1985322" cy="432844"/>
          </a:xfrm>
          <a:prstGeom prst="rect">
            <a:avLst/>
          </a:prstGeom>
          <a:noFill/>
          <a:ln>
            <a:noFill/>
          </a:ln>
        </p:spPr>
      </p:pic>
      <p:pic>
        <p:nvPicPr>
          <p:cNvPr id="427" name="Google Shape;427;p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800" y="9715392"/>
            <a:ext cx="936335" cy="4494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822"/>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pic>
        <p:nvPicPr>
          <p:cNvPr id="131" name="Google Shape;131;p3" descr="Ventajas y desventajas de usar check list en auditoría | iAuditori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0589" y="6019468"/>
            <a:ext cx="6374993" cy="3349361"/>
          </a:xfrm>
          <a:prstGeom prst="rect">
            <a:avLst/>
          </a:prstGeom>
          <a:noFill/>
          <a:ln>
            <a:noFill/>
          </a:ln>
        </p:spPr>
      </p:pic>
      <p:sp>
        <p:nvSpPr>
          <p:cNvPr id="132" name="Google Shape;132;p3"/>
          <p:cNvSpPr txBox="1">
            <a:spLocks noGrp="1"/>
          </p:cNvSpPr>
          <p:nvPr>
            <p:ph type="title"/>
          </p:nvPr>
        </p:nvSpPr>
        <p:spPr>
          <a:xfrm>
            <a:off x="1016000" y="728346"/>
            <a:ext cx="12852400" cy="1490152"/>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ru-RU" sz="4800">
                <a:solidFill>
                  <a:srgbClr val="E12227"/>
                </a:solidFill>
              </a:rPr>
              <a:t>INDEX</a:t>
            </a:r>
            <a:br>
              <a:rPr lang="ru-RU" sz="4800" b="1">
                <a:solidFill>
                  <a:srgbClr val="E12227"/>
                </a:solidFill>
              </a:rPr>
            </a:br>
            <a:endParaRPr sz="4800">
              <a:solidFill>
                <a:srgbClr val="E12227"/>
              </a:solidFill>
            </a:endParaRPr>
          </a:p>
        </p:txBody>
      </p:sp>
      <p:sp>
        <p:nvSpPr>
          <p:cNvPr id="133" name="Google Shape;133;p3"/>
          <p:cNvSpPr/>
          <p:nvPr/>
        </p:nvSpPr>
        <p:spPr>
          <a:xfrm>
            <a:off x="0" y="288731"/>
            <a:ext cx="16270605" cy="123825"/>
          </a:xfrm>
          <a:custGeom>
            <a:avLst/>
            <a:gdLst/>
            <a:ahLst/>
            <a:cxnLst/>
            <a:rect l="l" t="t" r="r" b="b"/>
            <a:pathLst>
              <a:path w="16270605" h="123825" extrusionOk="0">
                <a:moveTo>
                  <a:pt x="0" y="123824"/>
                </a:moveTo>
                <a:lnTo>
                  <a:pt x="0" y="0"/>
                </a:lnTo>
                <a:lnTo>
                  <a:pt x="16270357" y="0"/>
                </a:lnTo>
                <a:lnTo>
                  <a:pt x="16270357" y="123824"/>
                </a:lnTo>
                <a:lnTo>
                  <a:pt x="0" y="123824"/>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34" name="Google Shape;134;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00400" y="9692212"/>
            <a:ext cx="10058400" cy="556688"/>
          </a:xfrm>
          <a:prstGeom prst="rect">
            <a:avLst/>
          </a:prstGeom>
          <a:noFill/>
          <a:ln>
            <a:noFill/>
          </a:ln>
        </p:spPr>
      </p:pic>
      <p:pic>
        <p:nvPicPr>
          <p:cNvPr id="135" name="Google Shape;135;p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35497" y="9735618"/>
            <a:ext cx="1985322" cy="432844"/>
          </a:xfrm>
          <a:prstGeom prst="rect">
            <a:avLst/>
          </a:prstGeom>
          <a:noFill/>
          <a:ln>
            <a:noFill/>
          </a:ln>
        </p:spPr>
      </p:pic>
      <p:pic>
        <p:nvPicPr>
          <p:cNvPr id="136" name="Google Shape;136;p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8697" y="9745835"/>
            <a:ext cx="936335" cy="449441"/>
          </a:xfrm>
          <a:prstGeom prst="rect">
            <a:avLst/>
          </a:prstGeom>
          <a:noFill/>
          <a:ln>
            <a:noFill/>
          </a:ln>
        </p:spPr>
      </p:pic>
      <p:sp>
        <p:nvSpPr>
          <p:cNvPr id="137" name="Google Shape;137;p3"/>
          <p:cNvSpPr/>
          <p:nvPr/>
        </p:nvSpPr>
        <p:spPr>
          <a:xfrm>
            <a:off x="15751629"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8" name="Google Shape;138;p3"/>
          <p:cNvSpPr/>
          <p:nvPr/>
        </p:nvSpPr>
        <p:spPr>
          <a:xfrm>
            <a:off x="0" y="2801522"/>
            <a:ext cx="18288000" cy="10160"/>
          </a:xfrm>
          <a:custGeom>
            <a:avLst/>
            <a:gdLst/>
            <a:ahLst/>
            <a:cxnLst/>
            <a:rect l="l" t="t" r="r" b="b"/>
            <a:pathLst>
              <a:path w="18288000" h="10160" extrusionOk="0">
                <a:moveTo>
                  <a:pt x="18287999" y="10107"/>
                </a:moveTo>
                <a:lnTo>
                  <a:pt x="18287999" y="0"/>
                </a:lnTo>
                <a:lnTo>
                  <a:pt x="0" y="0"/>
                </a:lnTo>
                <a:lnTo>
                  <a:pt x="0" y="10107"/>
                </a:lnTo>
                <a:lnTo>
                  <a:pt x="18287999" y="10107"/>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9" name="Google Shape;139;p3"/>
          <p:cNvSpPr/>
          <p:nvPr/>
        </p:nvSpPr>
        <p:spPr>
          <a:xfrm>
            <a:off x="11823292"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0" name="Google Shape;140;p3"/>
          <p:cNvSpPr/>
          <p:nvPr/>
        </p:nvSpPr>
        <p:spPr>
          <a:xfrm>
            <a:off x="8029342"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1" name="Google Shape;141;p3"/>
          <p:cNvSpPr/>
          <p:nvPr/>
        </p:nvSpPr>
        <p:spPr>
          <a:xfrm>
            <a:off x="4752282"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2" name="Google Shape;142;p3"/>
          <p:cNvSpPr/>
          <p:nvPr/>
        </p:nvSpPr>
        <p:spPr>
          <a:xfrm>
            <a:off x="1637071"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43" name="Google Shape;143;p3"/>
          <p:cNvGrpSpPr/>
          <p:nvPr/>
        </p:nvGrpSpPr>
        <p:grpSpPr>
          <a:xfrm>
            <a:off x="4385887" y="3371501"/>
            <a:ext cx="2024432" cy="2142894"/>
            <a:chOff x="1599982" y="1766707"/>
            <a:chExt cx="1307881" cy="2142894"/>
          </a:xfrm>
        </p:grpSpPr>
        <p:sp>
          <p:nvSpPr>
            <p:cNvPr id="144" name="Google Shape;144;p3"/>
            <p:cNvSpPr txBox="1"/>
            <p:nvPr/>
          </p:nvSpPr>
          <p:spPr>
            <a:xfrm>
              <a:off x="1599982" y="1970609"/>
              <a:ext cx="1307881"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243255"/>
                </a:solidFill>
                <a:latin typeface="Calibri"/>
                <a:ea typeface="Calibri"/>
                <a:cs typeface="Calibri"/>
                <a:sym typeface="Calibri"/>
              </a:endParaRPr>
            </a:p>
            <a:p>
              <a:pPr marL="0" marR="0" lvl="0" indent="0" algn="ctr" rtl="0">
                <a:spcBef>
                  <a:spcPts val="0"/>
                </a:spcBef>
                <a:spcAft>
                  <a:spcPts val="0"/>
                </a:spcAft>
                <a:buNone/>
              </a:pPr>
              <a:r>
                <a:rPr lang="ru-RU" sz="2400" b="1">
                  <a:solidFill>
                    <a:srgbClr val="243255"/>
                  </a:solidFill>
                  <a:latin typeface="Calibri"/>
                  <a:ea typeface="Calibri"/>
                  <a:cs typeface="Calibri"/>
                  <a:sym typeface="Calibri"/>
                </a:rPr>
                <a:t>ИКТ инструменти и екипна работа</a:t>
              </a:r>
              <a:endParaRPr sz="2800" b="1">
                <a:solidFill>
                  <a:schemeClr val="dk1"/>
                </a:solidFill>
                <a:latin typeface="Calibri"/>
                <a:ea typeface="Calibri"/>
                <a:cs typeface="Calibri"/>
                <a:sym typeface="Calibri"/>
              </a:endParaRPr>
            </a:p>
          </p:txBody>
        </p:sp>
        <p:sp>
          <p:nvSpPr>
            <p:cNvPr id="145" name="Google Shape;145;p3"/>
            <p:cNvSpPr txBox="1"/>
            <p:nvPr/>
          </p:nvSpPr>
          <p:spPr>
            <a:xfrm>
              <a:off x="1704484" y="1766707"/>
              <a:ext cx="1023846"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u-RU" sz="2800" b="1">
                  <a:solidFill>
                    <a:srgbClr val="243255"/>
                  </a:solidFill>
                  <a:latin typeface="Calibri"/>
                  <a:ea typeface="Calibri"/>
                  <a:cs typeface="Calibri"/>
                  <a:sym typeface="Calibri"/>
                </a:rPr>
                <a:t>1.</a:t>
              </a:r>
              <a:endParaRPr sz="2800" b="1">
                <a:solidFill>
                  <a:srgbClr val="243255"/>
                </a:solidFill>
                <a:latin typeface="Calibri"/>
                <a:ea typeface="Calibri"/>
                <a:cs typeface="Calibri"/>
                <a:sym typeface="Calibri"/>
              </a:endParaRPr>
            </a:p>
          </p:txBody>
        </p:sp>
      </p:grpSp>
      <p:grpSp>
        <p:nvGrpSpPr>
          <p:cNvPr id="146" name="Google Shape;146;p3"/>
          <p:cNvGrpSpPr/>
          <p:nvPr/>
        </p:nvGrpSpPr>
        <p:grpSpPr>
          <a:xfrm>
            <a:off x="6759025" y="3371501"/>
            <a:ext cx="2941149" cy="2569934"/>
            <a:chOff x="985870" y="1766707"/>
            <a:chExt cx="1900125" cy="2569934"/>
          </a:xfrm>
        </p:grpSpPr>
        <p:sp>
          <p:nvSpPr>
            <p:cNvPr id="147" name="Google Shape;147;p3"/>
            <p:cNvSpPr txBox="1"/>
            <p:nvPr/>
          </p:nvSpPr>
          <p:spPr>
            <a:xfrm>
              <a:off x="985870" y="2028317"/>
              <a:ext cx="1900125"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243255"/>
                </a:solidFill>
                <a:latin typeface="Calibri"/>
                <a:ea typeface="Calibri"/>
                <a:cs typeface="Calibri"/>
                <a:sym typeface="Calibri"/>
              </a:endParaRPr>
            </a:p>
            <a:p>
              <a:pPr marL="228600" marR="0" lvl="0" indent="0" algn="ctr" rtl="0">
                <a:spcBef>
                  <a:spcPts val="0"/>
                </a:spcBef>
                <a:spcAft>
                  <a:spcPts val="0"/>
                </a:spcAft>
                <a:buNone/>
              </a:pPr>
              <a:r>
                <a:rPr lang="ru-RU" sz="2400" b="1">
                  <a:solidFill>
                    <a:srgbClr val="243255"/>
                  </a:solidFill>
                  <a:latin typeface="Calibri"/>
                  <a:ea typeface="Calibri"/>
                  <a:cs typeface="Calibri"/>
                  <a:sym typeface="Calibri"/>
                </a:rPr>
                <a:t> ИКТ инструменти за екипна работа, сътрудничество и координация с другите</a:t>
              </a:r>
              <a:endParaRPr sz="2400" b="1">
                <a:solidFill>
                  <a:schemeClr val="dk1"/>
                </a:solidFill>
                <a:latin typeface="Times New Roman"/>
                <a:ea typeface="Times New Roman"/>
                <a:cs typeface="Times New Roman"/>
                <a:sym typeface="Times New Roman"/>
              </a:endParaRPr>
            </a:p>
          </p:txBody>
        </p:sp>
        <p:sp>
          <p:nvSpPr>
            <p:cNvPr id="148" name="Google Shape;148;p3"/>
            <p:cNvSpPr txBox="1"/>
            <p:nvPr/>
          </p:nvSpPr>
          <p:spPr>
            <a:xfrm>
              <a:off x="1360517" y="1766707"/>
              <a:ext cx="1300197"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u-RU" sz="2800" b="1">
                  <a:solidFill>
                    <a:srgbClr val="243255"/>
                  </a:solidFill>
                  <a:latin typeface="Calibri"/>
                  <a:ea typeface="Calibri"/>
                  <a:cs typeface="Calibri"/>
                  <a:sym typeface="Calibri"/>
                </a:rPr>
                <a:t>1.1</a:t>
              </a:r>
              <a:endParaRPr sz="2800" b="1">
                <a:solidFill>
                  <a:srgbClr val="243255"/>
                </a:solidFill>
                <a:latin typeface="Calibri"/>
                <a:ea typeface="Calibri"/>
                <a:cs typeface="Calibri"/>
                <a:sym typeface="Calibri"/>
              </a:endParaRPr>
            </a:p>
          </p:txBody>
        </p:sp>
      </p:grpSp>
      <p:grpSp>
        <p:nvGrpSpPr>
          <p:cNvPr id="149" name="Google Shape;149;p3"/>
          <p:cNvGrpSpPr/>
          <p:nvPr/>
        </p:nvGrpSpPr>
        <p:grpSpPr>
          <a:xfrm>
            <a:off x="10959583" y="3325334"/>
            <a:ext cx="2628278" cy="3637233"/>
            <a:chOff x="1331776" y="1766707"/>
            <a:chExt cx="1697995" cy="3637233"/>
          </a:xfrm>
        </p:grpSpPr>
        <p:sp>
          <p:nvSpPr>
            <p:cNvPr id="150" name="Google Shape;150;p3"/>
            <p:cNvSpPr txBox="1"/>
            <p:nvPr/>
          </p:nvSpPr>
          <p:spPr>
            <a:xfrm>
              <a:off x="1331776" y="1987620"/>
              <a:ext cx="1697995"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243255"/>
                </a:solidFill>
                <a:latin typeface="Calibri"/>
                <a:ea typeface="Calibri"/>
                <a:cs typeface="Calibri"/>
                <a:sym typeface="Calibri"/>
              </a:endParaRPr>
            </a:p>
            <a:p>
              <a:pPr marL="0" marR="0" lvl="0" indent="0" algn="ctr" rtl="0">
                <a:spcBef>
                  <a:spcPts val="0"/>
                </a:spcBef>
                <a:spcAft>
                  <a:spcPts val="0"/>
                </a:spcAft>
                <a:buNone/>
              </a:pPr>
              <a:r>
                <a:rPr lang="ru-RU" sz="2400" b="1">
                  <a:solidFill>
                    <a:srgbClr val="243255"/>
                  </a:solidFill>
                  <a:latin typeface="Calibri"/>
                  <a:ea typeface="Calibri"/>
                  <a:cs typeface="Calibri"/>
                  <a:sym typeface="Calibri"/>
                </a:rPr>
                <a:t>Екипна работа и координация чрез използване на ИКТ инструменти и насоки за творческото и подобряване </a:t>
              </a:r>
              <a:endParaRPr sz="2800" b="1">
                <a:solidFill>
                  <a:schemeClr val="dk1"/>
                </a:solidFill>
                <a:latin typeface="Calibri"/>
                <a:ea typeface="Calibri"/>
                <a:cs typeface="Calibri"/>
                <a:sym typeface="Calibri"/>
              </a:endParaRPr>
            </a:p>
          </p:txBody>
        </p:sp>
        <p:sp>
          <p:nvSpPr>
            <p:cNvPr id="151" name="Google Shape;151;p3"/>
            <p:cNvSpPr txBox="1"/>
            <p:nvPr/>
          </p:nvSpPr>
          <p:spPr>
            <a:xfrm>
              <a:off x="1704484" y="1766707"/>
              <a:ext cx="1023846"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u-RU" sz="2800" b="1">
                  <a:solidFill>
                    <a:srgbClr val="243255"/>
                  </a:solidFill>
                  <a:latin typeface="Calibri"/>
                  <a:ea typeface="Calibri"/>
                  <a:cs typeface="Calibri"/>
                  <a:sym typeface="Calibri"/>
                </a:rPr>
                <a:t> 2.</a:t>
              </a:r>
              <a:endParaRPr sz="2800" b="1">
                <a:solidFill>
                  <a:srgbClr val="243255"/>
                </a:solidFill>
                <a:latin typeface="Calibri"/>
                <a:ea typeface="Calibri"/>
                <a:cs typeface="Calibri"/>
                <a:sym typeface="Calibri"/>
              </a:endParaRPr>
            </a:p>
          </p:txBody>
        </p:sp>
      </p:grpSp>
      <p:grpSp>
        <p:nvGrpSpPr>
          <p:cNvPr id="152" name="Google Shape;152;p3"/>
          <p:cNvGrpSpPr/>
          <p:nvPr/>
        </p:nvGrpSpPr>
        <p:grpSpPr>
          <a:xfrm>
            <a:off x="14828086" y="3313793"/>
            <a:ext cx="2364064" cy="2171954"/>
            <a:chOff x="1241452" y="1765085"/>
            <a:chExt cx="1527300" cy="2171954"/>
          </a:xfrm>
        </p:grpSpPr>
        <p:sp>
          <p:nvSpPr>
            <p:cNvPr id="153" name="Google Shape;153;p3"/>
            <p:cNvSpPr txBox="1"/>
            <p:nvPr/>
          </p:nvSpPr>
          <p:spPr>
            <a:xfrm>
              <a:off x="1241452" y="1997539"/>
              <a:ext cx="15273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243255"/>
                </a:solidFill>
                <a:latin typeface="Calibri"/>
                <a:ea typeface="Calibri"/>
                <a:cs typeface="Calibri"/>
                <a:sym typeface="Calibri"/>
              </a:endParaRPr>
            </a:p>
            <a:p>
              <a:pPr marL="0" marR="0" lvl="0" indent="0" algn="ctr" rtl="0">
                <a:spcBef>
                  <a:spcPts val="0"/>
                </a:spcBef>
                <a:spcAft>
                  <a:spcPts val="0"/>
                </a:spcAft>
                <a:buNone/>
              </a:pPr>
              <a:r>
                <a:rPr lang="ru-RU" sz="2400" b="1">
                  <a:solidFill>
                    <a:srgbClr val="243255"/>
                  </a:solidFill>
                  <a:latin typeface="Calibri"/>
                  <a:ea typeface="Calibri"/>
                  <a:cs typeface="Calibri"/>
                  <a:sym typeface="Calibri"/>
                </a:rPr>
                <a:t>Насоки за добра координация и комуникация</a:t>
              </a:r>
              <a:endParaRPr sz="2400" b="1">
                <a:solidFill>
                  <a:srgbClr val="243255"/>
                </a:solidFill>
                <a:latin typeface="Calibri"/>
                <a:ea typeface="Calibri"/>
                <a:cs typeface="Calibri"/>
                <a:sym typeface="Calibri"/>
              </a:endParaRPr>
            </a:p>
          </p:txBody>
        </p:sp>
        <p:sp>
          <p:nvSpPr>
            <p:cNvPr id="154" name="Google Shape;154;p3"/>
            <p:cNvSpPr txBox="1"/>
            <p:nvPr/>
          </p:nvSpPr>
          <p:spPr>
            <a:xfrm>
              <a:off x="1380095" y="1765085"/>
              <a:ext cx="1249958"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u-RU" sz="2800" b="1">
                  <a:solidFill>
                    <a:srgbClr val="243255"/>
                  </a:solidFill>
                  <a:latin typeface="Calibri"/>
                  <a:ea typeface="Calibri"/>
                  <a:cs typeface="Calibri"/>
                  <a:sym typeface="Calibri"/>
                </a:rPr>
                <a:t> 2.1</a:t>
              </a:r>
              <a:endParaRPr sz="2800" b="1">
                <a:solidFill>
                  <a:srgbClr val="243255"/>
                </a:solidFill>
                <a:latin typeface="Calibri"/>
                <a:ea typeface="Calibri"/>
                <a:cs typeface="Calibri"/>
                <a:sym typeface="Calibri"/>
              </a:endParaRPr>
            </a:p>
          </p:txBody>
        </p:sp>
      </p:grpSp>
      <p:grpSp>
        <p:nvGrpSpPr>
          <p:cNvPr id="155" name="Google Shape;155;p3"/>
          <p:cNvGrpSpPr/>
          <p:nvPr/>
        </p:nvGrpSpPr>
        <p:grpSpPr>
          <a:xfrm>
            <a:off x="808427" y="3325334"/>
            <a:ext cx="2200820" cy="2529237"/>
            <a:chOff x="1306494" y="1766707"/>
            <a:chExt cx="1421836" cy="2529237"/>
          </a:xfrm>
        </p:grpSpPr>
        <p:sp>
          <p:nvSpPr>
            <p:cNvPr id="156" name="Google Shape;156;p3"/>
            <p:cNvSpPr txBox="1"/>
            <p:nvPr/>
          </p:nvSpPr>
          <p:spPr>
            <a:xfrm>
              <a:off x="1306494" y="1987620"/>
              <a:ext cx="142183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243255"/>
                </a:solidFill>
                <a:latin typeface="Calibri"/>
                <a:ea typeface="Calibri"/>
                <a:cs typeface="Calibri"/>
                <a:sym typeface="Calibri"/>
              </a:endParaRPr>
            </a:p>
            <a:p>
              <a:pPr marL="228600" marR="0" lvl="0" indent="0" algn="ctr" rtl="0">
                <a:spcBef>
                  <a:spcPts val="0"/>
                </a:spcBef>
                <a:spcAft>
                  <a:spcPts val="0"/>
                </a:spcAft>
                <a:buNone/>
              </a:pPr>
              <a:r>
                <a:rPr lang="ru-RU" sz="2400" b="1">
                  <a:solidFill>
                    <a:srgbClr val="243255"/>
                  </a:solidFill>
                  <a:latin typeface="Calibri"/>
                  <a:ea typeface="Calibri"/>
                  <a:cs typeface="Calibri"/>
                  <a:sym typeface="Calibri"/>
                </a:rPr>
                <a:t>Екипна работа чрез използване на ИКТ инструменти</a:t>
              </a:r>
              <a:endParaRPr sz="2400" b="1">
                <a:solidFill>
                  <a:schemeClr val="dk1"/>
                </a:solidFill>
                <a:latin typeface="Times New Roman"/>
                <a:ea typeface="Times New Roman"/>
                <a:cs typeface="Times New Roman"/>
                <a:sym typeface="Times New Roman"/>
              </a:endParaRPr>
            </a:p>
          </p:txBody>
        </p:sp>
        <p:sp>
          <p:nvSpPr>
            <p:cNvPr id="157" name="Google Shape;157;p3"/>
            <p:cNvSpPr txBox="1"/>
            <p:nvPr/>
          </p:nvSpPr>
          <p:spPr>
            <a:xfrm>
              <a:off x="1704484" y="1766707"/>
              <a:ext cx="1023846"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ru-RU" sz="2800" b="1">
                  <a:solidFill>
                    <a:srgbClr val="243255"/>
                  </a:solidFill>
                  <a:latin typeface="Calibri"/>
                  <a:ea typeface="Calibri"/>
                  <a:cs typeface="Calibri"/>
                  <a:sym typeface="Calibri"/>
                </a:rPr>
                <a:t>Курс</a:t>
              </a:r>
              <a:endParaRPr sz="2800" b="1">
                <a:solidFill>
                  <a:srgbClr val="243255"/>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p:tgtEl>
                                          <p:spTgt spid="13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fade">
                                      <p:cBhvr>
                                        <p:cTn id="15" dur="500"/>
                                        <p:tgtEl>
                                          <p:spTgt spid="13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2"/>
                                        </p:tgtEl>
                                        <p:attrNameLst>
                                          <p:attrName>style.visibility</p:attrName>
                                        </p:attrNameLst>
                                      </p:cBhvr>
                                      <p:to>
                                        <p:strVal val="visible"/>
                                      </p:to>
                                    </p:set>
                                    <p:anim calcmode="lin" valueType="num">
                                      <p:cBhvr additive="base">
                                        <p:cTn id="20" dur="500"/>
                                        <p:tgtEl>
                                          <p:spTgt spid="142"/>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55"/>
                                        </p:tgtEl>
                                        <p:attrNameLst>
                                          <p:attrName>style.visibility</p:attrName>
                                        </p:attrNameLst>
                                      </p:cBhvr>
                                      <p:to>
                                        <p:strVal val="visible"/>
                                      </p:to>
                                    </p:set>
                                    <p:animEffect transition="in" filter="fade">
                                      <p:cBhvr>
                                        <p:cTn id="23" dur="500"/>
                                        <p:tgtEl>
                                          <p:spTgt spid="15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1"/>
                                        </p:tgtEl>
                                        <p:attrNameLst>
                                          <p:attrName>style.visibility</p:attrName>
                                        </p:attrNameLst>
                                      </p:cBhvr>
                                      <p:to>
                                        <p:strVal val="visible"/>
                                      </p:to>
                                    </p:set>
                                    <p:anim calcmode="lin" valueType="num">
                                      <p:cBhvr additive="base">
                                        <p:cTn id="28" dur="500"/>
                                        <p:tgtEl>
                                          <p:spTgt spid="141"/>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fade">
                                      <p:cBhvr>
                                        <p:cTn id="31" dur="500"/>
                                        <p:tgtEl>
                                          <p:spTgt spid="143"/>
                                        </p:tgtEl>
                                      </p:cBhvr>
                                    </p:animEffect>
                                  </p:childTnLst>
                                </p:cTn>
                              </p:par>
                              <p:par>
                                <p:cTn id="32" presetID="2" presetClass="entr" presetSubtype="4" fill="hold" nodeType="withEffect">
                                  <p:stCondLst>
                                    <p:cond delay="0"/>
                                  </p:stCondLst>
                                  <p:childTnLst>
                                    <p:set>
                                      <p:cBhvr>
                                        <p:cTn id="33" dur="1" fill="hold">
                                          <p:stCondLst>
                                            <p:cond delay="0"/>
                                          </p:stCondLst>
                                        </p:cTn>
                                        <p:tgtEl>
                                          <p:spTgt spid="140"/>
                                        </p:tgtEl>
                                        <p:attrNameLst>
                                          <p:attrName>style.visibility</p:attrName>
                                        </p:attrNameLst>
                                      </p:cBhvr>
                                      <p:to>
                                        <p:strVal val="visible"/>
                                      </p:to>
                                    </p:set>
                                    <p:anim calcmode="lin" valueType="num">
                                      <p:cBhvr additive="base">
                                        <p:cTn id="34" dur="500"/>
                                        <p:tgtEl>
                                          <p:spTgt spid="140"/>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fade">
                                      <p:cBhvr>
                                        <p:cTn id="37" dur="500"/>
                                        <p:tgtEl>
                                          <p:spTgt spid="146"/>
                                        </p:tgtEl>
                                      </p:cBhvr>
                                    </p:animEffect>
                                  </p:childTnLst>
                                </p:cTn>
                              </p:par>
                              <p:par>
                                <p:cTn id="38" presetID="2" presetClass="entr" presetSubtype="4" fill="hold" nodeType="withEffect">
                                  <p:stCondLst>
                                    <p:cond delay="0"/>
                                  </p:stCondLst>
                                  <p:childTnLst>
                                    <p:set>
                                      <p:cBhvr>
                                        <p:cTn id="39" dur="1" fill="hold">
                                          <p:stCondLst>
                                            <p:cond delay="0"/>
                                          </p:stCondLst>
                                        </p:cTn>
                                        <p:tgtEl>
                                          <p:spTgt spid="139"/>
                                        </p:tgtEl>
                                        <p:attrNameLst>
                                          <p:attrName>style.visibility</p:attrName>
                                        </p:attrNameLst>
                                      </p:cBhvr>
                                      <p:to>
                                        <p:strVal val="visible"/>
                                      </p:to>
                                    </p:set>
                                    <p:anim calcmode="lin" valueType="num">
                                      <p:cBhvr additive="base">
                                        <p:cTn id="40" dur="500"/>
                                        <p:tgtEl>
                                          <p:spTgt spid="139"/>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fade">
                                      <p:cBhvr>
                                        <p:cTn id="43" dur="500"/>
                                        <p:tgtEl>
                                          <p:spTgt spid="149"/>
                                        </p:tgtEl>
                                      </p:cBhvr>
                                    </p:animEffect>
                                  </p:childTnLst>
                                </p:cTn>
                              </p:par>
                              <p:par>
                                <p:cTn id="44" presetID="2" presetClass="entr" presetSubtype="4" fill="hold" nodeType="withEffect">
                                  <p:stCondLst>
                                    <p:cond delay="0"/>
                                  </p:stCondLst>
                                  <p:childTnLst>
                                    <p:set>
                                      <p:cBhvr>
                                        <p:cTn id="45" dur="1" fill="hold">
                                          <p:stCondLst>
                                            <p:cond delay="0"/>
                                          </p:stCondLst>
                                        </p:cTn>
                                        <p:tgtEl>
                                          <p:spTgt spid="137"/>
                                        </p:tgtEl>
                                        <p:attrNameLst>
                                          <p:attrName>style.visibility</p:attrName>
                                        </p:attrNameLst>
                                      </p:cBhvr>
                                      <p:to>
                                        <p:strVal val="visible"/>
                                      </p:to>
                                    </p:set>
                                    <p:anim calcmode="lin" valueType="num">
                                      <p:cBhvr additive="base">
                                        <p:cTn id="46" dur="500"/>
                                        <p:tgtEl>
                                          <p:spTgt spid="137"/>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152"/>
                                        </p:tgtEl>
                                        <p:attrNameLst>
                                          <p:attrName>style.visibility</p:attrName>
                                        </p:attrNameLst>
                                      </p:cBhvr>
                                      <p:to>
                                        <p:strVal val="visible"/>
                                      </p:to>
                                    </p:set>
                                    <p:animEffect transition="in" filter="fade">
                                      <p:cBhvr>
                                        <p:cTn id="49" dur="500"/>
                                        <p:tgtEl>
                                          <p:spTgt spid="152"/>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fade">
                                      <p:cBhvr>
                                        <p:cTn id="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4" descr="How to help students work more effectively in teams (opin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91800" y="3086099"/>
            <a:ext cx="7543800" cy="5257801"/>
          </a:xfrm>
          <a:prstGeom prst="rect">
            <a:avLst/>
          </a:prstGeom>
          <a:noFill/>
          <a:ln>
            <a:noFill/>
          </a:ln>
        </p:spPr>
      </p:pic>
      <p:sp>
        <p:nvSpPr>
          <p:cNvPr id="164" name="Google Shape;164;p4"/>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165" name="Google Shape;165;p4"/>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66" name="Google Shape;166;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67" name="Google Shape;167;p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68" name="Google Shape;168;p4"/>
          <p:cNvSpPr txBox="1"/>
          <p:nvPr/>
        </p:nvSpPr>
        <p:spPr>
          <a:xfrm>
            <a:off x="903420" y="2400300"/>
            <a:ext cx="11059980" cy="461664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ru-RU" sz="2800">
                <a:solidFill>
                  <a:srgbClr val="243255"/>
                </a:solidFill>
                <a:latin typeface="Calibri"/>
                <a:ea typeface="Calibri"/>
                <a:cs typeface="Calibri"/>
                <a:sym typeface="Calibri"/>
              </a:rPr>
              <a:t>ИКТ инструментите се доказаха като ефективен съюзник в много сектори: от управление на бизнеса до международна комуникация или ежедневен живот. По този начин използването им за подобряване на работата в екип и комуникацията е наистина добър ресурс. Повечето компании днес са се обърнали към работата в екип и сътрудничеството като метод на работа. Това носи много предимства, сред които:</a:t>
            </a:r>
            <a:endParaRPr sz="2800">
              <a:solidFill>
                <a:srgbClr val="243255"/>
              </a:solidFill>
              <a:latin typeface="Calibri"/>
              <a:ea typeface="Calibri"/>
              <a:cs typeface="Calibri"/>
              <a:sym typeface="Calibri"/>
            </a:endParaRPr>
          </a:p>
        </p:txBody>
      </p:sp>
      <p:sp>
        <p:nvSpPr>
          <p:cNvPr id="169" name="Google Shape;169;p4"/>
          <p:cNvSpPr txBox="1"/>
          <p:nvPr/>
        </p:nvSpPr>
        <p:spPr>
          <a:xfrm>
            <a:off x="903420" y="1669106"/>
            <a:ext cx="6792780"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ru-RU" sz="3200" b="1">
                <a:solidFill>
                  <a:srgbClr val="243255"/>
                </a:solidFill>
                <a:latin typeface="Calibri"/>
                <a:ea typeface="Calibri"/>
                <a:cs typeface="Calibri"/>
                <a:sym typeface="Calibri"/>
              </a:rPr>
              <a:t>1: ИКТ инструменти и екипна работа</a:t>
            </a:r>
            <a:endParaRPr sz="3200" b="1">
              <a:solidFill>
                <a:schemeClr val="dk1"/>
              </a:solidFill>
              <a:latin typeface="Times New Roman"/>
              <a:ea typeface="Times New Roman"/>
              <a:cs typeface="Times New Roman"/>
              <a:sym typeface="Times New Roman"/>
            </a:endParaRPr>
          </a:p>
        </p:txBody>
      </p:sp>
      <p:sp>
        <p:nvSpPr>
          <p:cNvPr id="170" name="Google Shape;170;p4"/>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500"/>
                                        <p:tgtEl>
                                          <p:spTgt spid="16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9"/>
                                        </p:tgtEl>
                                        <p:attrNameLst>
                                          <p:attrName>style.visibility</p:attrName>
                                        </p:attrNameLst>
                                      </p:cBhvr>
                                      <p:to>
                                        <p:strVal val="visible"/>
                                      </p:to>
                                    </p:set>
                                    <p:animEffect transition="in" filter="fade">
                                      <p:cBhvr>
                                        <p:cTn id="15" dur="500"/>
                                        <p:tgtEl>
                                          <p:spTgt spid="1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fade">
                                      <p:cBhvr>
                                        <p:cTn id="20" dur="500"/>
                                        <p:tgtEl>
                                          <p:spTgt spid="16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63"/>
                                        </p:tgtEl>
                                        <p:attrNameLst>
                                          <p:attrName>style.visibility</p:attrName>
                                        </p:attrNameLst>
                                      </p:cBhvr>
                                      <p:to>
                                        <p:strVal val="visible"/>
                                      </p:to>
                                    </p:set>
                                    <p:animEffect transition="in" filter="fade">
                                      <p:cBhvr>
                                        <p:cTn id="24" dur="1822"/>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5" descr="Ideas de creación de dibujos animados de generación plana de negocios. |  Vector Premium"/>
          <p:cNvPicPr preferRelativeResize="0"/>
          <p:nvPr/>
        </p:nvPicPr>
        <p:blipFill rotWithShape="1">
          <a:blip r:embed="rId3">
            <a:alphaModFix/>
          </a:blip>
          <a:srcRect/>
          <a:stretch/>
        </p:blipFill>
        <p:spPr>
          <a:xfrm>
            <a:off x="10982169" y="2975259"/>
            <a:ext cx="6848804" cy="5032668"/>
          </a:xfrm>
          <a:prstGeom prst="rect">
            <a:avLst/>
          </a:prstGeom>
          <a:noFill/>
          <a:ln>
            <a:noFill/>
          </a:ln>
        </p:spPr>
      </p:pic>
      <p:sp>
        <p:nvSpPr>
          <p:cNvPr id="177" name="Google Shape;177;p5"/>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78" name="Google Shape;178;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79" name="Google Shape;179;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80" name="Google Shape;180;p5"/>
          <p:cNvSpPr txBox="1"/>
          <p:nvPr/>
        </p:nvSpPr>
        <p:spPr>
          <a:xfrm>
            <a:off x="762000" y="2095500"/>
            <a:ext cx="10287000" cy="461664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243255"/>
              </a:buClr>
              <a:buSzPts val="2800"/>
              <a:buFont typeface="Noto Sans Symbols"/>
              <a:buChar char="∙"/>
            </a:pPr>
            <a:r>
              <a:rPr lang="ru-RU" sz="2800">
                <a:solidFill>
                  <a:srgbClr val="243255"/>
                </a:solidFill>
                <a:latin typeface="Calibri"/>
                <a:ea typeface="Calibri"/>
                <a:cs typeface="Calibri"/>
                <a:sym typeface="Calibri"/>
              </a:rPr>
              <a:t>Талантите и уменията на всеки работник се признават и използват.</a:t>
            </a:r>
            <a:endParaRPr/>
          </a:p>
          <a:p>
            <a:pPr marL="342900" marR="0" lvl="0" indent="-342900" algn="just" rtl="0">
              <a:lnSpc>
                <a:spcPct val="150000"/>
              </a:lnSpc>
              <a:spcBef>
                <a:spcPts val="0"/>
              </a:spcBef>
              <a:spcAft>
                <a:spcPts val="0"/>
              </a:spcAft>
              <a:buClr>
                <a:srgbClr val="243255"/>
              </a:buClr>
              <a:buSzPts val="2800"/>
              <a:buFont typeface="Noto Sans Symbols"/>
              <a:buChar char="∙"/>
            </a:pPr>
            <a:r>
              <a:rPr lang="ru-RU" sz="2800">
                <a:solidFill>
                  <a:srgbClr val="243255"/>
                </a:solidFill>
                <a:latin typeface="Calibri"/>
                <a:ea typeface="Calibri"/>
                <a:cs typeface="Calibri"/>
                <a:sym typeface="Calibri"/>
              </a:rPr>
              <a:t>Наличието на по-голям брой разнообразни идеи води до повече възможности.</a:t>
            </a:r>
            <a:endParaRPr/>
          </a:p>
          <a:p>
            <a:pPr marL="342900" marR="0" lvl="0" indent="-342900" algn="just" rtl="0">
              <a:lnSpc>
                <a:spcPct val="150000"/>
              </a:lnSpc>
              <a:spcBef>
                <a:spcPts val="0"/>
              </a:spcBef>
              <a:spcAft>
                <a:spcPts val="0"/>
              </a:spcAft>
              <a:buClr>
                <a:srgbClr val="243255"/>
              </a:buClr>
              <a:buSzPts val="2800"/>
              <a:buFont typeface="Noto Sans Symbols"/>
              <a:buChar char="∙"/>
            </a:pPr>
            <a:r>
              <a:rPr lang="ru-RU" sz="2800">
                <a:solidFill>
                  <a:srgbClr val="243255"/>
                </a:solidFill>
                <a:latin typeface="Calibri"/>
                <a:ea typeface="Calibri"/>
                <a:cs typeface="Calibri"/>
                <a:sym typeface="Calibri"/>
              </a:rPr>
              <a:t>Нивото на обвързване и участие в екипа се повишава, като по този начин се насърчава добра работна среда, доверие и ефективност.</a:t>
            </a:r>
            <a:endParaRPr sz="2800">
              <a:solidFill>
                <a:srgbClr val="243255"/>
              </a:solidFill>
              <a:latin typeface="Calibri"/>
              <a:ea typeface="Calibri"/>
              <a:cs typeface="Calibri"/>
              <a:sym typeface="Calibri"/>
            </a:endParaRPr>
          </a:p>
        </p:txBody>
      </p:sp>
      <p:sp>
        <p:nvSpPr>
          <p:cNvPr id="181" name="Google Shape;181;p5"/>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 1.</a:t>
            </a:r>
            <a:endParaRPr sz="4800" b="1" i="0">
              <a:solidFill>
                <a:srgbClr val="E12227"/>
              </a:solidFill>
              <a:latin typeface="Tahoma"/>
              <a:ea typeface="Tahoma"/>
              <a:cs typeface="Tahoma"/>
              <a:sym typeface="Tahoma"/>
            </a:endParaRPr>
          </a:p>
        </p:txBody>
      </p:sp>
      <p:sp>
        <p:nvSpPr>
          <p:cNvPr id="182" name="Google Shape;182;p5"/>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1"/>
                                        </p:tgtEl>
                                        <p:attrNameLst>
                                          <p:attrName>style.visibility</p:attrName>
                                        </p:attrNameLst>
                                      </p:cBhvr>
                                      <p:to>
                                        <p:strVal val="visible"/>
                                      </p:to>
                                    </p:set>
                                    <p:animEffect transition="in" filter="fade">
                                      <p:cBhvr>
                                        <p:cTn id="11" dur="500"/>
                                        <p:tgtEl>
                                          <p:spTgt spid="18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fade">
                                      <p:cBhvr>
                                        <p:cTn id="16" dur="500"/>
                                        <p:tgtEl>
                                          <p:spTgt spid="18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76"/>
                                        </p:tgtEl>
                                        <p:attrNameLst>
                                          <p:attrName>style.visibility</p:attrName>
                                        </p:attrNameLst>
                                      </p:cBhvr>
                                      <p:to>
                                        <p:strVal val="visible"/>
                                      </p:to>
                                    </p:set>
                                    <p:animEffect transition="in" filter="fade">
                                      <p:cBhvr>
                                        <p:cTn id="20"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Ilustración de Personas Trabajadores De Oficina Personajes Generación De  Buenas Ideas Concepto De Trabajo En Equipo Vector Plano Dibujos Animados  Diseño Gráfico Aislado Ilustración y más Vectores Libres de Derechos de  Comunidad -"/>
          <p:cNvPicPr preferRelativeResize="0"/>
          <p:nvPr/>
        </p:nvPicPr>
        <p:blipFill rotWithShape="1">
          <a:blip r:embed="rId3">
            <a:alphaModFix/>
          </a:blip>
          <a:srcRect/>
          <a:stretch/>
        </p:blipFill>
        <p:spPr>
          <a:xfrm>
            <a:off x="12817901" y="2324100"/>
            <a:ext cx="5317699" cy="4636556"/>
          </a:xfrm>
          <a:prstGeom prst="rect">
            <a:avLst/>
          </a:prstGeom>
          <a:noFill/>
          <a:ln>
            <a:noFill/>
          </a:ln>
        </p:spPr>
      </p:pic>
      <p:sp>
        <p:nvSpPr>
          <p:cNvPr id="189" name="Google Shape;189;p6"/>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190" name="Google Shape;190;p6"/>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91" name="Google Shape;191;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92" name="Google Shape;192;p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93" name="Google Shape;193;p6"/>
          <p:cNvSpPr txBox="1"/>
          <p:nvPr/>
        </p:nvSpPr>
        <p:spPr>
          <a:xfrm>
            <a:off x="903420" y="1953286"/>
            <a:ext cx="12126780" cy="590931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243255"/>
              </a:buClr>
              <a:buSzPts val="2800"/>
              <a:buFont typeface="Noto Sans Symbols"/>
              <a:buChar char="∙"/>
            </a:pPr>
            <a:r>
              <a:rPr lang="ru-RU" sz="2800">
                <a:solidFill>
                  <a:srgbClr val="243255"/>
                </a:solidFill>
                <a:latin typeface="Calibri"/>
                <a:ea typeface="Calibri"/>
                <a:cs typeface="Calibri"/>
                <a:sym typeface="Calibri"/>
              </a:rPr>
              <a:t>Естеството на сътрудничество означава, че всички членове работят заедно, така че индивидуалните слабости на всеки служител могат да бъдат динамично подобрени.</a:t>
            </a:r>
            <a:endParaRPr/>
          </a:p>
          <a:p>
            <a:pPr marL="342900" marR="0" lvl="0" indent="-342900" algn="just" rtl="0">
              <a:lnSpc>
                <a:spcPct val="150000"/>
              </a:lnSpc>
              <a:spcBef>
                <a:spcPts val="0"/>
              </a:spcBef>
              <a:spcAft>
                <a:spcPts val="0"/>
              </a:spcAft>
              <a:buClr>
                <a:srgbClr val="243255"/>
              </a:buClr>
              <a:buSzPts val="2800"/>
              <a:buFont typeface="Noto Sans Symbols"/>
              <a:buChar char="∙"/>
            </a:pPr>
            <a:r>
              <a:rPr lang="ru-RU" sz="2800">
                <a:solidFill>
                  <a:srgbClr val="243255"/>
                </a:solidFill>
                <a:latin typeface="Calibri"/>
                <a:ea typeface="Calibri"/>
                <a:cs typeface="Calibri"/>
                <a:sym typeface="Calibri"/>
              </a:rPr>
              <a:t>Единството е сила: Обединявайки всички силни страни, умения и знания на всеки един член на екипа, ще постигнем екип с по-голям потенциал от частите му поотделно.</a:t>
            </a:r>
            <a:endParaRPr/>
          </a:p>
          <a:p>
            <a:pPr marL="0" marR="0" lvl="0" indent="0" algn="just" rtl="0">
              <a:lnSpc>
                <a:spcPct val="150000"/>
              </a:lnSpc>
              <a:spcBef>
                <a:spcPts val="0"/>
              </a:spcBef>
              <a:spcAft>
                <a:spcPts val="0"/>
              </a:spcAft>
              <a:buNone/>
            </a:pPr>
            <a:r>
              <a:rPr lang="ru-RU" sz="2800">
                <a:solidFill>
                  <a:srgbClr val="243255"/>
                </a:solidFill>
                <a:latin typeface="Calibri"/>
                <a:ea typeface="Calibri"/>
                <a:cs typeface="Calibri"/>
                <a:sym typeface="Calibri"/>
              </a:rPr>
              <a:t>Ето защо съвместната работа е един от най-добрите варианти за повишаване на ефективността и добрата атмосфера в екипа.</a:t>
            </a:r>
            <a:endParaRPr/>
          </a:p>
          <a:p>
            <a:pPr marL="342900" marR="0" lvl="0" indent="-165100" algn="just" rtl="0">
              <a:lnSpc>
                <a:spcPct val="150000"/>
              </a:lnSpc>
              <a:spcBef>
                <a:spcPts val="0"/>
              </a:spcBef>
              <a:spcAft>
                <a:spcPts val="0"/>
              </a:spcAft>
              <a:buClr>
                <a:schemeClr val="dk1"/>
              </a:buClr>
              <a:buSzPts val="2800"/>
              <a:buFont typeface="Noto Sans Symbols"/>
              <a:buNone/>
            </a:pPr>
            <a:endParaRPr sz="2800">
              <a:solidFill>
                <a:srgbClr val="243255"/>
              </a:solidFill>
              <a:latin typeface="Calibri"/>
              <a:ea typeface="Calibri"/>
              <a:cs typeface="Calibri"/>
              <a:sym typeface="Calibri"/>
            </a:endParaRPr>
          </a:p>
        </p:txBody>
      </p:sp>
      <p:sp>
        <p:nvSpPr>
          <p:cNvPr id="194" name="Google Shape;194;p6"/>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9"/>
                                        </p:tgtEl>
                                        <p:attrNameLst>
                                          <p:attrName>style.visibility</p:attrName>
                                        </p:attrNameLst>
                                      </p:cBhvr>
                                      <p:to>
                                        <p:strVal val="visible"/>
                                      </p:to>
                                    </p:set>
                                    <p:animEffect transition="in" filter="fade">
                                      <p:cBhvr>
                                        <p:cTn id="11" dur="500"/>
                                        <p:tgtEl>
                                          <p:spTgt spid="18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3"/>
                                        </p:tgtEl>
                                        <p:attrNameLst>
                                          <p:attrName>style.visibility</p:attrName>
                                        </p:attrNameLst>
                                      </p:cBhvr>
                                      <p:to>
                                        <p:strVal val="visible"/>
                                      </p:to>
                                    </p:set>
                                    <p:animEffect transition="in" filter="fade">
                                      <p:cBhvr>
                                        <p:cTn id="16" dur="500"/>
                                        <p:tgtEl>
                                          <p:spTgt spid="19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8"/>
                                        </p:tgtEl>
                                        <p:attrNameLst>
                                          <p:attrName>style.visibility</p:attrName>
                                        </p:attrNameLst>
                                      </p:cBhvr>
                                      <p:to>
                                        <p:strVal val="visible"/>
                                      </p:to>
                                    </p:set>
                                    <p:animEffect transition="in" filter="fade">
                                      <p:cBhvr>
                                        <p:cTn id="20"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048242" y="1934165"/>
            <a:ext cx="5163558" cy="4405766"/>
          </a:xfrm>
          <a:prstGeom prst="rect">
            <a:avLst/>
          </a:prstGeom>
          <a:noFill/>
          <a:ln>
            <a:noFill/>
          </a:ln>
        </p:spPr>
      </p:pic>
      <p:sp>
        <p:nvSpPr>
          <p:cNvPr id="201" name="Google Shape;201;p7"/>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202" name="Google Shape;202;p7"/>
          <p:cNvSpPr txBox="1"/>
          <p:nvPr/>
        </p:nvSpPr>
        <p:spPr>
          <a:xfrm>
            <a:off x="903420" y="1873251"/>
            <a:ext cx="15902144" cy="506549"/>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ru-RU" sz="3200" b="1">
                <a:solidFill>
                  <a:srgbClr val="243255"/>
                </a:solidFill>
                <a:latin typeface="Calibri"/>
                <a:ea typeface="Calibri"/>
                <a:cs typeface="Calibri"/>
                <a:sym typeface="Calibri"/>
              </a:rPr>
              <a:t>1.1 ИКТ инструменти за екипна работа, сътрудничество и координиране с другите </a:t>
            </a:r>
            <a:endParaRPr sz="1600">
              <a:solidFill>
                <a:schemeClr val="dk1"/>
              </a:solidFill>
              <a:latin typeface="Calibri"/>
              <a:ea typeface="Calibri"/>
              <a:cs typeface="Calibri"/>
              <a:sym typeface="Calibri"/>
            </a:endParaRPr>
          </a:p>
        </p:txBody>
      </p:sp>
      <p:sp>
        <p:nvSpPr>
          <p:cNvPr id="203" name="Google Shape;203;p7"/>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04" name="Google Shape;204;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05" name="Google Shape;205;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06" name="Google Shape;206;p7"/>
          <p:cNvSpPr txBox="1"/>
          <p:nvPr/>
        </p:nvSpPr>
        <p:spPr>
          <a:xfrm>
            <a:off x="903420" y="2518719"/>
            <a:ext cx="12244544"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ru-RU" sz="2800">
                <a:solidFill>
                  <a:srgbClr val="243255"/>
                </a:solidFill>
                <a:latin typeface="Calibri"/>
                <a:ea typeface="Calibri"/>
                <a:cs typeface="Calibri"/>
                <a:sym typeface="Calibri"/>
              </a:rPr>
              <a:t>Технологичното развитие през последните години е толкова значително, че сега е трудно да си представим една компания и нейната дейност без ресурси като платформи, системи и приложения, които да гарантират нейните услуги. Светът на ИКТ е много голям и разнообразен и е невъзможно да се класифицират всички в един списък, но ето няколко, които да помогнат за насърчаване на екипната работа.</a:t>
            </a:r>
            <a:endParaRPr sz="2800">
              <a:solidFill>
                <a:schemeClr val="dk1"/>
              </a:solidFill>
              <a:latin typeface="Times New Roman"/>
              <a:ea typeface="Times New Roman"/>
              <a:cs typeface="Times New Roman"/>
              <a:sym typeface="Times New Roman"/>
            </a:endParaRPr>
          </a:p>
        </p:txBody>
      </p:sp>
      <p:sp>
        <p:nvSpPr>
          <p:cNvPr id="207" name="Google Shape;207;p7"/>
          <p:cNvSpPr txBox="1"/>
          <p:nvPr/>
        </p:nvSpPr>
        <p:spPr>
          <a:xfrm>
            <a:off x="903420" y="708614"/>
            <a:ext cx="12244544" cy="629660"/>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1"/>
                                        </p:tgtEl>
                                        <p:attrNameLst>
                                          <p:attrName>style.visibility</p:attrName>
                                        </p:attrNameLst>
                                      </p:cBhvr>
                                      <p:to>
                                        <p:strVal val="visible"/>
                                      </p:to>
                                    </p:set>
                                    <p:animEffect transition="in" filter="fade">
                                      <p:cBhvr>
                                        <p:cTn id="11" dur="500"/>
                                        <p:tgtEl>
                                          <p:spTgt spid="20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2"/>
                                        </p:tgtEl>
                                        <p:attrNameLst>
                                          <p:attrName>style.visibility</p:attrName>
                                        </p:attrNameLst>
                                      </p:cBhvr>
                                      <p:to>
                                        <p:strVal val="visible"/>
                                      </p:to>
                                    </p:set>
                                    <p:animEffect transition="in" filter="fade">
                                      <p:cBhvr>
                                        <p:cTn id="15" dur="500"/>
                                        <p:tgtEl>
                                          <p:spTgt spid="20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6"/>
                                        </p:tgtEl>
                                        <p:attrNameLst>
                                          <p:attrName>style.visibility</p:attrName>
                                        </p:attrNameLst>
                                      </p:cBhvr>
                                      <p:to>
                                        <p:strVal val="visible"/>
                                      </p:to>
                                    </p:set>
                                    <p:animEffect transition="in" filter="fade">
                                      <p:cBhvr>
                                        <p:cTn id="20" dur="500"/>
                                        <p:tgtEl>
                                          <p:spTgt spid="20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00"/>
                                        </p:tgtEl>
                                        <p:attrNameLst>
                                          <p:attrName>style.visibility</p:attrName>
                                        </p:attrNameLst>
                                      </p:cBhvr>
                                      <p:to>
                                        <p:strVal val="visible"/>
                                      </p:to>
                                    </p:set>
                                    <p:animEffect transition="in" filter="fade">
                                      <p:cBhvr>
                                        <p:cTn id="24"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8" descr="E-mail Marketing | Mo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25200" y="3467100"/>
            <a:ext cx="6899564" cy="4656339"/>
          </a:xfrm>
          <a:prstGeom prst="rect">
            <a:avLst/>
          </a:prstGeom>
          <a:noFill/>
          <a:ln>
            <a:noFill/>
          </a:ln>
        </p:spPr>
      </p:pic>
      <p:sp>
        <p:nvSpPr>
          <p:cNvPr id="214" name="Google Shape;214;p8"/>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215" name="Google Shape;215;p8"/>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16" name="Google Shape;216;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17" name="Google Shape;217;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18" name="Google Shape;218;p8"/>
          <p:cNvSpPr txBox="1"/>
          <p:nvPr/>
        </p:nvSpPr>
        <p:spPr>
          <a:xfrm>
            <a:off x="875711" y="1866900"/>
            <a:ext cx="10782900" cy="56952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ru-RU" sz="2800">
                <a:solidFill>
                  <a:srgbClr val="243255"/>
                </a:solidFill>
                <a:latin typeface="Calibri"/>
                <a:ea typeface="Calibri"/>
                <a:cs typeface="Calibri"/>
                <a:sym typeface="Calibri"/>
              </a:rPr>
              <a:t>- </a:t>
            </a:r>
            <a:r>
              <a:rPr lang="ru-RU" sz="2800" b="1">
                <a:solidFill>
                  <a:srgbClr val="243255"/>
                </a:solidFill>
                <a:latin typeface="Calibri"/>
                <a:ea typeface="Calibri"/>
                <a:cs typeface="Calibri"/>
                <a:sym typeface="Calibri"/>
              </a:rPr>
              <a:t>Инструменти за управление на проекти</a:t>
            </a:r>
            <a:r>
              <a:rPr lang="ru-RU" sz="2800">
                <a:solidFill>
                  <a:srgbClr val="243255"/>
                </a:solidFill>
                <a:latin typeface="Calibri"/>
                <a:ea typeface="Calibri"/>
                <a:cs typeface="Calibri"/>
                <a:sym typeface="Calibri"/>
              </a:rPr>
              <a:t>:</a:t>
            </a:r>
            <a:endParaRPr/>
          </a:p>
          <a:p>
            <a:pPr marL="0" marR="0" lvl="0" indent="0" algn="just" rtl="0">
              <a:lnSpc>
                <a:spcPct val="150000"/>
              </a:lnSpc>
              <a:spcBef>
                <a:spcPts val="0"/>
              </a:spcBef>
              <a:spcAft>
                <a:spcPts val="0"/>
              </a:spcAft>
              <a:buNone/>
            </a:pPr>
            <a:r>
              <a:rPr lang="ru-RU" sz="2800">
                <a:solidFill>
                  <a:srgbClr val="243255"/>
                </a:solidFill>
                <a:latin typeface="Calibri"/>
                <a:ea typeface="Calibri"/>
                <a:cs typeface="Calibri"/>
                <a:sym typeface="Calibri"/>
              </a:rPr>
              <a:t>Инструментите за управление на проекти са съществена част от процеса на управление на екипа. Благодарение на тях можем да осигурим доброто разпределение на задачите между колегите. Сред най-известните ИКТ за управление на проекти можем да посочим следните:</a:t>
            </a:r>
            <a:endParaRPr sz="2800">
              <a:solidFill>
                <a:srgbClr val="243255"/>
              </a:solidFill>
              <a:latin typeface="Calibri"/>
              <a:ea typeface="Calibri"/>
              <a:cs typeface="Calibri"/>
              <a:sym typeface="Calibri"/>
            </a:endParaRPr>
          </a:p>
          <a:p>
            <a:pPr marL="0" marR="0" lvl="0" indent="0" algn="just" rtl="0">
              <a:lnSpc>
                <a:spcPct val="150000"/>
              </a:lnSpc>
              <a:spcBef>
                <a:spcPts val="0"/>
              </a:spcBef>
              <a:spcAft>
                <a:spcPts val="0"/>
              </a:spcAft>
              <a:buNone/>
            </a:pPr>
            <a:endParaRPr sz="2800">
              <a:solidFill>
                <a:srgbClr val="243255"/>
              </a:solidFill>
              <a:latin typeface="Calibri"/>
              <a:ea typeface="Calibri"/>
              <a:cs typeface="Calibri"/>
              <a:sym typeface="Calibri"/>
            </a:endParaRPr>
          </a:p>
          <a:p>
            <a:pPr marL="0" marR="0" lvl="0" indent="0" algn="just" rtl="0">
              <a:lnSpc>
                <a:spcPct val="150000"/>
              </a:lnSpc>
              <a:spcBef>
                <a:spcPts val="0"/>
              </a:spcBef>
              <a:spcAft>
                <a:spcPts val="0"/>
              </a:spcAft>
              <a:buNone/>
            </a:pPr>
            <a:endParaRPr sz="28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2800" b="1">
              <a:solidFill>
                <a:srgbClr val="243255"/>
              </a:solidFill>
              <a:latin typeface="Calibri"/>
              <a:ea typeface="Calibri"/>
              <a:cs typeface="Calibri"/>
              <a:sym typeface="Calibri"/>
            </a:endParaRPr>
          </a:p>
        </p:txBody>
      </p:sp>
      <p:sp>
        <p:nvSpPr>
          <p:cNvPr id="219" name="Google Shape;219;p8"/>
          <p:cNvSpPr txBox="1"/>
          <p:nvPr/>
        </p:nvSpPr>
        <p:spPr>
          <a:xfrm>
            <a:off x="903420" y="708614"/>
            <a:ext cx="12244544" cy="1245213"/>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a:p>
            <a:pPr marL="0" marR="0" lvl="0" indent="0" algn="l" rtl="0">
              <a:spcBef>
                <a:spcPts val="0"/>
              </a:spcBef>
              <a:spcAft>
                <a:spcPts val="0"/>
              </a:spcAft>
              <a:buNone/>
            </a:pPr>
            <a:endParaRPr sz="4000" b="1">
              <a:solidFill>
                <a:srgbClr val="E12227"/>
              </a:solidFill>
              <a:latin typeface="Calibri"/>
              <a:ea typeface="Calibri"/>
              <a:cs typeface="Calibri"/>
              <a:sym typeface="Calibri"/>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4"/>
                                        </p:tgtEl>
                                        <p:attrNameLst>
                                          <p:attrName>style.visibility</p:attrName>
                                        </p:attrNameLst>
                                      </p:cBhvr>
                                      <p:to>
                                        <p:strVal val="visible"/>
                                      </p:to>
                                    </p:set>
                                    <p:animEffect transition="in" filter="fade">
                                      <p:cBhvr>
                                        <p:cTn id="11" dur="500"/>
                                        <p:tgtEl>
                                          <p:spTgt spid="2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8"/>
                                        </p:tgtEl>
                                        <p:attrNameLst>
                                          <p:attrName>style.visibility</p:attrName>
                                        </p:attrNameLst>
                                      </p:cBhvr>
                                      <p:to>
                                        <p:strVal val="visible"/>
                                      </p:to>
                                    </p:set>
                                    <p:animEffect transition="in" filter="fade">
                                      <p:cBhvr>
                                        <p:cTn id="16" dur="500"/>
                                        <p:tgtEl>
                                          <p:spTgt spid="21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26" name="Google Shape;226;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27" name="Google Shape;227;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28" name="Google Shape;228;p9"/>
          <p:cNvSpPr txBox="1"/>
          <p:nvPr/>
        </p:nvSpPr>
        <p:spPr>
          <a:xfrm>
            <a:off x="903420" y="3675657"/>
            <a:ext cx="11708278" cy="332398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243255"/>
              </a:buClr>
              <a:buSzPts val="2800"/>
              <a:buFont typeface="Noto Sans Symbols"/>
              <a:buChar char="∙"/>
            </a:pPr>
            <a:r>
              <a:rPr lang="ru-RU" sz="2800" b="1">
                <a:solidFill>
                  <a:srgbClr val="243255"/>
                </a:solidFill>
                <a:latin typeface="Calibri"/>
                <a:ea typeface="Calibri"/>
                <a:cs typeface="Calibri"/>
                <a:sym typeface="Calibri"/>
              </a:rPr>
              <a:t>Asana: </a:t>
            </a:r>
            <a:r>
              <a:rPr lang="ru-RU" sz="2800">
                <a:solidFill>
                  <a:srgbClr val="243255"/>
                </a:solidFill>
                <a:latin typeface="Calibri"/>
                <a:ea typeface="Calibri"/>
                <a:cs typeface="Calibri"/>
                <a:sym typeface="Calibri"/>
              </a:rPr>
              <a:t>Asana е уеб-базирана платформа, която може да помогне за планирането и организирането на всичко, свързано с работата в екип. Освен това може да действа и като инструмент за сътрудничество. Той координира задачите, споделя, планира, организира и проследява напредъка на проекта, по който работи всеки член на екипа. </a:t>
            </a:r>
            <a:endParaRPr sz="2800">
              <a:solidFill>
                <a:schemeClr val="dk1"/>
              </a:solidFill>
              <a:latin typeface="Calibri"/>
              <a:ea typeface="Calibri"/>
              <a:cs typeface="Calibri"/>
              <a:sym typeface="Calibri"/>
            </a:endParaRPr>
          </a:p>
        </p:txBody>
      </p:sp>
      <p:sp>
        <p:nvSpPr>
          <p:cNvPr id="229" name="Google Shape;229;p9"/>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ru-RU"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230" name="Google Shape;230;p9"/>
          <p:cNvSpPr txBox="1"/>
          <p:nvPr/>
        </p:nvSpPr>
        <p:spPr>
          <a:xfrm>
            <a:off x="903420" y="708614"/>
            <a:ext cx="12244544" cy="1860766"/>
          </a:xfrm>
          <a:prstGeom prst="rect">
            <a:avLst/>
          </a:prstGeom>
          <a:noFill/>
          <a:ln>
            <a:noFill/>
          </a:ln>
        </p:spPr>
        <p:txBody>
          <a:bodyPr spcFirstLastPara="1" wrap="square" lIns="0" tIns="13950" rIns="0" bIns="0" anchor="t" anchorCtr="0">
            <a:spAutoFit/>
          </a:bodyPr>
          <a:lstStyle/>
          <a:p>
            <a:pPr marL="0" marR="0" lvl="0" indent="0" algn="l" rtl="0">
              <a:spcBef>
                <a:spcPts val="0"/>
              </a:spcBef>
              <a:spcAft>
                <a:spcPts val="0"/>
              </a:spcAft>
              <a:buNone/>
            </a:pPr>
            <a:r>
              <a:rPr lang="ru-RU" sz="4000" b="1">
                <a:solidFill>
                  <a:srgbClr val="E12227"/>
                </a:solidFill>
                <a:latin typeface="Calibri"/>
                <a:ea typeface="Calibri"/>
                <a:cs typeface="Calibri"/>
                <a:sym typeface="Calibri"/>
              </a:rPr>
              <a:t>Екипна работа чрез използване на ИКТ инструменти</a:t>
            </a:r>
            <a:endParaRPr sz="4000" b="1">
              <a:solidFill>
                <a:srgbClr val="E12227"/>
              </a:solidFill>
              <a:latin typeface="Calibri"/>
              <a:ea typeface="Calibri"/>
              <a:cs typeface="Calibri"/>
              <a:sym typeface="Calibri"/>
            </a:endParaRPr>
          </a:p>
          <a:p>
            <a:pPr marL="0" marR="0" lvl="0" indent="0" algn="l" rtl="0">
              <a:spcBef>
                <a:spcPts val="0"/>
              </a:spcBef>
              <a:spcAft>
                <a:spcPts val="0"/>
              </a:spcAft>
              <a:buNone/>
            </a:pPr>
            <a:r>
              <a:rPr lang="ru-RU" sz="4000" b="1">
                <a:solidFill>
                  <a:srgbClr val="E12227"/>
                </a:solidFill>
                <a:latin typeface="Calibri"/>
                <a:ea typeface="Calibri"/>
                <a:cs typeface="Calibri"/>
                <a:sym typeface="Calibri"/>
              </a:rPr>
              <a:t> </a:t>
            </a:r>
            <a:endParaRPr sz="4000" b="1">
              <a:solidFill>
                <a:srgbClr val="E12227"/>
              </a:solidFill>
              <a:latin typeface="Calibri"/>
              <a:ea typeface="Calibri"/>
              <a:cs typeface="Calibri"/>
              <a:sym typeface="Calibri"/>
            </a:endParaRPr>
          </a:p>
          <a:p>
            <a:pPr marL="0" marR="0" lvl="0" indent="0" algn="l" rtl="0">
              <a:spcBef>
                <a:spcPts val="0"/>
              </a:spcBef>
              <a:spcAft>
                <a:spcPts val="0"/>
              </a:spcAft>
              <a:buNone/>
            </a:pPr>
            <a:endParaRPr sz="4000" b="1">
              <a:solidFill>
                <a:srgbClr val="E12227"/>
              </a:solidFill>
              <a:latin typeface="Calibri"/>
              <a:ea typeface="Calibri"/>
              <a:cs typeface="Calibri"/>
              <a:sym typeface="Calibri"/>
            </a:endParaRPr>
          </a:p>
        </p:txBody>
      </p:sp>
      <p:pic>
        <p:nvPicPr>
          <p:cNvPr id="231" name="Google Shape;231;p9" descr="Asana (programari) - Viquipèdia, l&amp;#39;enciclopèdia lliur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03420" y="1634325"/>
            <a:ext cx="2845710" cy="1878168"/>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fade">
                                      <p:cBhvr>
                                        <p:cTn id="11" dur="500"/>
                                        <p:tgtEl>
                                          <p:spTgt spid="2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1"/>
                                        </p:tgtEl>
                                        <p:attrNameLst>
                                          <p:attrName>style.visibility</p:attrName>
                                        </p:attrNameLst>
                                      </p:cBhvr>
                                      <p:to>
                                        <p:strVal val="visible"/>
                                      </p:to>
                                    </p:set>
                                    <p:animEffect transition="in" filter="fade">
                                      <p:cBhvr>
                                        <p:cTn id="16" dur="500"/>
                                        <p:tgtEl>
                                          <p:spTgt spid="231"/>
                                        </p:tgtEl>
                                      </p:cBhvr>
                                    </p:animEffect>
                                  </p:childTnLst>
                                </p:cTn>
                              </p:par>
                              <p:par>
                                <p:cTn id="17" presetID="10" presetClass="entr" presetSubtype="0" fill="hold" nodeType="withEffect">
                                  <p:stCondLst>
                                    <p:cond delay="0"/>
                                  </p:stCondLst>
                                  <p:childTnLst>
                                    <p:set>
                                      <p:cBhvr>
                                        <p:cTn id="18" dur="1" fill="hold">
                                          <p:stCondLst>
                                            <p:cond delay="0"/>
                                          </p:stCondLst>
                                        </p:cTn>
                                        <p:tgtEl>
                                          <p:spTgt spid="228"/>
                                        </p:tgtEl>
                                        <p:attrNameLst>
                                          <p:attrName>style.visibility</p:attrName>
                                        </p:attrNameLst>
                                      </p:cBhvr>
                                      <p:to>
                                        <p:strVal val="visible"/>
                                      </p:to>
                                    </p:set>
                                    <p:animEffect transition="in" filter="fade">
                                      <p:cBhvr>
                                        <p:cTn id="19"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2646</Words>
  <Application>Microsoft Office PowerPoint</Application>
  <PresentationFormat>Personalizado</PresentationFormat>
  <Paragraphs>153</Paragraphs>
  <Slides>25</Slides>
  <Notes>25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25</vt:i4>
      </vt:variant>
    </vt:vector>
  </HeadingPairs>
  <TitlesOfParts>
    <vt:vector size="32" baseType="lpstr">
      <vt:lpstr>Arial</vt:lpstr>
      <vt:lpstr>Calibri</vt:lpstr>
      <vt:lpstr>Tahoma</vt:lpstr>
      <vt:lpstr>Times New Roman</vt:lpstr>
      <vt:lpstr>Noto Sans Symbols</vt:lpstr>
      <vt:lpstr>1_Office Theme</vt:lpstr>
      <vt:lpstr>Office Theme</vt:lpstr>
      <vt:lpstr>Presentación de PowerPoint</vt:lpstr>
      <vt:lpstr>ЦЕЛИ И ЗАДАЧИ</vt:lpstr>
      <vt:lpstr>INDEX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Благодаря!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Miriam Internet Web Solutions</cp:lastModifiedBy>
  <cp:revision>1</cp:revision>
  <dcterms:created xsi:type="dcterms:W3CDTF">2021-03-19T11:51:00Z</dcterms:created>
  <dcterms:modified xsi:type="dcterms:W3CDTF">2022-02-21T15:59:30Z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