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36"/>
  </p:notesMasterIdLst>
  <p:sldIdLst>
    <p:sldId id="269" r:id="rId3"/>
    <p:sldId id="257" r:id="rId4"/>
    <p:sldId id="333" r:id="rId5"/>
    <p:sldId id="264" r:id="rId6"/>
    <p:sldId id="275" r:id="rId7"/>
    <p:sldId id="304" r:id="rId8"/>
    <p:sldId id="305" r:id="rId9"/>
    <p:sldId id="306" r:id="rId10"/>
    <p:sldId id="307" r:id="rId11"/>
    <p:sldId id="309" r:id="rId12"/>
    <p:sldId id="310" r:id="rId13"/>
    <p:sldId id="312" r:id="rId14"/>
    <p:sldId id="314" r:id="rId15"/>
    <p:sldId id="313" r:id="rId16"/>
    <p:sldId id="315" r:id="rId17"/>
    <p:sldId id="316" r:id="rId18"/>
    <p:sldId id="317" r:id="rId19"/>
    <p:sldId id="318" r:id="rId20"/>
    <p:sldId id="319" r:id="rId21"/>
    <p:sldId id="320" r:id="rId22"/>
    <p:sldId id="321" r:id="rId23"/>
    <p:sldId id="322" r:id="rId24"/>
    <p:sldId id="323" r:id="rId25"/>
    <p:sldId id="324" r:id="rId26"/>
    <p:sldId id="325" r:id="rId27"/>
    <p:sldId id="326" r:id="rId28"/>
    <p:sldId id="327" r:id="rId29"/>
    <p:sldId id="328" r:id="rId30"/>
    <p:sldId id="329" r:id="rId31"/>
    <p:sldId id="330" r:id="rId32"/>
    <p:sldId id="332" r:id="rId33"/>
    <p:sldId id="334" r:id="rId34"/>
    <p:sldId id="270" r:id="rId35"/>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2227"/>
    <a:srgbClr val="2432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50" autoAdjust="0"/>
    <p:restoredTop sz="94660"/>
  </p:normalViewPr>
  <p:slideViewPr>
    <p:cSldViewPr>
      <p:cViewPr varScale="1">
        <p:scale>
          <a:sx n="43" d="100"/>
          <a:sy n="43" d="100"/>
        </p:scale>
        <p:origin x="-924" y="-11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7EDC8A-3E6B-4110-958B-556A748DD5BB}"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pl-PL"/>
        </a:p>
      </dgm:t>
    </dgm:pt>
    <dgm:pt modelId="{B185F2E3-8F0D-468B-B95C-59CD9449ECD3}">
      <dgm:prSet phldrT="[Tekst]" custT="1"/>
      <dgm:spPr/>
      <dgm:t>
        <a:bodyPr/>
        <a:lstStyle/>
        <a:p>
          <a:r>
            <a:rPr lang="pl-PL" sz="1400" dirty="0" err="1"/>
            <a:t>EntreComp</a:t>
          </a:r>
          <a:r>
            <a:rPr lang="pl-PL" sz="1400" dirty="0"/>
            <a:t> model</a:t>
          </a:r>
        </a:p>
      </dgm:t>
    </dgm:pt>
    <dgm:pt modelId="{B0A64D26-2E96-4368-912A-AFD768590C47}" type="parTrans" cxnId="{F809B302-AFFB-4C6C-B857-A7E3997AAF26}">
      <dgm:prSet/>
      <dgm:spPr/>
      <dgm:t>
        <a:bodyPr/>
        <a:lstStyle/>
        <a:p>
          <a:endParaRPr lang="pl-PL" sz="1400"/>
        </a:p>
      </dgm:t>
    </dgm:pt>
    <dgm:pt modelId="{34E5B7E4-D918-49A9-8C25-4724DEDC2E46}" type="sibTrans" cxnId="{F809B302-AFFB-4C6C-B857-A7E3997AAF26}">
      <dgm:prSet/>
      <dgm:spPr/>
      <dgm:t>
        <a:bodyPr/>
        <a:lstStyle/>
        <a:p>
          <a:endParaRPr lang="pl-PL" sz="1400"/>
        </a:p>
      </dgm:t>
    </dgm:pt>
    <dgm:pt modelId="{C7C288FD-9756-43BD-895E-682003D82B14}">
      <dgm:prSet phldrT="[Tekst]" custT="1"/>
      <dgm:spPr>
        <a:solidFill>
          <a:srgbClr val="92D050"/>
        </a:solidFill>
      </dgm:spPr>
      <dgm:t>
        <a:bodyPr/>
        <a:lstStyle/>
        <a:p>
          <a:r>
            <a:rPr lang="pl-PL" sz="1400" dirty="0"/>
            <a:t>Nauczanie oparte na doświadczeniu</a:t>
          </a:r>
        </a:p>
      </dgm:t>
    </dgm:pt>
    <dgm:pt modelId="{825E1CB0-829D-4B7D-A9A9-1B186430AF2F}" type="parTrans" cxnId="{34960368-8449-4FBE-BE23-98EE5D6BBBEB}">
      <dgm:prSet custT="1"/>
      <dgm:spPr/>
      <dgm:t>
        <a:bodyPr/>
        <a:lstStyle/>
        <a:p>
          <a:endParaRPr lang="pl-PL" sz="1400"/>
        </a:p>
      </dgm:t>
    </dgm:pt>
    <dgm:pt modelId="{630E05D7-1C25-43E1-976C-84CAF97D3A3E}" type="sibTrans" cxnId="{34960368-8449-4FBE-BE23-98EE5D6BBBEB}">
      <dgm:prSet/>
      <dgm:spPr/>
      <dgm:t>
        <a:bodyPr/>
        <a:lstStyle/>
        <a:p>
          <a:endParaRPr lang="pl-PL" sz="1400"/>
        </a:p>
      </dgm:t>
    </dgm:pt>
    <dgm:pt modelId="{5FA73623-A31E-494F-957D-D07F549CE64C}">
      <dgm:prSet phldrT="[Tekst]" custT="1"/>
      <dgm:spPr>
        <a:solidFill>
          <a:srgbClr val="92D050"/>
        </a:solidFill>
      </dgm:spPr>
      <dgm:t>
        <a:bodyPr/>
        <a:lstStyle/>
        <a:p>
          <a:r>
            <a:rPr lang="pl-PL" sz="1400" dirty="0"/>
            <a:t>Współpraca z innymi </a:t>
          </a:r>
        </a:p>
      </dgm:t>
    </dgm:pt>
    <dgm:pt modelId="{4F10EB49-9737-4EA4-A6AF-9FC6EC125F81}" type="parTrans" cxnId="{A230C517-A99F-436D-BECC-9898A900EDCF}">
      <dgm:prSet custT="1"/>
      <dgm:spPr/>
      <dgm:t>
        <a:bodyPr/>
        <a:lstStyle/>
        <a:p>
          <a:endParaRPr lang="pl-PL" sz="1400"/>
        </a:p>
      </dgm:t>
    </dgm:pt>
    <dgm:pt modelId="{D7B3B563-629E-44B7-9F45-30015D2620A8}" type="sibTrans" cxnId="{A230C517-A99F-436D-BECC-9898A900EDCF}">
      <dgm:prSet/>
      <dgm:spPr/>
      <dgm:t>
        <a:bodyPr/>
        <a:lstStyle/>
        <a:p>
          <a:endParaRPr lang="pl-PL" sz="1400"/>
        </a:p>
      </dgm:t>
    </dgm:pt>
    <dgm:pt modelId="{6C36D18E-8964-4B9C-A60E-1EA183EC6FF6}">
      <dgm:prSet phldrT="[Tekst]" custT="1"/>
      <dgm:spPr>
        <a:solidFill>
          <a:srgbClr val="92D050"/>
        </a:solidFill>
      </dgm:spPr>
      <dgm:t>
        <a:bodyPr/>
        <a:lstStyle/>
        <a:p>
          <a:r>
            <a:rPr lang="pl-PL" sz="1400" dirty="0"/>
            <a:t>Radzenie sobie niepewnością i ryzykiem</a:t>
          </a:r>
        </a:p>
      </dgm:t>
    </dgm:pt>
    <dgm:pt modelId="{88687D59-A4EC-407A-AC4C-69F182A5055C}" type="parTrans" cxnId="{688247CF-D2E9-4414-9C36-2703EAC88DF0}">
      <dgm:prSet custT="1"/>
      <dgm:spPr/>
      <dgm:t>
        <a:bodyPr/>
        <a:lstStyle/>
        <a:p>
          <a:endParaRPr lang="pl-PL" sz="1400"/>
        </a:p>
      </dgm:t>
    </dgm:pt>
    <dgm:pt modelId="{A97E3BEF-A8EE-4FAF-A60A-EF2D80626A4C}" type="sibTrans" cxnId="{688247CF-D2E9-4414-9C36-2703EAC88DF0}">
      <dgm:prSet/>
      <dgm:spPr/>
      <dgm:t>
        <a:bodyPr/>
        <a:lstStyle/>
        <a:p>
          <a:endParaRPr lang="pl-PL" sz="1400"/>
        </a:p>
      </dgm:t>
    </dgm:pt>
    <dgm:pt modelId="{FD101EA2-5483-4DD6-8104-348D475E866C}">
      <dgm:prSet phldrT="[Tekst]" custT="1"/>
      <dgm:spPr>
        <a:solidFill>
          <a:srgbClr val="92D050"/>
        </a:solidFill>
      </dgm:spPr>
      <dgm:t>
        <a:bodyPr/>
        <a:lstStyle/>
        <a:p>
          <a:r>
            <a:rPr lang="pl-PL" sz="1400" dirty="0"/>
            <a:t>Planowanie i zarządzanie</a:t>
          </a:r>
        </a:p>
      </dgm:t>
    </dgm:pt>
    <dgm:pt modelId="{FC1BA58F-2476-430C-95A9-B3F92E62C048}" type="parTrans" cxnId="{9CE4C674-4E5D-47D0-BAD8-D9A22D7175BF}">
      <dgm:prSet custT="1"/>
      <dgm:spPr/>
      <dgm:t>
        <a:bodyPr/>
        <a:lstStyle/>
        <a:p>
          <a:endParaRPr lang="pl-PL" sz="1400"/>
        </a:p>
      </dgm:t>
    </dgm:pt>
    <dgm:pt modelId="{680C3A0A-DB2E-454C-A03C-2A9AE76F68A9}" type="sibTrans" cxnId="{9CE4C674-4E5D-47D0-BAD8-D9A22D7175BF}">
      <dgm:prSet/>
      <dgm:spPr/>
      <dgm:t>
        <a:bodyPr/>
        <a:lstStyle/>
        <a:p>
          <a:endParaRPr lang="pl-PL" sz="1400"/>
        </a:p>
      </dgm:t>
    </dgm:pt>
    <dgm:pt modelId="{B84FEA8B-A68D-4928-9C96-7F468D60345E}">
      <dgm:prSet phldrT="[Tekst]" custT="1"/>
      <dgm:spPr/>
      <dgm:t>
        <a:bodyPr/>
        <a:lstStyle/>
        <a:p>
          <a:r>
            <a:rPr lang="pl-PL" sz="1400" dirty="0"/>
            <a:t>Myślenie etyczne i zrównoważone </a:t>
          </a:r>
        </a:p>
      </dgm:t>
    </dgm:pt>
    <dgm:pt modelId="{79CBCD8B-14E9-4727-93DD-24D0FCD24B1B}" type="parTrans" cxnId="{4D2C95D9-F2D4-4DB9-9FDD-00B2D251207D}">
      <dgm:prSet custT="1"/>
      <dgm:spPr/>
      <dgm:t>
        <a:bodyPr/>
        <a:lstStyle/>
        <a:p>
          <a:endParaRPr lang="pl-PL" sz="1400"/>
        </a:p>
      </dgm:t>
    </dgm:pt>
    <dgm:pt modelId="{B930F5FA-C876-4957-A369-06691DCFB049}" type="sibTrans" cxnId="{4D2C95D9-F2D4-4DB9-9FDD-00B2D251207D}">
      <dgm:prSet/>
      <dgm:spPr/>
      <dgm:t>
        <a:bodyPr/>
        <a:lstStyle/>
        <a:p>
          <a:endParaRPr lang="pl-PL" sz="1400"/>
        </a:p>
      </dgm:t>
    </dgm:pt>
    <dgm:pt modelId="{2F024CC7-6DED-4254-AEFA-E396AEAB031F}">
      <dgm:prSet phldrT="[Tekst]" custT="1"/>
      <dgm:spPr>
        <a:solidFill>
          <a:srgbClr val="92D050"/>
        </a:solidFill>
      </dgm:spPr>
      <dgm:t>
        <a:bodyPr/>
        <a:lstStyle/>
        <a:p>
          <a:r>
            <a:rPr lang="pl-PL" sz="1400" dirty="0"/>
            <a:t>Podejmowanie inicjatyw</a:t>
          </a:r>
        </a:p>
      </dgm:t>
    </dgm:pt>
    <dgm:pt modelId="{4A9016AA-300C-46C1-959E-01A4058BE5DE}" type="parTrans" cxnId="{E5038B66-123E-4463-BA2E-50E1263A7610}">
      <dgm:prSet custT="1"/>
      <dgm:spPr/>
      <dgm:t>
        <a:bodyPr/>
        <a:lstStyle/>
        <a:p>
          <a:endParaRPr lang="pl-PL" sz="1400"/>
        </a:p>
      </dgm:t>
    </dgm:pt>
    <dgm:pt modelId="{842F8235-D1C2-46BB-B8DB-4C13F3846A76}" type="sibTrans" cxnId="{E5038B66-123E-4463-BA2E-50E1263A7610}">
      <dgm:prSet/>
      <dgm:spPr/>
      <dgm:t>
        <a:bodyPr/>
        <a:lstStyle/>
        <a:p>
          <a:endParaRPr lang="pl-PL" sz="1400"/>
        </a:p>
      </dgm:t>
    </dgm:pt>
    <dgm:pt modelId="{BFCA6753-65C3-4097-83EB-62EE225DDF94}">
      <dgm:prSet phldrT="[Tekst]" custT="1"/>
      <dgm:spPr>
        <a:solidFill>
          <a:schemeClr val="accent6"/>
        </a:solidFill>
      </dgm:spPr>
      <dgm:t>
        <a:bodyPr/>
        <a:lstStyle/>
        <a:p>
          <a:r>
            <a:rPr lang="pl-PL" sz="1400" dirty="0"/>
            <a:t>Mobilizowanie innych</a:t>
          </a:r>
        </a:p>
      </dgm:t>
    </dgm:pt>
    <dgm:pt modelId="{112C7724-9385-449C-A7A9-09147EF49110}" type="parTrans" cxnId="{6457C842-7157-496F-A617-9A5F40D06915}">
      <dgm:prSet custT="1"/>
      <dgm:spPr/>
      <dgm:t>
        <a:bodyPr/>
        <a:lstStyle/>
        <a:p>
          <a:endParaRPr lang="pl-PL" sz="1400"/>
        </a:p>
      </dgm:t>
    </dgm:pt>
    <dgm:pt modelId="{03704A84-2D19-46BF-BCA8-4A4E665E11CE}" type="sibTrans" cxnId="{6457C842-7157-496F-A617-9A5F40D06915}">
      <dgm:prSet/>
      <dgm:spPr/>
      <dgm:t>
        <a:bodyPr/>
        <a:lstStyle/>
        <a:p>
          <a:endParaRPr lang="pl-PL" sz="1400"/>
        </a:p>
      </dgm:t>
    </dgm:pt>
    <dgm:pt modelId="{0D27E776-ABE5-43FC-B489-D91A6A08AB89}">
      <dgm:prSet phldrT="[Tekst]" custT="1"/>
      <dgm:spPr>
        <a:solidFill>
          <a:schemeClr val="accent6"/>
        </a:solidFill>
      </dgm:spPr>
      <dgm:t>
        <a:bodyPr/>
        <a:lstStyle/>
        <a:p>
          <a:r>
            <a:rPr lang="pl-PL" sz="1400" dirty="0"/>
            <a:t>Edukacja finansowa i ekonomiczna</a:t>
          </a:r>
        </a:p>
      </dgm:t>
    </dgm:pt>
    <dgm:pt modelId="{5EA258D1-2579-438A-B330-05AA73A4C50E}" type="parTrans" cxnId="{F7FA52A1-F5DC-4B7A-8C15-D2C405D5BD06}">
      <dgm:prSet custT="1"/>
      <dgm:spPr/>
      <dgm:t>
        <a:bodyPr/>
        <a:lstStyle/>
        <a:p>
          <a:endParaRPr lang="pl-PL" sz="1400"/>
        </a:p>
      </dgm:t>
    </dgm:pt>
    <dgm:pt modelId="{3957291C-A488-4B37-9A28-657FF5548EC2}" type="sibTrans" cxnId="{F7FA52A1-F5DC-4B7A-8C15-D2C405D5BD06}">
      <dgm:prSet/>
      <dgm:spPr/>
      <dgm:t>
        <a:bodyPr/>
        <a:lstStyle/>
        <a:p>
          <a:endParaRPr lang="pl-PL" sz="1400"/>
        </a:p>
      </dgm:t>
    </dgm:pt>
    <dgm:pt modelId="{C5444288-CD2A-4C14-B924-BA6196E4545A}">
      <dgm:prSet phldrT="[Tekst]" custT="1"/>
      <dgm:spPr>
        <a:solidFill>
          <a:schemeClr val="accent6"/>
        </a:solidFill>
      </dgm:spPr>
      <dgm:t>
        <a:bodyPr/>
        <a:lstStyle/>
        <a:p>
          <a:r>
            <a:rPr lang="pl-PL" sz="1400" dirty="0"/>
            <a:t>Mobilizowanie zasobów</a:t>
          </a:r>
        </a:p>
      </dgm:t>
    </dgm:pt>
    <dgm:pt modelId="{D302C47C-6D5D-481E-9394-E31A017A686C}" type="parTrans" cxnId="{6D930AB9-94FA-4CEA-88C4-762A0F91CDBA}">
      <dgm:prSet custT="1"/>
      <dgm:spPr/>
      <dgm:t>
        <a:bodyPr/>
        <a:lstStyle/>
        <a:p>
          <a:endParaRPr lang="pl-PL" sz="1400"/>
        </a:p>
      </dgm:t>
    </dgm:pt>
    <dgm:pt modelId="{E7CD097D-91B8-42B7-B80E-FE01B515352F}" type="sibTrans" cxnId="{6D930AB9-94FA-4CEA-88C4-762A0F91CDBA}">
      <dgm:prSet/>
      <dgm:spPr/>
      <dgm:t>
        <a:bodyPr/>
        <a:lstStyle/>
        <a:p>
          <a:endParaRPr lang="pl-PL" sz="1400"/>
        </a:p>
      </dgm:t>
    </dgm:pt>
    <dgm:pt modelId="{9F257318-06BF-4848-9516-22EDE041FDC6}">
      <dgm:prSet phldrT="[Tekst]" custT="1"/>
      <dgm:spPr>
        <a:solidFill>
          <a:schemeClr val="accent6"/>
        </a:solidFill>
      </dgm:spPr>
      <dgm:t>
        <a:bodyPr/>
        <a:lstStyle/>
        <a:p>
          <a:r>
            <a:rPr lang="pl-PL" sz="1400" dirty="0"/>
            <a:t>Motywacja i wytrwałość</a:t>
          </a:r>
        </a:p>
      </dgm:t>
    </dgm:pt>
    <dgm:pt modelId="{199B68CE-3608-47E7-B07C-52F0E1F1A896}" type="parTrans" cxnId="{B2D39F79-19B6-4904-A199-96D859764F0C}">
      <dgm:prSet custT="1"/>
      <dgm:spPr/>
      <dgm:t>
        <a:bodyPr/>
        <a:lstStyle/>
        <a:p>
          <a:endParaRPr lang="pl-PL" sz="1400"/>
        </a:p>
      </dgm:t>
    </dgm:pt>
    <dgm:pt modelId="{4D1543CD-774A-45DB-B450-0220DEACD1CD}" type="sibTrans" cxnId="{B2D39F79-19B6-4904-A199-96D859764F0C}">
      <dgm:prSet/>
      <dgm:spPr/>
      <dgm:t>
        <a:bodyPr/>
        <a:lstStyle/>
        <a:p>
          <a:endParaRPr lang="pl-PL" sz="1400"/>
        </a:p>
      </dgm:t>
    </dgm:pt>
    <dgm:pt modelId="{47651706-72AB-47F0-8161-232C32661076}">
      <dgm:prSet phldrT="[Tekst]" custT="1"/>
      <dgm:spPr/>
      <dgm:t>
        <a:bodyPr/>
        <a:lstStyle/>
        <a:p>
          <a:r>
            <a:rPr lang="pl-PL" sz="1400" dirty="0"/>
            <a:t>Dostrzeżenie możliwości</a:t>
          </a:r>
        </a:p>
      </dgm:t>
    </dgm:pt>
    <dgm:pt modelId="{D620B955-23E4-4857-B96A-6398CAD9ADB0}" type="parTrans" cxnId="{66795A1F-85B5-4DD2-B15C-986563CC7553}">
      <dgm:prSet custT="1"/>
      <dgm:spPr/>
      <dgm:t>
        <a:bodyPr/>
        <a:lstStyle/>
        <a:p>
          <a:endParaRPr lang="pl-PL" sz="1400"/>
        </a:p>
      </dgm:t>
    </dgm:pt>
    <dgm:pt modelId="{811CD6E5-1CCA-482D-8226-6DD82876560E}" type="sibTrans" cxnId="{66795A1F-85B5-4DD2-B15C-986563CC7553}">
      <dgm:prSet/>
      <dgm:spPr/>
      <dgm:t>
        <a:bodyPr/>
        <a:lstStyle/>
        <a:p>
          <a:endParaRPr lang="pl-PL" sz="1400"/>
        </a:p>
      </dgm:t>
    </dgm:pt>
    <dgm:pt modelId="{EF7A17A4-9FC4-4D4D-8765-0889DAAC9F3E}">
      <dgm:prSet phldrT="[Tekst]" custT="1"/>
      <dgm:spPr/>
      <dgm:t>
        <a:bodyPr/>
        <a:lstStyle/>
        <a:p>
          <a:r>
            <a:rPr lang="pl-PL" sz="1400" dirty="0"/>
            <a:t>Wizja</a:t>
          </a:r>
        </a:p>
      </dgm:t>
    </dgm:pt>
    <dgm:pt modelId="{E0B5D3D3-C4EC-471D-AB3B-6F0034C07EB7}" type="parTrans" cxnId="{63D6D6FF-E098-4457-8CDB-957E73663C61}">
      <dgm:prSet custT="1"/>
      <dgm:spPr/>
      <dgm:t>
        <a:bodyPr/>
        <a:lstStyle/>
        <a:p>
          <a:endParaRPr lang="pl-PL" sz="1400"/>
        </a:p>
      </dgm:t>
    </dgm:pt>
    <dgm:pt modelId="{B85661D0-AB18-49AF-A1C2-98E7EE1C705E}" type="sibTrans" cxnId="{63D6D6FF-E098-4457-8CDB-957E73663C61}">
      <dgm:prSet/>
      <dgm:spPr/>
      <dgm:t>
        <a:bodyPr/>
        <a:lstStyle/>
        <a:p>
          <a:endParaRPr lang="pl-PL" sz="1400"/>
        </a:p>
      </dgm:t>
    </dgm:pt>
    <dgm:pt modelId="{ABFF6525-86D1-4AD4-BCC7-DE4CB53FF012}">
      <dgm:prSet phldrT="[Tekst]" custT="1"/>
      <dgm:spPr/>
      <dgm:t>
        <a:bodyPr/>
        <a:lstStyle/>
        <a:p>
          <a:r>
            <a:rPr lang="pl-PL" sz="1400" dirty="0"/>
            <a:t>Wartościowanie pomysłów</a:t>
          </a:r>
        </a:p>
      </dgm:t>
    </dgm:pt>
    <dgm:pt modelId="{9287C9CA-2077-4B06-93D5-C0A48E878246}" type="parTrans" cxnId="{8D4980F1-26E9-4703-AAAC-DC754E4F5036}">
      <dgm:prSet custT="1"/>
      <dgm:spPr/>
      <dgm:t>
        <a:bodyPr/>
        <a:lstStyle/>
        <a:p>
          <a:endParaRPr lang="pl-PL" sz="1400"/>
        </a:p>
      </dgm:t>
    </dgm:pt>
    <dgm:pt modelId="{B483D650-EBE5-4957-A91B-98550DAC1EE4}" type="sibTrans" cxnId="{8D4980F1-26E9-4703-AAAC-DC754E4F5036}">
      <dgm:prSet/>
      <dgm:spPr/>
      <dgm:t>
        <a:bodyPr/>
        <a:lstStyle/>
        <a:p>
          <a:endParaRPr lang="pl-PL" sz="1400"/>
        </a:p>
      </dgm:t>
    </dgm:pt>
    <dgm:pt modelId="{C2484CF4-3A8E-46D3-B9C6-8BFDFD8EE03D}">
      <dgm:prSet phldrT="[Tekst]" custT="1"/>
      <dgm:spPr>
        <a:solidFill>
          <a:schemeClr val="accent6"/>
        </a:solidFill>
      </dgm:spPr>
      <dgm:t>
        <a:bodyPr/>
        <a:lstStyle/>
        <a:p>
          <a:r>
            <a:rPr lang="pl-PL" sz="1400" dirty="0"/>
            <a:t>Samoświadomość i skuteczność</a:t>
          </a:r>
        </a:p>
      </dgm:t>
    </dgm:pt>
    <dgm:pt modelId="{CB7E010F-0E01-4CDD-B884-487276C04F8C}" type="parTrans" cxnId="{22158642-59F3-4DDA-8ED3-7A156C772AB8}">
      <dgm:prSet custT="1"/>
      <dgm:spPr/>
      <dgm:t>
        <a:bodyPr/>
        <a:lstStyle/>
        <a:p>
          <a:endParaRPr lang="pl-PL" sz="1400"/>
        </a:p>
      </dgm:t>
    </dgm:pt>
    <dgm:pt modelId="{A48ACC9C-5460-485C-AEED-0934A1808F36}" type="sibTrans" cxnId="{22158642-59F3-4DDA-8ED3-7A156C772AB8}">
      <dgm:prSet/>
      <dgm:spPr/>
      <dgm:t>
        <a:bodyPr/>
        <a:lstStyle/>
        <a:p>
          <a:endParaRPr lang="pl-PL" sz="1400"/>
        </a:p>
      </dgm:t>
    </dgm:pt>
    <dgm:pt modelId="{515307BE-F11B-4320-8F00-917F54B660EE}">
      <dgm:prSet phldrT="[Tekst]" custT="1"/>
      <dgm:spPr/>
      <dgm:t>
        <a:bodyPr/>
        <a:lstStyle/>
        <a:p>
          <a:r>
            <a:rPr lang="pl-PL" sz="1400" dirty="0"/>
            <a:t>Kreatywność</a:t>
          </a:r>
        </a:p>
      </dgm:t>
    </dgm:pt>
    <dgm:pt modelId="{6F690C5C-D2E4-4029-B465-C9BF579F5B15}" type="parTrans" cxnId="{F32A8DEC-08BE-4A9D-B302-F52C6FCE85F2}">
      <dgm:prSet custT="1"/>
      <dgm:spPr/>
      <dgm:t>
        <a:bodyPr/>
        <a:lstStyle/>
        <a:p>
          <a:endParaRPr lang="pl-PL" sz="1400"/>
        </a:p>
      </dgm:t>
    </dgm:pt>
    <dgm:pt modelId="{B355B689-73B0-4D45-BCB1-3DBC8EE656CC}" type="sibTrans" cxnId="{F32A8DEC-08BE-4A9D-B302-F52C6FCE85F2}">
      <dgm:prSet/>
      <dgm:spPr/>
      <dgm:t>
        <a:bodyPr/>
        <a:lstStyle/>
        <a:p>
          <a:endParaRPr lang="pl-PL" sz="1400"/>
        </a:p>
      </dgm:t>
    </dgm:pt>
    <dgm:pt modelId="{4AE7B377-174D-4E04-B115-2F745A55515F}" type="pres">
      <dgm:prSet presAssocID="{A07EDC8A-3E6B-4110-958B-556A748DD5BB}" presName="cycle" presStyleCnt="0">
        <dgm:presLayoutVars>
          <dgm:chMax val="1"/>
          <dgm:dir/>
          <dgm:animLvl val="ctr"/>
          <dgm:resizeHandles val="exact"/>
        </dgm:presLayoutVars>
      </dgm:prSet>
      <dgm:spPr/>
      <dgm:t>
        <a:bodyPr/>
        <a:lstStyle/>
        <a:p>
          <a:endParaRPr lang="pl-PL"/>
        </a:p>
      </dgm:t>
    </dgm:pt>
    <dgm:pt modelId="{940182EF-8B26-44E0-8E9D-8F1303D4BF49}" type="pres">
      <dgm:prSet presAssocID="{B185F2E3-8F0D-468B-B95C-59CD9449ECD3}" presName="centerShape" presStyleLbl="node0" presStyleIdx="0" presStyleCnt="1"/>
      <dgm:spPr/>
      <dgm:t>
        <a:bodyPr/>
        <a:lstStyle/>
        <a:p>
          <a:endParaRPr lang="pl-PL"/>
        </a:p>
      </dgm:t>
    </dgm:pt>
    <dgm:pt modelId="{06A21BFB-E70F-44AD-A24A-E041A07E2B82}" type="pres">
      <dgm:prSet presAssocID="{825E1CB0-829D-4B7D-A9A9-1B186430AF2F}" presName="Name9" presStyleLbl="parChTrans1D2" presStyleIdx="0" presStyleCnt="15"/>
      <dgm:spPr/>
      <dgm:t>
        <a:bodyPr/>
        <a:lstStyle/>
        <a:p>
          <a:endParaRPr lang="pl-PL"/>
        </a:p>
      </dgm:t>
    </dgm:pt>
    <dgm:pt modelId="{BE549301-925E-4384-A06B-0B8A8950BAE9}" type="pres">
      <dgm:prSet presAssocID="{825E1CB0-829D-4B7D-A9A9-1B186430AF2F}" presName="connTx" presStyleLbl="parChTrans1D2" presStyleIdx="0" presStyleCnt="15"/>
      <dgm:spPr/>
      <dgm:t>
        <a:bodyPr/>
        <a:lstStyle/>
        <a:p>
          <a:endParaRPr lang="pl-PL"/>
        </a:p>
      </dgm:t>
    </dgm:pt>
    <dgm:pt modelId="{E5679CA2-09BF-4F12-ADDF-0A84EF299714}" type="pres">
      <dgm:prSet presAssocID="{C7C288FD-9756-43BD-895E-682003D82B14}" presName="node" presStyleLbl="node1" presStyleIdx="0" presStyleCnt="15">
        <dgm:presLayoutVars>
          <dgm:bulletEnabled val="1"/>
        </dgm:presLayoutVars>
      </dgm:prSet>
      <dgm:spPr/>
      <dgm:t>
        <a:bodyPr/>
        <a:lstStyle/>
        <a:p>
          <a:endParaRPr lang="pl-PL"/>
        </a:p>
      </dgm:t>
    </dgm:pt>
    <dgm:pt modelId="{0DA423B8-E3CD-460A-8D25-A2CC31ED08F7}" type="pres">
      <dgm:prSet presAssocID="{4F10EB49-9737-4EA4-A6AF-9FC6EC125F81}" presName="Name9" presStyleLbl="parChTrans1D2" presStyleIdx="1" presStyleCnt="15"/>
      <dgm:spPr/>
      <dgm:t>
        <a:bodyPr/>
        <a:lstStyle/>
        <a:p>
          <a:endParaRPr lang="pl-PL"/>
        </a:p>
      </dgm:t>
    </dgm:pt>
    <dgm:pt modelId="{6084336D-6C2D-4FC1-B0FE-9F81CBFC6F2C}" type="pres">
      <dgm:prSet presAssocID="{4F10EB49-9737-4EA4-A6AF-9FC6EC125F81}" presName="connTx" presStyleLbl="parChTrans1D2" presStyleIdx="1" presStyleCnt="15"/>
      <dgm:spPr/>
      <dgm:t>
        <a:bodyPr/>
        <a:lstStyle/>
        <a:p>
          <a:endParaRPr lang="pl-PL"/>
        </a:p>
      </dgm:t>
    </dgm:pt>
    <dgm:pt modelId="{650E6B37-AFC9-45AB-8FD1-A9993CF66C28}" type="pres">
      <dgm:prSet presAssocID="{5FA73623-A31E-494F-957D-D07F549CE64C}" presName="node" presStyleLbl="node1" presStyleIdx="1" presStyleCnt="15">
        <dgm:presLayoutVars>
          <dgm:bulletEnabled val="1"/>
        </dgm:presLayoutVars>
      </dgm:prSet>
      <dgm:spPr/>
      <dgm:t>
        <a:bodyPr/>
        <a:lstStyle/>
        <a:p>
          <a:endParaRPr lang="pl-PL"/>
        </a:p>
      </dgm:t>
    </dgm:pt>
    <dgm:pt modelId="{3CB42C72-231A-47A1-AE92-CE5C3A6E3551}" type="pres">
      <dgm:prSet presAssocID="{88687D59-A4EC-407A-AC4C-69F182A5055C}" presName="Name9" presStyleLbl="parChTrans1D2" presStyleIdx="2" presStyleCnt="15"/>
      <dgm:spPr/>
      <dgm:t>
        <a:bodyPr/>
        <a:lstStyle/>
        <a:p>
          <a:endParaRPr lang="pl-PL"/>
        </a:p>
      </dgm:t>
    </dgm:pt>
    <dgm:pt modelId="{887CAFCF-EAC3-413B-BF6B-D3F12B056C99}" type="pres">
      <dgm:prSet presAssocID="{88687D59-A4EC-407A-AC4C-69F182A5055C}" presName="connTx" presStyleLbl="parChTrans1D2" presStyleIdx="2" presStyleCnt="15"/>
      <dgm:spPr/>
      <dgm:t>
        <a:bodyPr/>
        <a:lstStyle/>
        <a:p>
          <a:endParaRPr lang="pl-PL"/>
        </a:p>
      </dgm:t>
    </dgm:pt>
    <dgm:pt modelId="{21DAD83E-F78B-4FAF-9EBB-081FE7E4DFC3}" type="pres">
      <dgm:prSet presAssocID="{6C36D18E-8964-4B9C-A60E-1EA183EC6FF6}" presName="node" presStyleLbl="node1" presStyleIdx="2" presStyleCnt="15">
        <dgm:presLayoutVars>
          <dgm:bulletEnabled val="1"/>
        </dgm:presLayoutVars>
      </dgm:prSet>
      <dgm:spPr/>
      <dgm:t>
        <a:bodyPr/>
        <a:lstStyle/>
        <a:p>
          <a:endParaRPr lang="pl-PL"/>
        </a:p>
      </dgm:t>
    </dgm:pt>
    <dgm:pt modelId="{52F86B44-4F9D-451F-8FC6-8A52C83ECB01}" type="pres">
      <dgm:prSet presAssocID="{FC1BA58F-2476-430C-95A9-B3F92E62C048}" presName="Name9" presStyleLbl="parChTrans1D2" presStyleIdx="3" presStyleCnt="15"/>
      <dgm:spPr/>
      <dgm:t>
        <a:bodyPr/>
        <a:lstStyle/>
        <a:p>
          <a:endParaRPr lang="pl-PL"/>
        </a:p>
      </dgm:t>
    </dgm:pt>
    <dgm:pt modelId="{2C18C0A7-E9DE-4F0F-8FCB-3422069D94C5}" type="pres">
      <dgm:prSet presAssocID="{FC1BA58F-2476-430C-95A9-B3F92E62C048}" presName="connTx" presStyleLbl="parChTrans1D2" presStyleIdx="3" presStyleCnt="15"/>
      <dgm:spPr/>
      <dgm:t>
        <a:bodyPr/>
        <a:lstStyle/>
        <a:p>
          <a:endParaRPr lang="pl-PL"/>
        </a:p>
      </dgm:t>
    </dgm:pt>
    <dgm:pt modelId="{DB24D046-6BE8-40CE-A838-EB542054A831}" type="pres">
      <dgm:prSet presAssocID="{FD101EA2-5483-4DD6-8104-348D475E866C}" presName="node" presStyleLbl="node1" presStyleIdx="3" presStyleCnt="15">
        <dgm:presLayoutVars>
          <dgm:bulletEnabled val="1"/>
        </dgm:presLayoutVars>
      </dgm:prSet>
      <dgm:spPr/>
      <dgm:t>
        <a:bodyPr/>
        <a:lstStyle/>
        <a:p>
          <a:endParaRPr lang="pl-PL"/>
        </a:p>
      </dgm:t>
    </dgm:pt>
    <dgm:pt modelId="{F47760EE-1D47-4022-A0A4-4E074E4B6F55}" type="pres">
      <dgm:prSet presAssocID="{4A9016AA-300C-46C1-959E-01A4058BE5DE}" presName="Name9" presStyleLbl="parChTrans1D2" presStyleIdx="4" presStyleCnt="15"/>
      <dgm:spPr/>
      <dgm:t>
        <a:bodyPr/>
        <a:lstStyle/>
        <a:p>
          <a:endParaRPr lang="pl-PL"/>
        </a:p>
      </dgm:t>
    </dgm:pt>
    <dgm:pt modelId="{77D313D3-6B1C-4687-96A4-B88A91E2A4BD}" type="pres">
      <dgm:prSet presAssocID="{4A9016AA-300C-46C1-959E-01A4058BE5DE}" presName="connTx" presStyleLbl="parChTrans1D2" presStyleIdx="4" presStyleCnt="15"/>
      <dgm:spPr/>
      <dgm:t>
        <a:bodyPr/>
        <a:lstStyle/>
        <a:p>
          <a:endParaRPr lang="pl-PL"/>
        </a:p>
      </dgm:t>
    </dgm:pt>
    <dgm:pt modelId="{86DE9C27-5918-4C35-AFB7-2AE208AB49EC}" type="pres">
      <dgm:prSet presAssocID="{2F024CC7-6DED-4254-AEFA-E396AEAB031F}" presName="node" presStyleLbl="node1" presStyleIdx="4" presStyleCnt="15">
        <dgm:presLayoutVars>
          <dgm:bulletEnabled val="1"/>
        </dgm:presLayoutVars>
      </dgm:prSet>
      <dgm:spPr/>
      <dgm:t>
        <a:bodyPr/>
        <a:lstStyle/>
        <a:p>
          <a:endParaRPr lang="pl-PL"/>
        </a:p>
      </dgm:t>
    </dgm:pt>
    <dgm:pt modelId="{411714C7-6555-4D3E-BD6B-BD9D1466A984}" type="pres">
      <dgm:prSet presAssocID="{112C7724-9385-449C-A7A9-09147EF49110}" presName="Name9" presStyleLbl="parChTrans1D2" presStyleIdx="5" presStyleCnt="15"/>
      <dgm:spPr/>
      <dgm:t>
        <a:bodyPr/>
        <a:lstStyle/>
        <a:p>
          <a:endParaRPr lang="pl-PL"/>
        </a:p>
      </dgm:t>
    </dgm:pt>
    <dgm:pt modelId="{453141D1-DF60-4F11-B2BD-1B8F0B016EB5}" type="pres">
      <dgm:prSet presAssocID="{112C7724-9385-449C-A7A9-09147EF49110}" presName="connTx" presStyleLbl="parChTrans1D2" presStyleIdx="5" presStyleCnt="15"/>
      <dgm:spPr/>
      <dgm:t>
        <a:bodyPr/>
        <a:lstStyle/>
        <a:p>
          <a:endParaRPr lang="pl-PL"/>
        </a:p>
      </dgm:t>
    </dgm:pt>
    <dgm:pt modelId="{58837753-FC3D-4929-8560-FA6A2D5F165F}" type="pres">
      <dgm:prSet presAssocID="{BFCA6753-65C3-4097-83EB-62EE225DDF94}" presName="node" presStyleLbl="node1" presStyleIdx="5" presStyleCnt="15">
        <dgm:presLayoutVars>
          <dgm:bulletEnabled val="1"/>
        </dgm:presLayoutVars>
      </dgm:prSet>
      <dgm:spPr/>
      <dgm:t>
        <a:bodyPr/>
        <a:lstStyle/>
        <a:p>
          <a:endParaRPr lang="pl-PL"/>
        </a:p>
      </dgm:t>
    </dgm:pt>
    <dgm:pt modelId="{E5A7E5CE-9A19-4637-B7E4-6EEE3B880314}" type="pres">
      <dgm:prSet presAssocID="{5EA258D1-2579-438A-B330-05AA73A4C50E}" presName="Name9" presStyleLbl="parChTrans1D2" presStyleIdx="6" presStyleCnt="15"/>
      <dgm:spPr/>
      <dgm:t>
        <a:bodyPr/>
        <a:lstStyle/>
        <a:p>
          <a:endParaRPr lang="pl-PL"/>
        </a:p>
      </dgm:t>
    </dgm:pt>
    <dgm:pt modelId="{CFE9F168-60CB-468D-8E0F-7F7BE7E06716}" type="pres">
      <dgm:prSet presAssocID="{5EA258D1-2579-438A-B330-05AA73A4C50E}" presName="connTx" presStyleLbl="parChTrans1D2" presStyleIdx="6" presStyleCnt="15"/>
      <dgm:spPr/>
      <dgm:t>
        <a:bodyPr/>
        <a:lstStyle/>
        <a:p>
          <a:endParaRPr lang="pl-PL"/>
        </a:p>
      </dgm:t>
    </dgm:pt>
    <dgm:pt modelId="{58EC641F-1879-42AF-AE99-E63A54A90242}" type="pres">
      <dgm:prSet presAssocID="{0D27E776-ABE5-43FC-B489-D91A6A08AB89}" presName="node" presStyleLbl="node1" presStyleIdx="6" presStyleCnt="15">
        <dgm:presLayoutVars>
          <dgm:bulletEnabled val="1"/>
        </dgm:presLayoutVars>
      </dgm:prSet>
      <dgm:spPr/>
      <dgm:t>
        <a:bodyPr/>
        <a:lstStyle/>
        <a:p>
          <a:endParaRPr lang="pl-PL"/>
        </a:p>
      </dgm:t>
    </dgm:pt>
    <dgm:pt modelId="{1359C2FB-D648-4172-93B6-94ECF94E1098}" type="pres">
      <dgm:prSet presAssocID="{D302C47C-6D5D-481E-9394-E31A017A686C}" presName="Name9" presStyleLbl="parChTrans1D2" presStyleIdx="7" presStyleCnt="15"/>
      <dgm:spPr/>
      <dgm:t>
        <a:bodyPr/>
        <a:lstStyle/>
        <a:p>
          <a:endParaRPr lang="pl-PL"/>
        </a:p>
      </dgm:t>
    </dgm:pt>
    <dgm:pt modelId="{210D88CF-7FC8-4552-840D-07DCAAF96A65}" type="pres">
      <dgm:prSet presAssocID="{D302C47C-6D5D-481E-9394-E31A017A686C}" presName="connTx" presStyleLbl="parChTrans1D2" presStyleIdx="7" presStyleCnt="15"/>
      <dgm:spPr/>
      <dgm:t>
        <a:bodyPr/>
        <a:lstStyle/>
        <a:p>
          <a:endParaRPr lang="pl-PL"/>
        </a:p>
      </dgm:t>
    </dgm:pt>
    <dgm:pt modelId="{4BCB302E-F02E-4865-8C41-9CF37BF08206}" type="pres">
      <dgm:prSet presAssocID="{C5444288-CD2A-4C14-B924-BA6196E4545A}" presName="node" presStyleLbl="node1" presStyleIdx="7" presStyleCnt="15">
        <dgm:presLayoutVars>
          <dgm:bulletEnabled val="1"/>
        </dgm:presLayoutVars>
      </dgm:prSet>
      <dgm:spPr/>
      <dgm:t>
        <a:bodyPr/>
        <a:lstStyle/>
        <a:p>
          <a:endParaRPr lang="pl-PL"/>
        </a:p>
      </dgm:t>
    </dgm:pt>
    <dgm:pt modelId="{CD26D601-843E-40D4-9412-42BAA6BFD461}" type="pres">
      <dgm:prSet presAssocID="{199B68CE-3608-47E7-B07C-52F0E1F1A896}" presName="Name9" presStyleLbl="parChTrans1D2" presStyleIdx="8" presStyleCnt="15"/>
      <dgm:spPr/>
      <dgm:t>
        <a:bodyPr/>
        <a:lstStyle/>
        <a:p>
          <a:endParaRPr lang="pl-PL"/>
        </a:p>
      </dgm:t>
    </dgm:pt>
    <dgm:pt modelId="{08DA791A-8CDB-4E36-B6C9-28B1F9203AB3}" type="pres">
      <dgm:prSet presAssocID="{199B68CE-3608-47E7-B07C-52F0E1F1A896}" presName="connTx" presStyleLbl="parChTrans1D2" presStyleIdx="8" presStyleCnt="15"/>
      <dgm:spPr/>
      <dgm:t>
        <a:bodyPr/>
        <a:lstStyle/>
        <a:p>
          <a:endParaRPr lang="pl-PL"/>
        </a:p>
      </dgm:t>
    </dgm:pt>
    <dgm:pt modelId="{D10D35E0-15A7-49F9-8D78-B3B701D0EF4A}" type="pres">
      <dgm:prSet presAssocID="{9F257318-06BF-4848-9516-22EDE041FDC6}" presName="node" presStyleLbl="node1" presStyleIdx="8" presStyleCnt="15">
        <dgm:presLayoutVars>
          <dgm:bulletEnabled val="1"/>
        </dgm:presLayoutVars>
      </dgm:prSet>
      <dgm:spPr/>
      <dgm:t>
        <a:bodyPr/>
        <a:lstStyle/>
        <a:p>
          <a:endParaRPr lang="pl-PL"/>
        </a:p>
      </dgm:t>
    </dgm:pt>
    <dgm:pt modelId="{6BCF57AA-055B-40E0-8693-A5F0A4188F4A}" type="pres">
      <dgm:prSet presAssocID="{CB7E010F-0E01-4CDD-B884-487276C04F8C}" presName="Name9" presStyleLbl="parChTrans1D2" presStyleIdx="9" presStyleCnt="15"/>
      <dgm:spPr/>
      <dgm:t>
        <a:bodyPr/>
        <a:lstStyle/>
        <a:p>
          <a:endParaRPr lang="pl-PL"/>
        </a:p>
      </dgm:t>
    </dgm:pt>
    <dgm:pt modelId="{80F52806-4416-4513-AC4D-3CB6FBC99713}" type="pres">
      <dgm:prSet presAssocID="{CB7E010F-0E01-4CDD-B884-487276C04F8C}" presName="connTx" presStyleLbl="parChTrans1D2" presStyleIdx="9" presStyleCnt="15"/>
      <dgm:spPr/>
      <dgm:t>
        <a:bodyPr/>
        <a:lstStyle/>
        <a:p>
          <a:endParaRPr lang="pl-PL"/>
        </a:p>
      </dgm:t>
    </dgm:pt>
    <dgm:pt modelId="{5BF0F396-B853-4777-A0D6-1E29D9A431A6}" type="pres">
      <dgm:prSet presAssocID="{C2484CF4-3A8E-46D3-B9C6-8BFDFD8EE03D}" presName="node" presStyleLbl="node1" presStyleIdx="9" presStyleCnt="15">
        <dgm:presLayoutVars>
          <dgm:bulletEnabled val="1"/>
        </dgm:presLayoutVars>
      </dgm:prSet>
      <dgm:spPr/>
      <dgm:t>
        <a:bodyPr/>
        <a:lstStyle/>
        <a:p>
          <a:endParaRPr lang="pl-PL"/>
        </a:p>
      </dgm:t>
    </dgm:pt>
    <dgm:pt modelId="{7331CCD8-DEFF-4549-A7AF-627054E63580}" type="pres">
      <dgm:prSet presAssocID="{D620B955-23E4-4857-B96A-6398CAD9ADB0}" presName="Name9" presStyleLbl="parChTrans1D2" presStyleIdx="10" presStyleCnt="15"/>
      <dgm:spPr/>
      <dgm:t>
        <a:bodyPr/>
        <a:lstStyle/>
        <a:p>
          <a:endParaRPr lang="pl-PL"/>
        </a:p>
      </dgm:t>
    </dgm:pt>
    <dgm:pt modelId="{487581DB-6362-4D7A-BE17-768DA276B3D4}" type="pres">
      <dgm:prSet presAssocID="{D620B955-23E4-4857-B96A-6398CAD9ADB0}" presName="connTx" presStyleLbl="parChTrans1D2" presStyleIdx="10" presStyleCnt="15"/>
      <dgm:spPr/>
      <dgm:t>
        <a:bodyPr/>
        <a:lstStyle/>
        <a:p>
          <a:endParaRPr lang="pl-PL"/>
        </a:p>
      </dgm:t>
    </dgm:pt>
    <dgm:pt modelId="{E98A345F-1153-4814-A0E1-3CFF8FB6A5C2}" type="pres">
      <dgm:prSet presAssocID="{47651706-72AB-47F0-8161-232C32661076}" presName="node" presStyleLbl="node1" presStyleIdx="10" presStyleCnt="15">
        <dgm:presLayoutVars>
          <dgm:bulletEnabled val="1"/>
        </dgm:presLayoutVars>
      </dgm:prSet>
      <dgm:spPr/>
      <dgm:t>
        <a:bodyPr/>
        <a:lstStyle/>
        <a:p>
          <a:endParaRPr lang="pl-PL"/>
        </a:p>
      </dgm:t>
    </dgm:pt>
    <dgm:pt modelId="{582CF463-8D0C-4FF9-ADA7-10F616D95316}" type="pres">
      <dgm:prSet presAssocID="{6F690C5C-D2E4-4029-B465-C9BF579F5B15}" presName="Name9" presStyleLbl="parChTrans1D2" presStyleIdx="11" presStyleCnt="15"/>
      <dgm:spPr/>
      <dgm:t>
        <a:bodyPr/>
        <a:lstStyle/>
        <a:p>
          <a:endParaRPr lang="pl-PL"/>
        </a:p>
      </dgm:t>
    </dgm:pt>
    <dgm:pt modelId="{50026BD0-2CD1-44AC-A87F-9C8FAD6140EE}" type="pres">
      <dgm:prSet presAssocID="{6F690C5C-D2E4-4029-B465-C9BF579F5B15}" presName="connTx" presStyleLbl="parChTrans1D2" presStyleIdx="11" presStyleCnt="15"/>
      <dgm:spPr/>
      <dgm:t>
        <a:bodyPr/>
        <a:lstStyle/>
        <a:p>
          <a:endParaRPr lang="pl-PL"/>
        </a:p>
      </dgm:t>
    </dgm:pt>
    <dgm:pt modelId="{654A8CC3-C836-4128-8267-3C20B7FEE633}" type="pres">
      <dgm:prSet presAssocID="{515307BE-F11B-4320-8F00-917F54B660EE}" presName="node" presStyleLbl="node1" presStyleIdx="11" presStyleCnt="15">
        <dgm:presLayoutVars>
          <dgm:bulletEnabled val="1"/>
        </dgm:presLayoutVars>
      </dgm:prSet>
      <dgm:spPr/>
      <dgm:t>
        <a:bodyPr/>
        <a:lstStyle/>
        <a:p>
          <a:endParaRPr lang="pl-PL"/>
        </a:p>
      </dgm:t>
    </dgm:pt>
    <dgm:pt modelId="{5BF71D72-2A9A-4FE8-A29F-EF1ABD79343E}" type="pres">
      <dgm:prSet presAssocID="{E0B5D3D3-C4EC-471D-AB3B-6F0034C07EB7}" presName="Name9" presStyleLbl="parChTrans1D2" presStyleIdx="12" presStyleCnt="15"/>
      <dgm:spPr/>
      <dgm:t>
        <a:bodyPr/>
        <a:lstStyle/>
        <a:p>
          <a:endParaRPr lang="pl-PL"/>
        </a:p>
      </dgm:t>
    </dgm:pt>
    <dgm:pt modelId="{4D9B8E05-4E26-4351-BA68-F8E552A71DCC}" type="pres">
      <dgm:prSet presAssocID="{E0B5D3D3-C4EC-471D-AB3B-6F0034C07EB7}" presName="connTx" presStyleLbl="parChTrans1D2" presStyleIdx="12" presStyleCnt="15"/>
      <dgm:spPr/>
      <dgm:t>
        <a:bodyPr/>
        <a:lstStyle/>
        <a:p>
          <a:endParaRPr lang="pl-PL"/>
        </a:p>
      </dgm:t>
    </dgm:pt>
    <dgm:pt modelId="{5F4E3728-72F9-4905-9784-189E3FFB907B}" type="pres">
      <dgm:prSet presAssocID="{EF7A17A4-9FC4-4D4D-8765-0889DAAC9F3E}" presName="node" presStyleLbl="node1" presStyleIdx="12" presStyleCnt="15">
        <dgm:presLayoutVars>
          <dgm:bulletEnabled val="1"/>
        </dgm:presLayoutVars>
      </dgm:prSet>
      <dgm:spPr/>
      <dgm:t>
        <a:bodyPr/>
        <a:lstStyle/>
        <a:p>
          <a:endParaRPr lang="pl-PL"/>
        </a:p>
      </dgm:t>
    </dgm:pt>
    <dgm:pt modelId="{83BB8038-3D37-48A9-838C-851F714ECED1}" type="pres">
      <dgm:prSet presAssocID="{9287C9CA-2077-4B06-93D5-C0A48E878246}" presName="Name9" presStyleLbl="parChTrans1D2" presStyleIdx="13" presStyleCnt="15"/>
      <dgm:spPr/>
      <dgm:t>
        <a:bodyPr/>
        <a:lstStyle/>
        <a:p>
          <a:endParaRPr lang="pl-PL"/>
        </a:p>
      </dgm:t>
    </dgm:pt>
    <dgm:pt modelId="{0FCA933F-3F6F-4302-A3DB-03DA5DD08CDE}" type="pres">
      <dgm:prSet presAssocID="{9287C9CA-2077-4B06-93D5-C0A48E878246}" presName="connTx" presStyleLbl="parChTrans1D2" presStyleIdx="13" presStyleCnt="15"/>
      <dgm:spPr/>
      <dgm:t>
        <a:bodyPr/>
        <a:lstStyle/>
        <a:p>
          <a:endParaRPr lang="pl-PL"/>
        </a:p>
      </dgm:t>
    </dgm:pt>
    <dgm:pt modelId="{1936AE50-DDA7-4048-B6AD-FA15B1E75040}" type="pres">
      <dgm:prSet presAssocID="{ABFF6525-86D1-4AD4-BCC7-DE4CB53FF012}" presName="node" presStyleLbl="node1" presStyleIdx="13" presStyleCnt="15">
        <dgm:presLayoutVars>
          <dgm:bulletEnabled val="1"/>
        </dgm:presLayoutVars>
      </dgm:prSet>
      <dgm:spPr/>
      <dgm:t>
        <a:bodyPr/>
        <a:lstStyle/>
        <a:p>
          <a:endParaRPr lang="pl-PL"/>
        </a:p>
      </dgm:t>
    </dgm:pt>
    <dgm:pt modelId="{E32AFA29-3FBD-45C8-A030-1C2A7E3EC136}" type="pres">
      <dgm:prSet presAssocID="{79CBCD8B-14E9-4727-93DD-24D0FCD24B1B}" presName="Name9" presStyleLbl="parChTrans1D2" presStyleIdx="14" presStyleCnt="15"/>
      <dgm:spPr/>
      <dgm:t>
        <a:bodyPr/>
        <a:lstStyle/>
        <a:p>
          <a:endParaRPr lang="pl-PL"/>
        </a:p>
      </dgm:t>
    </dgm:pt>
    <dgm:pt modelId="{DD5667AA-B3F7-4FDE-95CF-4309F372F34B}" type="pres">
      <dgm:prSet presAssocID="{79CBCD8B-14E9-4727-93DD-24D0FCD24B1B}" presName="connTx" presStyleLbl="parChTrans1D2" presStyleIdx="14" presStyleCnt="15"/>
      <dgm:spPr/>
      <dgm:t>
        <a:bodyPr/>
        <a:lstStyle/>
        <a:p>
          <a:endParaRPr lang="pl-PL"/>
        </a:p>
      </dgm:t>
    </dgm:pt>
    <dgm:pt modelId="{1A421764-0C78-4CDF-8E2A-D0A48AFE8D3D}" type="pres">
      <dgm:prSet presAssocID="{B84FEA8B-A68D-4928-9C96-7F468D60345E}" presName="node" presStyleLbl="node1" presStyleIdx="14" presStyleCnt="15">
        <dgm:presLayoutVars>
          <dgm:bulletEnabled val="1"/>
        </dgm:presLayoutVars>
      </dgm:prSet>
      <dgm:spPr/>
      <dgm:t>
        <a:bodyPr/>
        <a:lstStyle/>
        <a:p>
          <a:endParaRPr lang="pl-PL"/>
        </a:p>
      </dgm:t>
    </dgm:pt>
  </dgm:ptLst>
  <dgm:cxnLst>
    <dgm:cxn modelId="{AFD805EE-A9BB-4BE7-81D9-12648B3462A7}" type="presOf" srcId="{515307BE-F11B-4320-8F00-917F54B660EE}" destId="{654A8CC3-C836-4128-8267-3C20B7FEE633}" srcOrd="0" destOrd="0" presId="urn:microsoft.com/office/officeart/2005/8/layout/radial1"/>
    <dgm:cxn modelId="{4DA80044-96AB-4690-AB06-68BD1C4173A3}" type="presOf" srcId="{4A9016AA-300C-46C1-959E-01A4058BE5DE}" destId="{77D313D3-6B1C-4687-96A4-B88A91E2A4BD}" srcOrd="1" destOrd="0" presId="urn:microsoft.com/office/officeart/2005/8/layout/radial1"/>
    <dgm:cxn modelId="{0CF37C9A-6A6C-4ABA-8628-A51A924A9636}" type="presOf" srcId="{FC1BA58F-2476-430C-95A9-B3F92E62C048}" destId="{2C18C0A7-E9DE-4F0F-8FCB-3422069D94C5}" srcOrd="1" destOrd="0" presId="urn:microsoft.com/office/officeart/2005/8/layout/radial1"/>
    <dgm:cxn modelId="{B7068E61-CE29-431A-AC96-E8D08FD64EE3}" type="presOf" srcId="{D302C47C-6D5D-481E-9394-E31A017A686C}" destId="{1359C2FB-D648-4172-93B6-94ECF94E1098}" srcOrd="0" destOrd="0" presId="urn:microsoft.com/office/officeart/2005/8/layout/radial1"/>
    <dgm:cxn modelId="{688247CF-D2E9-4414-9C36-2703EAC88DF0}" srcId="{B185F2E3-8F0D-468B-B95C-59CD9449ECD3}" destId="{6C36D18E-8964-4B9C-A60E-1EA183EC6FF6}" srcOrd="2" destOrd="0" parTransId="{88687D59-A4EC-407A-AC4C-69F182A5055C}" sibTransId="{A97E3BEF-A8EE-4FAF-A60A-EF2D80626A4C}"/>
    <dgm:cxn modelId="{22158642-59F3-4DDA-8ED3-7A156C772AB8}" srcId="{B185F2E3-8F0D-468B-B95C-59CD9449ECD3}" destId="{C2484CF4-3A8E-46D3-B9C6-8BFDFD8EE03D}" srcOrd="9" destOrd="0" parTransId="{CB7E010F-0E01-4CDD-B884-487276C04F8C}" sibTransId="{A48ACC9C-5460-485C-AEED-0934A1808F36}"/>
    <dgm:cxn modelId="{17D3A071-8313-4836-9A39-F0688325F4CC}" type="presOf" srcId="{EF7A17A4-9FC4-4D4D-8765-0889DAAC9F3E}" destId="{5F4E3728-72F9-4905-9784-189E3FFB907B}" srcOrd="0" destOrd="0" presId="urn:microsoft.com/office/officeart/2005/8/layout/radial1"/>
    <dgm:cxn modelId="{DCD60F2A-4080-4308-901E-2E3150B506B7}" type="presOf" srcId="{0D27E776-ABE5-43FC-B489-D91A6A08AB89}" destId="{58EC641F-1879-42AF-AE99-E63A54A90242}" srcOrd="0" destOrd="0" presId="urn:microsoft.com/office/officeart/2005/8/layout/radial1"/>
    <dgm:cxn modelId="{3A304458-B917-40BA-B84B-A08B43DDE680}" type="presOf" srcId="{5EA258D1-2579-438A-B330-05AA73A4C50E}" destId="{E5A7E5CE-9A19-4637-B7E4-6EEE3B880314}" srcOrd="0" destOrd="0" presId="urn:microsoft.com/office/officeart/2005/8/layout/radial1"/>
    <dgm:cxn modelId="{A0AE1755-5AEA-48DC-848B-EF6F1FDC8848}" type="presOf" srcId="{79CBCD8B-14E9-4727-93DD-24D0FCD24B1B}" destId="{E32AFA29-3FBD-45C8-A030-1C2A7E3EC136}" srcOrd="0" destOrd="0" presId="urn:microsoft.com/office/officeart/2005/8/layout/radial1"/>
    <dgm:cxn modelId="{C07C7356-BFFB-472D-AA15-F8CB3A8549B7}" type="presOf" srcId="{6C36D18E-8964-4B9C-A60E-1EA183EC6FF6}" destId="{21DAD83E-F78B-4FAF-9EBB-081FE7E4DFC3}" srcOrd="0" destOrd="0" presId="urn:microsoft.com/office/officeart/2005/8/layout/radial1"/>
    <dgm:cxn modelId="{97589489-73B1-4C5F-B5FB-9EECF4F0B96B}" type="presOf" srcId="{C5444288-CD2A-4C14-B924-BA6196E4545A}" destId="{4BCB302E-F02E-4865-8C41-9CF37BF08206}" srcOrd="0" destOrd="0" presId="urn:microsoft.com/office/officeart/2005/8/layout/radial1"/>
    <dgm:cxn modelId="{D64C390B-4606-40A8-8762-64814A6527DD}" type="presOf" srcId="{A07EDC8A-3E6B-4110-958B-556A748DD5BB}" destId="{4AE7B377-174D-4E04-B115-2F745A55515F}" srcOrd="0" destOrd="0" presId="urn:microsoft.com/office/officeart/2005/8/layout/radial1"/>
    <dgm:cxn modelId="{34960368-8449-4FBE-BE23-98EE5D6BBBEB}" srcId="{B185F2E3-8F0D-468B-B95C-59CD9449ECD3}" destId="{C7C288FD-9756-43BD-895E-682003D82B14}" srcOrd="0" destOrd="0" parTransId="{825E1CB0-829D-4B7D-A9A9-1B186430AF2F}" sibTransId="{630E05D7-1C25-43E1-976C-84CAF97D3A3E}"/>
    <dgm:cxn modelId="{A2D60C9F-356A-4CB3-AF4A-5FD08F0047EE}" type="presOf" srcId="{6F690C5C-D2E4-4029-B465-C9BF579F5B15}" destId="{50026BD0-2CD1-44AC-A87F-9C8FAD6140EE}" srcOrd="1" destOrd="0" presId="urn:microsoft.com/office/officeart/2005/8/layout/radial1"/>
    <dgm:cxn modelId="{9EF70066-EF14-484F-BDBC-972201670A23}" type="presOf" srcId="{ABFF6525-86D1-4AD4-BCC7-DE4CB53FF012}" destId="{1936AE50-DDA7-4048-B6AD-FA15B1E75040}" srcOrd="0" destOrd="0" presId="urn:microsoft.com/office/officeart/2005/8/layout/radial1"/>
    <dgm:cxn modelId="{B52939F8-CAF3-487C-AFEC-0DDBF0FD4AF5}" type="presOf" srcId="{BFCA6753-65C3-4097-83EB-62EE225DDF94}" destId="{58837753-FC3D-4929-8560-FA6A2D5F165F}" srcOrd="0" destOrd="0" presId="urn:microsoft.com/office/officeart/2005/8/layout/radial1"/>
    <dgm:cxn modelId="{71A5CDEC-7DDB-47E3-98F2-D6F8DAC80AC5}" type="presOf" srcId="{825E1CB0-829D-4B7D-A9A9-1B186430AF2F}" destId="{06A21BFB-E70F-44AD-A24A-E041A07E2B82}" srcOrd="0" destOrd="0" presId="urn:microsoft.com/office/officeart/2005/8/layout/radial1"/>
    <dgm:cxn modelId="{AD323450-49F4-479D-9D5B-64A5B104CD4B}" type="presOf" srcId="{5FA73623-A31E-494F-957D-D07F549CE64C}" destId="{650E6B37-AFC9-45AB-8FD1-A9993CF66C28}" srcOrd="0" destOrd="0" presId="urn:microsoft.com/office/officeart/2005/8/layout/radial1"/>
    <dgm:cxn modelId="{E841D659-94C5-4050-9F4E-C5EBEB57508F}" type="presOf" srcId="{199B68CE-3608-47E7-B07C-52F0E1F1A896}" destId="{CD26D601-843E-40D4-9412-42BAA6BFD461}" srcOrd="0" destOrd="0" presId="urn:microsoft.com/office/officeart/2005/8/layout/radial1"/>
    <dgm:cxn modelId="{7EE206BA-5DB2-44B0-94B4-18D762BF9382}" type="presOf" srcId="{9F257318-06BF-4848-9516-22EDE041FDC6}" destId="{D10D35E0-15A7-49F9-8D78-B3B701D0EF4A}" srcOrd="0" destOrd="0" presId="urn:microsoft.com/office/officeart/2005/8/layout/radial1"/>
    <dgm:cxn modelId="{5BDF0DAB-C0CB-4AC8-9691-6DA6B99EACFE}" type="presOf" srcId="{9287C9CA-2077-4B06-93D5-C0A48E878246}" destId="{0FCA933F-3F6F-4302-A3DB-03DA5DD08CDE}" srcOrd="1" destOrd="0" presId="urn:microsoft.com/office/officeart/2005/8/layout/radial1"/>
    <dgm:cxn modelId="{C4E09491-4532-44BF-AF42-10927AAE1FD6}" type="presOf" srcId="{C2484CF4-3A8E-46D3-B9C6-8BFDFD8EE03D}" destId="{5BF0F396-B853-4777-A0D6-1E29D9A431A6}" srcOrd="0" destOrd="0" presId="urn:microsoft.com/office/officeart/2005/8/layout/radial1"/>
    <dgm:cxn modelId="{4D2C95D9-F2D4-4DB9-9FDD-00B2D251207D}" srcId="{B185F2E3-8F0D-468B-B95C-59CD9449ECD3}" destId="{B84FEA8B-A68D-4928-9C96-7F468D60345E}" srcOrd="14" destOrd="0" parTransId="{79CBCD8B-14E9-4727-93DD-24D0FCD24B1B}" sibTransId="{B930F5FA-C876-4957-A369-06691DCFB049}"/>
    <dgm:cxn modelId="{F7FA52A1-F5DC-4B7A-8C15-D2C405D5BD06}" srcId="{B185F2E3-8F0D-468B-B95C-59CD9449ECD3}" destId="{0D27E776-ABE5-43FC-B489-D91A6A08AB89}" srcOrd="6" destOrd="0" parTransId="{5EA258D1-2579-438A-B330-05AA73A4C50E}" sibTransId="{3957291C-A488-4B37-9A28-657FF5548EC2}"/>
    <dgm:cxn modelId="{6457C842-7157-496F-A617-9A5F40D06915}" srcId="{B185F2E3-8F0D-468B-B95C-59CD9449ECD3}" destId="{BFCA6753-65C3-4097-83EB-62EE225DDF94}" srcOrd="5" destOrd="0" parTransId="{112C7724-9385-449C-A7A9-09147EF49110}" sibTransId="{03704A84-2D19-46BF-BCA8-4A4E665E11CE}"/>
    <dgm:cxn modelId="{08199153-B09D-41E2-B0A5-35B11690A4F5}" type="presOf" srcId="{E0B5D3D3-C4EC-471D-AB3B-6F0034C07EB7}" destId="{5BF71D72-2A9A-4FE8-A29F-EF1ABD79343E}" srcOrd="0" destOrd="0" presId="urn:microsoft.com/office/officeart/2005/8/layout/radial1"/>
    <dgm:cxn modelId="{ADD5A478-495F-4D5E-83E2-138F6F581B54}" type="presOf" srcId="{CB7E010F-0E01-4CDD-B884-487276C04F8C}" destId="{80F52806-4416-4513-AC4D-3CB6FBC99713}" srcOrd="1" destOrd="0" presId="urn:microsoft.com/office/officeart/2005/8/layout/radial1"/>
    <dgm:cxn modelId="{D5F803CB-FAC4-466B-A615-33AB1E0522A4}" type="presOf" srcId="{5EA258D1-2579-438A-B330-05AA73A4C50E}" destId="{CFE9F168-60CB-468D-8E0F-7F7BE7E06716}" srcOrd="1" destOrd="0" presId="urn:microsoft.com/office/officeart/2005/8/layout/radial1"/>
    <dgm:cxn modelId="{CBEE528B-C034-48F6-AB98-B851CBC5FA7D}" type="presOf" srcId="{D620B955-23E4-4857-B96A-6398CAD9ADB0}" destId="{7331CCD8-DEFF-4549-A7AF-627054E63580}" srcOrd="0" destOrd="0" presId="urn:microsoft.com/office/officeart/2005/8/layout/radial1"/>
    <dgm:cxn modelId="{DF282A74-E57B-41E0-9D11-9B94E422F83B}" type="presOf" srcId="{D620B955-23E4-4857-B96A-6398CAD9ADB0}" destId="{487581DB-6362-4D7A-BE17-768DA276B3D4}" srcOrd="1" destOrd="0" presId="urn:microsoft.com/office/officeart/2005/8/layout/radial1"/>
    <dgm:cxn modelId="{748BD416-470E-4FE1-B6FA-723ED4355EB2}" type="presOf" srcId="{4F10EB49-9737-4EA4-A6AF-9FC6EC125F81}" destId="{0DA423B8-E3CD-460A-8D25-A2CC31ED08F7}" srcOrd="0" destOrd="0" presId="urn:microsoft.com/office/officeart/2005/8/layout/radial1"/>
    <dgm:cxn modelId="{8D4980F1-26E9-4703-AAAC-DC754E4F5036}" srcId="{B185F2E3-8F0D-468B-B95C-59CD9449ECD3}" destId="{ABFF6525-86D1-4AD4-BCC7-DE4CB53FF012}" srcOrd="13" destOrd="0" parTransId="{9287C9CA-2077-4B06-93D5-C0A48E878246}" sibTransId="{B483D650-EBE5-4957-A91B-98550DAC1EE4}"/>
    <dgm:cxn modelId="{90F375C8-886B-4259-B2BD-D01EDE2431F0}" type="presOf" srcId="{199B68CE-3608-47E7-B07C-52F0E1F1A896}" destId="{08DA791A-8CDB-4E36-B6C9-28B1F9203AB3}" srcOrd="1" destOrd="0" presId="urn:microsoft.com/office/officeart/2005/8/layout/radial1"/>
    <dgm:cxn modelId="{5653750A-731F-4A5D-80F8-CE5FF9A20544}" type="presOf" srcId="{825E1CB0-829D-4B7D-A9A9-1B186430AF2F}" destId="{BE549301-925E-4384-A06B-0B8A8950BAE9}" srcOrd="1" destOrd="0" presId="urn:microsoft.com/office/officeart/2005/8/layout/radial1"/>
    <dgm:cxn modelId="{6DB1B747-A598-4E55-B48F-E0650E25CC17}" type="presOf" srcId="{88687D59-A4EC-407A-AC4C-69F182A5055C}" destId="{887CAFCF-EAC3-413B-BF6B-D3F12B056C99}" srcOrd="1" destOrd="0" presId="urn:microsoft.com/office/officeart/2005/8/layout/radial1"/>
    <dgm:cxn modelId="{E6357EC5-34FB-46C2-8642-1C34B1CD2143}" type="presOf" srcId="{FC1BA58F-2476-430C-95A9-B3F92E62C048}" destId="{52F86B44-4F9D-451F-8FC6-8A52C83ECB01}" srcOrd="0" destOrd="0" presId="urn:microsoft.com/office/officeart/2005/8/layout/radial1"/>
    <dgm:cxn modelId="{63D6D6FF-E098-4457-8CDB-957E73663C61}" srcId="{B185F2E3-8F0D-468B-B95C-59CD9449ECD3}" destId="{EF7A17A4-9FC4-4D4D-8765-0889DAAC9F3E}" srcOrd="12" destOrd="0" parTransId="{E0B5D3D3-C4EC-471D-AB3B-6F0034C07EB7}" sibTransId="{B85661D0-AB18-49AF-A1C2-98E7EE1C705E}"/>
    <dgm:cxn modelId="{806BCD84-72FB-4D3B-8609-FC9642343531}" type="presOf" srcId="{112C7724-9385-449C-A7A9-09147EF49110}" destId="{411714C7-6555-4D3E-BD6B-BD9D1466A984}" srcOrd="0" destOrd="0" presId="urn:microsoft.com/office/officeart/2005/8/layout/radial1"/>
    <dgm:cxn modelId="{F809B302-AFFB-4C6C-B857-A7E3997AAF26}" srcId="{A07EDC8A-3E6B-4110-958B-556A748DD5BB}" destId="{B185F2E3-8F0D-468B-B95C-59CD9449ECD3}" srcOrd="0" destOrd="0" parTransId="{B0A64D26-2E96-4368-912A-AFD768590C47}" sibTransId="{34E5B7E4-D918-49A9-8C25-4724DEDC2E46}"/>
    <dgm:cxn modelId="{E5038B66-123E-4463-BA2E-50E1263A7610}" srcId="{B185F2E3-8F0D-468B-B95C-59CD9449ECD3}" destId="{2F024CC7-6DED-4254-AEFA-E396AEAB031F}" srcOrd="4" destOrd="0" parTransId="{4A9016AA-300C-46C1-959E-01A4058BE5DE}" sibTransId="{842F8235-D1C2-46BB-B8DB-4C13F3846A76}"/>
    <dgm:cxn modelId="{3CCBDECA-1474-4CB2-8221-E9F7C9404F7C}" type="presOf" srcId="{C7C288FD-9756-43BD-895E-682003D82B14}" destId="{E5679CA2-09BF-4F12-ADDF-0A84EF299714}" srcOrd="0" destOrd="0" presId="urn:microsoft.com/office/officeart/2005/8/layout/radial1"/>
    <dgm:cxn modelId="{2297CF36-49B3-4E47-825C-B9F121664FC4}" type="presOf" srcId="{B84FEA8B-A68D-4928-9C96-7F468D60345E}" destId="{1A421764-0C78-4CDF-8E2A-D0A48AFE8D3D}" srcOrd="0" destOrd="0" presId="urn:microsoft.com/office/officeart/2005/8/layout/radial1"/>
    <dgm:cxn modelId="{D416665E-1380-40B1-BCE3-24169B789BA2}" type="presOf" srcId="{4A9016AA-300C-46C1-959E-01A4058BE5DE}" destId="{F47760EE-1D47-4022-A0A4-4E074E4B6F55}" srcOrd="0" destOrd="0" presId="urn:microsoft.com/office/officeart/2005/8/layout/radial1"/>
    <dgm:cxn modelId="{74256A11-1973-48A9-A72F-BCBED1FD06B1}" type="presOf" srcId="{CB7E010F-0E01-4CDD-B884-487276C04F8C}" destId="{6BCF57AA-055B-40E0-8693-A5F0A4188F4A}" srcOrd="0" destOrd="0" presId="urn:microsoft.com/office/officeart/2005/8/layout/radial1"/>
    <dgm:cxn modelId="{F7A13907-4924-4F31-89CE-B183A7251EAB}" type="presOf" srcId="{2F024CC7-6DED-4254-AEFA-E396AEAB031F}" destId="{86DE9C27-5918-4C35-AFB7-2AE208AB49EC}" srcOrd="0" destOrd="0" presId="urn:microsoft.com/office/officeart/2005/8/layout/radial1"/>
    <dgm:cxn modelId="{9CE4C674-4E5D-47D0-BAD8-D9A22D7175BF}" srcId="{B185F2E3-8F0D-468B-B95C-59CD9449ECD3}" destId="{FD101EA2-5483-4DD6-8104-348D475E866C}" srcOrd="3" destOrd="0" parTransId="{FC1BA58F-2476-430C-95A9-B3F92E62C048}" sibTransId="{680C3A0A-DB2E-454C-A03C-2A9AE76F68A9}"/>
    <dgm:cxn modelId="{6D930AB9-94FA-4CEA-88C4-762A0F91CDBA}" srcId="{B185F2E3-8F0D-468B-B95C-59CD9449ECD3}" destId="{C5444288-CD2A-4C14-B924-BA6196E4545A}" srcOrd="7" destOrd="0" parTransId="{D302C47C-6D5D-481E-9394-E31A017A686C}" sibTransId="{E7CD097D-91B8-42B7-B80E-FE01B515352F}"/>
    <dgm:cxn modelId="{A230C517-A99F-436D-BECC-9898A900EDCF}" srcId="{B185F2E3-8F0D-468B-B95C-59CD9449ECD3}" destId="{5FA73623-A31E-494F-957D-D07F549CE64C}" srcOrd="1" destOrd="0" parTransId="{4F10EB49-9737-4EA4-A6AF-9FC6EC125F81}" sibTransId="{D7B3B563-629E-44B7-9F45-30015D2620A8}"/>
    <dgm:cxn modelId="{4FA3BBDD-EAFD-46FD-B27E-D6F5E5DD03C1}" type="presOf" srcId="{88687D59-A4EC-407A-AC4C-69F182A5055C}" destId="{3CB42C72-231A-47A1-AE92-CE5C3A6E3551}" srcOrd="0" destOrd="0" presId="urn:microsoft.com/office/officeart/2005/8/layout/radial1"/>
    <dgm:cxn modelId="{BECE617F-283B-4C40-BD00-BA516930A62D}" type="presOf" srcId="{E0B5D3D3-C4EC-471D-AB3B-6F0034C07EB7}" destId="{4D9B8E05-4E26-4351-BA68-F8E552A71DCC}" srcOrd="1" destOrd="0" presId="urn:microsoft.com/office/officeart/2005/8/layout/radial1"/>
    <dgm:cxn modelId="{1F64B2CC-FD34-41F1-8F45-0F1923FA480E}" type="presOf" srcId="{4F10EB49-9737-4EA4-A6AF-9FC6EC125F81}" destId="{6084336D-6C2D-4FC1-B0FE-9F81CBFC6F2C}" srcOrd="1" destOrd="0" presId="urn:microsoft.com/office/officeart/2005/8/layout/radial1"/>
    <dgm:cxn modelId="{1651F605-1439-48D6-9EA5-09267DEF82A7}" type="presOf" srcId="{9287C9CA-2077-4B06-93D5-C0A48E878246}" destId="{83BB8038-3D37-48A9-838C-851F714ECED1}" srcOrd="0" destOrd="0" presId="urn:microsoft.com/office/officeart/2005/8/layout/radial1"/>
    <dgm:cxn modelId="{B2E5AB70-AFA2-49CC-9DDF-6DE450B636AC}" type="presOf" srcId="{47651706-72AB-47F0-8161-232C32661076}" destId="{E98A345F-1153-4814-A0E1-3CFF8FB6A5C2}" srcOrd="0" destOrd="0" presId="urn:microsoft.com/office/officeart/2005/8/layout/radial1"/>
    <dgm:cxn modelId="{F7AB640E-7CE4-4CEA-8E50-57A52B8D7BE7}" type="presOf" srcId="{6F690C5C-D2E4-4029-B465-C9BF579F5B15}" destId="{582CF463-8D0C-4FF9-ADA7-10F616D95316}" srcOrd="0" destOrd="0" presId="urn:microsoft.com/office/officeart/2005/8/layout/radial1"/>
    <dgm:cxn modelId="{E73B8C45-4352-4BAD-9968-289D47D30358}" type="presOf" srcId="{D302C47C-6D5D-481E-9394-E31A017A686C}" destId="{210D88CF-7FC8-4552-840D-07DCAAF96A65}" srcOrd="1" destOrd="0" presId="urn:microsoft.com/office/officeart/2005/8/layout/radial1"/>
    <dgm:cxn modelId="{F32A8DEC-08BE-4A9D-B302-F52C6FCE85F2}" srcId="{B185F2E3-8F0D-468B-B95C-59CD9449ECD3}" destId="{515307BE-F11B-4320-8F00-917F54B660EE}" srcOrd="11" destOrd="0" parTransId="{6F690C5C-D2E4-4029-B465-C9BF579F5B15}" sibTransId="{B355B689-73B0-4D45-BCB1-3DBC8EE656CC}"/>
    <dgm:cxn modelId="{66795A1F-85B5-4DD2-B15C-986563CC7553}" srcId="{B185F2E3-8F0D-468B-B95C-59CD9449ECD3}" destId="{47651706-72AB-47F0-8161-232C32661076}" srcOrd="10" destOrd="0" parTransId="{D620B955-23E4-4857-B96A-6398CAD9ADB0}" sibTransId="{811CD6E5-1CCA-482D-8226-6DD82876560E}"/>
    <dgm:cxn modelId="{4F9A0FC5-5F01-45C4-B6F4-B07118E5330A}" type="presOf" srcId="{B185F2E3-8F0D-468B-B95C-59CD9449ECD3}" destId="{940182EF-8B26-44E0-8E9D-8F1303D4BF49}" srcOrd="0" destOrd="0" presId="urn:microsoft.com/office/officeart/2005/8/layout/radial1"/>
    <dgm:cxn modelId="{EAD81939-7D1D-48AA-BB84-0999597FAB9F}" type="presOf" srcId="{112C7724-9385-449C-A7A9-09147EF49110}" destId="{453141D1-DF60-4F11-B2BD-1B8F0B016EB5}" srcOrd="1" destOrd="0" presId="urn:microsoft.com/office/officeart/2005/8/layout/radial1"/>
    <dgm:cxn modelId="{38E9BC96-34ED-4DB4-91FA-418C9BA28172}" type="presOf" srcId="{79CBCD8B-14E9-4727-93DD-24D0FCD24B1B}" destId="{DD5667AA-B3F7-4FDE-95CF-4309F372F34B}" srcOrd="1" destOrd="0" presId="urn:microsoft.com/office/officeart/2005/8/layout/radial1"/>
    <dgm:cxn modelId="{B2D39F79-19B6-4904-A199-96D859764F0C}" srcId="{B185F2E3-8F0D-468B-B95C-59CD9449ECD3}" destId="{9F257318-06BF-4848-9516-22EDE041FDC6}" srcOrd="8" destOrd="0" parTransId="{199B68CE-3608-47E7-B07C-52F0E1F1A896}" sibTransId="{4D1543CD-774A-45DB-B450-0220DEACD1CD}"/>
    <dgm:cxn modelId="{87DC09B6-AB7B-4CCC-ADD7-08308C1A4939}" type="presOf" srcId="{FD101EA2-5483-4DD6-8104-348D475E866C}" destId="{DB24D046-6BE8-40CE-A838-EB542054A831}" srcOrd="0" destOrd="0" presId="urn:microsoft.com/office/officeart/2005/8/layout/radial1"/>
    <dgm:cxn modelId="{9623FD88-5B0F-4DA8-853F-44DFCDB51D53}" type="presParOf" srcId="{4AE7B377-174D-4E04-B115-2F745A55515F}" destId="{940182EF-8B26-44E0-8E9D-8F1303D4BF49}" srcOrd="0" destOrd="0" presId="urn:microsoft.com/office/officeart/2005/8/layout/radial1"/>
    <dgm:cxn modelId="{A1294EEA-635B-424E-846C-405F3AFDC6C3}" type="presParOf" srcId="{4AE7B377-174D-4E04-B115-2F745A55515F}" destId="{06A21BFB-E70F-44AD-A24A-E041A07E2B82}" srcOrd="1" destOrd="0" presId="urn:microsoft.com/office/officeart/2005/8/layout/radial1"/>
    <dgm:cxn modelId="{0188200E-0127-4023-9EE4-58D968ED8FE8}" type="presParOf" srcId="{06A21BFB-E70F-44AD-A24A-E041A07E2B82}" destId="{BE549301-925E-4384-A06B-0B8A8950BAE9}" srcOrd="0" destOrd="0" presId="urn:microsoft.com/office/officeart/2005/8/layout/radial1"/>
    <dgm:cxn modelId="{BA73145F-F2CC-4A28-8A3E-D4229B832330}" type="presParOf" srcId="{4AE7B377-174D-4E04-B115-2F745A55515F}" destId="{E5679CA2-09BF-4F12-ADDF-0A84EF299714}" srcOrd="2" destOrd="0" presId="urn:microsoft.com/office/officeart/2005/8/layout/radial1"/>
    <dgm:cxn modelId="{111327D2-79CB-4F92-9E46-93AAF46288B6}" type="presParOf" srcId="{4AE7B377-174D-4E04-B115-2F745A55515F}" destId="{0DA423B8-E3CD-460A-8D25-A2CC31ED08F7}" srcOrd="3" destOrd="0" presId="urn:microsoft.com/office/officeart/2005/8/layout/radial1"/>
    <dgm:cxn modelId="{85A0E9D2-2295-4FB4-884F-B9B815F3BDFB}" type="presParOf" srcId="{0DA423B8-E3CD-460A-8D25-A2CC31ED08F7}" destId="{6084336D-6C2D-4FC1-B0FE-9F81CBFC6F2C}" srcOrd="0" destOrd="0" presId="urn:microsoft.com/office/officeart/2005/8/layout/radial1"/>
    <dgm:cxn modelId="{4FB9D43F-3E20-4A42-98E8-FD41EAEA29DF}" type="presParOf" srcId="{4AE7B377-174D-4E04-B115-2F745A55515F}" destId="{650E6B37-AFC9-45AB-8FD1-A9993CF66C28}" srcOrd="4" destOrd="0" presId="urn:microsoft.com/office/officeart/2005/8/layout/radial1"/>
    <dgm:cxn modelId="{F628B3FF-9CFA-4994-BF2E-74FB52ED14C9}" type="presParOf" srcId="{4AE7B377-174D-4E04-B115-2F745A55515F}" destId="{3CB42C72-231A-47A1-AE92-CE5C3A6E3551}" srcOrd="5" destOrd="0" presId="urn:microsoft.com/office/officeart/2005/8/layout/radial1"/>
    <dgm:cxn modelId="{0721EDC9-290B-4D84-96DF-032184E2967E}" type="presParOf" srcId="{3CB42C72-231A-47A1-AE92-CE5C3A6E3551}" destId="{887CAFCF-EAC3-413B-BF6B-D3F12B056C99}" srcOrd="0" destOrd="0" presId="urn:microsoft.com/office/officeart/2005/8/layout/radial1"/>
    <dgm:cxn modelId="{8CEFDF1D-7CE4-4F54-BDD9-7A1349DD2BFC}" type="presParOf" srcId="{4AE7B377-174D-4E04-B115-2F745A55515F}" destId="{21DAD83E-F78B-4FAF-9EBB-081FE7E4DFC3}" srcOrd="6" destOrd="0" presId="urn:microsoft.com/office/officeart/2005/8/layout/radial1"/>
    <dgm:cxn modelId="{83E05584-184B-4BAB-966F-D16AEF14CC42}" type="presParOf" srcId="{4AE7B377-174D-4E04-B115-2F745A55515F}" destId="{52F86B44-4F9D-451F-8FC6-8A52C83ECB01}" srcOrd="7" destOrd="0" presId="urn:microsoft.com/office/officeart/2005/8/layout/radial1"/>
    <dgm:cxn modelId="{7F76DF3A-9CE1-4B51-B767-6CAB951A8FA5}" type="presParOf" srcId="{52F86B44-4F9D-451F-8FC6-8A52C83ECB01}" destId="{2C18C0A7-E9DE-4F0F-8FCB-3422069D94C5}" srcOrd="0" destOrd="0" presId="urn:microsoft.com/office/officeart/2005/8/layout/radial1"/>
    <dgm:cxn modelId="{68D2F92B-2C2D-4D38-868B-A49D009545E7}" type="presParOf" srcId="{4AE7B377-174D-4E04-B115-2F745A55515F}" destId="{DB24D046-6BE8-40CE-A838-EB542054A831}" srcOrd="8" destOrd="0" presId="urn:microsoft.com/office/officeart/2005/8/layout/radial1"/>
    <dgm:cxn modelId="{2FF92860-6F51-42C3-99F6-98FA95152F61}" type="presParOf" srcId="{4AE7B377-174D-4E04-B115-2F745A55515F}" destId="{F47760EE-1D47-4022-A0A4-4E074E4B6F55}" srcOrd="9" destOrd="0" presId="urn:microsoft.com/office/officeart/2005/8/layout/radial1"/>
    <dgm:cxn modelId="{F8634FB4-2BF0-475C-A148-99ED37A49205}" type="presParOf" srcId="{F47760EE-1D47-4022-A0A4-4E074E4B6F55}" destId="{77D313D3-6B1C-4687-96A4-B88A91E2A4BD}" srcOrd="0" destOrd="0" presId="urn:microsoft.com/office/officeart/2005/8/layout/radial1"/>
    <dgm:cxn modelId="{EB654148-7063-4E90-BD07-976405AFFF72}" type="presParOf" srcId="{4AE7B377-174D-4E04-B115-2F745A55515F}" destId="{86DE9C27-5918-4C35-AFB7-2AE208AB49EC}" srcOrd="10" destOrd="0" presId="urn:microsoft.com/office/officeart/2005/8/layout/radial1"/>
    <dgm:cxn modelId="{E00F26B9-DD9C-4EDE-BB4C-409193FF0FF5}" type="presParOf" srcId="{4AE7B377-174D-4E04-B115-2F745A55515F}" destId="{411714C7-6555-4D3E-BD6B-BD9D1466A984}" srcOrd="11" destOrd="0" presId="urn:microsoft.com/office/officeart/2005/8/layout/radial1"/>
    <dgm:cxn modelId="{11BCB125-1AAA-4765-A408-E9AE75ECDEF5}" type="presParOf" srcId="{411714C7-6555-4D3E-BD6B-BD9D1466A984}" destId="{453141D1-DF60-4F11-B2BD-1B8F0B016EB5}" srcOrd="0" destOrd="0" presId="urn:microsoft.com/office/officeart/2005/8/layout/radial1"/>
    <dgm:cxn modelId="{A93CDEEC-BB72-427E-A54D-868CF2075547}" type="presParOf" srcId="{4AE7B377-174D-4E04-B115-2F745A55515F}" destId="{58837753-FC3D-4929-8560-FA6A2D5F165F}" srcOrd="12" destOrd="0" presId="urn:microsoft.com/office/officeart/2005/8/layout/radial1"/>
    <dgm:cxn modelId="{603603D7-9456-43A0-9451-5EA38677CA9B}" type="presParOf" srcId="{4AE7B377-174D-4E04-B115-2F745A55515F}" destId="{E5A7E5CE-9A19-4637-B7E4-6EEE3B880314}" srcOrd="13" destOrd="0" presId="urn:microsoft.com/office/officeart/2005/8/layout/radial1"/>
    <dgm:cxn modelId="{63412AE3-7160-47FE-8E72-8523405CA58B}" type="presParOf" srcId="{E5A7E5CE-9A19-4637-B7E4-6EEE3B880314}" destId="{CFE9F168-60CB-468D-8E0F-7F7BE7E06716}" srcOrd="0" destOrd="0" presId="urn:microsoft.com/office/officeart/2005/8/layout/radial1"/>
    <dgm:cxn modelId="{AC8BDCEB-B87D-40BC-8022-5583D404343F}" type="presParOf" srcId="{4AE7B377-174D-4E04-B115-2F745A55515F}" destId="{58EC641F-1879-42AF-AE99-E63A54A90242}" srcOrd="14" destOrd="0" presId="urn:microsoft.com/office/officeart/2005/8/layout/radial1"/>
    <dgm:cxn modelId="{3B64BDBE-7A82-4D40-BE80-BF7359C075C8}" type="presParOf" srcId="{4AE7B377-174D-4E04-B115-2F745A55515F}" destId="{1359C2FB-D648-4172-93B6-94ECF94E1098}" srcOrd="15" destOrd="0" presId="urn:microsoft.com/office/officeart/2005/8/layout/radial1"/>
    <dgm:cxn modelId="{6775B38A-3F54-4099-AAD1-5862E6038A0D}" type="presParOf" srcId="{1359C2FB-D648-4172-93B6-94ECF94E1098}" destId="{210D88CF-7FC8-4552-840D-07DCAAF96A65}" srcOrd="0" destOrd="0" presId="urn:microsoft.com/office/officeart/2005/8/layout/radial1"/>
    <dgm:cxn modelId="{0A69796E-8104-4FD2-9CB8-A493526170B9}" type="presParOf" srcId="{4AE7B377-174D-4E04-B115-2F745A55515F}" destId="{4BCB302E-F02E-4865-8C41-9CF37BF08206}" srcOrd="16" destOrd="0" presId="urn:microsoft.com/office/officeart/2005/8/layout/radial1"/>
    <dgm:cxn modelId="{0C20B151-AE8D-4755-A88D-9FC90B227E18}" type="presParOf" srcId="{4AE7B377-174D-4E04-B115-2F745A55515F}" destId="{CD26D601-843E-40D4-9412-42BAA6BFD461}" srcOrd="17" destOrd="0" presId="urn:microsoft.com/office/officeart/2005/8/layout/radial1"/>
    <dgm:cxn modelId="{18BCFDBB-78CD-4BB2-BCD7-6561288F4F74}" type="presParOf" srcId="{CD26D601-843E-40D4-9412-42BAA6BFD461}" destId="{08DA791A-8CDB-4E36-B6C9-28B1F9203AB3}" srcOrd="0" destOrd="0" presId="urn:microsoft.com/office/officeart/2005/8/layout/radial1"/>
    <dgm:cxn modelId="{CFA67413-A4C7-420C-BDB9-06AD1633539F}" type="presParOf" srcId="{4AE7B377-174D-4E04-B115-2F745A55515F}" destId="{D10D35E0-15A7-49F9-8D78-B3B701D0EF4A}" srcOrd="18" destOrd="0" presId="urn:microsoft.com/office/officeart/2005/8/layout/radial1"/>
    <dgm:cxn modelId="{5A549E6E-4E62-48E7-A79B-ED2E17F0ECA8}" type="presParOf" srcId="{4AE7B377-174D-4E04-B115-2F745A55515F}" destId="{6BCF57AA-055B-40E0-8693-A5F0A4188F4A}" srcOrd="19" destOrd="0" presId="urn:microsoft.com/office/officeart/2005/8/layout/radial1"/>
    <dgm:cxn modelId="{46D38D82-46B8-4FF0-BCED-8C9B9C5FCAA9}" type="presParOf" srcId="{6BCF57AA-055B-40E0-8693-A5F0A4188F4A}" destId="{80F52806-4416-4513-AC4D-3CB6FBC99713}" srcOrd="0" destOrd="0" presId="urn:microsoft.com/office/officeart/2005/8/layout/radial1"/>
    <dgm:cxn modelId="{74657D83-8361-4B42-9CD2-BD9819080DF4}" type="presParOf" srcId="{4AE7B377-174D-4E04-B115-2F745A55515F}" destId="{5BF0F396-B853-4777-A0D6-1E29D9A431A6}" srcOrd="20" destOrd="0" presId="urn:microsoft.com/office/officeart/2005/8/layout/radial1"/>
    <dgm:cxn modelId="{4E702564-7D08-4B66-B51A-215558EC381B}" type="presParOf" srcId="{4AE7B377-174D-4E04-B115-2F745A55515F}" destId="{7331CCD8-DEFF-4549-A7AF-627054E63580}" srcOrd="21" destOrd="0" presId="urn:microsoft.com/office/officeart/2005/8/layout/radial1"/>
    <dgm:cxn modelId="{9B94B68A-CAD0-446D-9ABB-DB7C30E0702F}" type="presParOf" srcId="{7331CCD8-DEFF-4549-A7AF-627054E63580}" destId="{487581DB-6362-4D7A-BE17-768DA276B3D4}" srcOrd="0" destOrd="0" presId="urn:microsoft.com/office/officeart/2005/8/layout/radial1"/>
    <dgm:cxn modelId="{3E70EE49-7C01-4053-AEFC-FB40164E7798}" type="presParOf" srcId="{4AE7B377-174D-4E04-B115-2F745A55515F}" destId="{E98A345F-1153-4814-A0E1-3CFF8FB6A5C2}" srcOrd="22" destOrd="0" presId="urn:microsoft.com/office/officeart/2005/8/layout/radial1"/>
    <dgm:cxn modelId="{7B6D1BC1-92FB-46D0-A30C-A1A26E32D98A}" type="presParOf" srcId="{4AE7B377-174D-4E04-B115-2F745A55515F}" destId="{582CF463-8D0C-4FF9-ADA7-10F616D95316}" srcOrd="23" destOrd="0" presId="urn:microsoft.com/office/officeart/2005/8/layout/radial1"/>
    <dgm:cxn modelId="{8CADA32F-4FD3-46EE-9034-65D844266711}" type="presParOf" srcId="{582CF463-8D0C-4FF9-ADA7-10F616D95316}" destId="{50026BD0-2CD1-44AC-A87F-9C8FAD6140EE}" srcOrd="0" destOrd="0" presId="urn:microsoft.com/office/officeart/2005/8/layout/radial1"/>
    <dgm:cxn modelId="{CB83A745-F810-4292-8E39-ECE8F9EA045A}" type="presParOf" srcId="{4AE7B377-174D-4E04-B115-2F745A55515F}" destId="{654A8CC3-C836-4128-8267-3C20B7FEE633}" srcOrd="24" destOrd="0" presId="urn:microsoft.com/office/officeart/2005/8/layout/radial1"/>
    <dgm:cxn modelId="{F993D4A7-C70E-4BDC-80E9-E4810CB37A11}" type="presParOf" srcId="{4AE7B377-174D-4E04-B115-2F745A55515F}" destId="{5BF71D72-2A9A-4FE8-A29F-EF1ABD79343E}" srcOrd="25" destOrd="0" presId="urn:microsoft.com/office/officeart/2005/8/layout/radial1"/>
    <dgm:cxn modelId="{075F8E16-24D8-4B7D-9F92-D05C4638539A}" type="presParOf" srcId="{5BF71D72-2A9A-4FE8-A29F-EF1ABD79343E}" destId="{4D9B8E05-4E26-4351-BA68-F8E552A71DCC}" srcOrd="0" destOrd="0" presId="urn:microsoft.com/office/officeart/2005/8/layout/radial1"/>
    <dgm:cxn modelId="{53CD962C-DDD2-462A-A203-6E1E2A5E707C}" type="presParOf" srcId="{4AE7B377-174D-4E04-B115-2F745A55515F}" destId="{5F4E3728-72F9-4905-9784-189E3FFB907B}" srcOrd="26" destOrd="0" presId="urn:microsoft.com/office/officeart/2005/8/layout/radial1"/>
    <dgm:cxn modelId="{94A4578D-5B8B-4099-8365-328DDE8671B8}" type="presParOf" srcId="{4AE7B377-174D-4E04-B115-2F745A55515F}" destId="{83BB8038-3D37-48A9-838C-851F714ECED1}" srcOrd="27" destOrd="0" presId="urn:microsoft.com/office/officeart/2005/8/layout/radial1"/>
    <dgm:cxn modelId="{D54F65B1-95E2-42B1-ADDE-A1FADCABF4D2}" type="presParOf" srcId="{83BB8038-3D37-48A9-838C-851F714ECED1}" destId="{0FCA933F-3F6F-4302-A3DB-03DA5DD08CDE}" srcOrd="0" destOrd="0" presId="urn:microsoft.com/office/officeart/2005/8/layout/radial1"/>
    <dgm:cxn modelId="{CA9CF36E-B267-4E2D-8603-CDF847FF92F2}" type="presParOf" srcId="{4AE7B377-174D-4E04-B115-2F745A55515F}" destId="{1936AE50-DDA7-4048-B6AD-FA15B1E75040}" srcOrd="28" destOrd="0" presId="urn:microsoft.com/office/officeart/2005/8/layout/radial1"/>
    <dgm:cxn modelId="{54C1AC91-1E66-4185-88F3-137A6182DC10}" type="presParOf" srcId="{4AE7B377-174D-4E04-B115-2F745A55515F}" destId="{E32AFA29-3FBD-45C8-A030-1C2A7E3EC136}" srcOrd="29" destOrd="0" presId="urn:microsoft.com/office/officeart/2005/8/layout/radial1"/>
    <dgm:cxn modelId="{EB86523B-3771-44F4-83A2-60B625F59729}" type="presParOf" srcId="{E32AFA29-3FBD-45C8-A030-1C2A7E3EC136}" destId="{DD5667AA-B3F7-4FDE-95CF-4309F372F34B}" srcOrd="0" destOrd="0" presId="urn:microsoft.com/office/officeart/2005/8/layout/radial1"/>
    <dgm:cxn modelId="{A4EF8897-C361-4129-AD89-0C4794134F1D}" type="presParOf" srcId="{4AE7B377-174D-4E04-B115-2F745A55515F}" destId="{1A421764-0C78-4CDF-8E2A-D0A48AFE8D3D}" srcOrd="30" destOrd="0" presId="urn:microsoft.com/office/officeart/2005/8/layout/radial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0182EF-8B26-44E0-8E9D-8F1303D4BF49}">
      <dsp:nvSpPr>
        <dsp:cNvPr id="0" name=""/>
        <dsp:cNvSpPr/>
      </dsp:nvSpPr>
      <dsp:spPr>
        <a:xfrm>
          <a:off x="6112723" y="3743722"/>
          <a:ext cx="1185753" cy="11857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pl-PL" sz="1400" kern="1200" dirty="0" err="1"/>
            <a:t>EntreComp</a:t>
          </a:r>
          <a:r>
            <a:rPr lang="pl-PL" sz="1400" kern="1200" dirty="0"/>
            <a:t> model</a:t>
          </a:r>
        </a:p>
      </dsp:txBody>
      <dsp:txXfrm>
        <a:off x="6286373" y="3917372"/>
        <a:ext cx="838453" cy="838453"/>
      </dsp:txXfrm>
    </dsp:sp>
    <dsp:sp modelId="{06A21BFB-E70F-44AD-A24A-E041A07E2B82}">
      <dsp:nvSpPr>
        <dsp:cNvPr id="0" name=""/>
        <dsp:cNvSpPr/>
      </dsp:nvSpPr>
      <dsp:spPr>
        <a:xfrm rot="16200000">
          <a:off x="5442605" y="2472770"/>
          <a:ext cx="2525988" cy="15914"/>
        </a:xfrm>
        <a:custGeom>
          <a:avLst/>
          <a:gdLst/>
          <a:ahLst/>
          <a:cxnLst/>
          <a:rect l="0" t="0" r="0" b="0"/>
          <a:pathLst>
            <a:path>
              <a:moveTo>
                <a:pt x="0" y="7957"/>
              </a:moveTo>
              <a:lnTo>
                <a:pt x="2525988" y="79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pl-PL" sz="1400" kern="1200"/>
        </a:p>
      </dsp:txBody>
      <dsp:txXfrm>
        <a:off x="6642450" y="2417578"/>
        <a:ext cx="126299" cy="126299"/>
      </dsp:txXfrm>
    </dsp:sp>
    <dsp:sp modelId="{E5679CA2-09BF-4F12-ADDF-0A84EF299714}">
      <dsp:nvSpPr>
        <dsp:cNvPr id="0" name=""/>
        <dsp:cNvSpPr/>
      </dsp:nvSpPr>
      <dsp:spPr>
        <a:xfrm>
          <a:off x="6112723" y="31980"/>
          <a:ext cx="1185753" cy="1185753"/>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pl-PL" sz="1400" kern="1200" dirty="0"/>
            <a:t>Nauczanie oparte na doświadczeniu</a:t>
          </a:r>
        </a:p>
      </dsp:txBody>
      <dsp:txXfrm>
        <a:off x="6286373" y="205630"/>
        <a:ext cx="838453" cy="838453"/>
      </dsp:txXfrm>
    </dsp:sp>
    <dsp:sp modelId="{0DA423B8-E3CD-460A-8D25-A2CC31ED08F7}">
      <dsp:nvSpPr>
        <dsp:cNvPr id="0" name=""/>
        <dsp:cNvSpPr/>
      </dsp:nvSpPr>
      <dsp:spPr>
        <a:xfrm rot="17640000">
          <a:off x="6197456" y="2633219"/>
          <a:ext cx="2525988" cy="15914"/>
        </a:xfrm>
        <a:custGeom>
          <a:avLst/>
          <a:gdLst/>
          <a:ahLst/>
          <a:cxnLst/>
          <a:rect l="0" t="0" r="0" b="0"/>
          <a:pathLst>
            <a:path>
              <a:moveTo>
                <a:pt x="0" y="7957"/>
              </a:moveTo>
              <a:lnTo>
                <a:pt x="2525988" y="79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pl-PL" sz="1400" kern="1200"/>
        </a:p>
      </dsp:txBody>
      <dsp:txXfrm>
        <a:off x="7397300" y="2578026"/>
        <a:ext cx="126299" cy="126299"/>
      </dsp:txXfrm>
    </dsp:sp>
    <dsp:sp modelId="{650E6B37-AFC9-45AB-8FD1-A9993CF66C28}">
      <dsp:nvSpPr>
        <dsp:cNvPr id="0" name=""/>
        <dsp:cNvSpPr/>
      </dsp:nvSpPr>
      <dsp:spPr>
        <a:xfrm>
          <a:off x="7622424" y="352877"/>
          <a:ext cx="1185753" cy="1185753"/>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pl-PL" sz="1400" kern="1200" dirty="0"/>
            <a:t>Współpraca z innymi </a:t>
          </a:r>
        </a:p>
      </dsp:txBody>
      <dsp:txXfrm>
        <a:off x="7796074" y="526527"/>
        <a:ext cx="838453" cy="838453"/>
      </dsp:txXfrm>
    </dsp:sp>
    <dsp:sp modelId="{3CB42C72-231A-47A1-AE92-CE5C3A6E3551}">
      <dsp:nvSpPr>
        <dsp:cNvPr id="0" name=""/>
        <dsp:cNvSpPr/>
      </dsp:nvSpPr>
      <dsp:spPr>
        <a:xfrm rot="19080000">
          <a:off x="6821786" y="3086821"/>
          <a:ext cx="2525988" cy="15914"/>
        </a:xfrm>
        <a:custGeom>
          <a:avLst/>
          <a:gdLst/>
          <a:ahLst/>
          <a:cxnLst/>
          <a:rect l="0" t="0" r="0" b="0"/>
          <a:pathLst>
            <a:path>
              <a:moveTo>
                <a:pt x="0" y="7957"/>
              </a:moveTo>
              <a:lnTo>
                <a:pt x="2525988" y="79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pl-PL" sz="1400" kern="1200"/>
        </a:p>
      </dsp:txBody>
      <dsp:txXfrm>
        <a:off x="8021630" y="3031629"/>
        <a:ext cx="126299" cy="126299"/>
      </dsp:txXfrm>
    </dsp:sp>
    <dsp:sp modelId="{21DAD83E-F78B-4FAF-9EBB-081FE7E4DFC3}">
      <dsp:nvSpPr>
        <dsp:cNvPr id="0" name=""/>
        <dsp:cNvSpPr/>
      </dsp:nvSpPr>
      <dsp:spPr>
        <a:xfrm>
          <a:off x="8871084" y="1260082"/>
          <a:ext cx="1185753" cy="1185753"/>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pl-PL" sz="1400" kern="1200" dirty="0"/>
            <a:t>Radzenie sobie niepewnością i ryzykiem</a:t>
          </a:r>
        </a:p>
      </dsp:txBody>
      <dsp:txXfrm>
        <a:off x="9044734" y="1433732"/>
        <a:ext cx="838453" cy="838453"/>
      </dsp:txXfrm>
    </dsp:sp>
    <dsp:sp modelId="{52F86B44-4F9D-451F-8FC6-8A52C83ECB01}">
      <dsp:nvSpPr>
        <dsp:cNvPr id="0" name=""/>
        <dsp:cNvSpPr/>
      </dsp:nvSpPr>
      <dsp:spPr>
        <a:xfrm rot="20520000">
          <a:off x="7207643" y="3755145"/>
          <a:ext cx="2525988" cy="15914"/>
        </a:xfrm>
        <a:custGeom>
          <a:avLst/>
          <a:gdLst/>
          <a:ahLst/>
          <a:cxnLst/>
          <a:rect l="0" t="0" r="0" b="0"/>
          <a:pathLst>
            <a:path>
              <a:moveTo>
                <a:pt x="0" y="7957"/>
              </a:moveTo>
              <a:lnTo>
                <a:pt x="2525988" y="79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pl-PL" sz="1400" kern="1200"/>
        </a:p>
      </dsp:txBody>
      <dsp:txXfrm>
        <a:off x="8407488" y="3699953"/>
        <a:ext cx="126299" cy="126299"/>
      </dsp:txXfrm>
    </dsp:sp>
    <dsp:sp modelId="{DB24D046-6BE8-40CE-A838-EB542054A831}">
      <dsp:nvSpPr>
        <dsp:cNvPr id="0" name=""/>
        <dsp:cNvSpPr/>
      </dsp:nvSpPr>
      <dsp:spPr>
        <a:xfrm>
          <a:off x="9642799" y="2596730"/>
          <a:ext cx="1185753" cy="1185753"/>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pl-PL" sz="1400" kern="1200" dirty="0"/>
            <a:t>Planowanie i zarządzanie</a:t>
          </a:r>
        </a:p>
      </dsp:txBody>
      <dsp:txXfrm>
        <a:off x="9816449" y="2770380"/>
        <a:ext cx="838453" cy="838453"/>
      </dsp:txXfrm>
    </dsp:sp>
    <dsp:sp modelId="{F47760EE-1D47-4022-A0A4-4E074E4B6F55}">
      <dsp:nvSpPr>
        <dsp:cNvPr id="0" name=""/>
        <dsp:cNvSpPr/>
      </dsp:nvSpPr>
      <dsp:spPr>
        <a:xfrm rot="360000">
          <a:off x="7288309" y="4522632"/>
          <a:ext cx="2525988" cy="15914"/>
        </a:xfrm>
        <a:custGeom>
          <a:avLst/>
          <a:gdLst/>
          <a:ahLst/>
          <a:cxnLst/>
          <a:rect l="0" t="0" r="0" b="0"/>
          <a:pathLst>
            <a:path>
              <a:moveTo>
                <a:pt x="0" y="7957"/>
              </a:moveTo>
              <a:lnTo>
                <a:pt x="2525988" y="79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pl-PL" sz="1400" kern="1200"/>
        </a:p>
      </dsp:txBody>
      <dsp:txXfrm>
        <a:off x="8488154" y="4467440"/>
        <a:ext cx="126299" cy="126299"/>
      </dsp:txXfrm>
    </dsp:sp>
    <dsp:sp modelId="{86DE9C27-5918-4C35-AFB7-2AE208AB49EC}">
      <dsp:nvSpPr>
        <dsp:cNvPr id="0" name=""/>
        <dsp:cNvSpPr/>
      </dsp:nvSpPr>
      <dsp:spPr>
        <a:xfrm>
          <a:off x="9804131" y="4131704"/>
          <a:ext cx="1185753" cy="1185753"/>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pl-PL" sz="1400" kern="1200" dirty="0"/>
            <a:t>Podejmowanie inicjatyw</a:t>
          </a:r>
        </a:p>
      </dsp:txBody>
      <dsp:txXfrm>
        <a:off x="9977781" y="4305354"/>
        <a:ext cx="838453" cy="838453"/>
      </dsp:txXfrm>
    </dsp:sp>
    <dsp:sp modelId="{411714C7-6555-4D3E-BD6B-BD9D1466A984}">
      <dsp:nvSpPr>
        <dsp:cNvPr id="0" name=""/>
        <dsp:cNvSpPr/>
      </dsp:nvSpPr>
      <dsp:spPr>
        <a:xfrm rot="1800000">
          <a:off x="7049837" y="5256576"/>
          <a:ext cx="2525988" cy="15914"/>
        </a:xfrm>
        <a:custGeom>
          <a:avLst/>
          <a:gdLst/>
          <a:ahLst/>
          <a:cxnLst/>
          <a:rect l="0" t="0" r="0" b="0"/>
          <a:pathLst>
            <a:path>
              <a:moveTo>
                <a:pt x="0" y="7957"/>
              </a:moveTo>
              <a:lnTo>
                <a:pt x="2525988" y="79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pl-PL" sz="1400" kern="1200"/>
        </a:p>
      </dsp:txBody>
      <dsp:txXfrm>
        <a:off x="8249681" y="5201384"/>
        <a:ext cx="126299" cy="126299"/>
      </dsp:txXfrm>
    </dsp:sp>
    <dsp:sp modelId="{58837753-FC3D-4929-8560-FA6A2D5F165F}">
      <dsp:nvSpPr>
        <dsp:cNvPr id="0" name=""/>
        <dsp:cNvSpPr/>
      </dsp:nvSpPr>
      <dsp:spPr>
        <a:xfrm>
          <a:off x="9327185" y="5599592"/>
          <a:ext cx="1185753" cy="1185753"/>
        </a:xfrm>
        <a:prstGeom prst="ellips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pl-PL" sz="1400" kern="1200" dirty="0"/>
            <a:t>Mobilizowanie innych</a:t>
          </a:r>
        </a:p>
      </dsp:txBody>
      <dsp:txXfrm>
        <a:off x="9500835" y="5773242"/>
        <a:ext cx="838453" cy="838453"/>
      </dsp:txXfrm>
    </dsp:sp>
    <dsp:sp modelId="{E5A7E5CE-9A19-4637-B7E4-6EEE3B880314}">
      <dsp:nvSpPr>
        <dsp:cNvPr id="0" name=""/>
        <dsp:cNvSpPr/>
      </dsp:nvSpPr>
      <dsp:spPr>
        <a:xfrm rot="3240000">
          <a:off x="6533459" y="5830072"/>
          <a:ext cx="2525988" cy="15914"/>
        </a:xfrm>
        <a:custGeom>
          <a:avLst/>
          <a:gdLst/>
          <a:ahLst/>
          <a:cxnLst/>
          <a:rect l="0" t="0" r="0" b="0"/>
          <a:pathLst>
            <a:path>
              <a:moveTo>
                <a:pt x="0" y="7957"/>
              </a:moveTo>
              <a:lnTo>
                <a:pt x="2525988" y="79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pl-PL" sz="1400" kern="1200"/>
        </a:p>
      </dsp:txBody>
      <dsp:txXfrm>
        <a:off x="7733303" y="5774879"/>
        <a:ext cx="126299" cy="126299"/>
      </dsp:txXfrm>
    </dsp:sp>
    <dsp:sp modelId="{58EC641F-1879-42AF-AE99-E63A54A90242}">
      <dsp:nvSpPr>
        <dsp:cNvPr id="0" name=""/>
        <dsp:cNvSpPr/>
      </dsp:nvSpPr>
      <dsp:spPr>
        <a:xfrm>
          <a:off x="8294430" y="6746583"/>
          <a:ext cx="1185753" cy="1185753"/>
        </a:xfrm>
        <a:prstGeom prst="ellips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pl-PL" sz="1400" kern="1200" dirty="0"/>
            <a:t>Edukacja finansowa i ekonomiczna</a:t>
          </a:r>
        </a:p>
      </dsp:txBody>
      <dsp:txXfrm>
        <a:off x="8468080" y="6920233"/>
        <a:ext cx="838453" cy="838453"/>
      </dsp:txXfrm>
    </dsp:sp>
    <dsp:sp modelId="{1359C2FB-D648-4172-93B6-94ECF94E1098}">
      <dsp:nvSpPr>
        <dsp:cNvPr id="0" name=""/>
        <dsp:cNvSpPr/>
      </dsp:nvSpPr>
      <dsp:spPr>
        <a:xfrm rot="4680000">
          <a:off x="5828463" y="6143956"/>
          <a:ext cx="2525988" cy="15914"/>
        </a:xfrm>
        <a:custGeom>
          <a:avLst/>
          <a:gdLst/>
          <a:ahLst/>
          <a:cxnLst/>
          <a:rect l="0" t="0" r="0" b="0"/>
          <a:pathLst>
            <a:path>
              <a:moveTo>
                <a:pt x="0" y="7957"/>
              </a:moveTo>
              <a:lnTo>
                <a:pt x="2525988" y="79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pl-PL" sz="1400" kern="1200"/>
        </a:p>
      </dsp:txBody>
      <dsp:txXfrm>
        <a:off x="7028307" y="6088764"/>
        <a:ext cx="126299" cy="126299"/>
      </dsp:txXfrm>
    </dsp:sp>
    <dsp:sp modelId="{4BCB302E-F02E-4865-8C41-9CF37BF08206}">
      <dsp:nvSpPr>
        <dsp:cNvPr id="0" name=""/>
        <dsp:cNvSpPr/>
      </dsp:nvSpPr>
      <dsp:spPr>
        <a:xfrm>
          <a:off x="6884437" y="7374352"/>
          <a:ext cx="1185753" cy="1185753"/>
        </a:xfrm>
        <a:prstGeom prst="ellips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pl-PL" sz="1400" kern="1200" dirty="0"/>
            <a:t>Mobilizowanie zasobów</a:t>
          </a:r>
        </a:p>
      </dsp:txBody>
      <dsp:txXfrm>
        <a:off x="7058087" y="7548002"/>
        <a:ext cx="838453" cy="838453"/>
      </dsp:txXfrm>
    </dsp:sp>
    <dsp:sp modelId="{CD26D601-843E-40D4-9412-42BAA6BFD461}">
      <dsp:nvSpPr>
        <dsp:cNvPr id="0" name=""/>
        <dsp:cNvSpPr/>
      </dsp:nvSpPr>
      <dsp:spPr>
        <a:xfrm rot="6120000">
          <a:off x="5056748" y="6143956"/>
          <a:ext cx="2525988" cy="15914"/>
        </a:xfrm>
        <a:custGeom>
          <a:avLst/>
          <a:gdLst/>
          <a:ahLst/>
          <a:cxnLst/>
          <a:rect l="0" t="0" r="0" b="0"/>
          <a:pathLst>
            <a:path>
              <a:moveTo>
                <a:pt x="0" y="7957"/>
              </a:moveTo>
              <a:lnTo>
                <a:pt x="2525988" y="79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pl-PL" sz="1400" kern="1200"/>
        </a:p>
      </dsp:txBody>
      <dsp:txXfrm rot="10800000">
        <a:off x="6256593" y="6088764"/>
        <a:ext cx="126299" cy="126299"/>
      </dsp:txXfrm>
    </dsp:sp>
    <dsp:sp modelId="{D10D35E0-15A7-49F9-8D78-B3B701D0EF4A}">
      <dsp:nvSpPr>
        <dsp:cNvPr id="0" name=""/>
        <dsp:cNvSpPr/>
      </dsp:nvSpPr>
      <dsp:spPr>
        <a:xfrm>
          <a:off x="5341008" y="7374352"/>
          <a:ext cx="1185753" cy="1185753"/>
        </a:xfrm>
        <a:prstGeom prst="ellips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pl-PL" sz="1400" kern="1200" dirty="0"/>
            <a:t>Motywacja i wytrwałość</a:t>
          </a:r>
        </a:p>
      </dsp:txBody>
      <dsp:txXfrm>
        <a:off x="5514658" y="7548002"/>
        <a:ext cx="838453" cy="838453"/>
      </dsp:txXfrm>
    </dsp:sp>
    <dsp:sp modelId="{6BCF57AA-055B-40E0-8693-A5F0A4188F4A}">
      <dsp:nvSpPr>
        <dsp:cNvPr id="0" name=""/>
        <dsp:cNvSpPr/>
      </dsp:nvSpPr>
      <dsp:spPr>
        <a:xfrm rot="7560000">
          <a:off x="4351752" y="5830072"/>
          <a:ext cx="2525988" cy="15914"/>
        </a:xfrm>
        <a:custGeom>
          <a:avLst/>
          <a:gdLst/>
          <a:ahLst/>
          <a:cxnLst/>
          <a:rect l="0" t="0" r="0" b="0"/>
          <a:pathLst>
            <a:path>
              <a:moveTo>
                <a:pt x="0" y="7957"/>
              </a:moveTo>
              <a:lnTo>
                <a:pt x="2525988" y="79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pl-PL" sz="1400" kern="1200"/>
        </a:p>
      </dsp:txBody>
      <dsp:txXfrm rot="10800000">
        <a:off x="5551596" y="5774879"/>
        <a:ext cx="126299" cy="126299"/>
      </dsp:txXfrm>
    </dsp:sp>
    <dsp:sp modelId="{5BF0F396-B853-4777-A0D6-1E29D9A431A6}">
      <dsp:nvSpPr>
        <dsp:cNvPr id="0" name=""/>
        <dsp:cNvSpPr/>
      </dsp:nvSpPr>
      <dsp:spPr>
        <a:xfrm>
          <a:off x="3931016" y="6746583"/>
          <a:ext cx="1185753" cy="1185753"/>
        </a:xfrm>
        <a:prstGeom prst="ellips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pl-PL" sz="1400" kern="1200" dirty="0"/>
            <a:t>Samoświadomość i skuteczność</a:t>
          </a:r>
        </a:p>
      </dsp:txBody>
      <dsp:txXfrm>
        <a:off x="4104666" y="6920233"/>
        <a:ext cx="838453" cy="838453"/>
      </dsp:txXfrm>
    </dsp:sp>
    <dsp:sp modelId="{7331CCD8-DEFF-4549-A7AF-627054E63580}">
      <dsp:nvSpPr>
        <dsp:cNvPr id="0" name=""/>
        <dsp:cNvSpPr/>
      </dsp:nvSpPr>
      <dsp:spPr>
        <a:xfrm rot="9000000">
          <a:off x="3835374" y="5256576"/>
          <a:ext cx="2525988" cy="15914"/>
        </a:xfrm>
        <a:custGeom>
          <a:avLst/>
          <a:gdLst/>
          <a:ahLst/>
          <a:cxnLst/>
          <a:rect l="0" t="0" r="0" b="0"/>
          <a:pathLst>
            <a:path>
              <a:moveTo>
                <a:pt x="0" y="7957"/>
              </a:moveTo>
              <a:lnTo>
                <a:pt x="2525988" y="79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pl-PL" sz="1400" kern="1200"/>
        </a:p>
      </dsp:txBody>
      <dsp:txXfrm rot="10800000">
        <a:off x="5035219" y="5201384"/>
        <a:ext cx="126299" cy="126299"/>
      </dsp:txXfrm>
    </dsp:sp>
    <dsp:sp modelId="{E98A345F-1153-4814-A0E1-3CFF8FB6A5C2}">
      <dsp:nvSpPr>
        <dsp:cNvPr id="0" name=""/>
        <dsp:cNvSpPr/>
      </dsp:nvSpPr>
      <dsp:spPr>
        <a:xfrm>
          <a:off x="2898261" y="5599592"/>
          <a:ext cx="1185753" cy="11857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pl-PL" sz="1400" kern="1200" dirty="0"/>
            <a:t>Dostrzeżenie możliwości</a:t>
          </a:r>
        </a:p>
      </dsp:txBody>
      <dsp:txXfrm>
        <a:off x="3071911" y="5773242"/>
        <a:ext cx="838453" cy="838453"/>
      </dsp:txXfrm>
    </dsp:sp>
    <dsp:sp modelId="{582CF463-8D0C-4FF9-ADA7-10F616D95316}">
      <dsp:nvSpPr>
        <dsp:cNvPr id="0" name=""/>
        <dsp:cNvSpPr/>
      </dsp:nvSpPr>
      <dsp:spPr>
        <a:xfrm rot="10440000">
          <a:off x="3596901" y="4522632"/>
          <a:ext cx="2525988" cy="15914"/>
        </a:xfrm>
        <a:custGeom>
          <a:avLst/>
          <a:gdLst/>
          <a:ahLst/>
          <a:cxnLst/>
          <a:rect l="0" t="0" r="0" b="0"/>
          <a:pathLst>
            <a:path>
              <a:moveTo>
                <a:pt x="0" y="7957"/>
              </a:moveTo>
              <a:lnTo>
                <a:pt x="2525988" y="79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pl-PL" sz="1400" kern="1200"/>
        </a:p>
      </dsp:txBody>
      <dsp:txXfrm rot="10800000">
        <a:off x="4796746" y="4467440"/>
        <a:ext cx="126299" cy="126299"/>
      </dsp:txXfrm>
    </dsp:sp>
    <dsp:sp modelId="{654A8CC3-C836-4128-8267-3C20B7FEE633}">
      <dsp:nvSpPr>
        <dsp:cNvPr id="0" name=""/>
        <dsp:cNvSpPr/>
      </dsp:nvSpPr>
      <dsp:spPr>
        <a:xfrm>
          <a:off x="2421315" y="4131704"/>
          <a:ext cx="1185753" cy="11857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pl-PL" sz="1400" kern="1200" dirty="0"/>
            <a:t>Kreatywność</a:t>
          </a:r>
        </a:p>
      </dsp:txBody>
      <dsp:txXfrm>
        <a:off x="2594965" y="4305354"/>
        <a:ext cx="838453" cy="838453"/>
      </dsp:txXfrm>
    </dsp:sp>
    <dsp:sp modelId="{5BF71D72-2A9A-4FE8-A29F-EF1ABD79343E}">
      <dsp:nvSpPr>
        <dsp:cNvPr id="0" name=""/>
        <dsp:cNvSpPr/>
      </dsp:nvSpPr>
      <dsp:spPr>
        <a:xfrm rot="11880000">
          <a:off x="3677568" y="3755145"/>
          <a:ext cx="2525988" cy="15914"/>
        </a:xfrm>
        <a:custGeom>
          <a:avLst/>
          <a:gdLst/>
          <a:ahLst/>
          <a:cxnLst/>
          <a:rect l="0" t="0" r="0" b="0"/>
          <a:pathLst>
            <a:path>
              <a:moveTo>
                <a:pt x="0" y="7957"/>
              </a:moveTo>
              <a:lnTo>
                <a:pt x="2525988" y="79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pl-PL" sz="1400" kern="1200"/>
        </a:p>
      </dsp:txBody>
      <dsp:txXfrm rot="10800000">
        <a:off x="4877412" y="3699953"/>
        <a:ext cx="126299" cy="126299"/>
      </dsp:txXfrm>
    </dsp:sp>
    <dsp:sp modelId="{5F4E3728-72F9-4905-9784-189E3FFB907B}">
      <dsp:nvSpPr>
        <dsp:cNvPr id="0" name=""/>
        <dsp:cNvSpPr/>
      </dsp:nvSpPr>
      <dsp:spPr>
        <a:xfrm>
          <a:off x="2582647" y="2596730"/>
          <a:ext cx="1185753" cy="11857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pl-PL" sz="1400" kern="1200" dirty="0"/>
            <a:t>Wizja</a:t>
          </a:r>
        </a:p>
      </dsp:txBody>
      <dsp:txXfrm>
        <a:off x="2756297" y="2770380"/>
        <a:ext cx="838453" cy="838453"/>
      </dsp:txXfrm>
    </dsp:sp>
    <dsp:sp modelId="{83BB8038-3D37-48A9-838C-851F714ECED1}">
      <dsp:nvSpPr>
        <dsp:cNvPr id="0" name=""/>
        <dsp:cNvSpPr/>
      </dsp:nvSpPr>
      <dsp:spPr>
        <a:xfrm rot="13320000">
          <a:off x="4063425" y="3086821"/>
          <a:ext cx="2525988" cy="15914"/>
        </a:xfrm>
        <a:custGeom>
          <a:avLst/>
          <a:gdLst/>
          <a:ahLst/>
          <a:cxnLst/>
          <a:rect l="0" t="0" r="0" b="0"/>
          <a:pathLst>
            <a:path>
              <a:moveTo>
                <a:pt x="0" y="7957"/>
              </a:moveTo>
              <a:lnTo>
                <a:pt x="2525988" y="79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pl-PL" sz="1400" kern="1200"/>
        </a:p>
      </dsp:txBody>
      <dsp:txXfrm rot="10800000">
        <a:off x="5263269" y="3031629"/>
        <a:ext cx="126299" cy="126299"/>
      </dsp:txXfrm>
    </dsp:sp>
    <dsp:sp modelId="{1936AE50-DDA7-4048-B6AD-FA15B1E75040}">
      <dsp:nvSpPr>
        <dsp:cNvPr id="0" name=""/>
        <dsp:cNvSpPr/>
      </dsp:nvSpPr>
      <dsp:spPr>
        <a:xfrm>
          <a:off x="3354362" y="1260082"/>
          <a:ext cx="1185753" cy="11857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pl-PL" sz="1400" kern="1200" dirty="0"/>
            <a:t>Wartościowanie pomysłów</a:t>
          </a:r>
        </a:p>
      </dsp:txBody>
      <dsp:txXfrm>
        <a:off x="3528012" y="1433732"/>
        <a:ext cx="838453" cy="838453"/>
      </dsp:txXfrm>
    </dsp:sp>
    <dsp:sp modelId="{E32AFA29-3FBD-45C8-A030-1C2A7E3EC136}">
      <dsp:nvSpPr>
        <dsp:cNvPr id="0" name=""/>
        <dsp:cNvSpPr/>
      </dsp:nvSpPr>
      <dsp:spPr>
        <a:xfrm rot="14760000">
          <a:off x="4687755" y="2633219"/>
          <a:ext cx="2525988" cy="15914"/>
        </a:xfrm>
        <a:custGeom>
          <a:avLst/>
          <a:gdLst/>
          <a:ahLst/>
          <a:cxnLst/>
          <a:rect l="0" t="0" r="0" b="0"/>
          <a:pathLst>
            <a:path>
              <a:moveTo>
                <a:pt x="0" y="7957"/>
              </a:moveTo>
              <a:lnTo>
                <a:pt x="2525988" y="79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pl-PL" sz="1400" kern="1200"/>
        </a:p>
      </dsp:txBody>
      <dsp:txXfrm rot="10800000">
        <a:off x="5887599" y="2578026"/>
        <a:ext cx="126299" cy="126299"/>
      </dsp:txXfrm>
    </dsp:sp>
    <dsp:sp modelId="{1A421764-0C78-4CDF-8E2A-D0A48AFE8D3D}">
      <dsp:nvSpPr>
        <dsp:cNvPr id="0" name=""/>
        <dsp:cNvSpPr/>
      </dsp:nvSpPr>
      <dsp:spPr>
        <a:xfrm>
          <a:off x="4603022" y="352877"/>
          <a:ext cx="1185753" cy="11857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pl-PL" sz="1400" kern="1200" dirty="0"/>
            <a:t>Myślenie etyczne i zrównoważone </a:t>
          </a:r>
        </a:p>
      </dsp:txBody>
      <dsp:txXfrm>
        <a:off x="4776672" y="526527"/>
        <a:ext cx="838453" cy="838453"/>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EC313640-A9D7-4474-A8EE-605C28A1E708}" type="datetimeFigureOut">
              <a:rPr lang="es-ES" smtClean="0"/>
              <a:t>27/01/2022</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12FB2E4B-9468-4FDF-9F87-37DCA28F108B}" type="slidenum">
              <a:rPr lang="es-ES" smtClean="0"/>
              <a:t>‹#›</a:t>
            </a:fld>
            <a:endParaRPr lang="es-ES"/>
          </a:p>
        </p:txBody>
      </p:sp>
    </p:spTree>
    <p:extLst>
      <p:ext uri="{BB962C8B-B14F-4D97-AF65-F5344CB8AC3E}">
        <p14:creationId xmlns:p14="http://schemas.microsoft.com/office/powerpoint/2010/main" val="2952647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0960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7930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576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12957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44220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9475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6468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59954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27437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73171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8285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23279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07524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12386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19328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47480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95454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95691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92152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25992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27591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767A38-6BE8-48B4-8B8F-3257C75110C3}"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6379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9679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5300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3441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6759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2026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7055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8125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1"/>
            <a:ext cx="2320925" cy="2949575"/>
          </a:xfrm>
          <a:custGeom>
            <a:avLst/>
            <a:gdLst/>
            <a:ahLst/>
            <a:cxnLst/>
            <a:rect l="l" t="t" r="r" b="b"/>
            <a:pathLst>
              <a:path w="2320925" h="2949575">
                <a:moveTo>
                  <a:pt x="2320748" y="2949238"/>
                </a:moveTo>
                <a:lnTo>
                  <a:pt x="0" y="2949238"/>
                </a:lnTo>
                <a:lnTo>
                  <a:pt x="0" y="0"/>
                </a:lnTo>
                <a:lnTo>
                  <a:pt x="2320748" y="2320062"/>
                </a:lnTo>
                <a:lnTo>
                  <a:pt x="2320748" y="2949238"/>
                </a:lnTo>
                <a:close/>
              </a:path>
            </a:pathLst>
          </a:custGeom>
          <a:solidFill>
            <a:srgbClr val="152D54"/>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9144000" y="2377571"/>
            <a:ext cx="6762749" cy="3248024"/>
          </a:xfrm>
          <a:prstGeom prst="rect">
            <a:avLst/>
          </a:prstGeom>
        </p:spPr>
      </p:pic>
      <p:sp>
        <p:nvSpPr>
          <p:cNvPr id="18" name="bg object 18"/>
          <p:cNvSpPr/>
          <p:nvPr/>
        </p:nvSpPr>
        <p:spPr>
          <a:xfrm>
            <a:off x="1919664" y="0"/>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FF1B20"/>
          </a:solidFill>
        </p:spPr>
        <p:txBody>
          <a:bodyPr wrap="square" lIns="0" tIns="0" rIns="0" bIns="0" rtlCol="0"/>
          <a:lstStyle/>
          <a:p>
            <a:endParaRPr/>
          </a:p>
        </p:txBody>
      </p:sp>
      <p:sp>
        <p:nvSpPr>
          <p:cNvPr id="19" name="bg object 19"/>
          <p:cNvSpPr/>
          <p:nvPr/>
        </p:nvSpPr>
        <p:spPr>
          <a:xfrm>
            <a:off x="0" y="1779574"/>
            <a:ext cx="5175250" cy="8507730"/>
          </a:xfrm>
          <a:custGeom>
            <a:avLst/>
            <a:gdLst/>
            <a:ahLst/>
            <a:cxnLst/>
            <a:rect l="l" t="t" r="r" b="b"/>
            <a:pathLst>
              <a:path w="5175250" h="8507730">
                <a:moveTo>
                  <a:pt x="2320747" y="2320061"/>
                </a:moveTo>
                <a:lnTo>
                  <a:pt x="0" y="0"/>
                </a:lnTo>
                <a:lnTo>
                  <a:pt x="0" y="5162562"/>
                </a:lnTo>
                <a:lnTo>
                  <a:pt x="2320747" y="7482611"/>
                </a:lnTo>
                <a:lnTo>
                  <a:pt x="2320747" y="2320061"/>
                </a:lnTo>
                <a:close/>
              </a:path>
              <a:path w="5175250" h="8507730">
                <a:moveTo>
                  <a:pt x="5175148" y="5134191"/>
                </a:moveTo>
                <a:lnTo>
                  <a:pt x="2593111" y="2552928"/>
                </a:lnTo>
                <a:lnTo>
                  <a:pt x="2593111" y="7715491"/>
                </a:lnTo>
                <a:lnTo>
                  <a:pt x="3385299" y="8507438"/>
                </a:lnTo>
                <a:lnTo>
                  <a:pt x="5175148" y="8507438"/>
                </a:lnTo>
                <a:lnTo>
                  <a:pt x="5175148" y="5134191"/>
                </a:lnTo>
                <a:close/>
              </a:path>
            </a:pathLst>
          </a:custGeom>
          <a:solidFill>
            <a:srgbClr val="152D54"/>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380610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3"/>
            <a:ext cx="2320925" cy="2949575"/>
          </a:xfrm>
          <a:custGeom>
            <a:avLst/>
            <a:gdLst/>
            <a:ahLst/>
            <a:cxnLst/>
            <a:rect l="l" t="t" r="r" b="b"/>
            <a:pathLst>
              <a:path w="2320925" h="2949575">
                <a:moveTo>
                  <a:pt x="2320748" y="2949236"/>
                </a:moveTo>
                <a:lnTo>
                  <a:pt x="0" y="2949236"/>
                </a:lnTo>
                <a:lnTo>
                  <a:pt x="0" y="0"/>
                </a:lnTo>
                <a:lnTo>
                  <a:pt x="2320748" y="2320062"/>
                </a:lnTo>
                <a:lnTo>
                  <a:pt x="2320748" y="2949236"/>
                </a:lnTo>
                <a:close/>
              </a:path>
            </a:pathLst>
          </a:custGeom>
          <a:solidFill>
            <a:srgbClr val="FF1B20"/>
          </a:solidFill>
        </p:spPr>
        <p:txBody>
          <a:bodyPr wrap="square" lIns="0" tIns="0" rIns="0" bIns="0" rtlCol="0"/>
          <a:lstStyle/>
          <a:p>
            <a:endParaRPr/>
          </a:p>
        </p:txBody>
      </p:sp>
      <p:sp>
        <p:nvSpPr>
          <p:cNvPr id="17" name="bg object 17"/>
          <p:cNvSpPr/>
          <p:nvPr/>
        </p:nvSpPr>
        <p:spPr>
          <a:xfrm>
            <a:off x="1919664" y="3"/>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152D54"/>
          </a:solidFill>
        </p:spPr>
        <p:txBody>
          <a:bodyPr wrap="square" lIns="0" tIns="0" rIns="0" bIns="0" rtlCol="0"/>
          <a:lstStyle/>
          <a:p>
            <a:endParaRPr/>
          </a:p>
        </p:txBody>
      </p:sp>
      <p:sp>
        <p:nvSpPr>
          <p:cNvPr id="18" name="bg object 18"/>
          <p:cNvSpPr/>
          <p:nvPr/>
        </p:nvSpPr>
        <p:spPr>
          <a:xfrm>
            <a:off x="0" y="1779586"/>
            <a:ext cx="5175250" cy="8507730"/>
          </a:xfrm>
          <a:custGeom>
            <a:avLst/>
            <a:gdLst/>
            <a:ahLst/>
            <a:cxnLst/>
            <a:rect l="l" t="t" r="r" b="b"/>
            <a:pathLst>
              <a:path w="5175250" h="8507730">
                <a:moveTo>
                  <a:pt x="2320747" y="2320061"/>
                </a:moveTo>
                <a:lnTo>
                  <a:pt x="0" y="0"/>
                </a:lnTo>
                <a:lnTo>
                  <a:pt x="0" y="5162550"/>
                </a:lnTo>
                <a:lnTo>
                  <a:pt x="2320747" y="7482611"/>
                </a:lnTo>
                <a:lnTo>
                  <a:pt x="2320747" y="2320061"/>
                </a:lnTo>
                <a:close/>
              </a:path>
              <a:path w="5175250" h="8507730">
                <a:moveTo>
                  <a:pt x="5175148" y="5134191"/>
                </a:moveTo>
                <a:lnTo>
                  <a:pt x="2593111" y="2552916"/>
                </a:lnTo>
                <a:lnTo>
                  <a:pt x="2593111" y="7715478"/>
                </a:lnTo>
                <a:lnTo>
                  <a:pt x="3385299" y="8507425"/>
                </a:lnTo>
                <a:lnTo>
                  <a:pt x="5175148" y="8507425"/>
                </a:lnTo>
                <a:lnTo>
                  <a:pt x="5175148" y="5134191"/>
                </a:lnTo>
                <a:close/>
              </a:path>
            </a:pathLst>
          </a:custGeom>
          <a:solidFill>
            <a:srgbClr val="FF1B20"/>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1"/>
            <a:ext cx="2320925" cy="2949575"/>
          </a:xfrm>
          <a:custGeom>
            <a:avLst/>
            <a:gdLst/>
            <a:ahLst/>
            <a:cxnLst/>
            <a:rect l="l" t="t" r="r" b="b"/>
            <a:pathLst>
              <a:path w="2320925" h="2949575">
                <a:moveTo>
                  <a:pt x="2320748" y="2949238"/>
                </a:moveTo>
                <a:lnTo>
                  <a:pt x="0" y="2949238"/>
                </a:lnTo>
                <a:lnTo>
                  <a:pt x="0" y="0"/>
                </a:lnTo>
                <a:lnTo>
                  <a:pt x="2320748" y="2320062"/>
                </a:lnTo>
                <a:lnTo>
                  <a:pt x="2320748" y="2949238"/>
                </a:lnTo>
                <a:close/>
              </a:path>
            </a:pathLst>
          </a:custGeom>
          <a:solidFill>
            <a:srgbClr val="FF1B20"/>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9144000" y="2377571"/>
            <a:ext cx="6762749" cy="3248024"/>
          </a:xfrm>
          <a:prstGeom prst="rect">
            <a:avLst/>
          </a:prstGeom>
        </p:spPr>
      </p:pic>
      <p:sp>
        <p:nvSpPr>
          <p:cNvPr id="18" name="bg object 18"/>
          <p:cNvSpPr/>
          <p:nvPr/>
        </p:nvSpPr>
        <p:spPr>
          <a:xfrm>
            <a:off x="1919664" y="0"/>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152D54"/>
          </a:solidFill>
        </p:spPr>
        <p:txBody>
          <a:bodyPr wrap="square" lIns="0" tIns="0" rIns="0" bIns="0" rtlCol="0"/>
          <a:lstStyle/>
          <a:p>
            <a:endParaRPr/>
          </a:p>
        </p:txBody>
      </p:sp>
      <p:sp>
        <p:nvSpPr>
          <p:cNvPr id="19" name="bg object 19"/>
          <p:cNvSpPr/>
          <p:nvPr/>
        </p:nvSpPr>
        <p:spPr>
          <a:xfrm>
            <a:off x="0" y="1779574"/>
            <a:ext cx="5175250" cy="8507730"/>
          </a:xfrm>
          <a:custGeom>
            <a:avLst/>
            <a:gdLst/>
            <a:ahLst/>
            <a:cxnLst/>
            <a:rect l="l" t="t" r="r" b="b"/>
            <a:pathLst>
              <a:path w="5175250" h="8507730">
                <a:moveTo>
                  <a:pt x="2320747" y="2320061"/>
                </a:moveTo>
                <a:lnTo>
                  <a:pt x="0" y="0"/>
                </a:lnTo>
                <a:lnTo>
                  <a:pt x="0" y="5162562"/>
                </a:lnTo>
                <a:lnTo>
                  <a:pt x="2320747" y="7482611"/>
                </a:lnTo>
                <a:lnTo>
                  <a:pt x="2320747" y="2320061"/>
                </a:lnTo>
                <a:close/>
              </a:path>
              <a:path w="5175250" h="8507730">
                <a:moveTo>
                  <a:pt x="5175148" y="5134191"/>
                </a:moveTo>
                <a:lnTo>
                  <a:pt x="2593111" y="2552928"/>
                </a:lnTo>
                <a:lnTo>
                  <a:pt x="2593111" y="7715491"/>
                </a:lnTo>
                <a:lnTo>
                  <a:pt x="3385299" y="8507438"/>
                </a:lnTo>
                <a:lnTo>
                  <a:pt x="5175148" y="8507438"/>
                </a:lnTo>
                <a:lnTo>
                  <a:pt x="5175148" y="5134191"/>
                </a:lnTo>
                <a:close/>
              </a:path>
            </a:pathLst>
          </a:custGeom>
          <a:solidFill>
            <a:srgbClr val="FF1B20"/>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825693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93152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51422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3"/>
            <a:ext cx="2320925" cy="2949575"/>
          </a:xfrm>
          <a:custGeom>
            <a:avLst/>
            <a:gdLst/>
            <a:ahLst/>
            <a:cxnLst/>
            <a:rect l="l" t="t" r="r" b="b"/>
            <a:pathLst>
              <a:path w="2320925" h="2949575">
                <a:moveTo>
                  <a:pt x="2320748" y="2949236"/>
                </a:moveTo>
                <a:lnTo>
                  <a:pt x="0" y="2949236"/>
                </a:lnTo>
                <a:lnTo>
                  <a:pt x="0" y="0"/>
                </a:lnTo>
                <a:lnTo>
                  <a:pt x="2320748" y="2320062"/>
                </a:lnTo>
                <a:lnTo>
                  <a:pt x="2320748" y="2949236"/>
                </a:lnTo>
                <a:close/>
              </a:path>
            </a:pathLst>
          </a:custGeom>
          <a:solidFill>
            <a:srgbClr val="152D54"/>
          </a:solidFill>
        </p:spPr>
        <p:txBody>
          <a:bodyPr wrap="square" lIns="0" tIns="0" rIns="0" bIns="0" rtlCol="0"/>
          <a:lstStyle/>
          <a:p>
            <a:endParaRPr/>
          </a:p>
        </p:txBody>
      </p:sp>
      <p:sp>
        <p:nvSpPr>
          <p:cNvPr id="17" name="bg object 17"/>
          <p:cNvSpPr/>
          <p:nvPr/>
        </p:nvSpPr>
        <p:spPr>
          <a:xfrm>
            <a:off x="1919664" y="3"/>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FF1B20"/>
          </a:solidFill>
        </p:spPr>
        <p:txBody>
          <a:bodyPr wrap="square" lIns="0" tIns="0" rIns="0" bIns="0" rtlCol="0"/>
          <a:lstStyle/>
          <a:p>
            <a:endParaRPr/>
          </a:p>
        </p:txBody>
      </p:sp>
      <p:sp>
        <p:nvSpPr>
          <p:cNvPr id="18" name="bg object 18"/>
          <p:cNvSpPr/>
          <p:nvPr/>
        </p:nvSpPr>
        <p:spPr>
          <a:xfrm>
            <a:off x="0" y="1779586"/>
            <a:ext cx="5175250" cy="8507730"/>
          </a:xfrm>
          <a:custGeom>
            <a:avLst/>
            <a:gdLst/>
            <a:ahLst/>
            <a:cxnLst/>
            <a:rect l="l" t="t" r="r" b="b"/>
            <a:pathLst>
              <a:path w="5175250" h="8507730">
                <a:moveTo>
                  <a:pt x="2320747" y="2320061"/>
                </a:moveTo>
                <a:lnTo>
                  <a:pt x="0" y="0"/>
                </a:lnTo>
                <a:lnTo>
                  <a:pt x="0" y="5162550"/>
                </a:lnTo>
                <a:lnTo>
                  <a:pt x="2320747" y="7482611"/>
                </a:lnTo>
                <a:lnTo>
                  <a:pt x="2320747" y="2320061"/>
                </a:lnTo>
                <a:close/>
              </a:path>
              <a:path w="5175250" h="8507730">
                <a:moveTo>
                  <a:pt x="5175148" y="5134191"/>
                </a:moveTo>
                <a:lnTo>
                  <a:pt x="2593111" y="2552916"/>
                </a:lnTo>
                <a:lnTo>
                  <a:pt x="2593111" y="7715478"/>
                </a:lnTo>
                <a:lnTo>
                  <a:pt x="3385299" y="8507425"/>
                </a:lnTo>
                <a:lnTo>
                  <a:pt x="5175148" y="8507425"/>
                </a:lnTo>
                <a:lnTo>
                  <a:pt x="5175148" y="5134191"/>
                </a:lnTo>
                <a:close/>
              </a:path>
            </a:pathLst>
          </a:custGeom>
          <a:solidFill>
            <a:srgbClr val="152D54"/>
          </a:solidFill>
        </p:spPr>
        <p:txBody>
          <a:bodyPr wrap="square" lIns="0" tIns="0" rIns="0" bIns="0" rtlCol="0"/>
          <a:lstStyle/>
          <a:p>
            <a:endParaRPr/>
          </a:p>
        </p:txBody>
      </p:sp>
      <p:pic>
        <p:nvPicPr>
          <p:cNvPr id="19" name="bg object 19"/>
          <p:cNvPicPr/>
          <p:nvPr/>
        </p:nvPicPr>
        <p:blipFill>
          <a:blip r:embed="rId2" cstate="print"/>
          <a:stretch>
            <a:fillRect/>
          </a:stretch>
        </p:blipFill>
        <p:spPr>
          <a:xfrm>
            <a:off x="6370720" y="9572870"/>
            <a:ext cx="11740249" cy="529936"/>
          </a:xfrm>
          <a:prstGeom prst="rect">
            <a:avLst/>
          </a:prstGeom>
        </p:spPr>
      </p:pic>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8851148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8512721"/>
            <a:ext cx="18288000" cy="1771650"/>
          </a:xfrm>
          <a:custGeom>
            <a:avLst/>
            <a:gdLst/>
            <a:ahLst/>
            <a:cxnLst/>
            <a:rect l="l" t="t" r="r" b="b"/>
            <a:pathLst>
              <a:path w="18288000" h="1771650">
                <a:moveTo>
                  <a:pt x="18287998" y="1771649"/>
                </a:moveTo>
                <a:lnTo>
                  <a:pt x="0" y="1771649"/>
                </a:lnTo>
                <a:lnTo>
                  <a:pt x="0" y="0"/>
                </a:lnTo>
                <a:lnTo>
                  <a:pt x="18287998" y="0"/>
                </a:lnTo>
                <a:lnTo>
                  <a:pt x="18287998" y="1771649"/>
                </a:lnTo>
                <a:close/>
              </a:path>
            </a:pathLst>
          </a:custGeom>
          <a:solidFill>
            <a:srgbClr val="152D54"/>
          </a:solidFill>
        </p:spPr>
        <p:txBody>
          <a:bodyPr wrap="square" lIns="0" tIns="0" rIns="0" bIns="0" rtlCol="0"/>
          <a:lstStyle/>
          <a:p>
            <a:endParaRPr/>
          </a:p>
        </p:txBody>
      </p:sp>
      <p:sp>
        <p:nvSpPr>
          <p:cNvPr id="17" name="bg object 17"/>
          <p:cNvSpPr/>
          <p:nvPr/>
        </p:nvSpPr>
        <p:spPr>
          <a:xfrm>
            <a:off x="12620321" y="8482166"/>
            <a:ext cx="2223770" cy="1797050"/>
          </a:xfrm>
          <a:custGeom>
            <a:avLst/>
            <a:gdLst/>
            <a:ahLst/>
            <a:cxnLst/>
            <a:rect l="l" t="t" r="r" b="b"/>
            <a:pathLst>
              <a:path w="2223769" h="1797050">
                <a:moveTo>
                  <a:pt x="1235377" y="1796644"/>
                </a:moveTo>
                <a:lnTo>
                  <a:pt x="0" y="1796644"/>
                </a:lnTo>
                <a:lnTo>
                  <a:pt x="988123" y="898544"/>
                </a:lnTo>
                <a:lnTo>
                  <a:pt x="0" y="0"/>
                </a:lnTo>
                <a:lnTo>
                  <a:pt x="1235377" y="0"/>
                </a:lnTo>
                <a:lnTo>
                  <a:pt x="2223501" y="898544"/>
                </a:lnTo>
                <a:lnTo>
                  <a:pt x="1235377" y="1796644"/>
                </a:lnTo>
                <a:close/>
              </a:path>
            </a:pathLst>
          </a:custGeom>
          <a:solidFill>
            <a:srgbClr val="FFFFFF"/>
          </a:solidFill>
        </p:spPr>
        <p:txBody>
          <a:bodyPr wrap="square" lIns="0" tIns="0" rIns="0" bIns="0" rtlCol="0"/>
          <a:lstStyle/>
          <a:p>
            <a:endParaRPr/>
          </a:p>
        </p:txBody>
      </p:sp>
      <p:sp>
        <p:nvSpPr>
          <p:cNvPr id="18" name="bg object 18"/>
          <p:cNvSpPr/>
          <p:nvPr/>
        </p:nvSpPr>
        <p:spPr>
          <a:xfrm>
            <a:off x="2322659" y="8517270"/>
            <a:ext cx="6817359" cy="1769745"/>
          </a:xfrm>
          <a:custGeom>
            <a:avLst/>
            <a:gdLst/>
            <a:ahLst/>
            <a:cxnLst/>
            <a:rect l="l" t="t" r="r" b="b"/>
            <a:pathLst>
              <a:path w="6817359" h="1769745">
                <a:moveTo>
                  <a:pt x="6817229" y="0"/>
                </a:moveTo>
                <a:lnTo>
                  <a:pt x="5048259" y="1769728"/>
                </a:lnTo>
                <a:lnTo>
                  <a:pt x="0" y="1769728"/>
                </a:lnTo>
                <a:lnTo>
                  <a:pt x="1768979" y="0"/>
                </a:lnTo>
                <a:lnTo>
                  <a:pt x="6817229" y="0"/>
                </a:lnTo>
                <a:close/>
              </a:path>
            </a:pathLst>
          </a:custGeom>
          <a:solidFill>
            <a:srgbClr val="FF1B20"/>
          </a:solidFill>
        </p:spPr>
        <p:txBody>
          <a:bodyPr wrap="square" lIns="0" tIns="0" rIns="0" bIns="0" rtlCol="0"/>
          <a:lstStyle/>
          <a:p>
            <a:endParaRPr/>
          </a:p>
        </p:txBody>
      </p:sp>
      <p:sp>
        <p:nvSpPr>
          <p:cNvPr id="2" name="Holder 2"/>
          <p:cNvSpPr>
            <a:spLocks noGrp="1"/>
          </p:cNvSpPr>
          <p:nvPr>
            <p:ph type="title"/>
          </p:nvPr>
        </p:nvSpPr>
        <p:spPr>
          <a:xfrm>
            <a:off x="3770045" y="3861156"/>
            <a:ext cx="10747908" cy="1397000"/>
          </a:xfrm>
          <a:prstGeom prst="rect">
            <a:avLst/>
          </a:prstGeom>
        </p:spPr>
        <p:txBody>
          <a:bodyPr wrap="square" lIns="0" tIns="0" rIns="0" bIns="0">
            <a:spAutoFit/>
          </a:bodyPr>
          <a:lstStyle>
            <a:lvl1pPr>
              <a:defRPr sz="9000" b="1" i="0">
                <a:solidFill>
                  <a:srgbClr val="152D54"/>
                </a:solidFill>
                <a:latin typeface="Calibri"/>
                <a:cs typeface="Calibri"/>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1/27/2022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8512721"/>
            <a:ext cx="18288000" cy="1771650"/>
          </a:xfrm>
          <a:custGeom>
            <a:avLst/>
            <a:gdLst/>
            <a:ahLst/>
            <a:cxnLst/>
            <a:rect l="l" t="t" r="r" b="b"/>
            <a:pathLst>
              <a:path w="18288000" h="1771650">
                <a:moveTo>
                  <a:pt x="18287998" y="1771649"/>
                </a:moveTo>
                <a:lnTo>
                  <a:pt x="0" y="1771649"/>
                </a:lnTo>
                <a:lnTo>
                  <a:pt x="0" y="0"/>
                </a:lnTo>
                <a:lnTo>
                  <a:pt x="18287998" y="0"/>
                </a:lnTo>
                <a:lnTo>
                  <a:pt x="18287998" y="1771649"/>
                </a:lnTo>
                <a:close/>
              </a:path>
            </a:pathLst>
          </a:custGeom>
          <a:solidFill>
            <a:srgbClr val="FF1B20"/>
          </a:solidFill>
        </p:spPr>
        <p:txBody>
          <a:bodyPr wrap="square" lIns="0" tIns="0" rIns="0" bIns="0" rtlCol="0"/>
          <a:lstStyle/>
          <a:p>
            <a:endParaRPr/>
          </a:p>
        </p:txBody>
      </p:sp>
      <p:sp>
        <p:nvSpPr>
          <p:cNvPr id="17" name="bg object 17"/>
          <p:cNvSpPr/>
          <p:nvPr/>
        </p:nvSpPr>
        <p:spPr>
          <a:xfrm>
            <a:off x="1209657" y="8521585"/>
            <a:ext cx="7934325" cy="1765935"/>
          </a:xfrm>
          <a:custGeom>
            <a:avLst/>
            <a:gdLst/>
            <a:ahLst/>
            <a:cxnLst/>
            <a:rect l="l" t="t" r="r" b="b"/>
            <a:pathLst>
              <a:path w="7934325" h="1765934">
                <a:moveTo>
                  <a:pt x="0" y="0"/>
                </a:moveTo>
                <a:lnTo>
                  <a:pt x="7934323" y="0"/>
                </a:lnTo>
                <a:lnTo>
                  <a:pt x="7910915" y="41690"/>
                </a:lnTo>
                <a:lnTo>
                  <a:pt x="7887081" y="83107"/>
                </a:lnTo>
                <a:lnTo>
                  <a:pt x="7862825" y="124248"/>
                </a:lnTo>
                <a:lnTo>
                  <a:pt x="7838151" y="165111"/>
                </a:lnTo>
                <a:lnTo>
                  <a:pt x="7813060" y="205691"/>
                </a:lnTo>
                <a:lnTo>
                  <a:pt x="7787556" y="245987"/>
                </a:lnTo>
                <a:lnTo>
                  <a:pt x="7761642" y="285994"/>
                </a:lnTo>
                <a:lnTo>
                  <a:pt x="7735320" y="325711"/>
                </a:lnTo>
                <a:lnTo>
                  <a:pt x="7708595" y="365134"/>
                </a:lnTo>
                <a:lnTo>
                  <a:pt x="7681468" y="404260"/>
                </a:lnTo>
                <a:lnTo>
                  <a:pt x="7653942" y="443086"/>
                </a:lnTo>
                <a:lnTo>
                  <a:pt x="7626021" y="481610"/>
                </a:lnTo>
                <a:lnTo>
                  <a:pt x="7597708" y="519828"/>
                </a:lnTo>
                <a:lnTo>
                  <a:pt x="7569005" y="557737"/>
                </a:lnTo>
                <a:lnTo>
                  <a:pt x="7539915" y="595335"/>
                </a:lnTo>
                <a:lnTo>
                  <a:pt x="7510442" y="632618"/>
                </a:lnTo>
                <a:lnTo>
                  <a:pt x="7480588" y="669584"/>
                </a:lnTo>
                <a:lnTo>
                  <a:pt x="7450357" y="706229"/>
                </a:lnTo>
                <a:lnTo>
                  <a:pt x="7419751" y="742551"/>
                </a:lnTo>
                <a:lnTo>
                  <a:pt x="7388772" y="778546"/>
                </a:lnTo>
                <a:lnTo>
                  <a:pt x="7357425" y="814212"/>
                </a:lnTo>
                <a:lnTo>
                  <a:pt x="7325712" y="849546"/>
                </a:lnTo>
                <a:lnTo>
                  <a:pt x="7293636" y="884545"/>
                </a:lnTo>
                <a:lnTo>
                  <a:pt x="7261200" y="919205"/>
                </a:lnTo>
                <a:lnTo>
                  <a:pt x="7228407" y="953524"/>
                </a:lnTo>
                <a:lnTo>
                  <a:pt x="7195260" y="987498"/>
                </a:lnTo>
                <a:lnTo>
                  <a:pt x="7161762" y="1021126"/>
                </a:lnTo>
                <a:lnTo>
                  <a:pt x="7127915" y="1054404"/>
                </a:lnTo>
                <a:lnTo>
                  <a:pt x="7093724" y="1087328"/>
                </a:lnTo>
                <a:lnTo>
                  <a:pt x="7059189" y="1119896"/>
                </a:lnTo>
                <a:lnTo>
                  <a:pt x="7024316" y="1152106"/>
                </a:lnTo>
                <a:lnTo>
                  <a:pt x="6989106" y="1183953"/>
                </a:lnTo>
                <a:lnTo>
                  <a:pt x="6953563" y="1215436"/>
                </a:lnTo>
                <a:lnTo>
                  <a:pt x="6917689" y="1246550"/>
                </a:lnTo>
                <a:lnTo>
                  <a:pt x="6881488" y="1277294"/>
                </a:lnTo>
                <a:lnTo>
                  <a:pt x="6844962" y="1307664"/>
                </a:lnTo>
                <a:lnTo>
                  <a:pt x="6808114" y="1337657"/>
                </a:lnTo>
                <a:lnTo>
                  <a:pt x="6770948" y="1367271"/>
                </a:lnTo>
                <a:lnTo>
                  <a:pt x="6733466" y="1396501"/>
                </a:lnTo>
                <a:lnTo>
                  <a:pt x="6695671" y="1425347"/>
                </a:lnTo>
                <a:lnTo>
                  <a:pt x="6657566" y="1453803"/>
                </a:lnTo>
                <a:lnTo>
                  <a:pt x="6619155" y="1481868"/>
                </a:lnTo>
                <a:lnTo>
                  <a:pt x="6580439" y="1509538"/>
                </a:lnTo>
                <a:lnTo>
                  <a:pt x="6541423" y="1536811"/>
                </a:lnTo>
                <a:lnTo>
                  <a:pt x="6502108" y="1563683"/>
                </a:lnTo>
                <a:lnTo>
                  <a:pt x="6462499" y="1590152"/>
                </a:lnTo>
                <a:lnTo>
                  <a:pt x="6422597" y="1616215"/>
                </a:lnTo>
                <a:lnTo>
                  <a:pt x="6382406" y="1641868"/>
                </a:lnTo>
                <a:lnTo>
                  <a:pt x="6341929" y="1667108"/>
                </a:lnTo>
                <a:lnTo>
                  <a:pt x="6301168" y="1691934"/>
                </a:lnTo>
                <a:lnTo>
                  <a:pt x="6260128" y="1716341"/>
                </a:lnTo>
                <a:lnTo>
                  <a:pt x="6218810" y="1740327"/>
                </a:lnTo>
                <a:lnTo>
                  <a:pt x="6177217" y="1763889"/>
                </a:lnTo>
                <a:lnTo>
                  <a:pt x="6174459" y="1765413"/>
                </a:lnTo>
                <a:lnTo>
                  <a:pt x="1759920" y="1765413"/>
                </a:lnTo>
                <a:lnTo>
                  <a:pt x="1715568" y="1740327"/>
                </a:lnTo>
                <a:lnTo>
                  <a:pt x="1674249" y="1716341"/>
                </a:lnTo>
                <a:lnTo>
                  <a:pt x="1633207" y="1691934"/>
                </a:lnTo>
                <a:lnTo>
                  <a:pt x="1592446" y="1667108"/>
                </a:lnTo>
                <a:lnTo>
                  <a:pt x="1551968" y="1641868"/>
                </a:lnTo>
                <a:lnTo>
                  <a:pt x="1511776" y="1616215"/>
                </a:lnTo>
                <a:lnTo>
                  <a:pt x="1471874" y="1590152"/>
                </a:lnTo>
                <a:lnTo>
                  <a:pt x="1432264" y="1563683"/>
                </a:lnTo>
                <a:lnTo>
                  <a:pt x="1392948" y="1536811"/>
                </a:lnTo>
                <a:lnTo>
                  <a:pt x="1353931" y="1509538"/>
                </a:lnTo>
                <a:lnTo>
                  <a:pt x="1315215" y="1481868"/>
                </a:lnTo>
                <a:lnTo>
                  <a:pt x="1276802" y="1453803"/>
                </a:lnTo>
                <a:lnTo>
                  <a:pt x="1238697" y="1425347"/>
                </a:lnTo>
                <a:lnTo>
                  <a:pt x="1200901" y="1396501"/>
                </a:lnTo>
                <a:lnTo>
                  <a:pt x="1163418" y="1367271"/>
                </a:lnTo>
                <a:lnTo>
                  <a:pt x="1126251" y="1337657"/>
                </a:lnTo>
                <a:lnTo>
                  <a:pt x="1089403" y="1307664"/>
                </a:lnTo>
                <a:lnTo>
                  <a:pt x="1052876" y="1277294"/>
                </a:lnTo>
                <a:lnTo>
                  <a:pt x="1016673" y="1246550"/>
                </a:lnTo>
                <a:lnTo>
                  <a:pt x="980799" y="1215436"/>
                </a:lnTo>
                <a:lnTo>
                  <a:pt x="945255" y="1183953"/>
                </a:lnTo>
                <a:lnTo>
                  <a:pt x="910044" y="1152106"/>
                </a:lnTo>
                <a:lnTo>
                  <a:pt x="875169" y="1119896"/>
                </a:lnTo>
                <a:lnTo>
                  <a:pt x="840634" y="1087328"/>
                </a:lnTo>
                <a:lnTo>
                  <a:pt x="806442" y="1054404"/>
                </a:lnTo>
                <a:lnTo>
                  <a:pt x="772594" y="1021126"/>
                </a:lnTo>
                <a:lnTo>
                  <a:pt x="739095" y="987498"/>
                </a:lnTo>
                <a:lnTo>
                  <a:pt x="705947" y="953524"/>
                </a:lnTo>
                <a:lnTo>
                  <a:pt x="673153" y="919205"/>
                </a:lnTo>
                <a:lnTo>
                  <a:pt x="640716" y="884545"/>
                </a:lnTo>
                <a:lnTo>
                  <a:pt x="608639" y="849546"/>
                </a:lnTo>
                <a:lnTo>
                  <a:pt x="576925" y="814212"/>
                </a:lnTo>
                <a:lnTo>
                  <a:pt x="545577" y="778546"/>
                </a:lnTo>
                <a:lnTo>
                  <a:pt x="514597" y="742551"/>
                </a:lnTo>
                <a:lnTo>
                  <a:pt x="483990" y="706229"/>
                </a:lnTo>
                <a:lnTo>
                  <a:pt x="453757" y="669584"/>
                </a:lnTo>
                <a:lnTo>
                  <a:pt x="423902" y="632618"/>
                </a:lnTo>
                <a:lnTo>
                  <a:pt x="394428" y="595335"/>
                </a:lnTo>
                <a:lnTo>
                  <a:pt x="365337" y="557737"/>
                </a:lnTo>
                <a:lnTo>
                  <a:pt x="336633" y="519828"/>
                </a:lnTo>
                <a:lnTo>
                  <a:pt x="308318" y="481610"/>
                </a:lnTo>
                <a:lnTo>
                  <a:pt x="280396" y="443086"/>
                </a:lnTo>
                <a:lnTo>
                  <a:pt x="252870" y="404260"/>
                </a:lnTo>
                <a:lnTo>
                  <a:pt x="225741" y="365134"/>
                </a:lnTo>
                <a:lnTo>
                  <a:pt x="199014" y="325711"/>
                </a:lnTo>
                <a:lnTo>
                  <a:pt x="172691" y="285994"/>
                </a:lnTo>
                <a:lnTo>
                  <a:pt x="146776" y="245987"/>
                </a:lnTo>
                <a:lnTo>
                  <a:pt x="121270" y="205691"/>
                </a:lnTo>
                <a:lnTo>
                  <a:pt x="96178" y="165111"/>
                </a:lnTo>
                <a:lnTo>
                  <a:pt x="71502" y="124248"/>
                </a:lnTo>
                <a:lnTo>
                  <a:pt x="47245" y="83107"/>
                </a:lnTo>
                <a:lnTo>
                  <a:pt x="23410" y="41690"/>
                </a:lnTo>
                <a:lnTo>
                  <a:pt x="0" y="0"/>
                </a:lnTo>
                <a:close/>
              </a:path>
            </a:pathLst>
          </a:custGeom>
          <a:solidFill>
            <a:srgbClr val="152D54"/>
          </a:solidFill>
        </p:spPr>
        <p:txBody>
          <a:bodyPr wrap="square" lIns="0" tIns="0" rIns="0" bIns="0" rtlCol="0"/>
          <a:lstStyle/>
          <a:p>
            <a:endParaRPr/>
          </a:p>
        </p:txBody>
      </p:sp>
      <p:sp>
        <p:nvSpPr>
          <p:cNvPr id="18" name="bg object 18"/>
          <p:cNvSpPr/>
          <p:nvPr/>
        </p:nvSpPr>
        <p:spPr>
          <a:xfrm>
            <a:off x="12620321" y="8482166"/>
            <a:ext cx="2223770" cy="1797050"/>
          </a:xfrm>
          <a:custGeom>
            <a:avLst/>
            <a:gdLst/>
            <a:ahLst/>
            <a:cxnLst/>
            <a:rect l="l" t="t" r="r" b="b"/>
            <a:pathLst>
              <a:path w="2223769" h="1797050">
                <a:moveTo>
                  <a:pt x="1235377" y="1796644"/>
                </a:moveTo>
                <a:lnTo>
                  <a:pt x="0" y="1796644"/>
                </a:lnTo>
                <a:lnTo>
                  <a:pt x="988123" y="898544"/>
                </a:lnTo>
                <a:lnTo>
                  <a:pt x="0" y="0"/>
                </a:lnTo>
                <a:lnTo>
                  <a:pt x="1235377" y="0"/>
                </a:lnTo>
                <a:lnTo>
                  <a:pt x="2223501" y="898544"/>
                </a:lnTo>
                <a:lnTo>
                  <a:pt x="1235377" y="1796644"/>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3770045" y="3861156"/>
            <a:ext cx="10747908" cy="1397000"/>
          </a:xfrm>
          <a:prstGeom prst="rect">
            <a:avLst/>
          </a:prstGeom>
        </p:spPr>
        <p:txBody>
          <a:bodyPr wrap="square" lIns="0" tIns="0" rIns="0" bIns="0">
            <a:spAutoFit/>
          </a:bodyPr>
          <a:lstStyle>
            <a:lvl1pPr>
              <a:defRPr sz="9000" b="1" i="0">
                <a:solidFill>
                  <a:srgbClr val="152D54"/>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1/27/2022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58967279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6.jpeg"/><Relationship Id="rId7" Type="http://schemas.openxmlformats.org/officeDocument/2006/relationships/diagramQuickStyle" Target="../diagrams/quickStyle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7.png"/><Relationship Id="rId9" Type="http://schemas.microsoft.com/office/2007/relationships/diagramDrawing" Target="../diagrams/drawing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9.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eur-lex.europa.eu/legal-content/EN/TXT/PDF/?uri=CELEX:32006H0962&amp;from=EN" TargetMode="Externa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63100" y="6057900"/>
            <a:ext cx="6019800" cy="889346"/>
          </a:xfrm>
          <a:prstGeom prst="rect">
            <a:avLst/>
          </a:prstGeom>
        </p:spPr>
        <p:txBody>
          <a:bodyPr vert="horz" wrap="square" lIns="0" tIns="67945" rIns="0" bIns="0" rtlCol="0">
            <a:spAutoFit/>
          </a:bodyPr>
          <a:lstStyle/>
          <a:p>
            <a:pPr marL="572770" marR="0" lvl="0" indent="0" algn="l" defTabSz="914400" rtl="0" eaLnBrk="1" fontAlgn="auto" latinLnBrk="0" hangingPunct="1">
              <a:lnSpc>
                <a:spcPct val="100000"/>
              </a:lnSpc>
              <a:spcBef>
                <a:spcPts val="535"/>
              </a:spcBef>
              <a:spcAft>
                <a:spcPts val="0"/>
              </a:spcAft>
              <a:buClrTx/>
              <a:buSzTx/>
              <a:buFontTx/>
              <a:buNone/>
              <a:tabLst>
                <a:tab pos="2402205" algn="l"/>
                <a:tab pos="3403600" algn="l"/>
                <a:tab pos="4709160" algn="l"/>
                <a:tab pos="5283200" algn="l"/>
              </a:tabLst>
              <a:defRPr/>
            </a:pP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nh</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c</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 </a:t>
            </a:r>
            <a:r>
              <a:rPr kumimoji="0" lang="en-US" sz="2500" b="1" i="0" u="none" strike="noStrike" kern="1200" cap="none" spc="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f</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  </a:t>
            </a:r>
            <a:r>
              <a:rPr kumimoji="0" lang="en-US" sz="2500" b="1" i="0" u="none" strike="noStrike" kern="1200" cap="none" spc="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k</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ll</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 t</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 </a:t>
            </a:r>
            <a:r>
              <a:rPr kumimoji="0" lang="en-US" sz="2500" b="1" i="0" u="none" strike="noStrike" kern="1200" cap="none" spc="1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3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u</a:t>
            </a:r>
            <a:r>
              <a:rPr kumimoji="0" lang="en-US" sz="2500" b="1" i="0" u="none" strike="noStrike" kern="1200" cap="none" spc="14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r</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3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u</a:t>
            </a:r>
            <a:r>
              <a:rPr kumimoji="0" lang="en-US" sz="2500" b="1" i="0" u="none" strike="noStrike" kern="1200" cap="none" spc="14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r</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endParaRPr kumimoji="0" lang="en-US" sz="2500" b="0" i="0" u="none" strike="noStrike" kern="1200" cap="none" spc="0" normalizeH="0" baseline="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434"/>
              </a:spcBef>
              <a:spcAft>
                <a:spcPts val="0"/>
              </a:spcAft>
              <a:buClrTx/>
              <a:buSzTx/>
              <a:buFontTx/>
              <a:buNone/>
              <a:tabLst>
                <a:tab pos="3549015" algn="l"/>
                <a:tab pos="4462145" algn="l"/>
              </a:tabLst>
              <a:defRPr/>
            </a:pP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C</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6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m</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p</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1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v</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ss </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d </a:t>
            </a: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6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m</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p</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12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y</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11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b</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12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y</a:t>
            </a:r>
            <a:endParaRPr kumimoji="0" lang="en-US" sz="2500" b="0" i="0" u="none" strike="noStrike" kern="1200" cap="none" spc="0" normalizeH="0" baseline="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CuadroTexto 4">
            <a:extLst>
              <a:ext uri="{FF2B5EF4-FFF2-40B4-BE49-F238E27FC236}">
                <a16:creationId xmlns:a16="http://schemas.microsoft.com/office/drawing/2014/main" xmlns="" id="{C7FEDA95-0A56-4050-BF37-D149971C5E0B}"/>
              </a:ext>
            </a:extLst>
          </p:cNvPr>
          <p:cNvSpPr txBox="1"/>
          <p:nvPr/>
        </p:nvSpPr>
        <p:spPr>
          <a:xfrm>
            <a:off x="6994103" y="7048623"/>
            <a:ext cx="11353800" cy="1384995"/>
          </a:xfrm>
          <a:prstGeom prst="rect">
            <a:avLst/>
          </a:prstGeom>
          <a:noFill/>
        </p:spPr>
        <p:txBody>
          <a:bodyPr wrap="square">
            <a:spAutoFit/>
          </a:bodyPr>
          <a:lstStyle/>
          <a:p>
            <a:pPr algn="ctr" fontAlgn="base"/>
            <a:r>
              <a:rPr lang="pl-PL" sz="2800" b="1" dirty="0">
                <a:solidFill>
                  <a:srgbClr val="FF0000"/>
                </a:solidFill>
                <a:effectLst/>
                <a:latin typeface="Calibri" panose="020F0502020204030204" pitchFamily="34" charset="0"/>
                <a:ea typeface="Times New Roman" panose="02020603050405020304" pitchFamily="18" charset="0"/>
              </a:rPr>
              <a:t>Myślenie krytyczne na rzecz rozwoju zawodowego:</a:t>
            </a:r>
            <a:endParaRPr lang="pl-PL" sz="2800" dirty="0">
              <a:solidFill>
                <a:srgbClr val="FF0000"/>
              </a:solidFill>
              <a:effectLst/>
              <a:latin typeface="Times New Roman" panose="02020603050405020304" pitchFamily="18" charset="0"/>
              <a:ea typeface="Times New Roman" panose="02020603050405020304" pitchFamily="18" charset="0"/>
            </a:endParaRPr>
          </a:p>
          <a:p>
            <a:pPr algn="ctr" fontAlgn="base"/>
            <a:r>
              <a:rPr lang="pl-PL" sz="2800" b="1" dirty="0">
                <a:solidFill>
                  <a:srgbClr val="FF0000"/>
                </a:solidFill>
                <a:effectLst/>
                <a:latin typeface="Calibri" panose="020F0502020204030204" pitchFamily="34" charset="0"/>
                <a:ea typeface="Times New Roman" panose="02020603050405020304" pitchFamily="18" charset="0"/>
              </a:rPr>
              <a:t>„Pomysły i możliwości” w modelu </a:t>
            </a:r>
            <a:r>
              <a:rPr lang="pl-PL" sz="2800" b="1" dirty="0" err="1">
                <a:solidFill>
                  <a:srgbClr val="FF0000"/>
                </a:solidFill>
                <a:effectLst/>
                <a:latin typeface="Calibri" panose="020F0502020204030204" pitchFamily="34" charset="0"/>
                <a:ea typeface="Times New Roman" panose="02020603050405020304" pitchFamily="18" charset="0"/>
              </a:rPr>
              <a:t>EntreComp</a:t>
            </a:r>
            <a:endParaRPr lang="pl-PL" sz="2800" dirty="0">
              <a:solidFill>
                <a:srgbClr val="FF0000"/>
              </a:solidFill>
              <a:effectLst/>
              <a:latin typeface="Times New Roman" panose="02020603050405020304" pitchFamily="18" charset="0"/>
              <a:ea typeface="Times New Roman" panose="02020603050405020304" pitchFamily="18"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endParaRPr kumimoji="0" lang="en-GB" sz="2800" b="1" i="0" u="none" strike="noStrike" kern="1200" cap="none" spc="0" normalizeH="0" baseline="0" noProof="0" dirty="0">
              <a:ln>
                <a:noFill/>
              </a:ln>
              <a:solidFill>
                <a:srgbClr val="FF0000"/>
              </a:solidFill>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8" name="Picture 9">
            <a:extLst>
              <a:ext uri="{FF2B5EF4-FFF2-40B4-BE49-F238E27FC236}">
                <a16:creationId xmlns:a16="http://schemas.microsoft.com/office/drawing/2014/main" xmlns="" id="{2BDD780B-BA5B-4AEE-B637-7A9940B2B8EC}"/>
              </a:ext>
            </a:extLst>
          </p:cNvPr>
          <p:cNvPicPr>
            <a:picLocks noChangeAspect="1"/>
          </p:cNvPicPr>
          <p:nvPr/>
        </p:nvPicPr>
        <p:blipFill>
          <a:blip r:embed="rId2"/>
          <a:srcRect/>
          <a:stretch>
            <a:fillRect/>
          </a:stretch>
        </p:blipFill>
        <p:spPr>
          <a:xfrm>
            <a:off x="8289503" y="9661769"/>
            <a:ext cx="10058400" cy="556688"/>
          </a:xfrm>
          <a:prstGeom prst="rect">
            <a:avLst/>
          </a:prstGeom>
          <a:noFill/>
          <a:ln cap="flat">
            <a:noFill/>
          </a:ln>
        </p:spPr>
      </p:pic>
      <p:pic>
        <p:nvPicPr>
          <p:cNvPr id="9" name="Picture 3">
            <a:extLst>
              <a:ext uri="{FF2B5EF4-FFF2-40B4-BE49-F238E27FC236}">
                <a16:creationId xmlns:a16="http://schemas.microsoft.com/office/drawing/2014/main" xmlns="" id="{8020D37D-7110-4D40-ACA1-FA70F8070053}"/>
              </a:ext>
            </a:extLst>
          </p:cNvPr>
          <p:cNvPicPr>
            <a:picLocks noChangeAspect="1"/>
          </p:cNvPicPr>
          <p:nvPr/>
        </p:nvPicPr>
        <p:blipFill>
          <a:blip r:embed="rId3"/>
          <a:stretch>
            <a:fillRect/>
          </a:stretch>
        </p:blipFill>
        <p:spPr>
          <a:xfrm>
            <a:off x="6324600" y="9705175"/>
            <a:ext cx="1985322" cy="432844"/>
          </a:xfrm>
          <a:prstGeom prst="rect">
            <a:avLst/>
          </a:prstGeom>
          <a:noFill/>
          <a:ln cap="flat">
            <a:noFill/>
          </a:ln>
        </p:spPr>
      </p:pic>
      <p:pic>
        <p:nvPicPr>
          <p:cNvPr id="10" name="Imagen 9">
            <a:extLst>
              <a:ext uri="{FF2B5EF4-FFF2-40B4-BE49-F238E27FC236}">
                <a16:creationId xmlns:a16="http://schemas.microsoft.com/office/drawing/2014/main" xmlns="" id="{9EBA414C-4770-4267-896F-E9209710F16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57800" y="9715392"/>
            <a:ext cx="936335" cy="449441"/>
          </a:xfrm>
          <a:prstGeom prst="rect">
            <a:avLst/>
          </a:prstGeom>
        </p:spPr>
      </p:pic>
      <p:sp>
        <p:nvSpPr>
          <p:cNvPr id="11" name="CuadroTexto 10">
            <a:extLst>
              <a:ext uri="{FF2B5EF4-FFF2-40B4-BE49-F238E27FC236}">
                <a16:creationId xmlns:a16="http://schemas.microsoft.com/office/drawing/2014/main" xmlns="" id="{8D6FD40E-974E-4899-B2AE-AFC9BA64F374}"/>
              </a:ext>
            </a:extLst>
          </p:cNvPr>
          <p:cNvSpPr txBox="1"/>
          <p:nvPr/>
        </p:nvSpPr>
        <p:spPr>
          <a:xfrm>
            <a:off x="10972800" y="8011774"/>
            <a:ext cx="2857500" cy="400110"/>
          </a:xfrm>
          <a:prstGeom prst="rect">
            <a:avLst/>
          </a:prstGeom>
          <a:noFill/>
        </p:spPr>
        <p:txBody>
          <a:bodyPr wrap="square">
            <a:spAutoFit/>
          </a:bodyPr>
          <a:lstStyle/>
          <a:p>
            <a:pPr algn="ctr"/>
            <a:r>
              <a:rPr lang="en-US" altLang="es-ES" sz="2000" b="1" dirty="0">
                <a:solidFill>
                  <a:srgbClr val="243255"/>
                </a:solidFill>
                <a:latin typeface="Tahoma" panose="020B0604030504040204" pitchFamily="34" charset="0"/>
                <a:ea typeface="Tahoma" panose="020B0604030504040204" pitchFamily="34" charset="0"/>
                <a:cs typeface="Tahoma" panose="020B0604030504040204" pitchFamily="34" charset="0"/>
              </a:rPr>
              <a:t>PARTNER: IHF </a:t>
            </a:r>
            <a:r>
              <a:rPr lang="en-US" altLang="es-ES" sz="2000" b="1" dirty="0" err="1">
                <a:solidFill>
                  <a:srgbClr val="243255"/>
                </a:solidFill>
                <a:latin typeface="Tahoma" panose="020B0604030504040204" pitchFamily="34" charset="0"/>
                <a:ea typeface="Tahoma" panose="020B0604030504040204" pitchFamily="34" charset="0"/>
                <a:cs typeface="Tahoma" panose="020B0604030504040204" pitchFamily="34" charset="0"/>
              </a:rPr>
              <a:t>asbl</a:t>
            </a:r>
            <a:endParaRPr lang="es-ES" sz="2000" b="1" dirty="0">
              <a:solidFill>
                <a:srgbClr val="243255"/>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2" name="Rettangolo 1">
            <a:extLst>
              <a:ext uri="{FF2B5EF4-FFF2-40B4-BE49-F238E27FC236}">
                <a16:creationId xmlns:a16="http://schemas.microsoft.com/office/drawing/2014/main" xmlns="" id="{12A5300C-9091-433A-B462-BA8C4290BFF4}"/>
              </a:ext>
            </a:extLst>
          </p:cNvPr>
          <p:cNvSpPr/>
          <p:nvPr/>
        </p:nvSpPr>
        <p:spPr>
          <a:xfrm>
            <a:off x="0" y="8191500"/>
            <a:ext cx="18288000" cy="2095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asellaDiTesto 2">
            <a:extLst>
              <a:ext uri="{FF2B5EF4-FFF2-40B4-BE49-F238E27FC236}">
                <a16:creationId xmlns:a16="http://schemas.microsoft.com/office/drawing/2014/main" xmlns="" id="{7526EE23-8F66-4B30-A06E-C3E043F50603}"/>
              </a:ext>
            </a:extLst>
          </p:cNvPr>
          <p:cNvSpPr txBox="1"/>
          <p:nvPr/>
        </p:nvSpPr>
        <p:spPr>
          <a:xfrm>
            <a:off x="1295400" y="9208711"/>
            <a:ext cx="12649200" cy="830997"/>
          </a:xfrm>
          <a:prstGeom prst="rect">
            <a:avLst/>
          </a:prstGeom>
          <a:noFill/>
        </p:spPr>
        <p:txBody>
          <a:bodyPr wrap="square" rtlCol="0">
            <a:spAutoFit/>
          </a:bodyPr>
          <a:lstStyle/>
          <a:p>
            <a:pPr algn="ctr"/>
            <a:r>
              <a:rPr lang="pl-PL" sz="2400" b="1"/>
              <a:t>                                                                Model</a:t>
            </a:r>
            <a:r>
              <a:rPr lang="en-US" sz="2400" b="1" dirty="0"/>
              <a:t> </a:t>
            </a:r>
            <a:r>
              <a:rPr lang="en-US" sz="2400" b="1" dirty="0" err="1"/>
              <a:t>EntreComp</a:t>
            </a:r>
            <a:r>
              <a:rPr lang="en-US" sz="2400" b="1" dirty="0"/>
              <a:t> </a:t>
            </a:r>
            <a:r>
              <a:rPr lang="pl-PL" sz="2400" b="1" dirty="0"/>
              <a:t>graficzna wizualizacja</a:t>
            </a:r>
          </a:p>
          <a:p>
            <a:pPr algn="ctr"/>
            <a:r>
              <a:rPr lang="pl-PL" sz="2400" b="1" dirty="0"/>
              <a:t>Zasoby, </a:t>
            </a:r>
            <a:endParaRPr lang="en-US" sz="2400" b="1" dirty="0"/>
          </a:p>
        </p:txBody>
      </p:sp>
      <p:graphicFrame>
        <p:nvGraphicFramePr>
          <p:cNvPr id="4" name="Diagram 3">
            <a:extLst>
              <a:ext uri="{FF2B5EF4-FFF2-40B4-BE49-F238E27FC236}">
                <a16:creationId xmlns:a16="http://schemas.microsoft.com/office/drawing/2014/main" xmlns="" id="{E472DC28-B785-4D08-A449-6C42EDA72D96}"/>
              </a:ext>
            </a:extLst>
          </p:cNvPr>
          <p:cNvGraphicFramePr/>
          <p:nvPr>
            <p:extLst>
              <p:ext uri="{D42A27DB-BD31-4B8C-83A1-F6EECF244321}">
                <p14:modId xmlns:p14="http://schemas.microsoft.com/office/powerpoint/2010/main" val="1655166266"/>
              </p:ext>
            </p:extLst>
          </p:nvPr>
        </p:nvGraphicFramePr>
        <p:xfrm>
          <a:off x="2590800" y="616623"/>
          <a:ext cx="13411200" cy="859208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Prostokąt 4">
            <a:extLst>
              <a:ext uri="{FF2B5EF4-FFF2-40B4-BE49-F238E27FC236}">
                <a16:creationId xmlns:a16="http://schemas.microsoft.com/office/drawing/2014/main" xmlns="" id="{5A3CC163-BB82-40F2-AEC3-6E3A39594C30}"/>
              </a:ext>
            </a:extLst>
          </p:cNvPr>
          <p:cNvSpPr/>
          <p:nvPr/>
        </p:nvSpPr>
        <p:spPr>
          <a:xfrm>
            <a:off x="6248400" y="9725948"/>
            <a:ext cx="533400" cy="197523"/>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rostokąt 9">
            <a:extLst>
              <a:ext uri="{FF2B5EF4-FFF2-40B4-BE49-F238E27FC236}">
                <a16:creationId xmlns:a16="http://schemas.microsoft.com/office/drawing/2014/main" xmlns="" id="{90A6B5E2-0E3E-4CD6-8082-964FCFE59483}"/>
              </a:ext>
            </a:extLst>
          </p:cNvPr>
          <p:cNvSpPr/>
          <p:nvPr/>
        </p:nvSpPr>
        <p:spPr>
          <a:xfrm>
            <a:off x="8420100" y="9751616"/>
            <a:ext cx="533400" cy="14618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ole tekstowe 5">
            <a:extLst>
              <a:ext uri="{FF2B5EF4-FFF2-40B4-BE49-F238E27FC236}">
                <a16:creationId xmlns:a16="http://schemas.microsoft.com/office/drawing/2014/main" xmlns="" id="{99F4B1F7-B389-42D8-851C-070BAE314AF1}"/>
              </a:ext>
            </a:extLst>
          </p:cNvPr>
          <p:cNvSpPr txBox="1"/>
          <p:nvPr/>
        </p:nvSpPr>
        <p:spPr>
          <a:xfrm>
            <a:off x="9154583" y="9578043"/>
            <a:ext cx="1524000" cy="461665"/>
          </a:xfrm>
          <a:prstGeom prst="rect">
            <a:avLst/>
          </a:prstGeom>
          <a:noFill/>
        </p:spPr>
        <p:txBody>
          <a:bodyPr wrap="square" rtlCol="0">
            <a:spAutoFit/>
          </a:bodyPr>
          <a:lstStyle/>
          <a:p>
            <a:r>
              <a:rPr lang="pl-PL" sz="2400" b="1" dirty="0"/>
              <a:t>Działania</a:t>
            </a:r>
          </a:p>
        </p:txBody>
      </p:sp>
      <p:sp>
        <p:nvSpPr>
          <p:cNvPr id="13" name="Prostokąt 12">
            <a:extLst>
              <a:ext uri="{FF2B5EF4-FFF2-40B4-BE49-F238E27FC236}">
                <a16:creationId xmlns:a16="http://schemas.microsoft.com/office/drawing/2014/main" xmlns="" id="{4B46BF0A-B989-4342-9377-FE4A9FB00586}"/>
              </a:ext>
            </a:extLst>
          </p:cNvPr>
          <p:cNvSpPr/>
          <p:nvPr/>
        </p:nvSpPr>
        <p:spPr>
          <a:xfrm flipV="1">
            <a:off x="10676466" y="9725948"/>
            <a:ext cx="448734" cy="19752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4" name="pole tekstowe 13">
            <a:extLst>
              <a:ext uri="{FF2B5EF4-FFF2-40B4-BE49-F238E27FC236}">
                <a16:creationId xmlns:a16="http://schemas.microsoft.com/office/drawing/2014/main" xmlns="" id="{9E5474C4-1AEC-4ACA-948F-525CF87E8B40}"/>
              </a:ext>
            </a:extLst>
          </p:cNvPr>
          <p:cNvSpPr txBox="1"/>
          <p:nvPr/>
        </p:nvSpPr>
        <p:spPr>
          <a:xfrm>
            <a:off x="11289241" y="9578043"/>
            <a:ext cx="2856441" cy="461665"/>
          </a:xfrm>
          <a:prstGeom prst="rect">
            <a:avLst/>
          </a:prstGeom>
          <a:noFill/>
        </p:spPr>
        <p:txBody>
          <a:bodyPr wrap="square" rtlCol="0">
            <a:spAutoFit/>
          </a:bodyPr>
          <a:lstStyle/>
          <a:p>
            <a:r>
              <a:rPr lang="pl-PL" sz="2400" b="1" dirty="0"/>
              <a:t>Pomysły i możliwości</a:t>
            </a:r>
          </a:p>
        </p:txBody>
      </p:sp>
    </p:spTree>
    <p:extLst>
      <p:ext uri="{BB962C8B-B14F-4D97-AF65-F5344CB8AC3E}">
        <p14:creationId xmlns:p14="http://schemas.microsoft.com/office/powerpoint/2010/main" val="2454760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1</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pl-PL" sz="4000" b="1" dirty="0">
                <a:solidFill>
                  <a:srgbClr val="002060"/>
                </a:solidFill>
                <a:effectLst/>
                <a:latin typeface="Calibri" panose="020F0502020204030204" pitchFamily="34" charset="0"/>
                <a:ea typeface="Times New Roman" panose="02020603050405020304" pitchFamily="18" charset="0"/>
              </a:rPr>
              <a:t>Obszary i kompetencje szkoleniowe: głębsze spojrzenie na </a:t>
            </a:r>
            <a:r>
              <a:rPr lang="pl-PL" sz="4000" b="1" dirty="0" err="1">
                <a:solidFill>
                  <a:srgbClr val="002060"/>
                </a:solidFill>
                <a:effectLst/>
                <a:latin typeface="Calibri" panose="020F0502020204030204" pitchFamily="34" charset="0"/>
                <a:ea typeface="Times New Roman" panose="02020603050405020304" pitchFamily="18" charset="0"/>
              </a:rPr>
              <a:t>EntreComp</a:t>
            </a:r>
            <a:endParaRPr lang="en-GB" sz="4000" b="1" spc="50" dirty="0">
              <a:solidFill>
                <a:srgbClr val="243255"/>
              </a:solidFill>
              <a:cs typeface="Tahoma"/>
            </a:endParaRP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938055" y="3009900"/>
            <a:ext cx="16913698" cy="5262979"/>
          </a:xfrm>
          <a:prstGeom prst="rect">
            <a:avLst/>
          </a:prstGeom>
          <a:noFill/>
        </p:spPr>
        <p:txBody>
          <a:bodyPr wrap="square" rtlCol="0">
            <a:spAutoFit/>
          </a:bodyPr>
          <a:lstStyle/>
          <a:p>
            <a:pPr fontAlgn="base"/>
            <a:r>
              <a:rPr lang="pl-PL" sz="2800" dirty="0"/>
              <a:t>Jak już wspomnieliśmy, model </a:t>
            </a:r>
            <a:r>
              <a:rPr lang="pl-PL" sz="2800" dirty="0" err="1"/>
              <a:t>EntreComp</a:t>
            </a:r>
            <a:r>
              <a:rPr lang="pl-PL" sz="2800" dirty="0"/>
              <a:t> obejmuje 15 kompetencji podzielonych równo pomiędzy trzy obszary szkoleniowe, które są ze sobą ściśle powiązane:</a:t>
            </a:r>
          </a:p>
          <a:p>
            <a:pPr fontAlgn="base"/>
            <a:r>
              <a:rPr lang="pl-PL" sz="2800" dirty="0"/>
              <a:t>1. pomysł i możliwości</a:t>
            </a:r>
          </a:p>
          <a:p>
            <a:pPr fontAlgn="base"/>
            <a:r>
              <a:rPr lang="pl-PL" sz="2800" dirty="0"/>
              <a:t>2. zasoby</a:t>
            </a:r>
          </a:p>
          <a:p>
            <a:pPr fontAlgn="base"/>
            <a:r>
              <a:rPr lang="pl-PL" sz="2800" dirty="0"/>
              <a:t>3. działania</a:t>
            </a:r>
          </a:p>
          <a:p>
            <a:pPr fontAlgn="base"/>
            <a:r>
              <a:rPr lang="pl-PL" sz="2800" dirty="0"/>
              <a:t> </a:t>
            </a:r>
          </a:p>
          <a:p>
            <a:pPr fontAlgn="base"/>
            <a:r>
              <a:rPr lang="pl-PL" sz="2800" dirty="0"/>
              <a:t>Po raz kolejny ważne jest, aby powtórzyć fakt, że model </a:t>
            </a:r>
            <a:r>
              <a:rPr lang="pl-PL" sz="2800" dirty="0" err="1"/>
              <a:t>EntreComp</a:t>
            </a:r>
            <a:r>
              <a:rPr lang="pl-PL" sz="2800" dirty="0"/>
              <a:t> postrzegał przedsiębiorczość nie jako zawód, ale raczej jako kompetencję.</a:t>
            </a:r>
          </a:p>
          <a:p>
            <a:pPr fontAlgn="base"/>
            <a:r>
              <a:rPr lang="pl-PL" sz="2800" dirty="0"/>
              <a:t> </a:t>
            </a:r>
          </a:p>
          <a:p>
            <a:pPr fontAlgn="base"/>
            <a:r>
              <a:rPr lang="pl-PL" sz="2800" dirty="0"/>
              <a:t>Kompetencje w zakresie przedsiębiorczości dotyczą wszystkich dziedzin życia społecznego i zawodowego, w tym zdolności do zatrudnienia, upodmiotowienia zawodowego, a nawet aktywnego obywatelstwa.</a:t>
            </a:r>
          </a:p>
          <a:p>
            <a:pPr algn="just"/>
            <a:r>
              <a:rPr lang="en-US" altLang="ko-KR" sz="2800" dirty="0"/>
              <a:t>. </a:t>
            </a:r>
          </a:p>
        </p:txBody>
      </p:sp>
    </p:spTree>
    <p:extLst>
      <p:ext uri="{BB962C8B-B14F-4D97-AF65-F5344CB8AC3E}">
        <p14:creationId xmlns:p14="http://schemas.microsoft.com/office/powerpoint/2010/main" val="772239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1</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568104"/>
          </a:xfrm>
          <a:prstGeom prst="rect">
            <a:avLst/>
          </a:prstGeom>
        </p:spPr>
        <p:txBody>
          <a:bodyPr vert="horz" wrap="square" lIns="0" tIns="13970" rIns="0" bIns="0" rtlCol="0">
            <a:spAutoFit/>
          </a:bodyPr>
          <a:lstStyle/>
          <a:p>
            <a:pPr marL="12700" algn="just">
              <a:spcBef>
                <a:spcPts val="110"/>
              </a:spcBef>
            </a:pPr>
            <a:r>
              <a:rPr lang="pl-PL" altLang="ko-KR" sz="3600" b="1" dirty="0">
                <a:solidFill>
                  <a:srgbClr val="0070C0"/>
                </a:solidFill>
              </a:rPr>
              <a:t>POMYSŁY</a:t>
            </a:r>
            <a:r>
              <a:rPr lang="en-US" altLang="ko-KR" sz="3600" b="1" dirty="0">
                <a:solidFill>
                  <a:srgbClr val="0070C0"/>
                </a:solidFill>
              </a:rPr>
              <a:t> &amp; </a:t>
            </a:r>
            <a:r>
              <a:rPr lang="pl-PL" altLang="ko-KR" sz="3600" b="1" dirty="0">
                <a:solidFill>
                  <a:srgbClr val="0070C0"/>
                </a:solidFill>
              </a:rPr>
              <a:t>SZANSE</a:t>
            </a:r>
            <a:r>
              <a:rPr lang="en-US" altLang="ko-KR" sz="3600" b="1" dirty="0">
                <a:solidFill>
                  <a:srgbClr val="0070C0"/>
                </a:solidFill>
              </a:rPr>
              <a:t> </a:t>
            </a: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3" name="Tabella 5">
            <a:extLst>
              <a:ext uri="{FF2B5EF4-FFF2-40B4-BE49-F238E27FC236}">
                <a16:creationId xmlns:a16="http://schemas.microsoft.com/office/drawing/2014/main" xmlns="" id="{CE365E58-186B-4791-A182-668256534F1C}"/>
              </a:ext>
            </a:extLst>
          </p:cNvPr>
          <p:cNvGraphicFramePr>
            <a:graphicFrameLocks noGrp="1"/>
          </p:cNvGraphicFramePr>
          <p:nvPr>
            <p:extLst>
              <p:ext uri="{D42A27DB-BD31-4B8C-83A1-F6EECF244321}">
                <p14:modId xmlns:p14="http://schemas.microsoft.com/office/powerpoint/2010/main" val="2073488865"/>
              </p:ext>
            </p:extLst>
          </p:nvPr>
        </p:nvGraphicFramePr>
        <p:xfrm>
          <a:off x="479504" y="1399188"/>
          <a:ext cx="17830799" cy="7067051"/>
        </p:xfrm>
        <a:graphic>
          <a:graphicData uri="http://schemas.openxmlformats.org/drawingml/2006/table">
            <a:tbl>
              <a:tblPr firstRow="1" bandRow="1">
                <a:tableStyleId>{5C22544A-7EE6-4342-B048-85BDC9FD1C3A}</a:tableStyleId>
              </a:tblPr>
              <a:tblGrid>
                <a:gridCol w="4377566">
                  <a:extLst>
                    <a:ext uri="{9D8B030D-6E8A-4147-A177-3AD203B41FA5}">
                      <a16:colId xmlns:a16="http://schemas.microsoft.com/office/drawing/2014/main" xmlns="" val="3973671595"/>
                    </a:ext>
                  </a:extLst>
                </a:gridCol>
                <a:gridCol w="4239807">
                  <a:extLst>
                    <a:ext uri="{9D8B030D-6E8A-4147-A177-3AD203B41FA5}">
                      <a16:colId xmlns:a16="http://schemas.microsoft.com/office/drawing/2014/main" xmlns="" val="3164311868"/>
                    </a:ext>
                  </a:extLst>
                </a:gridCol>
                <a:gridCol w="9213426">
                  <a:extLst>
                    <a:ext uri="{9D8B030D-6E8A-4147-A177-3AD203B41FA5}">
                      <a16:colId xmlns:a16="http://schemas.microsoft.com/office/drawing/2014/main" xmlns="" val="3658847542"/>
                    </a:ext>
                  </a:extLst>
                </a:gridCol>
              </a:tblGrid>
              <a:tr h="624808">
                <a:tc>
                  <a:txBody>
                    <a:bodyPr/>
                    <a:lstStyle/>
                    <a:p>
                      <a:r>
                        <a:rPr lang="pl-PL" sz="2800" dirty="0">
                          <a:solidFill>
                            <a:schemeClr val="tx1"/>
                          </a:solidFill>
                        </a:rPr>
                        <a:t>Kompetencja</a:t>
                      </a:r>
                      <a:endParaRPr lang="en-US" sz="2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pl-PL" sz="2800" dirty="0">
                          <a:solidFill>
                            <a:schemeClr val="tx1"/>
                          </a:solidFill>
                        </a:rPr>
                        <a:t>Wskazówka</a:t>
                      </a:r>
                      <a:endParaRPr lang="en-US" sz="2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pl-PL" sz="2800" dirty="0">
                          <a:solidFill>
                            <a:schemeClr val="tx1"/>
                          </a:solidFill>
                        </a:rPr>
                        <a:t>Opis</a:t>
                      </a:r>
                      <a:endParaRPr lang="en-US" sz="2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616332558"/>
                  </a:ext>
                </a:extLst>
              </a:tr>
              <a:tr h="1580399">
                <a:tc>
                  <a:txBody>
                    <a:bodyPr/>
                    <a:lstStyle/>
                    <a:p>
                      <a:pPr algn="just"/>
                      <a:r>
                        <a:rPr lang="en-US" sz="2400" b="1" dirty="0">
                          <a:solidFill>
                            <a:schemeClr val="tx1"/>
                          </a:solidFill>
                        </a:rPr>
                        <a:t>1.1 </a:t>
                      </a:r>
                      <a:r>
                        <a:rPr lang="pl-PL" sz="2400" b="1" dirty="0">
                          <a:solidFill>
                            <a:schemeClr val="tx1"/>
                          </a:solidFill>
                        </a:rPr>
                        <a:t>Dostrzeżenie  możliwości</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r>
                        <a:rPr lang="pl-PL" sz="1800" i="1" dirty="0">
                          <a:solidFill>
                            <a:schemeClr val="tx1"/>
                          </a:solidFill>
                        </a:rPr>
                        <a:t>Użyj swojej wyobraźni i umiejętności, aby zidentyfikować możliwości tworzenia wartości</a:t>
                      </a:r>
                      <a:endParaRPr lang="en-US" sz="18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rtl="0">
                        <a:buFont typeface="Arial" panose="020B0604020202020204" pitchFamily="34" charset="0"/>
                        <a:buChar char="•"/>
                      </a:pPr>
                      <a:r>
                        <a:rPr lang="pl-PL" sz="1600" dirty="0">
                          <a:solidFill>
                            <a:schemeClr val="dk1"/>
                          </a:solidFill>
                          <a:effectLst/>
                          <a:latin typeface="+mn-lt"/>
                          <a:ea typeface="+mn-ea"/>
                          <a:cs typeface="+mn-cs"/>
                        </a:rPr>
                        <a:t>Identyfikuj i wykorzystuj możliwości tworzenia wartości poprzez badanie krajobrazu społecznego, kulturowego i gospodarczego </a:t>
                      </a:r>
                    </a:p>
                    <a:p>
                      <a:pPr marL="285750" indent="-285750" rtl="0">
                        <a:buFont typeface="Arial" panose="020B0604020202020204" pitchFamily="34" charset="0"/>
                        <a:buChar char="•"/>
                      </a:pPr>
                      <a:r>
                        <a:rPr lang="pl-PL" sz="1600" dirty="0">
                          <a:solidFill>
                            <a:schemeClr val="dk1"/>
                          </a:solidFill>
                          <a:effectLst/>
                          <a:latin typeface="+mn-lt"/>
                          <a:ea typeface="+mn-ea"/>
                          <a:cs typeface="+mn-cs"/>
                        </a:rPr>
                        <a:t>Zidentyfikuj potrzeby i wyzwania, którym należy sprostać </a:t>
                      </a:r>
                    </a:p>
                    <a:p>
                      <a:pPr marL="285750" indent="-285750" rtl="0">
                        <a:buFont typeface="Arial" panose="020B0604020202020204" pitchFamily="34" charset="0"/>
                        <a:buChar char="•"/>
                      </a:pPr>
                      <a:r>
                        <a:rPr lang="pl-PL" sz="1600" dirty="0">
                          <a:solidFill>
                            <a:schemeClr val="dk1"/>
                          </a:solidFill>
                          <a:effectLst/>
                          <a:latin typeface="+mn-lt"/>
                          <a:ea typeface="+mn-ea"/>
                          <a:cs typeface="+mn-cs"/>
                        </a:rPr>
                        <a:t>Nawiąż nowe połączenia i połącz rozproszone elementy krajobrazu, aby stworzyć możliwości tworzenia wartości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87039567"/>
                  </a:ext>
                </a:extLst>
              </a:tr>
              <a:tr h="1286372">
                <a:tc>
                  <a:txBody>
                    <a:bodyPr/>
                    <a:lstStyle/>
                    <a:p>
                      <a:pPr algn="just"/>
                      <a:r>
                        <a:rPr lang="en-US" sz="2400" b="1" dirty="0">
                          <a:solidFill>
                            <a:schemeClr val="tx1"/>
                          </a:solidFill>
                        </a:rPr>
                        <a:t>1.2 </a:t>
                      </a:r>
                      <a:r>
                        <a:rPr lang="pl-PL" sz="2400" b="1" dirty="0">
                          <a:solidFill>
                            <a:schemeClr val="tx1"/>
                          </a:solidFill>
                        </a:rPr>
                        <a:t>Kreatywność</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r>
                        <a:rPr lang="pl-PL" sz="1800" i="1" dirty="0">
                          <a:solidFill>
                            <a:schemeClr val="tx1"/>
                          </a:solidFill>
                        </a:rPr>
                        <a:t>Rozwijaj kreatywne i celowe pomysły</a:t>
                      </a:r>
                      <a:endParaRPr lang="en-US" sz="18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pl-PL" sz="1600" dirty="0">
                          <a:solidFill>
                            <a:schemeClr val="tx1"/>
                          </a:solidFill>
                        </a:rPr>
                        <a:t>Opracuj kilka pomysłów i możliwości tworzenia wartości, w tym lepszych rozwiązań istniejących i nowych wyzwań</a:t>
                      </a:r>
                    </a:p>
                    <a:p>
                      <a:pPr marL="285750" indent="-285750" algn="just">
                        <a:buFont typeface="Arial" panose="020B0604020202020204" pitchFamily="34" charset="0"/>
                        <a:buChar char="•"/>
                      </a:pPr>
                      <a:r>
                        <a:rPr lang="pl-PL" sz="1600" dirty="0">
                          <a:solidFill>
                            <a:schemeClr val="tx1"/>
                          </a:solidFill>
                        </a:rPr>
                        <a:t>Eksploruj i eksperymentuj z innowacyjnymi podejściami</a:t>
                      </a:r>
                    </a:p>
                    <a:p>
                      <a:pPr marL="285750" indent="-285750" algn="just">
                        <a:buFont typeface="Arial" panose="020B0604020202020204" pitchFamily="34" charset="0"/>
                        <a:buChar char="•"/>
                      </a:pPr>
                      <a:r>
                        <a:rPr lang="pl-PL" sz="1600" dirty="0">
                          <a:solidFill>
                            <a:schemeClr val="tx1"/>
                          </a:solidFill>
                        </a:rPr>
                        <a:t>Połącz wiedzę i zasoby, aby osiągnąć wartościowe efekty</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1700515"/>
                  </a:ext>
                </a:extLst>
              </a:tr>
              <a:tr h="1002729">
                <a:tc>
                  <a:txBody>
                    <a:bodyPr/>
                    <a:lstStyle/>
                    <a:p>
                      <a:pPr algn="just"/>
                      <a:r>
                        <a:rPr lang="en-US" sz="2400" b="1" dirty="0">
                          <a:solidFill>
                            <a:schemeClr val="tx1"/>
                          </a:solidFill>
                        </a:rPr>
                        <a:t>1.3 </a:t>
                      </a:r>
                      <a:r>
                        <a:rPr lang="pl-PL" sz="2400" b="1" dirty="0">
                          <a:solidFill>
                            <a:schemeClr val="tx1"/>
                          </a:solidFill>
                        </a:rPr>
                        <a:t>Wizja</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r>
                        <a:rPr lang="pl-PL" sz="1800" i="1" dirty="0">
                          <a:solidFill>
                            <a:schemeClr val="tx1"/>
                          </a:solidFill>
                        </a:rPr>
                        <a:t>Pracuj nad swoją wizją przyszłości</a:t>
                      </a:r>
                      <a:endParaRPr lang="en-US" sz="18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pl-PL" sz="1600" dirty="0">
                          <a:solidFill>
                            <a:schemeClr val="tx1"/>
                          </a:solidFill>
                        </a:rPr>
                        <a:t>Wyobraź sobie przyszłość</a:t>
                      </a:r>
                    </a:p>
                    <a:p>
                      <a:pPr marL="285750" indent="-285750" algn="just">
                        <a:buFont typeface="Arial" panose="020B0604020202020204" pitchFamily="34" charset="0"/>
                        <a:buChar char="•"/>
                      </a:pPr>
                      <a:r>
                        <a:rPr lang="pl-PL" sz="1600" dirty="0">
                          <a:solidFill>
                            <a:schemeClr val="tx1"/>
                          </a:solidFill>
                        </a:rPr>
                        <a:t>Opracuj wizję, aby zamienić pomysły w działanie</a:t>
                      </a:r>
                    </a:p>
                    <a:p>
                      <a:pPr marL="285750" indent="-285750" algn="just">
                        <a:buFont typeface="Arial" panose="020B0604020202020204" pitchFamily="34" charset="0"/>
                        <a:buChar char="•"/>
                      </a:pPr>
                      <a:r>
                        <a:rPr lang="pl-PL" sz="1600" dirty="0">
                          <a:solidFill>
                            <a:schemeClr val="tx1"/>
                          </a:solidFill>
                        </a:rPr>
                        <a:t>Wizualizuj przyszłe scenariusze, aby kierować wysiłkiem i działaniem</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35560017"/>
                  </a:ext>
                </a:extLst>
              </a:tr>
              <a:tr h="992344">
                <a:tc>
                  <a:txBody>
                    <a:bodyPr/>
                    <a:lstStyle/>
                    <a:p>
                      <a:pPr algn="just"/>
                      <a:r>
                        <a:rPr lang="en-US" sz="2400" b="1" dirty="0">
                          <a:solidFill>
                            <a:schemeClr val="tx1"/>
                          </a:solidFill>
                        </a:rPr>
                        <a:t>1.4 </a:t>
                      </a:r>
                      <a:r>
                        <a:rPr lang="pl-PL" sz="2400" b="1" dirty="0">
                          <a:solidFill>
                            <a:schemeClr val="tx1"/>
                          </a:solidFill>
                        </a:rPr>
                        <a:t>Wartościowanie pomysłów</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r>
                        <a:rPr lang="pl-PL" sz="1800" i="1" dirty="0">
                          <a:solidFill>
                            <a:schemeClr val="tx1"/>
                          </a:solidFill>
                        </a:rPr>
                        <a:t>Wykorzystaj w pełni pomysły i możliwości</a:t>
                      </a:r>
                      <a:endParaRPr lang="en-US" sz="18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pl-PL" sz="1600" dirty="0">
                          <a:solidFill>
                            <a:schemeClr val="tx1"/>
                          </a:solidFill>
                        </a:rPr>
                        <a:t>Oceń, jaka jest wartość społeczna, kulturowa i ekonomiczna</a:t>
                      </a:r>
                    </a:p>
                    <a:p>
                      <a:pPr marL="285750" indent="-285750" algn="just">
                        <a:buFont typeface="Arial" panose="020B0604020202020204" pitchFamily="34" charset="0"/>
                        <a:buChar char="•"/>
                      </a:pPr>
                      <a:r>
                        <a:rPr lang="pl-PL" sz="1600" dirty="0">
                          <a:solidFill>
                            <a:schemeClr val="tx1"/>
                          </a:solidFill>
                        </a:rPr>
                        <a:t>Rozpoznaj potencjał, jaki ma pomysł w tworzeniu wartości i znajdź odpowiednie sposoby, aby jak najlepiej go wykorzystać</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66668092"/>
                  </a:ext>
                </a:extLst>
              </a:tr>
              <a:tr h="1580399">
                <a:tc>
                  <a:txBody>
                    <a:bodyPr/>
                    <a:lstStyle/>
                    <a:p>
                      <a:pPr algn="just"/>
                      <a:r>
                        <a:rPr lang="en-US" sz="2400" b="1" dirty="0">
                          <a:solidFill>
                            <a:schemeClr val="tx1"/>
                          </a:solidFill>
                        </a:rPr>
                        <a:t>1.5</a:t>
                      </a:r>
                      <a:r>
                        <a:rPr lang="pl-PL" sz="2400" b="1" dirty="0">
                          <a:solidFill>
                            <a:schemeClr val="tx1"/>
                          </a:solidFill>
                        </a:rPr>
                        <a:t> Zrównoważone i etyczne myślenie</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just"/>
                      <a:r>
                        <a:rPr lang="pl-PL" sz="1800" i="1" dirty="0">
                          <a:solidFill>
                            <a:schemeClr val="tx1"/>
                          </a:solidFill>
                        </a:rPr>
                        <a:t>Oceń konsekwencje i wpływ pomysłów, możliwości i działań</a:t>
                      </a:r>
                      <a:endParaRPr lang="en-US" sz="18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pl-PL" sz="1600" dirty="0">
                          <a:solidFill>
                            <a:schemeClr val="tx1"/>
                          </a:solidFill>
                        </a:rPr>
                        <a:t>Oceń konsekwencje pomysłów, które przynoszą wartość i wpływ działań przedsiębiorczych na społeczność docelową, rynek, społeczeństwo i środowisko</a:t>
                      </a:r>
                    </a:p>
                    <a:p>
                      <a:pPr marL="285750" indent="-285750" algn="just">
                        <a:buFont typeface="Arial" panose="020B0604020202020204" pitchFamily="34" charset="0"/>
                        <a:buChar char="•"/>
                      </a:pPr>
                      <a:r>
                        <a:rPr lang="pl-PL" sz="1600" dirty="0">
                          <a:solidFill>
                            <a:schemeClr val="tx1"/>
                          </a:solidFill>
                        </a:rPr>
                        <a:t>Zastanów się, jak trwałe są długoterminowe cele społeczne, kulturowe i gospodarcze oraz jaki kierunek działania wybrałeś</a:t>
                      </a:r>
                    </a:p>
                    <a:p>
                      <a:pPr marL="285750" indent="-285750" algn="just">
                        <a:buFont typeface="Arial" panose="020B0604020202020204" pitchFamily="34" charset="0"/>
                        <a:buChar char="•"/>
                      </a:pPr>
                      <a:r>
                        <a:rPr lang="pl-PL" sz="1600" dirty="0">
                          <a:solidFill>
                            <a:schemeClr val="tx1"/>
                          </a:solidFill>
                        </a:rPr>
                        <a:t>Działaj odpowiedzialnie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28255285"/>
                  </a:ext>
                </a:extLst>
              </a:tr>
            </a:tbl>
          </a:graphicData>
        </a:graphic>
      </p:graphicFrame>
      <p:sp>
        <p:nvSpPr>
          <p:cNvPr id="9" name="object 3">
            <a:extLst>
              <a:ext uri="{FF2B5EF4-FFF2-40B4-BE49-F238E27FC236}">
                <a16:creationId xmlns:a16="http://schemas.microsoft.com/office/drawing/2014/main" xmlns="" id="{A3C90F74-3C9D-4613-BF75-6EA82522F354}"/>
              </a:ext>
            </a:extLst>
          </p:cNvPr>
          <p:cNvSpPr txBox="1"/>
          <p:nvPr/>
        </p:nvSpPr>
        <p:spPr>
          <a:xfrm>
            <a:off x="479504" y="630609"/>
            <a:ext cx="16913699" cy="629660"/>
          </a:xfrm>
          <a:prstGeom prst="rect">
            <a:avLst/>
          </a:prstGeom>
        </p:spPr>
        <p:txBody>
          <a:bodyPr vert="horz" wrap="square" lIns="0" tIns="13970" rIns="0" bIns="0" rtlCol="0">
            <a:spAutoFit/>
          </a:bodyPr>
          <a:lstStyle/>
          <a:p>
            <a:pPr marL="12700" algn="just">
              <a:spcBef>
                <a:spcPts val="110"/>
              </a:spcBef>
            </a:pPr>
            <a:r>
              <a:rPr lang="pl-PL" altLang="ko-KR" sz="4000" b="1" dirty="0">
                <a:solidFill>
                  <a:schemeClr val="tx2">
                    <a:lumMod val="60000"/>
                    <a:lumOff val="40000"/>
                  </a:schemeClr>
                </a:solidFill>
              </a:rPr>
              <a:t>POMYSŁY I MOŻLIWOŚCI</a:t>
            </a:r>
            <a:r>
              <a:rPr lang="en-US" altLang="ko-KR" sz="4000" b="1" dirty="0">
                <a:solidFill>
                  <a:schemeClr val="tx2">
                    <a:lumMod val="60000"/>
                    <a:lumOff val="40000"/>
                  </a:schemeClr>
                </a:solidFill>
              </a:rPr>
              <a:t> </a:t>
            </a:r>
          </a:p>
        </p:txBody>
      </p:sp>
    </p:spTree>
    <p:extLst>
      <p:ext uri="{BB962C8B-B14F-4D97-AF65-F5344CB8AC3E}">
        <p14:creationId xmlns:p14="http://schemas.microsoft.com/office/powerpoint/2010/main" val="3844323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1</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spcBef>
                <a:spcPts val="110"/>
              </a:spcBef>
            </a:pPr>
            <a:r>
              <a:rPr lang="pl-PL" altLang="ko-KR" sz="4000" b="1" dirty="0">
                <a:solidFill>
                  <a:schemeClr val="accent6">
                    <a:lumMod val="75000"/>
                  </a:schemeClr>
                </a:solidFill>
              </a:rPr>
              <a:t>ZASOBY</a:t>
            </a:r>
            <a:r>
              <a:rPr lang="en-US" altLang="ko-KR" sz="4000" b="1" dirty="0">
                <a:solidFill>
                  <a:schemeClr val="accent6">
                    <a:lumMod val="75000"/>
                  </a:schemeClr>
                </a:solidFill>
              </a:rPr>
              <a:t> </a:t>
            </a: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3" name="Tabella 5">
            <a:extLst>
              <a:ext uri="{FF2B5EF4-FFF2-40B4-BE49-F238E27FC236}">
                <a16:creationId xmlns:a16="http://schemas.microsoft.com/office/drawing/2014/main" xmlns="" id="{CE365E58-186B-4791-A182-668256534F1C}"/>
              </a:ext>
            </a:extLst>
          </p:cNvPr>
          <p:cNvGraphicFramePr>
            <a:graphicFrameLocks noGrp="1"/>
          </p:cNvGraphicFramePr>
          <p:nvPr>
            <p:extLst>
              <p:ext uri="{D42A27DB-BD31-4B8C-83A1-F6EECF244321}">
                <p14:modId xmlns:p14="http://schemas.microsoft.com/office/powerpoint/2010/main" val="2230732198"/>
              </p:ext>
            </p:extLst>
          </p:nvPr>
        </p:nvGraphicFramePr>
        <p:xfrm>
          <a:off x="228601" y="2787879"/>
          <a:ext cx="17830799" cy="5608320"/>
        </p:xfrm>
        <a:graphic>
          <a:graphicData uri="http://schemas.openxmlformats.org/drawingml/2006/table">
            <a:tbl>
              <a:tblPr firstRow="1" bandRow="1">
                <a:tableStyleId>{5C22544A-7EE6-4342-B048-85BDC9FD1C3A}</a:tableStyleId>
              </a:tblPr>
              <a:tblGrid>
                <a:gridCol w="4377566">
                  <a:extLst>
                    <a:ext uri="{9D8B030D-6E8A-4147-A177-3AD203B41FA5}">
                      <a16:colId xmlns:a16="http://schemas.microsoft.com/office/drawing/2014/main" xmlns="" val="3973671595"/>
                    </a:ext>
                  </a:extLst>
                </a:gridCol>
                <a:gridCol w="4239807">
                  <a:extLst>
                    <a:ext uri="{9D8B030D-6E8A-4147-A177-3AD203B41FA5}">
                      <a16:colId xmlns:a16="http://schemas.microsoft.com/office/drawing/2014/main" xmlns="" val="3164311868"/>
                    </a:ext>
                  </a:extLst>
                </a:gridCol>
                <a:gridCol w="9213426">
                  <a:extLst>
                    <a:ext uri="{9D8B030D-6E8A-4147-A177-3AD203B41FA5}">
                      <a16:colId xmlns:a16="http://schemas.microsoft.com/office/drawing/2014/main" xmlns="" val="3658847542"/>
                    </a:ext>
                  </a:extLst>
                </a:gridCol>
              </a:tblGrid>
              <a:tr h="500915">
                <a:tc>
                  <a:txBody>
                    <a:bodyPr/>
                    <a:lstStyle/>
                    <a:p>
                      <a:r>
                        <a:rPr lang="pl-PL" sz="2800" dirty="0">
                          <a:solidFill>
                            <a:schemeClr val="tx1"/>
                          </a:solidFill>
                        </a:rPr>
                        <a:t>Kompetencja</a:t>
                      </a:r>
                      <a:endParaRPr lang="en-US" sz="2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pl-PL" sz="2800" dirty="0">
                          <a:solidFill>
                            <a:schemeClr val="tx1"/>
                          </a:solidFill>
                        </a:rPr>
                        <a:t>Wskazówka</a:t>
                      </a:r>
                      <a:endParaRPr lang="en-US" sz="2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pl-PL" sz="2800" dirty="0">
                          <a:solidFill>
                            <a:schemeClr val="tx1"/>
                          </a:solidFill>
                        </a:rPr>
                        <a:t>Opis</a:t>
                      </a:r>
                      <a:endParaRPr lang="en-US" sz="2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616332558"/>
                  </a:ext>
                </a:extLst>
              </a:tr>
              <a:tr h="923061">
                <a:tc>
                  <a:txBody>
                    <a:bodyPr/>
                    <a:lstStyle/>
                    <a:p>
                      <a:pPr algn="just"/>
                      <a:r>
                        <a:rPr lang="en-US" sz="2400" b="1" dirty="0">
                          <a:solidFill>
                            <a:schemeClr val="tx1"/>
                          </a:solidFill>
                        </a:rPr>
                        <a:t>2.1</a:t>
                      </a:r>
                      <a:r>
                        <a:rPr lang="pl-PL" sz="2400" b="1" dirty="0">
                          <a:solidFill>
                            <a:schemeClr val="tx1"/>
                          </a:solidFill>
                        </a:rPr>
                        <a:t>Samoświadomość i skuteczność</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just"/>
                      <a:r>
                        <a:rPr lang="pl-PL" i="1" dirty="0"/>
                        <a:t>Uwierz w siebie i rozwijaj się</a:t>
                      </a:r>
                      <a:endParaRPr lang="en-US" sz="18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pl-PL" sz="1600" dirty="0"/>
                        <a:t>Zastanów się nad swoimi potrzebami, aspiracjami i pragnieniami w perspektywie krótko-, średnio- i długoterminowej </a:t>
                      </a:r>
                    </a:p>
                    <a:p>
                      <a:pPr marL="285750" indent="-285750" algn="just">
                        <a:buFont typeface="Arial" panose="020B0604020202020204" pitchFamily="34" charset="0"/>
                        <a:buChar char="•"/>
                      </a:pPr>
                      <a:r>
                        <a:rPr lang="pl-PL" sz="1600" dirty="0"/>
                        <a:t>Zidentyfikuj i oceń swoje indywidualne i grupowe mocne i słabe strony </a:t>
                      </a:r>
                    </a:p>
                    <a:p>
                      <a:pPr marL="285750" indent="-285750" algn="just">
                        <a:buFont typeface="Arial" panose="020B0604020202020204" pitchFamily="34" charset="0"/>
                        <a:buChar char="•"/>
                      </a:pPr>
                      <a:r>
                        <a:rPr lang="pl-PL" sz="1600" dirty="0"/>
                        <a:t>Uwierz w swoją zdolność wpływania na bieg wydarzeń, pomimo niepewności i chwilowych niepowodzeń</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87039567"/>
                  </a:ext>
                </a:extLst>
              </a:tr>
              <a:tr h="755469">
                <a:tc>
                  <a:txBody>
                    <a:bodyPr/>
                    <a:lstStyle/>
                    <a:p>
                      <a:pPr algn="just"/>
                      <a:r>
                        <a:rPr lang="en-US" sz="2400" b="1" dirty="0">
                          <a:solidFill>
                            <a:schemeClr val="tx1"/>
                          </a:solidFill>
                        </a:rPr>
                        <a:t>2.2 Mot</a:t>
                      </a:r>
                      <a:r>
                        <a:rPr lang="pl-PL" sz="2400" b="1" dirty="0" err="1">
                          <a:solidFill>
                            <a:schemeClr val="tx1"/>
                          </a:solidFill>
                        </a:rPr>
                        <a:t>ywacja</a:t>
                      </a:r>
                      <a:r>
                        <a:rPr lang="pl-PL" sz="2400" b="1" dirty="0">
                          <a:solidFill>
                            <a:schemeClr val="tx1"/>
                          </a:solidFill>
                        </a:rPr>
                        <a:t> i wytrwałość</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just"/>
                      <a:r>
                        <a:rPr lang="pl-PL" i="1" dirty="0"/>
                        <a:t>Skup się i nie poddawaj się</a:t>
                      </a:r>
                      <a:endParaRPr lang="en-US" sz="18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pl-PL" sz="1600" dirty="0"/>
                        <a:t>Bądź zdeterminowany, aby przekuć pomysły w czyn i zaspokoić swoją potrzebę osiągnięcia sukcesu</a:t>
                      </a:r>
                    </a:p>
                    <a:p>
                      <a:pPr marL="285750" indent="-285750" algn="just">
                        <a:buFont typeface="Arial" panose="020B0604020202020204" pitchFamily="34" charset="0"/>
                        <a:buChar char="•"/>
                      </a:pPr>
                      <a:r>
                        <a:rPr lang="pl-PL" sz="1600"/>
                        <a:t>Bądź przygotowany i staraj się osiągnąć długoterminowe cele indywidualne lub grupowe</a:t>
                      </a:r>
                    </a:p>
                    <a:p>
                      <a:pPr marL="285750" indent="-285750" algn="just">
                        <a:buFont typeface="Arial" panose="020B0604020202020204" pitchFamily="34" charset="0"/>
                        <a:buChar char="•"/>
                      </a:pPr>
                      <a:r>
                        <a:rPr lang="pl-PL" sz="1600"/>
                        <a:t> Bądź odporny na presję, przeciwności losu i chwilową porażkę</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1700515"/>
                  </a:ext>
                </a:extLst>
              </a:tr>
              <a:tr h="831573">
                <a:tc>
                  <a:txBody>
                    <a:bodyPr/>
                    <a:lstStyle/>
                    <a:p>
                      <a:pPr algn="just"/>
                      <a:r>
                        <a:rPr lang="en-US" sz="2400" b="1" dirty="0">
                          <a:solidFill>
                            <a:schemeClr val="tx1"/>
                          </a:solidFill>
                        </a:rPr>
                        <a:t>2.3 </a:t>
                      </a:r>
                      <a:r>
                        <a:rPr lang="en-US" sz="2400" b="1" noProof="0" dirty="0" err="1">
                          <a:solidFill>
                            <a:schemeClr val="tx1"/>
                          </a:solidFill>
                        </a:rPr>
                        <a:t>Mobili</a:t>
                      </a:r>
                      <a:r>
                        <a:rPr lang="pl-PL" sz="2400" b="1" noProof="0" dirty="0" err="1">
                          <a:solidFill>
                            <a:schemeClr val="tx1"/>
                          </a:solidFill>
                        </a:rPr>
                        <a:t>zowanie</a:t>
                      </a:r>
                      <a:r>
                        <a:rPr lang="pl-PL" sz="2400" b="1" noProof="0" dirty="0">
                          <a:solidFill>
                            <a:schemeClr val="tx1"/>
                          </a:solidFill>
                        </a:rPr>
                        <a:t> zasobów</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just"/>
                      <a:r>
                        <a:rPr lang="pl-PL" i="1" dirty="0"/>
                        <a:t>Zbierz potrzebne zasoby i zarządzaj nimi</a:t>
                      </a:r>
                      <a:endParaRPr lang="en-US" sz="18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pl-PL" sz="1600" dirty="0"/>
                        <a:t>Uzyskaj i zarządzaj zasobami materialnymi, niematerialnymi i cyfrowymi niezbędnymi do przekucia pomysłów w czyn </a:t>
                      </a:r>
                    </a:p>
                    <a:p>
                      <a:pPr marL="285750" indent="-285750" algn="just">
                        <a:buFont typeface="Arial" panose="020B0604020202020204" pitchFamily="34" charset="0"/>
                        <a:buChar char="•"/>
                      </a:pPr>
                      <a:r>
                        <a:rPr lang="pl-PL" sz="1600" dirty="0"/>
                        <a:t>Wykorzystaj w pełni ograniczone zasoby </a:t>
                      </a:r>
                    </a:p>
                    <a:p>
                      <a:pPr marL="285750" indent="-285750" algn="just">
                        <a:buFont typeface="Arial" panose="020B0604020202020204" pitchFamily="34" charset="0"/>
                        <a:buChar char="•"/>
                      </a:pPr>
                      <a:r>
                        <a:rPr lang="pl-PL" sz="1600" dirty="0"/>
                        <a:t>Zdobądź i zarządzaj kompetencjami potrzebnymi na każdym etapie, w tym kompetencjami technicznymi, prawnymi, podatkowymi i cyfrowymi</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35560017"/>
                  </a:ext>
                </a:extLst>
              </a:tr>
              <a:tr h="814182">
                <a:tc>
                  <a:txBody>
                    <a:bodyPr/>
                    <a:lstStyle/>
                    <a:p>
                      <a:pPr algn="just"/>
                      <a:r>
                        <a:rPr lang="en-US" sz="2400" b="1" dirty="0">
                          <a:solidFill>
                            <a:schemeClr val="tx1"/>
                          </a:solidFill>
                        </a:rPr>
                        <a:t>2.4</a:t>
                      </a:r>
                      <a:r>
                        <a:rPr lang="pl-PL" sz="2400" b="1" dirty="0">
                          <a:solidFill>
                            <a:schemeClr val="tx1"/>
                          </a:solidFill>
                        </a:rPr>
                        <a:t>Edukacja finansowa I ekonomiczna</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just"/>
                      <a:r>
                        <a:rPr lang="pl-PL" i="1" dirty="0"/>
                        <a:t>Rozwijanie finansowego i ekonomicznego know-how</a:t>
                      </a:r>
                      <a:endParaRPr lang="en-US" sz="18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pl-PL" sz="1600" dirty="0"/>
                        <a:t>Oszacuj koszt przekształcenia pomysłu w działanie tworzące wartość </a:t>
                      </a:r>
                    </a:p>
                    <a:p>
                      <a:pPr marL="285750" indent="-285750" algn="just">
                        <a:buFont typeface="Arial" panose="020B0604020202020204" pitchFamily="34" charset="0"/>
                        <a:buChar char="•"/>
                      </a:pPr>
                      <a:r>
                        <a:rPr lang="pl-PL" sz="1600" dirty="0"/>
                        <a:t>Planuj, wdrażaj i oceniaj decyzje finansowe w czasie </a:t>
                      </a:r>
                    </a:p>
                    <a:p>
                      <a:pPr marL="285750" indent="-285750" algn="just">
                        <a:buFont typeface="Arial" panose="020B0604020202020204" pitchFamily="34" charset="0"/>
                        <a:buChar char="•"/>
                      </a:pPr>
                      <a:r>
                        <a:rPr lang="pl-PL" sz="1600" dirty="0"/>
                        <a:t>Zarządzaj finansowaniem, aby mieć pewność, że Twoja działalność tworząca wartość będzie trwała przez długi czas</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66668092"/>
                  </a:ext>
                </a:extLst>
              </a:tr>
              <a:tr h="814182">
                <a:tc>
                  <a:txBody>
                    <a:bodyPr/>
                    <a:lstStyle/>
                    <a:p>
                      <a:pPr algn="just"/>
                      <a:r>
                        <a:rPr lang="en-US" sz="2400" b="1" dirty="0">
                          <a:solidFill>
                            <a:schemeClr val="tx1"/>
                          </a:solidFill>
                        </a:rPr>
                        <a:t>2.5 </a:t>
                      </a:r>
                      <a:r>
                        <a:rPr lang="en-US" sz="2400" b="1" dirty="0" err="1">
                          <a:solidFill>
                            <a:schemeClr val="tx1"/>
                          </a:solidFill>
                        </a:rPr>
                        <a:t>Mobili</a:t>
                      </a:r>
                      <a:r>
                        <a:rPr lang="pl-PL" sz="2400" b="1" dirty="0" err="1">
                          <a:solidFill>
                            <a:schemeClr val="tx1"/>
                          </a:solidFill>
                        </a:rPr>
                        <a:t>zowanie</a:t>
                      </a:r>
                      <a:r>
                        <a:rPr lang="pl-PL" sz="2400" b="1" dirty="0">
                          <a:solidFill>
                            <a:schemeClr val="tx1"/>
                          </a:solidFill>
                        </a:rPr>
                        <a:t> innych</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just"/>
                      <a:r>
                        <a:rPr lang="pl-PL" b="0" i="1" dirty="0">
                          <a:solidFill>
                            <a:schemeClr val="dk1"/>
                          </a:solidFill>
                          <a:effectLst/>
                          <a:latin typeface="+mn-lt"/>
                          <a:ea typeface="+mn-ea"/>
                          <a:cs typeface="+mn-cs"/>
                        </a:rPr>
                        <a:t>Inspiruj, zarażaj i zaproś innych do współpracy</a:t>
                      </a:r>
                      <a:endParaRPr lang="en-US" sz="18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pl-PL" sz="1600" dirty="0"/>
                        <a:t>Inspiruj i zarażaj innych inicjatywą</a:t>
                      </a:r>
                    </a:p>
                    <a:p>
                      <a:pPr marL="285750" indent="-285750" algn="just">
                        <a:buFont typeface="Arial" panose="020B0604020202020204" pitchFamily="34" charset="0"/>
                        <a:buChar char="•"/>
                      </a:pPr>
                      <a:r>
                        <a:rPr lang="pl-PL" sz="1600" dirty="0"/>
                        <a:t> Uzyskaj wsparcie potrzebne do osiągnięcia wartościowych wyników </a:t>
                      </a:r>
                    </a:p>
                    <a:p>
                      <a:pPr marL="285750" indent="-285750" algn="just">
                        <a:buFont typeface="Arial" panose="020B0604020202020204" pitchFamily="34" charset="0"/>
                        <a:buChar char="•"/>
                      </a:pPr>
                      <a:r>
                        <a:rPr lang="pl-PL" sz="1600" dirty="0"/>
                        <a:t>Zademonstruj skuteczną komunikację, perswazję, negocjacje i przywództwo</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28255285"/>
                  </a:ext>
                </a:extLst>
              </a:tr>
            </a:tbl>
          </a:graphicData>
        </a:graphic>
      </p:graphicFrame>
    </p:spTree>
    <p:extLst>
      <p:ext uri="{BB962C8B-B14F-4D97-AF65-F5344CB8AC3E}">
        <p14:creationId xmlns:p14="http://schemas.microsoft.com/office/powerpoint/2010/main" val="36735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1</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spcBef>
                <a:spcPts val="110"/>
              </a:spcBef>
            </a:pPr>
            <a:r>
              <a:rPr lang="pl-PL" altLang="ko-KR" sz="4000" b="1" dirty="0">
                <a:solidFill>
                  <a:schemeClr val="accent3">
                    <a:lumMod val="75000"/>
                  </a:schemeClr>
                </a:solidFill>
              </a:rPr>
              <a:t>DZIAŁANIA</a:t>
            </a:r>
            <a:r>
              <a:rPr lang="en-US" altLang="ko-KR" sz="4000" b="1" dirty="0">
                <a:solidFill>
                  <a:schemeClr val="accent3">
                    <a:lumMod val="75000"/>
                  </a:schemeClr>
                </a:solidFill>
              </a:rPr>
              <a:t> </a:t>
            </a: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3" name="Tabella 5">
            <a:extLst>
              <a:ext uri="{FF2B5EF4-FFF2-40B4-BE49-F238E27FC236}">
                <a16:creationId xmlns:a16="http://schemas.microsoft.com/office/drawing/2014/main" xmlns="" id="{CE365E58-186B-4791-A182-668256534F1C}"/>
              </a:ext>
            </a:extLst>
          </p:cNvPr>
          <p:cNvGraphicFramePr>
            <a:graphicFrameLocks noGrp="1"/>
          </p:cNvGraphicFramePr>
          <p:nvPr>
            <p:extLst>
              <p:ext uri="{D42A27DB-BD31-4B8C-83A1-F6EECF244321}">
                <p14:modId xmlns:p14="http://schemas.microsoft.com/office/powerpoint/2010/main" val="268626412"/>
              </p:ext>
            </p:extLst>
          </p:nvPr>
        </p:nvGraphicFramePr>
        <p:xfrm>
          <a:off x="228601" y="2787879"/>
          <a:ext cx="17830799" cy="5385457"/>
        </p:xfrm>
        <a:graphic>
          <a:graphicData uri="http://schemas.openxmlformats.org/drawingml/2006/table">
            <a:tbl>
              <a:tblPr firstRow="1" bandRow="1">
                <a:tableStyleId>{5C22544A-7EE6-4342-B048-85BDC9FD1C3A}</a:tableStyleId>
              </a:tblPr>
              <a:tblGrid>
                <a:gridCol w="4377566">
                  <a:extLst>
                    <a:ext uri="{9D8B030D-6E8A-4147-A177-3AD203B41FA5}">
                      <a16:colId xmlns:a16="http://schemas.microsoft.com/office/drawing/2014/main" xmlns="" val="3973671595"/>
                    </a:ext>
                  </a:extLst>
                </a:gridCol>
                <a:gridCol w="4239807">
                  <a:extLst>
                    <a:ext uri="{9D8B030D-6E8A-4147-A177-3AD203B41FA5}">
                      <a16:colId xmlns:a16="http://schemas.microsoft.com/office/drawing/2014/main" xmlns="" val="3164311868"/>
                    </a:ext>
                  </a:extLst>
                </a:gridCol>
                <a:gridCol w="9213426">
                  <a:extLst>
                    <a:ext uri="{9D8B030D-6E8A-4147-A177-3AD203B41FA5}">
                      <a16:colId xmlns:a16="http://schemas.microsoft.com/office/drawing/2014/main" xmlns="" val="3658847542"/>
                    </a:ext>
                  </a:extLst>
                </a:gridCol>
              </a:tblGrid>
              <a:tr h="500915">
                <a:tc>
                  <a:txBody>
                    <a:bodyPr/>
                    <a:lstStyle/>
                    <a:p>
                      <a:r>
                        <a:rPr lang="pl-PL" sz="2800" dirty="0">
                          <a:solidFill>
                            <a:schemeClr val="tx1"/>
                          </a:solidFill>
                        </a:rPr>
                        <a:t>Kompetencja</a:t>
                      </a:r>
                      <a:endParaRPr lang="en-US" sz="2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lang="pl-PL" sz="2800" dirty="0">
                          <a:solidFill>
                            <a:schemeClr val="tx1"/>
                          </a:solidFill>
                        </a:rPr>
                        <a:t>Wskazówka</a:t>
                      </a:r>
                      <a:endParaRPr lang="en-US" sz="2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lang="pl-PL" sz="2800" dirty="0">
                          <a:solidFill>
                            <a:schemeClr val="tx1"/>
                          </a:solidFill>
                        </a:rPr>
                        <a:t>Opis</a:t>
                      </a:r>
                      <a:endParaRPr lang="en-US" sz="2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xmlns="" val="616332558"/>
                  </a:ext>
                </a:extLst>
              </a:tr>
              <a:tr h="923061">
                <a:tc>
                  <a:txBody>
                    <a:bodyPr/>
                    <a:lstStyle/>
                    <a:p>
                      <a:pPr algn="just"/>
                      <a:r>
                        <a:rPr lang="en-US" sz="2400" b="1" dirty="0">
                          <a:solidFill>
                            <a:schemeClr val="tx1"/>
                          </a:solidFill>
                        </a:rPr>
                        <a:t>3.1</a:t>
                      </a:r>
                      <a:r>
                        <a:rPr lang="pl-PL" sz="2400" b="1" dirty="0">
                          <a:solidFill>
                            <a:schemeClr val="tx1"/>
                          </a:solidFill>
                        </a:rPr>
                        <a:t> Przejmowanie inicjatywy</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just"/>
                      <a:r>
                        <a:rPr lang="pl-PL" sz="1800" i="1" dirty="0">
                          <a:solidFill>
                            <a:schemeClr val="tx1"/>
                          </a:solidFill>
                        </a:rPr>
                        <a:t>Zdobywaj to</a:t>
                      </a:r>
                      <a:endParaRPr lang="en-US" sz="18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pl-PL" sz="1600" dirty="0"/>
                        <a:t>Zainicjuj procesy, które tworzą wartość </a:t>
                      </a:r>
                    </a:p>
                    <a:p>
                      <a:pPr marL="285750" indent="-285750" algn="just">
                        <a:buFont typeface="Arial" panose="020B0604020202020204" pitchFamily="34" charset="0"/>
                        <a:buChar char="•"/>
                      </a:pPr>
                      <a:r>
                        <a:rPr lang="pl-PL" sz="1600" dirty="0"/>
                        <a:t>Podejmuj wyzwania </a:t>
                      </a:r>
                    </a:p>
                    <a:p>
                      <a:pPr marL="285750" indent="-285750" algn="just">
                        <a:buFont typeface="Arial" panose="020B0604020202020204" pitchFamily="34" charset="0"/>
                        <a:buChar char="•"/>
                      </a:pPr>
                      <a:r>
                        <a:rPr lang="pl-PL" sz="1600" dirty="0"/>
                        <a:t>Działaj i pracuj samodzielnie, aby osiągać cele, trzymaj się intencji i realizuj zaplanowane zadania</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87039567"/>
                  </a:ext>
                </a:extLst>
              </a:tr>
              <a:tr h="883968">
                <a:tc>
                  <a:txBody>
                    <a:bodyPr/>
                    <a:lstStyle/>
                    <a:p>
                      <a:pPr algn="just"/>
                      <a:r>
                        <a:rPr lang="en-US" sz="2400" b="1" dirty="0">
                          <a:solidFill>
                            <a:schemeClr val="tx1"/>
                          </a:solidFill>
                        </a:rPr>
                        <a:t>3.2 P</a:t>
                      </a:r>
                      <a:r>
                        <a:rPr lang="pl-PL" sz="2400" b="1" dirty="0" err="1">
                          <a:solidFill>
                            <a:schemeClr val="tx1"/>
                          </a:solidFill>
                        </a:rPr>
                        <a:t>lanowanie</a:t>
                      </a:r>
                      <a:r>
                        <a:rPr lang="pl-PL" sz="2400" b="1" dirty="0">
                          <a:solidFill>
                            <a:schemeClr val="tx1"/>
                          </a:solidFill>
                        </a:rPr>
                        <a:t> i zarządzanie</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just"/>
                      <a:r>
                        <a:rPr lang="pl-PL" i="1" dirty="0"/>
                        <a:t/>
                      </a:r>
                      <a:br>
                        <a:rPr lang="pl-PL" i="1" dirty="0"/>
                      </a:br>
                      <a:r>
                        <a:rPr lang="pl-PL" b="0" i="1" dirty="0">
                          <a:solidFill>
                            <a:schemeClr val="dk1"/>
                          </a:solidFill>
                          <a:effectLst/>
                          <a:latin typeface="+mn-lt"/>
                          <a:ea typeface="+mn-ea"/>
                          <a:cs typeface="+mn-cs"/>
                        </a:rPr>
                        <a:t>Priorytety, organizowanie i kontynuacja</a:t>
                      </a:r>
                      <a:endParaRPr lang="en-US" sz="18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pl-PL" sz="1600" dirty="0"/>
                        <a:t>Wyznaczaj cele długo-, średnio- i krótkoterminowe </a:t>
                      </a:r>
                    </a:p>
                    <a:p>
                      <a:pPr marL="285750" indent="-285750" algn="just">
                        <a:buFont typeface="Arial" panose="020B0604020202020204" pitchFamily="34" charset="0"/>
                        <a:buChar char="•"/>
                      </a:pPr>
                      <a:r>
                        <a:rPr lang="pl-PL" sz="1600" dirty="0"/>
                        <a:t>Zdefiniuj priorytety i plany działania</a:t>
                      </a:r>
                    </a:p>
                    <a:p>
                      <a:pPr marL="285750" indent="-285750" algn="just">
                        <a:buFont typeface="Arial" panose="020B0604020202020204" pitchFamily="34" charset="0"/>
                        <a:buChar char="•"/>
                      </a:pPr>
                      <a:r>
                        <a:rPr lang="pl-PL" sz="1600" dirty="0"/>
                        <a:t> Dostosuj się do nieprzewidzianych zmian</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1700515"/>
                  </a:ext>
                </a:extLst>
              </a:tr>
              <a:tr h="1414348">
                <a:tc>
                  <a:txBody>
                    <a:bodyPr/>
                    <a:lstStyle/>
                    <a:p>
                      <a:pPr algn="just"/>
                      <a:r>
                        <a:rPr lang="en-US" sz="2400" b="1" dirty="0">
                          <a:solidFill>
                            <a:schemeClr val="tx1"/>
                          </a:solidFill>
                        </a:rPr>
                        <a:t>3.3</a:t>
                      </a:r>
                      <a:r>
                        <a:rPr lang="pl-PL" sz="2400" b="1" dirty="0">
                          <a:solidFill>
                            <a:schemeClr val="tx1"/>
                          </a:solidFill>
                        </a:rPr>
                        <a:t>Radzenie sobie z niepewnością i ryzykiem</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just"/>
                      <a:r>
                        <a:rPr lang="pl-PL" i="1" dirty="0"/>
                        <a:t>Podejmuj decyzję radząc sobie z niepewnością i ryzykiem</a:t>
                      </a:r>
                      <a:endParaRPr lang="en-US" sz="18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pl-PL" sz="1600" dirty="0"/>
                        <a:t>Podejmuj decyzje, gdy wynik tej decyzji jest niepewny, gdy dostępne informacje są częściowe lub niejednoznaczne lub gdy istnieje ryzyko niezamierzonych wyników </a:t>
                      </a:r>
                    </a:p>
                    <a:p>
                      <a:pPr marL="285750" indent="-285750" algn="just">
                        <a:buFont typeface="Arial" panose="020B0604020202020204" pitchFamily="34" charset="0"/>
                        <a:buChar char="•"/>
                      </a:pPr>
                      <a:r>
                        <a:rPr lang="pl-PL" sz="1600" dirty="0"/>
                        <a:t>W ramach procesu tworzenia wartości uwzględnij ustrukturyzowane sposoby testowania pomysłów i prototypów od wczesnych etapów, aby zmniejszyć ryzyko niepowodzenia </a:t>
                      </a:r>
                    </a:p>
                    <a:p>
                      <a:pPr marL="285750" indent="-285750" algn="just">
                        <a:buFont typeface="Arial" panose="020B0604020202020204" pitchFamily="34" charset="0"/>
                        <a:buChar char="•"/>
                      </a:pPr>
                      <a:r>
                        <a:rPr lang="pl-PL" sz="1600" dirty="0"/>
                        <a:t>Szybko i elastycznie analizuj szybko zmieniające się otoczenie</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35560017"/>
                  </a:ext>
                </a:extLst>
              </a:tr>
              <a:tr h="814182">
                <a:tc>
                  <a:txBody>
                    <a:bodyPr/>
                    <a:lstStyle/>
                    <a:p>
                      <a:pPr algn="just"/>
                      <a:r>
                        <a:rPr lang="en-US" sz="2400" b="1" dirty="0">
                          <a:solidFill>
                            <a:schemeClr val="tx1"/>
                          </a:solidFill>
                        </a:rPr>
                        <a:t>3.4</a:t>
                      </a:r>
                      <a:r>
                        <a:rPr lang="pl-PL" sz="2400" b="1" dirty="0">
                          <a:solidFill>
                            <a:schemeClr val="tx1"/>
                          </a:solidFill>
                        </a:rPr>
                        <a:t> Współpraca z innymi</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just"/>
                      <a:r>
                        <a:rPr lang="pl-PL" i="1" dirty="0"/>
                        <a:t>Połącz siły, współpracuj i nawiązuj kontakty</a:t>
                      </a:r>
                      <a:endParaRPr lang="en-US" sz="18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pl-PL" sz="1600" dirty="0"/>
                        <a:t>Współpracuj  z innymi, aby rozwijać pomysły i przekuwać je w działanie </a:t>
                      </a:r>
                    </a:p>
                    <a:p>
                      <a:pPr marL="285750" indent="-285750" algn="just">
                        <a:buFont typeface="Arial" panose="020B0604020202020204" pitchFamily="34" charset="0"/>
                        <a:buChar char="•"/>
                      </a:pPr>
                      <a:r>
                        <a:rPr lang="pl-PL" sz="1600" dirty="0"/>
                        <a:t>Sieć</a:t>
                      </a:r>
                    </a:p>
                    <a:p>
                      <a:pPr marL="285750" indent="-285750" algn="just">
                        <a:buFont typeface="Arial" panose="020B0604020202020204" pitchFamily="34" charset="0"/>
                        <a:buChar char="•"/>
                      </a:pPr>
                      <a:r>
                        <a:rPr lang="pl-PL" sz="1600" dirty="0"/>
                        <a:t> Rozwiązuj konflikty i stawiaj czoła konkurencji, gdy jest to konieczne</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66668092"/>
                  </a:ext>
                </a:extLst>
              </a:tr>
              <a:tr h="814182">
                <a:tc>
                  <a:txBody>
                    <a:bodyPr/>
                    <a:lstStyle/>
                    <a:p>
                      <a:pPr algn="just"/>
                      <a:r>
                        <a:rPr lang="en-US" sz="2400" b="1" dirty="0">
                          <a:solidFill>
                            <a:schemeClr val="tx1"/>
                          </a:solidFill>
                        </a:rPr>
                        <a:t>3.5</a:t>
                      </a:r>
                      <a:r>
                        <a:rPr lang="pl-PL" sz="2400" b="1" dirty="0">
                          <a:solidFill>
                            <a:schemeClr val="tx1"/>
                          </a:solidFill>
                        </a:rPr>
                        <a:t> </a:t>
                      </a:r>
                      <a:r>
                        <a:rPr lang="en-US" sz="2400" b="1" dirty="0" err="1">
                          <a:solidFill>
                            <a:schemeClr val="tx1"/>
                          </a:solidFill>
                        </a:rPr>
                        <a:t>Nauka</a:t>
                      </a:r>
                      <a:r>
                        <a:rPr lang="en-US" sz="2400" b="1" dirty="0">
                          <a:solidFill>
                            <a:schemeClr val="tx1"/>
                          </a:solidFill>
                        </a:rPr>
                        <a:t> </a:t>
                      </a:r>
                      <a:r>
                        <a:rPr lang="en-US" sz="2400" b="1" dirty="0" err="1">
                          <a:solidFill>
                            <a:schemeClr val="tx1"/>
                          </a:solidFill>
                        </a:rPr>
                        <a:t>przez</a:t>
                      </a:r>
                      <a:r>
                        <a:rPr lang="en-US" sz="2400" b="1" dirty="0">
                          <a:solidFill>
                            <a:schemeClr val="tx1"/>
                          </a:solidFill>
                        </a:rPr>
                        <a:t> </a:t>
                      </a:r>
                      <a:r>
                        <a:rPr lang="en-US" sz="2400" b="1" dirty="0" err="1">
                          <a:solidFill>
                            <a:schemeClr val="tx1"/>
                          </a:solidFill>
                        </a:rPr>
                        <a:t>doświadczenie</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just"/>
                      <a:r>
                        <a:rPr lang="pl-PL" sz="1800" i="1" dirty="0">
                          <a:solidFill>
                            <a:schemeClr val="tx1"/>
                          </a:solidFill>
                        </a:rPr>
                        <a:t>Ucz się przez działanie</a:t>
                      </a:r>
                      <a:endParaRPr lang="en-US" sz="18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gn="just">
                        <a:buFont typeface="Arial" panose="020B0604020202020204" pitchFamily="34" charset="0"/>
                        <a:buChar char="•"/>
                      </a:pPr>
                      <a:r>
                        <a:rPr lang="pl-PL" sz="1600" dirty="0"/>
                        <a:t>Powstanie inicjatywy tworzenia wartości</a:t>
                      </a:r>
                    </a:p>
                    <a:p>
                      <a:pPr marL="285750" indent="-285750" algn="just">
                        <a:buFont typeface="Arial" panose="020B0604020202020204" pitchFamily="34" charset="0"/>
                        <a:buChar char="•"/>
                      </a:pPr>
                      <a:r>
                        <a:rPr lang="pl-PL" sz="1600" dirty="0"/>
                        <a:t> Ucz się z innymi, w tym z rówieśnikami i mentorami </a:t>
                      </a:r>
                    </a:p>
                    <a:p>
                      <a:pPr marL="285750" indent="-285750" algn="just">
                        <a:buFont typeface="Arial" panose="020B0604020202020204" pitchFamily="34" charset="0"/>
                        <a:buChar char="•"/>
                      </a:pPr>
                      <a:r>
                        <a:rPr lang="pl-PL" sz="1600" dirty="0"/>
                        <a:t>Zastanów się i ucz się czerpiąc wskazówki z sukcesu, jak i z porażki (swojej i innych ludzi)</a:t>
                      </a:r>
                      <a:endParaRPr lang="en-US" sz="1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28255285"/>
                  </a:ext>
                </a:extLst>
              </a:tr>
            </a:tbl>
          </a:graphicData>
        </a:graphic>
      </p:graphicFrame>
    </p:spTree>
    <p:extLst>
      <p:ext uri="{BB962C8B-B14F-4D97-AF65-F5344CB8AC3E}">
        <p14:creationId xmlns:p14="http://schemas.microsoft.com/office/powerpoint/2010/main" val="1548648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1</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pl-PL" sz="4000" b="1" spc="50" dirty="0">
                <a:solidFill>
                  <a:srgbClr val="243255"/>
                </a:solidFill>
                <a:cs typeface="Tahoma"/>
              </a:rPr>
              <a:t>Co za tym idzie</a:t>
            </a:r>
            <a:r>
              <a:rPr lang="en-GB" sz="4000" b="1" spc="50" dirty="0">
                <a:solidFill>
                  <a:srgbClr val="243255"/>
                </a:solidFill>
                <a:cs typeface="Tahoma"/>
              </a:rPr>
              <a:t>… </a:t>
            </a: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938055" y="3009900"/>
            <a:ext cx="16913698" cy="3970318"/>
          </a:xfrm>
          <a:prstGeom prst="rect">
            <a:avLst/>
          </a:prstGeom>
          <a:noFill/>
        </p:spPr>
        <p:txBody>
          <a:bodyPr wrap="square" rtlCol="0">
            <a:spAutoFit/>
          </a:bodyPr>
          <a:lstStyle/>
          <a:p>
            <a:pPr algn="just"/>
            <a:r>
              <a:rPr lang="pl-PL" altLang="ko-KR" sz="2800" dirty="0"/>
              <a:t>W kontekście tego modułu szkoleniowego – a także biorąc pod uwagę podstawowe kompetencje, z którymi mamy do czynienia – skierujemy Twoją uwagę na pierwszy filar, dotyczący POMYSŁÓW I MOŻLIWOŚCI.</a:t>
            </a:r>
          </a:p>
          <a:p>
            <a:pPr algn="just"/>
            <a:endParaRPr lang="pl-PL" altLang="ko-KR" sz="2800" dirty="0"/>
          </a:p>
          <a:p>
            <a:pPr algn="just"/>
            <a:r>
              <a:rPr lang="pl-PL" altLang="ko-KR" sz="2800" dirty="0"/>
              <a:t>Zauważ, że model </a:t>
            </a:r>
            <a:r>
              <a:rPr lang="pl-PL" altLang="ko-KR" sz="2800" dirty="0" err="1"/>
              <a:t>EntreComp</a:t>
            </a:r>
            <a:r>
              <a:rPr lang="pl-PL" altLang="ko-KR" sz="2800" dirty="0"/>
              <a:t> nie odnosi się konkretnie do krytycznego myślenia, ale cała struktura zajmuje się wymiarem krytycznego myślenia z wielu różnych punktów widzenia.</a:t>
            </a:r>
          </a:p>
          <a:p>
            <a:pPr algn="just"/>
            <a:endParaRPr lang="pl-PL" altLang="ko-KR" sz="2800" dirty="0"/>
          </a:p>
          <a:p>
            <a:pPr algn="just"/>
            <a:r>
              <a:rPr lang="pl-PL" altLang="ko-KR" sz="2800" dirty="0"/>
              <a:t>Najbardziej namacalne odniesienie wydaje się dotyczyć kompetencji należących do  POMYSŁÓW I MOŻLIWOŚCI. W następnej części zajmiemy się dalszymi szczegółami każdego z nich, aby prześledzić namacalne powiązania z krytycznym myśleniem, a co najważniejsze, powiązania do zatrudnienia.</a:t>
            </a:r>
            <a:endParaRPr lang="en-US" altLang="ko-KR" sz="2800" dirty="0"/>
          </a:p>
        </p:txBody>
      </p:sp>
    </p:spTree>
    <p:extLst>
      <p:ext uri="{BB962C8B-B14F-4D97-AF65-F5344CB8AC3E}">
        <p14:creationId xmlns:p14="http://schemas.microsoft.com/office/powerpoint/2010/main" val="4063558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2</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2625078"/>
          </a:xfrm>
          <a:prstGeom prst="rect">
            <a:avLst/>
          </a:prstGeom>
        </p:spPr>
        <p:txBody>
          <a:bodyPr vert="horz" wrap="square" lIns="0" tIns="13970" rIns="0" bIns="0" rtlCol="0">
            <a:spAutoFit/>
          </a:bodyPr>
          <a:lstStyle/>
          <a:p>
            <a:pPr marL="12700" algn="just">
              <a:lnSpc>
                <a:spcPct val="100000"/>
              </a:lnSpc>
              <a:spcBef>
                <a:spcPts val="110"/>
              </a:spcBef>
            </a:pPr>
            <a:r>
              <a:rPr lang="pl-PL" sz="4000" b="1" dirty="0">
                <a:solidFill>
                  <a:srgbClr val="002060"/>
                </a:solidFill>
                <a:effectLst/>
                <a:latin typeface="Calibri" panose="020F0502020204030204" pitchFamily="34" charset="0"/>
                <a:ea typeface="Times New Roman" panose="02020603050405020304" pitchFamily="18" charset="0"/>
              </a:rPr>
              <a:t>Krytyczne myślenie wśród najbardziej pożądanych kompetencji na rzecz zatrudnienia</a:t>
            </a:r>
          </a:p>
          <a:p>
            <a:pPr marL="12700" algn="just">
              <a:spcBef>
                <a:spcPts val="110"/>
              </a:spcBef>
            </a:pPr>
            <a:r>
              <a:rPr lang="pl-PL" sz="2400" dirty="0">
                <a:effectLst/>
                <a:latin typeface="Calibri" panose="020F0502020204030204" pitchFamily="34" charset="0"/>
                <a:ea typeface="Times New Roman" panose="02020603050405020304" pitchFamily="18" charset="0"/>
              </a:rPr>
              <a:t>W dzisiejszych czasach, gdy automatyzacja zadań i funkcji powoli zastępuje zarówno „ręczną”, jak i „intelektualną” siłę roboczą, Twoje możliwości dostępu do rynku pracy w coraz większym stopniu zależą od umiejętności miękkich.</a:t>
            </a:r>
            <a:endParaRPr lang="pl-PL" sz="2400" dirty="0">
              <a:effectLst/>
              <a:latin typeface="Times New Roman" panose="02020603050405020304" pitchFamily="18" charset="0"/>
              <a:ea typeface="Times New Roman" panose="02020603050405020304" pitchFamily="18" charset="0"/>
            </a:endParaRPr>
          </a:p>
          <a:p>
            <a:pPr marL="12700" algn="just">
              <a:lnSpc>
                <a:spcPct val="100000"/>
              </a:lnSpc>
              <a:spcBef>
                <a:spcPts val="110"/>
              </a:spcBef>
            </a:pPr>
            <a:endParaRPr lang="es-ES" sz="4000" spc="50" dirty="0">
              <a:solidFill>
                <a:srgbClr val="002060"/>
              </a:solidFill>
              <a:latin typeface="Tahoma"/>
              <a:cs typeface="Tahoma"/>
            </a:endParaRP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938056" y="4776853"/>
            <a:ext cx="16913698" cy="3416320"/>
          </a:xfrm>
          <a:prstGeom prst="rect">
            <a:avLst/>
          </a:prstGeom>
          <a:noFill/>
        </p:spPr>
        <p:txBody>
          <a:bodyPr wrap="square" rtlCol="0">
            <a:spAutoFit/>
          </a:bodyPr>
          <a:lstStyle/>
          <a:p>
            <a:pPr fontAlgn="base"/>
            <a:r>
              <a:rPr lang="pl-PL" sz="2400" dirty="0"/>
              <a:t>Biegłość techniczna i skuteczność w miejscu pracy wynika przede wszystkim z praktyk, ćwiczeń i doświadczeń/wniosków wyniesionych z metody prób i błędów. Podczas rozmów kwalifikacyjnych pracodawcy nie mają wystarczających informacji, aby ocenić profil kandydata i jego potencjalne wyniki w miejscu pracy.</a:t>
            </a:r>
          </a:p>
          <a:p>
            <a:pPr fontAlgn="base"/>
            <a:r>
              <a:rPr lang="pl-PL" sz="2400" dirty="0"/>
              <a:t> </a:t>
            </a:r>
          </a:p>
          <a:p>
            <a:pPr fontAlgn="base"/>
            <a:r>
              <a:rPr lang="pl-PL" sz="2400" dirty="0"/>
              <a:t>Co więcej, w większości przypadków praca, o którą się ubiegasz, wymaga konkretnej wiedzy/know-how, której być może nie zdobyłeś podczas formalnej edukacji (po prostu dlatego, że nie jest uwzględniony w programach nauczania).</a:t>
            </a:r>
          </a:p>
          <a:p>
            <a:pPr fontAlgn="base"/>
            <a:r>
              <a:rPr lang="pl-PL" sz="2400" dirty="0"/>
              <a:t> </a:t>
            </a:r>
          </a:p>
          <a:p>
            <a:pPr fontAlgn="base"/>
            <a:r>
              <a:rPr lang="pl-PL" sz="2400" dirty="0"/>
              <a:t>Jak więc pracodawcy dokonają oceny Twojego profilu?...</a:t>
            </a:r>
          </a:p>
          <a:p>
            <a:pPr algn="just"/>
            <a:endParaRPr lang="en-US" altLang="ko-KR" sz="2400" dirty="0"/>
          </a:p>
        </p:txBody>
      </p:sp>
      <p:sp>
        <p:nvSpPr>
          <p:cNvPr id="11" name="TextBox 5">
            <a:extLst>
              <a:ext uri="{FF2B5EF4-FFF2-40B4-BE49-F238E27FC236}">
                <a16:creationId xmlns:a16="http://schemas.microsoft.com/office/drawing/2014/main" xmlns="" id="{6DB2408F-C8E3-481B-BEFD-24DB75CA61AF}"/>
              </a:ext>
            </a:extLst>
          </p:cNvPr>
          <p:cNvSpPr txBox="1"/>
          <p:nvPr/>
        </p:nvSpPr>
        <p:spPr>
          <a:xfrm>
            <a:off x="938055" y="4175497"/>
            <a:ext cx="11177744" cy="523220"/>
          </a:xfrm>
          <a:prstGeom prst="rect">
            <a:avLst/>
          </a:prstGeom>
          <a:noFill/>
        </p:spPr>
        <p:txBody>
          <a:bodyPr wrap="square" rtlCol="0" anchor="ctr">
            <a:spAutoFit/>
          </a:bodyPr>
          <a:lstStyle/>
          <a:p>
            <a:r>
              <a:rPr lang="pl-PL" sz="2800" b="1" dirty="0">
                <a:solidFill>
                  <a:srgbClr val="002060"/>
                </a:solidFill>
                <a:effectLst/>
                <a:latin typeface="Calibri" panose="020F0502020204030204" pitchFamily="34" charset="0"/>
                <a:ea typeface="Times New Roman" panose="02020603050405020304" pitchFamily="18" charset="0"/>
              </a:rPr>
              <a:t>Od umiejętności miękkich do podejmowania pracy</a:t>
            </a:r>
            <a:endParaRPr lang="pl-PL"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2726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arn(inVertic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barn(inVertical)">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barn(inVertical)">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barn(inVertical)">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barn(inVertical)">
                                      <p:cBhvr>
                                        <p:cTn id="2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2</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pl-PL" sz="4000" b="1" spc="50" dirty="0">
                <a:solidFill>
                  <a:srgbClr val="243255"/>
                </a:solidFill>
                <a:cs typeface="Tahoma"/>
              </a:rPr>
              <a:t>Spojrzenie w przyszłość</a:t>
            </a:r>
            <a:r>
              <a:rPr lang="en-GB" sz="4000" b="1" spc="50" dirty="0">
                <a:solidFill>
                  <a:srgbClr val="243255"/>
                </a:solidFill>
                <a:cs typeface="Tahoma"/>
              </a:rPr>
              <a:t> </a:t>
            </a: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938055" y="3009900"/>
            <a:ext cx="16913698" cy="3108543"/>
          </a:xfrm>
          <a:prstGeom prst="rect">
            <a:avLst/>
          </a:prstGeom>
          <a:noFill/>
        </p:spPr>
        <p:txBody>
          <a:bodyPr wrap="square" rtlCol="0">
            <a:spAutoFit/>
          </a:bodyPr>
          <a:lstStyle/>
          <a:p>
            <a:pPr fontAlgn="base"/>
            <a:r>
              <a:rPr lang="pl-PL" sz="2800" dirty="0">
                <a:solidFill>
                  <a:srgbClr val="002060"/>
                </a:solidFill>
                <a:effectLst/>
                <a:latin typeface="Calibri" panose="020F0502020204030204" pitchFamily="34" charset="0"/>
                <a:ea typeface="Times New Roman" panose="02020603050405020304" pitchFamily="18" charset="0"/>
              </a:rPr>
              <a:t>Pracodawcy doskonale zdają sobie sprawę, że nowi pracownicy – zwłaszcza świeżo upieczeni absolwenci – wymagają dogłębnej edukacji i szkolenia z naciskiem na ich przyszłe role i obowiązki, zanim będą w pełni autonomiczni i niezależni.</a:t>
            </a:r>
            <a:endParaRPr lang="pl-PL" sz="2800" dirty="0">
              <a:effectLst/>
              <a:latin typeface="Times New Roman" panose="02020603050405020304" pitchFamily="18" charset="0"/>
              <a:ea typeface="Times New Roman" panose="02020603050405020304" pitchFamily="18" charset="0"/>
            </a:endParaRPr>
          </a:p>
          <a:p>
            <a:pPr fontAlgn="base"/>
            <a:r>
              <a:rPr lang="pl-PL" sz="2800" dirty="0">
                <a:solidFill>
                  <a:srgbClr val="002060"/>
                </a:solidFill>
                <a:effectLst/>
                <a:latin typeface="Calibri" panose="020F0502020204030204" pitchFamily="34" charset="0"/>
                <a:ea typeface="Times New Roman" panose="02020603050405020304" pitchFamily="18" charset="0"/>
              </a:rPr>
              <a:t> </a:t>
            </a:r>
            <a:endParaRPr lang="pl-PL" sz="2800" dirty="0">
              <a:effectLst/>
              <a:latin typeface="Times New Roman" panose="02020603050405020304" pitchFamily="18" charset="0"/>
              <a:ea typeface="Times New Roman" panose="02020603050405020304" pitchFamily="18" charset="0"/>
            </a:endParaRPr>
          </a:p>
          <a:p>
            <a:pPr fontAlgn="base"/>
            <a:r>
              <a:rPr lang="pl-PL" sz="2800" dirty="0">
                <a:solidFill>
                  <a:srgbClr val="002060"/>
                </a:solidFill>
                <a:effectLst/>
                <a:latin typeface="Calibri" panose="020F0502020204030204" pitchFamily="34" charset="0"/>
                <a:ea typeface="Times New Roman" panose="02020603050405020304" pitchFamily="18" charset="0"/>
              </a:rPr>
              <a:t>Podczas pierwszej rozmowy pracodawca, zamiast tego, co możesz zrobić, będzie szukać innego rodzaju informacji, które mogą nie mieć żadnego związku z twoim wykształceniem.</a:t>
            </a:r>
            <a:endParaRPr lang="pl-PL" sz="2800" dirty="0">
              <a:effectLst/>
              <a:latin typeface="Times New Roman" panose="02020603050405020304" pitchFamily="18" charset="0"/>
              <a:ea typeface="Times New Roman" panose="02020603050405020304" pitchFamily="18" charset="0"/>
            </a:endParaRPr>
          </a:p>
          <a:p>
            <a:pPr algn="just"/>
            <a:endParaRPr lang="en-US" altLang="ko-KR" sz="2800" dirty="0"/>
          </a:p>
        </p:txBody>
      </p:sp>
    </p:spTree>
    <p:extLst>
      <p:ext uri="{BB962C8B-B14F-4D97-AF65-F5344CB8AC3E}">
        <p14:creationId xmlns:p14="http://schemas.microsoft.com/office/powerpoint/2010/main" val="3146831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2</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pl-PL" sz="4000" b="1" spc="50" dirty="0">
                <a:solidFill>
                  <a:srgbClr val="243255"/>
                </a:solidFill>
                <a:cs typeface="Tahoma"/>
              </a:rPr>
              <a:t>Przyszłość miejsc pracy</a:t>
            </a:r>
            <a:r>
              <a:rPr lang="en-GB" sz="4000" b="1" spc="50" dirty="0">
                <a:solidFill>
                  <a:srgbClr val="243255"/>
                </a:solidFill>
                <a:cs typeface="Tahoma"/>
              </a:rPr>
              <a:t> </a:t>
            </a: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8686801" y="3009900"/>
            <a:ext cx="9164953" cy="5262979"/>
          </a:xfrm>
          <a:prstGeom prst="rect">
            <a:avLst/>
          </a:prstGeom>
          <a:noFill/>
        </p:spPr>
        <p:txBody>
          <a:bodyPr wrap="square" rtlCol="0">
            <a:spAutoFit/>
          </a:bodyPr>
          <a:lstStyle/>
          <a:p>
            <a:pPr fontAlgn="base"/>
            <a:r>
              <a:rPr lang="pl-PL" sz="2800" dirty="0">
                <a:solidFill>
                  <a:srgbClr val="002060"/>
                </a:solidFill>
                <a:effectLst/>
                <a:latin typeface="Calibri" panose="020F0502020204030204" pitchFamily="34" charset="0"/>
                <a:ea typeface="Times New Roman" panose="02020603050405020304" pitchFamily="18" charset="0"/>
              </a:rPr>
              <a:t>W 2016 r. Światowe Forum Ekonomiczne przewidziało do 2020 r. poważną zmianę w „10 najlepszych umiejętnościach” w zakresie zatrudniania, rekrutacji, rozwoju kariery i konkurencyjności biznesowej.</a:t>
            </a:r>
            <a:endParaRPr lang="pl-PL" sz="2800" dirty="0">
              <a:effectLst/>
              <a:latin typeface="Times New Roman" panose="02020603050405020304" pitchFamily="18" charset="0"/>
              <a:ea typeface="Times New Roman" panose="02020603050405020304" pitchFamily="18" charset="0"/>
            </a:endParaRPr>
          </a:p>
          <a:p>
            <a:pPr fontAlgn="base"/>
            <a:r>
              <a:rPr lang="pl-PL" sz="2800" dirty="0">
                <a:solidFill>
                  <a:srgbClr val="002060"/>
                </a:solidFill>
                <a:effectLst/>
                <a:latin typeface="Calibri" panose="020F0502020204030204" pitchFamily="34" charset="0"/>
                <a:ea typeface="Times New Roman" panose="02020603050405020304" pitchFamily="18" charset="0"/>
              </a:rPr>
              <a:t> </a:t>
            </a:r>
            <a:endParaRPr lang="pl-PL" sz="2800" dirty="0">
              <a:effectLst/>
              <a:latin typeface="Times New Roman" panose="02020603050405020304" pitchFamily="18" charset="0"/>
              <a:ea typeface="Times New Roman" panose="02020603050405020304" pitchFamily="18" charset="0"/>
            </a:endParaRPr>
          </a:p>
          <a:p>
            <a:pPr fontAlgn="base"/>
            <a:r>
              <a:rPr lang="pl-PL" sz="2800" dirty="0">
                <a:solidFill>
                  <a:srgbClr val="002060"/>
                </a:solidFill>
                <a:effectLst/>
                <a:latin typeface="Calibri" panose="020F0502020204030204" pitchFamily="34" charset="0"/>
                <a:ea typeface="Times New Roman" panose="02020603050405020304" pitchFamily="18" charset="0"/>
              </a:rPr>
              <a:t>Według raportu, umiejętności miękkie są niezbędne, aby nowi absolwenci i studenci wyższych uczelni mogli wejść na rynek pracy, ponieważ </a:t>
            </a:r>
            <a:r>
              <a:rPr lang="pl-PL" sz="2800" dirty="0" err="1">
                <a:solidFill>
                  <a:srgbClr val="002060"/>
                </a:solidFill>
                <a:effectLst/>
                <a:latin typeface="Calibri" panose="020F0502020204030204" pitchFamily="34" charset="0"/>
                <a:ea typeface="Times New Roman" panose="02020603050405020304" pitchFamily="18" charset="0"/>
              </a:rPr>
              <a:t>rekruterzy</a:t>
            </a:r>
            <a:r>
              <a:rPr lang="pl-PL" sz="2800" dirty="0">
                <a:solidFill>
                  <a:srgbClr val="002060"/>
                </a:solidFill>
                <a:effectLst/>
                <a:latin typeface="Calibri" panose="020F0502020204030204" pitchFamily="34" charset="0"/>
                <a:ea typeface="Times New Roman" panose="02020603050405020304" pitchFamily="18" charset="0"/>
              </a:rPr>
              <a:t> i pracodawcy opracowują nowe wyrafinowane modele oceny profilu kandydatów (tj. umiejętność współpracy z innymi, poczucie inicjatywy, rzetelność i wiarygodność itp.).</a:t>
            </a:r>
            <a:endParaRPr lang="pl-PL" sz="2800" dirty="0">
              <a:effectLst/>
              <a:latin typeface="Times New Roman" panose="02020603050405020304" pitchFamily="18" charset="0"/>
              <a:ea typeface="Times New Roman" panose="02020603050405020304" pitchFamily="18" charset="0"/>
            </a:endParaRPr>
          </a:p>
          <a:p>
            <a:pPr algn="just"/>
            <a:endParaRPr lang="en-GB" altLang="ko-KR" sz="2800" dirty="0"/>
          </a:p>
        </p:txBody>
      </p:sp>
      <p:pic>
        <p:nvPicPr>
          <p:cNvPr id="9" name="Segnaposto contenuto 4">
            <a:extLst>
              <a:ext uri="{FF2B5EF4-FFF2-40B4-BE49-F238E27FC236}">
                <a16:creationId xmlns:a16="http://schemas.microsoft.com/office/drawing/2014/main" xmlns="" id="{AB7E37C4-89F9-4E33-9522-6E73F5BB39D3}"/>
              </a:ext>
            </a:extLst>
          </p:cNvPr>
          <p:cNvPicPr>
            <a:picLocks noChangeAspect="1"/>
          </p:cNvPicPr>
          <p:nvPr/>
        </p:nvPicPr>
        <p:blipFill>
          <a:blip r:embed="rId5"/>
          <a:stretch>
            <a:fillRect/>
          </a:stretch>
        </p:blipFill>
        <p:spPr>
          <a:xfrm>
            <a:off x="905285" y="2784958"/>
            <a:ext cx="7318473" cy="5340179"/>
          </a:xfrm>
          <a:prstGeom prst="rect">
            <a:avLst/>
          </a:prstGeom>
          <a:ln w="38100">
            <a:solidFill>
              <a:srgbClr val="0070C0"/>
            </a:solidFill>
          </a:ln>
        </p:spPr>
      </p:pic>
    </p:spTree>
    <p:extLst>
      <p:ext uri="{BB962C8B-B14F-4D97-AF65-F5344CB8AC3E}">
        <p14:creationId xmlns:p14="http://schemas.microsoft.com/office/powerpoint/2010/main" val="210742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2</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65765" y="152335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pl-PL" sz="4000" b="1" dirty="0">
                <a:solidFill>
                  <a:srgbClr val="002060"/>
                </a:solidFill>
                <a:effectLst/>
                <a:latin typeface="Calibri" panose="020F0502020204030204" pitchFamily="34" charset="0"/>
                <a:ea typeface="Times New Roman" panose="02020603050405020304" pitchFamily="18" charset="0"/>
              </a:rPr>
              <a:t>10 najlepszych umiejętności zwiększających szanse na zatrudnienie</a:t>
            </a:r>
            <a:r>
              <a:rPr lang="en-GB" sz="4000" b="1" spc="50" dirty="0">
                <a:solidFill>
                  <a:srgbClr val="243255"/>
                </a:solidFill>
                <a:cs typeface="Tahoma"/>
              </a:rPr>
              <a:t> </a:t>
            </a: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1" name="CasellaDiTesto 10">
            <a:extLst>
              <a:ext uri="{FF2B5EF4-FFF2-40B4-BE49-F238E27FC236}">
                <a16:creationId xmlns:a16="http://schemas.microsoft.com/office/drawing/2014/main" xmlns="" id="{FF550791-F0C2-4956-ADCD-9A5946372D83}"/>
              </a:ext>
            </a:extLst>
          </p:cNvPr>
          <p:cNvSpPr txBox="1"/>
          <p:nvPr/>
        </p:nvSpPr>
        <p:spPr>
          <a:xfrm>
            <a:off x="5202121" y="7608213"/>
            <a:ext cx="7883756" cy="769441"/>
          </a:xfrm>
          <a:prstGeom prst="rect">
            <a:avLst/>
          </a:prstGeom>
          <a:noFill/>
        </p:spPr>
        <p:txBody>
          <a:bodyPr wrap="square" rtlCol="0">
            <a:spAutoFit/>
          </a:bodyPr>
          <a:lstStyle/>
          <a:p>
            <a:pPr algn="ctr"/>
            <a:r>
              <a:rPr lang="pl-PL" sz="2200" dirty="0" err="1"/>
              <a:t>Żródło</a:t>
            </a:r>
            <a:r>
              <a:rPr lang="en-GB" sz="2200" dirty="0"/>
              <a:t>: </a:t>
            </a:r>
            <a:r>
              <a:rPr lang="pl-PL" sz="2200" dirty="0"/>
              <a:t>Raport o przyszłości miejsc pracy</a:t>
            </a:r>
            <a:r>
              <a:rPr lang="en-GB" sz="2200" dirty="0"/>
              <a:t>, </a:t>
            </a:r>
            <a:r>
              <a:rPr lang="pl-PL" sz="2200" dirty="0"/>
              <a:t>Światowe Forum Ekonomiczne</a:t>
            </a:r>
            <a:endParaRPr lang="en-GB" sz="2200" dirty="0"/>
          </a:p>
        </p:txBody>
      </p:sp>
      <p:sp>
        <p:nvSpPr>
          <p:cNvPr id="2" name="Rettangolo 1">
            <a:extLst>
              <a:ext uri="{FF2B5EF4-FFF2-40B4-BE49-F238E27FC236}">
                <a16:creationId xmlns:a16="http://schemas.microsoft.com/office/drawing/2014/main" xmlns="" id="{76B78DBB-8CB9-4A21-9F43-16D28FA5A0AC}"/>
              </a:ext>
            </a:extLst>
          </p:cNvPr>
          <p:cNvSpPr/>
          <p:nvPr/>
        </p:nvSpPr>
        <p:spPr>
          <a:xfrm>
            <a:off x="4419600" y="4026813"/>
            <a:ext cx="2209800" cy="4308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ttangolo 11">
            <a:extLst>
              <a:ext uri="{FF2B5EF4-FFF2-40B4-BE49-F238E27FC236}">
                <a16:creationId xmlns:a16="http://schemas.microsoft.com/office/drawing/2014/main" xmlns="" id="{8DC28006-9BB5-46B1-8F55-12CD4CB58340}"/>
              </a:ext>
            </a:extLst>
          </p:cNvPr>
          <p:cNvSpPr/>
          <p:nvPr/>
        </p:nvSpPr>
        <p:spPr>
          <a:xfrm>
            <a:off x="10363200" y="4712613"/>
            <a:ext cx="2209800" cy="43088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ela 5">
            <a:extLst>
              <a:ext uri="{FF2B5EF4-FFF2-40B4-BE49-F238E27FC236}">
                <a16:creationId xmlns:a16="http://schemas.microsoft.com/office/drawing/2014/main" xmlns="" id="{4AA21610-2BD4-4057-B1C0-F0DA6D47FC6F}"/>
              </a:ext>
            </a:extLst>
          </p:cNvPr>
          <p:cNvGraphicFramePr>
            <a:graphicFrameLocks noGrp="1"/>
          </p:cNvGraphicFramePr>
          <p:nvPr>
            <p:extLst>
              <p:ext uri="{D42A27DB-BD31-4B8C-83A1-F6EECF244321}">
                <p14:modId xmlns:p14="http://schemas.microsoft.com/office/powerpoint/2010/main" val="575501472"/>
              </p:ext>
            </p:extLst>
          </p:nvPr>
        </p:nvGraphicFramePr>
        <p:xfrm>
          <a:off x="2590800" y="2400300"/>
          <a:ext cx="12192000" cy="5090492"/>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xmlns="" val="2635013189"/>
                    </a:ext>
                  </a:extLst>
                </a:gridCol>
                <a:gridCol w="6096000">
                  <a:extLst>
                    <a:ext uri="{9D8B030D-6E8A-4147-A177-3AD203B41FA5}">
                      <a16:colId xmlns:a16="http://schemas.microsoft.com/office/drawing/2014/main" xmlns="" val="837709668"/>
                    </a:ext>
                  </a:extLst>
                </a:gridCol>
              </a:tblGrid>
              <a:tr h="370840">
                <a:tc>
                  <a:txBody>
                    <a:bodyPr/>
                    <a:lstStyle/>
                    <a:p>
                      <a:r>
                        <a:rPr lang="pl-PL" sz="2400" dirty="0"/>
                        <a:t>W 2020</a:t>
                      </a:r>
                    </a:p>
                  </a:txBody>
                  <a:tcPr/>
                </a:tc>
                <a:tc>
                  <a:txBody>
                    <a:bodyPr/>
                    <a:lstStyle/>
                    <a:p>
                      <a:r>
                        <a:rPr lang="pl-PL" sz="2400" dirty="0"/>
                        <a:t>W 2015 </a:t>
                      </a:r>
                    </a:p>
                  </a:txBody>
                  <a:tcPr/>
                </a:tc>
                <a:extLst>
                  <a:ext uri="{0D108BD9-81ED-4DB2-BD59-A6C34878D82A}">
                    <a16:rowId xmlns:a16="http://schemas.microsoft.com/office/drawing/2014/main" xmlns="" val="2446321870"/>
                  </a:ext>
                </a:extLst>
              </a:tr>
              <a:tr h="518492">
                <a:tc>
                  <a:txBody>
                    <a:bodyPr/>
                    <a:lstStyle/>
                    <a:p>
                      <a:r>
                        <a:rPr lang="pl-PL" sz="2400" dirty="0"/>
                        <a:t>1. Kompleksowe rozwiązywanie problemów</a:t>
                      </a:r>
                    </a:p>
                  </a:txBody>
                  <a:tcPr>
                    <a:lnB w="12700" cap="flat" cmpd="sng" algn="ctr">
                      <a:solidFill>
                        <a:schemeClr val="tx1"/>
                      </a:solidFill>
                      <a:prstDash val="solid"/>
                      <a:round/>
                      <a:headEnd type="none" w="med" len="med"/>
                      <a:tailEnd type="none" w="med" len="med"/>
                    </a:lnB>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2400" dirty="0"/>
                        <a:t>1. Kompleksowe rozwiązywanie problemów</a:t>
                      </a:r>
                    </a:p>
                  </a:txBody>
                  <a:tcPr/>
                </a:tc>
                <a:extLst>
                  <a:ext uri="{0D108BD9-81ED-4DB2-BD59-A6C34878D82A}">
                    <a16:rowId xmlns:a16="http://schemas.microsoft.com/office/drawing/2014/main" xmlns="" val="1609088125"/>
                  </a:ext>
                </a:extLst>
              </a:tr>
              <a:tr h="370840">
                <a:tc>
                  <a:txBody>
                    <a:bodyPr/>
                    <a:lstStyle/>
                    <a:p>
                      <a:r>
                        <a:rPr lang="pl-PL" sz="2400" dirty="0"/>
                        <a:t>2. Krytyczne myślenie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pl-PL" sz="2400" dirty="0"/>
                        <a:t>2. Koordynowanie pracy innych pracowników </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1404979310"/>
                  </a:ext>
                </a:extLst>
              </a:tr>
              <a:tr h="370840">
                <a:tc>
                  <a:txBody>
                    <a:bodyPr/>
                    <a:lstStyle/>
                    <a:p>
                      <a:r>
                        <a:rPr lang="pl-PL" sz="2400" dirty="0"/>
                        <a:t>3. Kreatywność</a:t>
                      </a:r>
                    </a:p>
                  </a:txBody>
                  <a:tcPr>
                    <a:lnT w="12700" cap="flat" cmpd="sng" algn="ctr">
                      <a:solidFill>
                        <a:schemeClr val="tx1"/>
                      </a:solidFill>
                      <a:prstDash val="solid"/>
                      <a:round/>
                      <a:headEnd type="none" w="med" len="med"/>
                      <a:tailEnd type="none" w="med" len="med"/>
                    </a:lnT>
                  </a:tcPr>
                </a:tc>
                <a:tc>
                  <a:txBody>
                    <a:bodyPr/>
                    <a:lstStyle/>
                    <a:p>
                      <a:r>
                        <a:rPr lang="pl-PL" sz="2400" dirty="0"/>
                        <a:t>3. Zarządzanie ludźmi</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55688878"/>
                  </a:ext>
                </a:extLst>
              </a:tr>
              <a:tr h="370840">
                <a:tc>
                  <a:txBody>
                    <a:bodyPr/>
                    <a:lstStyle/>
                    <a:p>
                      <a:r>
                        <a:rPr lang="pl-PL" sz="2400" dirty="0"/>
                        <a:t>4. Zarządzanie ludźmi</a:t>
                      </a:r>
                    </a:p>
                  </a:txBody>
                  <a:tcPr>
                    <a:lnR w="12700" cap="flat" cmpd="sng" algn="ctr">
                      <a:solidFill>
                        <a:schemeClr val="tx1"/>
                      </a:solidFill>
                      <a:prstDash val="solid"/>
                      <a:round/>
                      <a:headEnd type="none" w="med" len="med"/>
                      <a:tailEnd type="none" w="med" len="med"/>
                    </a:lnR>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2400" dirty="0"/>
                        <a:t>4. Krytyczne myślenie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310736879"/>
                  </a:ext>
                </a:extLst>
              </a:tr>
              <a:tr h="370840">
                <a:tc>
                  <a:txBody>
                    <a:bodyPr/>
                    <a:lstStyle/>
                    <a:p>
                      <a:r>
                        <a:rPr lang="pl-PL" sz="2400" dirty="0"/>
                        <a:t>5. Koordynowanie pracy innych pracowników</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2400" dirty="0"/>
                        <a:t>5. Negocjacje</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605820420"/>
                  </a:ext>
                </a:extLst>
              </a:tr>
              <a:tr h="370840">
                <a:tc>
                  <a:txBody>
                    <a:bodyPr/>
                    <a:lstStyle/>
                    <a:p>
                      <a:r>
                        <a:rPr lang="pl-PL" sz="2400" dirty="0"/>
                        <a:t>6. Inteligencja emocjonalna</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2400" dirty="0"/>
                        <a:t>6. Kontrolowanie jakości</a:t>
                      </a:r>
                    </a:p>
                  </a:txBody>
                  <a:tcPr/>
                </a:tc>
                <a:extLst>
                  <a:ext uri="{0D108BD9-81ED-4DB2-BD59-A6C34878D82A}">
                    <a16:rowId xmlns:a16="http://schemas.microsoft.com/office/drawing/2014/main" xmlns="" val="187890392"/>
                  </a:ext>
                </a:extLst>
              </a:tr>
              <a:tr h="370840">
                <a:tc>
                  <a:txBody>
                    <a:bodyPr/>
                    <a:lstStyle/>
                    <a:p>
                      <a:r>
                        <a:rPr lang="pl-PL" sz="2400" dirty="0"/>
                        <a:t>7. Ocena i podejmowanie decyzji</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2400" dirty="0"/>
                        <a:t>7. Orientacja w zakresie usług</a:t>
                      </a:r>
                    </a:p>
                  </a:txBody>
                  <a:tcPr/>
                </a:tc>
                <a:extLst>
                  <a:ext uri="{0D108BD9-81ED-4DB2-BD59-A6C34878D82A}">
                    <a16:rowId xmlns:a16="http://schemas.microsoft.com/office/drawing/2014/main" xmlns="" val="882750308"/>
                  </a:ext>
                </a:extLst>
              </a:tr>
              <a:tr h="370840">
                <a:tc>
                  <a:txBody>
                    <a:bodyPr/>
                    <a:lstStyle/>
                    <a:p>
                      <a:r>
                        <a:rPr lang="pl-PL" sz="2400" dirty="0"/>
                        <a:t>8. Orientacja na usługi</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2400" dirty="0"/>
                        <a:t>8. Ocena i podejmowanie decyzji</a:t>
                      </a:r>
                    </a:p>
                  </a:txBody>
                  <a:tcPr/>
                </a:tc>
                <a:extLst>
                  <a:ext uri="{0D108BD9-81ED-4DB2-BD59-A6C34878D82A}">
                    <a16:rowId xmlns:a16="http://schemas.microsoft.com/office/drawing/2014/main" xmlns="" val="3701488137"/>
                  </a:ext>
                </a:extLst>
              </a:tr>
              <a:tr h="370840">
                <a:tc>
                  <a:txBody>
                    <a:bodyPr/>
                    <a:lstStyle/>
                    <a:p>
                      <a:r>
                        <a:rPr lang="pl-PL" sz="2400" dirty="0"/>
                        <a:t>9. Negocjacje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2400" dirty="0"/>
                        <a:t>9. Aktywne słuchanie</a:t>
                      </a:r>
                    </a:p>
                  </a:txBody>
                  <a:tcPr/>
                </a:tc>
                <a:extLst>
                  <a:ext uri="{0D108BD9-81ED-4DB2-BD59-A6C34878D82A}">
                    <a16:rowId xmlns:a16="http://schemas.microsoft.com/office/drawing/2014/main" xmlns="" val="3814537735"/>
                  </a:ext>
                </a:extLst>
              </a:tr>
              <a:tr h="370840">
                <a:tc>
                  <a:txBody>
                    <a:bodyPr/>
                    <a:lstStyle/>
                    <a:p>
                      <a:r>
                        <a:rPr lang="pl-PL" sz="2400" dirty="0"/>
                        <a:t>10. Elastyczność poznawcza</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2400" dirty="0"/>
                        <a:t>10. Kreatywność</a:t>
                      </a:r>
                    </a:p>
                  </a:txBody>
                  <a:tcPr/>
                </a:tc>
                <a:extLst>
                  <a:ext uri="{0D108BD9-81ED-4DB2-BD59-A6C34878D82A}">
                    <a16:rowId xmlns:a16="http://schemas.microsoft.com/office/drawing/2014/main" xmlns="" val="3832422310"/>
                  </a:ext>
                </a:extLst>
              </a:tr>
            </a:tbl>
          </a:graphicData>
        </a:graphic>
      </p:graphicFrame>
    </p:spTree>
    <p:extLst>
      <p:ext uri="{BB962C8B-B14F-4D97-AF65-F5344CB8AC3E}">
        <p14:creationId xmlns:p14="http://schemas.microsoft.com/office/powerpoint/2010/main" val="77661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rot="16200000">
            <a:off x="1078978" y="3759722"/>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txBox="1">
            <a:spLocks noGrp="1"/>
          </p:cNvSpPr>
          <p:nvPr>
            <p:ph type="title"/>
          </p:nvPr>
        </p:nvSpPr>
        <p:spPr>
          <a:xfrm>
            <a:off x="1050168" y="751064"/>
            <a:ext cx="12852400" cy="1490152"/>
          </a:xfrm>
          <a:prstGeom prst="rect">
            <a:avLst/>
          </a:prstGeom>
        </p:spPr>
        <p:txBody>
          <a:bodyPr vert="horz" wrap="square" lIns="0" tIns="12700" rIns="0" bIns="0" rtlCol="0">
            <a:spAutoFit/>
          </a:bodyPr>
          <a:lstStyle/>
          <a:p>
            <a:pPr marL="12700">
              <a:spcBef>
                <a:spcPts val="100"/>
              </a:spcBef>
            </a:pPr>
            <a:r>
              <a:rPr lang="pl-PL" sz="4800" b="1" dirty="0">
                <a:solidFill>
                  <a:srgbClr val="E12227"/>
                </a:solidFill>
              </a:rPr>
              <a:t>Cele kursu</a:t>
            </a:r>
            <a:r>
              <a:rPr lang="es-ES" sz="4800" b="1" dirty="0">
                <a:solidFill>
                  <a:srgbClr val="E12227"/>
                </a:solidFill>
              </a:rPr>
              <a:t/>
            </a:r>
            <a:br>
              <a:rPr lang="es-ES" sz="4800" b="1" dirty="0">
                <a:solidFill>
                  <a:srgbClr val="E12227"/>
                </a:solidFill>
              </a:rPr>
            </a:br>
            <a:endParaRPr sz="4800" dirty="0">
              <a:solidFill>
                <a:srgbClr val="E12227"/>
              </a:solidFill>
            </a:endParaRPr>
          </a:p>
        </p:txBody>
      </p:sp>
      <p:sp>
        <p:nvSpPr>
          <p:cNvPr id="17" name="object 17"/>
          <p:cNvSpPr txBox="1"/>
          <p:nvPr/>
        </p:nvSpPr>
        <p:spPr>
          <a:xfrm>
            <a:off x="1105032" y="2628900"/>
            <a:ext cx="13081000" cy="444994"/>
          </a:xfrm>
          <a:prstGeom prst="rect">
            <a:avLst/>
          </a:prstGeom>
        </p:spPr>
        <p:txBody>
          <a:bodyPr vert="horz" wrap="square" lIns="0" tIns="13970" rIns="0" bIns="0" rtlCol="0">
            <a:spAutoFit/>
          </a:bodyPr>
          <a:lstStyle/>
          <a:p>
            <a:pPr algn="just"/>
            <a:r>
              <a:rPr lang="pl-PL" sz="2800" b="1" dirty="0">
                <a:solidFill>
                  <a:srgbClr val="243255"/>
                </a:solidFill>
                <a:latin typeface="Calibri" panose="020F0502020204030204" pitchFamily="34" charset="0"/>
                <a:ea typeface="Tahoma" panose="020B0604030504040204" pitchFamily="34" charset="0"/>
                <a:cs typeface="Times New Roman" panose="02020603050405020304" pitchFamily="18" charset="0"/>
              </a:rPr>
              <a:t>Po realizacji tego modułu będziesz zaznajomiony z</a:t>
            </a:r>
            <a:r>
              <a:rPr lang="en-GB" sz="2800" b="1" dirty="0">
                <a:solidFill>
                  <a:srgbClr val="243255"/>
                </a:solidFill>
                <a:latin typeface="Calibri" panose="020F0502020204030204" pitchFamily="34" charset="0"/>
                <a:ea typeface="Tahoma" panose="020B0604030504040204" pitchFamily="34" charset="0"/>
                <a:cs typeface="Times New Roman" panose="02020603050405020304" pitchFamily="18" charset="0"/>
              </a:rPr>
              <a:t>:</a:t>
            </a:r>
          </a:p>
        </p:txBody>
      </p:sp>
      <p:sp>
        <p:nvSpPr>
          <p:cNvPr id="18" name="object 18"/>
          <p:cNvSpPr/>
          <p:nvPr/>
        </p:nvSpPr>
        <p:spPr>
          <a:xfrm>
            <a:off x="0" y="288731"/>
            <a:ext cx="16270605" cy="123825"/>
          </a:xfrm>
          <a:custGeom>
            <a:avLst/>
            <a:gdLst/>
            <a:ahLst/>
            <a:cxnLst/>
            <a:rect l="l" t="t" r="r" b="b"/>
            <a:pathLst>
              <a:path w="16270605" h="123825">
                <a:moveTo>
                  <a:pt x="0" y="123824"/>
                </a:moveTo>
                <a:lnTo>
                  <a:pt x="0" y="0"/>
                </a:lnTo>
                <a:lnTo>
                  <a:pt x="16270357" y="0"/>
                </a:lnTo>
                <a:lnTo>
                  <a:pt x="16270357" y="123824"/>
                </a:lnTo>
                <a:lnTo>
                  <a:pt x="0" y="123824"/>
                </a:lnTo>
                <a:close/>
              </a:path>
            </a:pathLst>
          </a:custGeom>
          <a:solidFill>
            <a:srgbClr val="152D5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pic>
        <p:nvPicPr>
          <p:cNvPr id="30" name="Picture 9">
            <a:extLst>
              <a:ext uri="{FF2B5EF4-FFF2-40B4-BE49-F238E27FC236}">
                <a16:creationId xmlns:a16="http://schemas.microsoft.com/office/drawing/2014/main" xmlns="" id="{FD901C1C-8A41-4B4A-8EAC-7471FBAB150D}"/>
              </a:ext>
            </a:extLst>
          </p:cNvPr>
          <p:cNvPicPr>
            <a:picLocks noChangeAspect="1"/>
          </p:cNvPicPr>
          <p:nvPr/>
        </p:nvPicPr>
        <p:blipFill>
          <a:blip r:embed="rId2"/>
          <a:srcRect/>
          <a:stretch>
            <a:fillRect/>
          </a:stretch>
        </p:blipFill>
        <p:spPr>
          <a:xfrm>
            <a:off x="3200400" y="9692212"/>
            <a:ext cx="10058400" cy="556688"/>
          </a:xfrm>
          <a:prstGeom prst="rect">
            <a:avLst/>
          </a:prstGeom>
          <a:noFill/>
          <a:ln cap="flat">
            <a:noFill/>
          </a:ln>
        </p:spPr>
      </p:pic>
      <p:pic>
        <p:nvPicPr>
          <p:cNvPr id="31" name="Picture 3">
            <a:extLst>
              <a:ext uri="{FF2B5EF4-FFF2-40B4-BE49-F238E27FC236}">
                <a16:creationId xmlns:a16="http://schemas.microsoft.com/office/drawing/2014/main" xmlns="" id="{3CA7F902-F9B5-42B6-AEC2-6AD2E90BEC91}"/>
              </a:ext>
            </a:extLst>
          </p:cNvPr>
          <p:cNvPicPr>
            <a:picLocks noChangeAspect="1"/>
          </p:cNvPicPr>
          <p:nvPr/>
        </p:nvPicPr>
        <p:blipFill>
          <a:blip r:embed="rId3"/>
          <a:stretch>
            <a:fillRect/>
          </a:stretch>
        </p:blipFill>
        <p:spPr>
          <a:xfrm>
            <a:off x="1235497" y="9735618"/>
            <a:ext cx="1985322" cy="432844"/>
          </a:xfrm>
          <a:prstGeom prst="rect">
            <a:avLst/>
          </a:prstGeom>
          <a:noFill/>
          <a:ln cap="flat">
            <a:noFill/>
          </a:ln>
        </p:spPr>
      </p:pic>
      <p:pic>
        <p:nvPicPr>
          <p:cNvPr id="32" name="Imagen 31">
            <a:extLst>
              <a:ext uri="{FF2B5EF4-FFF2-40B4-BE49-F238E27FC236}">
                <a16:creationId xmlns:a16="http://schemas.microsoft.com/office/drawing/2014/main" xmlns="" id="{829BE287-3BD8-4249-A9B5-F0DE0CB3DBB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8697" y="9745835"/>
            <a:ext cx="936335" cy="449441"/>
          </a:xfrm>
          <a:prstGeom prst="rect">
            <a:avLst/>
          </a:prstGeom>
        </p:spPr>
      </p:pic>
      <p:sp>
        <p:nvSpPr>
          <p:cNvPr id="28" name="object 4">
            <a:extLst>
              <a:ext uri="{FF2B5EF4-FFF2-40B4-BE49-F238E27FC236}">
                <a16:creationId xmlns:a16="http://schemas.microsoft.com/office/drawing/2014/main" xmlns="" id="{8F9E0F54-1F8C-46EB-9848-8D716F9E695C}"/>
              </a:ext>
            </a:extLst>
          </p:cNvPr>
          <p:cNvSpPr/>
          <p:nvPr/>
        </p:nvSpPr>
        <p:spPr>
          <a:xfrm rot="16200000">
            <a:off x="1078978" y="4841093"/>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29" name="object 4">
            <a:extLst>
              <a:ext uri="{FF2B5EF4-FFF2-40B4-BE49-F238E27FC236}">
                <a16:creationId xmlns:a16="http://schemas.microsoft.com/office/drawing/2014/main" xmlns="" id="{EB7856EA-3BCB-4284-8307-A02405ECB9AA}"/>
              </a:ext>
            </a:extLst>
          </p:cNvPr>
          <p:cNvSpPr/>
          <p:nvPr/>
        </p:nvSpPr>
        <p:spPr>
          <a:xfrm rot="16200000">
            <a:off x="1078978" y="5922464"/>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33" name="object 4">
            <a:extLst>
              <a:ext uri="{FF2B5EF4-FFF2-40B4-BE49-F238E27FC236}">
                <a16:creationId xmlns:a16="http://schemas.microsoft.com/office/drawing/2014/main" xmlns="" id="{8C048760-2215-47FF-98AE-D2506BBD665E}"/>
              </a:ext>
            </a:extLst>
          </p:cNvPr>
          <p:cNvSpPr/>
          <p:nvPr/>
        </p:nvSpPr>
        <p:spPr>
          <a:xfrm rot="16200000">
            <a:off x="1078978" y="7164428"/>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35" name="TextBox 8">
            <a:extLst>
              <a:ext uri="{FF2B5EF4-FFF2-40B4-BE49-F238E27FC236}">
                <a16:creationId xmlns:a16="http://schemas.microsoft.com/office/drawing/2014/main" xmlns="" id="{494C9F60-B899-4229-BE66-52A19C9BF537}"/>
              </a:ext>
            </a:extLst>
          </p:cNvPr>
          <p:cNvSpPr txBox="1"/>
          <p:nvPr/>
        </p:nvSpPr>
        <p:spPr>
          <a:xfrm>
            <a:off x="1637071" y="3614817"/>
            <a:ext cx="14822129" cy="830997"/>
          </a:xfrm>
          <a:prstGeom prst="rect">
            <a:avLst/>
          </a:prstGeom>
          <a:noFill/>
        </p:spPr>
        <p:txBody>
          <a:bodyPr wrap="square" lIns="108000" rIns="108000" rtlCol="0">
            <a:spAutoFit/>
          </a:bodyPr>
          <a:lstStyle/>
          <a:p>
            <a:r>
              <a:rPr lang="pl-PL" altLang="ko-KR" sz="2400" b="1" dirty="0">
                <a:solidFill>
                  <a:srgbClr val="243255"/>
                </a:solidFill>
                <a:cs typeface="Arial" pitchFamily="34" charset="0"/>
              </a:rPr>
              <a:t>Eksperymentowaniem z ramami operacyjnymi krytycznego myślenia</a:t>
            </a:r>
            <a:r>
              <a:rPr lang="en-US" altLang="ko-KR" sz="2400" b="1" dirty="0">
                <a:solidFill>
                  <a:srgbClr val="243255"/>
                </a:solidFill>
                <a:cs typeface="Arial" pitchFamily="34" charset="0"/>
              </a:rPr>
              <a:t>…</a:t>
            </a:r>
          </a:p>
          <a:p>
            <a:r>
              <a:rPr lang="en-US" altLang="ko-KR" sz="2400" dirty="0">
                <a:cs typeface="Arial" pitchFamily="34" charset="0"/>
              </a:rPr>
              <a:t>…</a:t>
            </a:r>
            <a:r>
              <a:rPr lang="pl-PL" altLang="ko-KR" sz="2400" dirty="0">
                <a:cs typeface="Arial" pitchFamily="34" charset="0"/>
              </a:rPr>
              <a:t> oficjalne unijne ramy kształcenia i szkolenia w zakresie przedsiębiorczości</a:t>
            </a:r>
            <a:endParaRPr lang="en-US" altLang="ko-KR" sz="2400" dirty="0">
              <a:cs typeface="Arial" pitchFamily="34" charset="0"/>
            </a:endParaRPr>
          </a:p>
        </p:txBody>
      </p:sp>
      <p:sp>
        <p:nvSpPr>
          <p:cNvPr id="37" name="TextBox 8">
            <a:extLst>
              <a:ext uri="{FF2B5EF4-FFF2-40B4-BE49-F238E27FC236}">
                <a16:creationId xmlns:a16="http://schemas.microsoft.com/office/drawing/2014/main" xmlns="" id="{CAAA617F-02D8-4BEB-B5A9-29F73C53E850}"/>
              </a:ext>
            </a:extLst>
          </p:cNvPr>
          <p:cNvSpPr txBox="1"/>
          <p:nvPr/>
        </p:nvSpPr>
        <p:spPr>
          <a:xfrm>
            <a:off x="1645538" y="4827957"/>
            <a:ext cx="11009671" cy="830997"/>
          </a:xfrm>
          <a:prstGeom prst="rect">
            <a:avLst/>
          </a:prstGeom>
          <a:noFill/>
        </p:spPr>
        <p:txBody>
          <a:bodyPr wrap="square" lIns="108000" rIns="108000" rtlCol="0">
            <a:spAutoFit/>
          </a:bodyPr>
          <a:lstStyle/>
          <a:p>
            <a:r>
              <a:rPr lang="pl-PL" altLang="ko-KR" sz="2400" b="1" dirty="0">
                <a:solidFill>
                  <a:srgbClr val="243255"/>
                </a:solidFill>
                <a:cs typeface="Arial" pitchFamily="34" charset="0"/>
              </a:rPr>
              <a:t>Modelem </a:t>
            </a:r>
            <a:r>
              <a:rPr lang="en-US" altLang="ko-KR" sz="2400" b="1" dirty="0" err="1">
                <a:solidFill>
                  <a:srgbClr val="243255"/>
                </a:solidFill>
                <a:cs typeface="Arial" pitchFamily="34" charset="0"/>
              </a:rPr>
              <a:t>EntreComp</a:t>
            </a:r>
            <a:endParaRPr lang="pl-PL" altLang="ko-KR" sz="2400" b="1" dirty="0">
              <a:solidFill>
                <a:srgbClr val="243255"/>
              </a:solidFill>
              <a:cs typeface="Arial" pitchFamily="34" charset="0"/>
            </a:endParaRPr>
          </a:p>
          <a:p>
            <a:r>
              <a:rPr lang="pl-PL" sz="2400" dirty="0"/>
              <a:t>Trzy obszary szkoleniowe: POMYSŁY I MOŻLIWOŚCI, ZASOBY,  DZIAŁANIE</a:t>
            </a:r>
          </a:p>
        </p:txBody>
      </p:sp>
      <p:sp>
        <p:nvSpPr>
          <p:cNvPr id="41" name="TextBox 8">
            <a:extLst>
              <a:ext uri="{FF2B5EF4-FFF2-40B4-BE49-F238E27FC236}">
                <a16:creationId xmlns:a16="http://schemas.microsoft.com/office/drawing/2014/main" xmlns="" id="{D30CFFC9-0910-4AEB-ACCE-4FB39BBB51EE}"/>
              </a:ext>
            </a:extLst>
          </p:cNvPr>
          <p:cNvSpPr txBox="1"/>
          <p:nvPr/>
        </p:nvSpPr>
        <p:spPr>
          <a:xfrm>
            <a:off x="1676400" y="6975103"/>
            <a:ext cx="10591800" cy="830997"/>
          </a:xfrm>
          <a:prstGeom prst="rect">
            <a:avLst/>
          </a:prstGeom>
          <a:noFill/>
        </p:spPr>
        <p:txBody>
          <a:bodyPr wrap="square" lIns="108000" rIns="108000" rtlCol="0">
            <a:spAutoFit/>
          </a:bodyPr>
          <a:lstStyle/>
          <a:p>
            <a:r>
              <a:rPr lang="pl-PL" altLang="ko-KR" sz="2400" b="1" dirty="0">
                <a:solidFill>
                  <a:srgbClr val="243255"/>
                </a:solidFill>
                <a:cs typeface="Arial" pitchFamily="34" charset="0"/>
              </a:rPr>
              <a:t>Eksperymentowaniem z ramami operacyjnymi krytycznego myślenia</a:t>
            </a:r>
          </a:p>
          <a:p>
            <a:r>
              <a:rPr lang="en-US" altLang="ko-KR" sz="2400" dirty="0">
                <a:cs typeface="Arial" pitchFamily="34" charset="0"/>
              </a:rPr>
              <a:t>Anal</a:t>
            </a:r>
            <a:r>
              <a:rPr lang="pl-PL" altLang="ko-KR" sz="2400" dirty="0" err="1">
                <a:cs typeface="Arial" pitchFamily="34" charset="0"/>
              </a:rPr>
              <a:t>iza</a:t>
            </a:r>
            <a:r>
              <a:rPr lang="en-US" altLang="ko-KR" sz="2400" dirty="0">
                <a:cs typeface="Arial" pitchFamily="34" charset="0"/>
              </a:rPr>
              <a:t> → </a:t>
            </a:r>
            <a:r>
              <a:rPr lang="pl-PL" altLang="ko-KR" sz="2400" dirty="0">
                <a:cs typeface="Arial" pitchFamily="34" charset="0"/>
              </a:rPr>
              <a:t>Wnioskowanie</a:t>
            </a:r>
            <a:r>
              <a:rPr lang="en-US" altLang="ko-KR" sz="2400" dirty="0">
                <a:cs typeface="Arial" pitchFamily="34" charset="0"/>
              </a:rPr>
              <a:t> → </a:t>
            </a:r>
            <a:r>
              <a:rPr lang="pl-PL" altLang="ko-KR" sz="2400" dirty="0">
                <a:cs typeface="Arial" pitchFamily="34" charset="0"/>
              </a:rPr>
              <a:t>Ocena</a:t>
            </a:r>
            <a:endParaRPr lang="ko-KR" altLang="en-US" sz="2400" dirty="0">
              <a:cs typeface="Arial" pitchFamily="34" charset="0"/>
            </a:endParaRPr>
          </a:p>
        </p:txBody>
      </p:sp>
      <p:sp>
        <p:nvSpPr>
          <p:cNvPr id="43" name="TextBox 8">
            <a:extLst>
              <a:ext uri="{FF2B5EF4-FFF2-40B4-BE49-F238E27FC236}">
                <a16:creationId xmlns:a16="http://schemas.microsoft.com/office/drawing/2014/main" xmlns="" id="{296E3461-3EE8-4F02-A473-DBC09AFF5FAF}"/>
              </a:ext>
            </a:extLst>
          </p:cNvPr>
          <p:cNvSpPr txBox="1"/>
          <p:nvPr/>
        </p:nvSpPr>
        <p:spPr>
          <a:xfrm>
            <a:off x="1639529" y="5813003"/>
            <a:ext cx="9561871" cy="830997"/>
          </a:xfrm>
          <a:prstGeom prst="rect">
            <a:avLst/>
          </a:prstGeom>
          <a:noFill/>
        </p:spPr>
        <p:txBody>
          <a:bodyPr wrap="square" lIns="108000" rIns="108000" rtlCol="0">
            <a:spAutoFit/>
          </a:bodyPr>
          <a:lstStyle/>
          <a:p>
            <a:r>
              <a:rPr lang="pl-PL" altLang="ko-KR" sz="2400" b="1" dirty="0">
                <a:solidFill>
                  <a:schemeClr val="tx2">
                    <a:lumMod val="75000"/>
                  </a:schemeClr>
                </a:solidFill>
                <a:cs typeface="Arial" pitchFamily="34" charset="0"/>
              </a:rPr>
              <a:t> W jaki sposób krytyczne myślenie jest ujęte w modelu </a:t>
            </a:r>
            <a:r>
              <a:rPr lang="pl-PL" altLang="ko-KR" sz="2400" b="1" dirty="0" err="1">
                <a:solidFill>
                  <a:schemeClr val="tx2">
                    <a:lumMod val="75000"/>
                  </a:schemeClr>
                </a:solidFill>
                <a:cs typeface="Arial" pitchFamily="34" charset="0"/>
              </a:rPr>
              <a:t>EntreComp</a:t>
            </a:r>
            <a:endParaRPr lang="pl-PL" altLang="ko-KR" sz="2400" b="1" dirty="0">
              <a:solidFill>
                <a:schemeClr val="tx2">
                  <a:lumMod val="75000"/>
                </a:schemeClr>
              </a:solidFill>
              <a:cs typeface="Arial" pitchFamily="34" charset="0"/>
            </a:endParaRPr>
          </a:p>
          <a:p>
            <a:r>
              <a:rPr lang="pl-PL" altLang="ko-KR" sz="2400" dirty="0">
                <a:cs typeface="Arial" pitchFamily="34" charset="0"/>
              </a:rPr>
              <a:t>POMYSŁY</a:t>
            </a:r>
            <a:r>
              <a:rPr lang="it-IT" altLang="ko-KR" sz="2400" dirty="0">
                <a:cs typeface="Arial" pitchFamily="34" charset="0"/>
              </a:rPr>
              <a:t> </a:t>
            </a:r>
            <a:r>
              <a:rPr lang="pl-PL" altLang="ko-KR" sz="2400" dirty="0">
                <a:cs typeface="Arial" pitchFamily="34" charset="0"/>
              </a:rPr>
              <a:t>I </a:t>
            </a:r>
            <a:r>
              <a:rPr lang="it-IT" altLang="ko-KR" sz="2400" dirty="0">
                <a:cs typeface="Arial" pitchFamily="34" charset="0"/>
              </a:rPr>
              <a:t> pillar for Critical Thinking </a:t>
            </a:r>
            <a:endParaRPr lang="ko-KR" altLang="en-US" sz="2400" dirty="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2</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spcBef>
                <a:spcPts val="110"/>
              </a:spcBef>
            </a:pPr>
            <a:r>
              <a:rPr lang="pl-PL" sz="4000" b="1" dirty="0">
                <a:solidFill>
                  <a:srgbClr val="002060"/>
                </a:solidFill>
                <a:effectLst/>
                <a:latin typeface="Calibri" panose="020F0502020204030204" pitchFamily="34" charset="0"/>
                <a:ea typeface="Times New Roman" panose="02020603050405020304" pitchFamily="18" charset="0"/>
              </a:rPr>
              <a:t>Podejście </a:t>
            </a:r>
            <a:r>
              <a:rPr lang="pl-PL" sz="4000" b="1" dirty="0" err="1">
                <a:solidFill>
                  <a:srgbClr val="002060"/>
                </a:solidFill>
                <a:effectLst/>
                <a:latin typeface="Calibri" panose="020F0502020204030204" pitchFamily="34" charset="0"/>
                <a:ea typeface="Times New Roman" panose="02020603050405020304" pitchFamily="18" charset="0"/>
              </a:rPr>
              <a:t>EntreComp</a:t>
            </a:r>
            <a:r>
              <a:rPr lang="pl-PL" sz="4000" b="1" dirty="0">
                <a:solidFill>
                  <a:srgbClr val="002060"/>
                </a:solidFill>
                <a:effectLst/>
                <a:latin typeface="Calibri" panose="020F0502020204030204" pitchFamily="34" charset="0"/>
                <a:ea typeface="Times New Roman" panose="02020603050405020304" pitchFamily="18" charset="0"/>
              </a:rPr>
              <a:t> do krytycznego myślenia</a:t>
            </a:r>
            <a:r>
              <a:rPr lang="en-GB" sz="4000" b="1" spc="50" dirty="0">
                <a:solidFill>
                  <a:srgbClr val="243255"/>
                </a:solidFill>
                <a:cs typeface="Tahoma"/>
              </a:rPr>
              <a:t> </a:t>
            </a: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938055" y="3009900"/>
            <a:ext cx="16913698" cy="4401205"/>
          </a:xfrm>
          <a:prstGeom prst="rect">
            <a:avLst/>
          </a:prstGeom>
          <a:noFill/>
        </p:spPr>
        <p:txBody>
          <a:bodyPr wrap="square" rtlCol="0">
            <a:spAutoFit/>
          </a:bodyPr>
          <a:lstStyle/>
          <a:p>
            <a:pPr fontAlgn="base"/>
            <a:r>
              <a:rPr lang="pl-PL" sz="2800" dirty="0"/>
              <a:t>Kiedy myślimy o znalezieniu pracy – lub możliwości rozmowy kwalifikacyjnej z firmą, w której chcielibyśmy pracować – to jest to proces przypominający model </a:t>
            </a:r>
            <a:r>
              <a:rPr lang="pl-PL" sz="2800" dirty="0" err="1"/>
              <a:t>EntreComp</a:t>
            </a:r>
            <a:r>
              <a:rPr lang="pl-PL" sz="2800" dirty="0"/>
              <a:t>:</a:t>
            </a:r>
          </a:p>
          <a:p>
            <a:pPr fontAlgn="base"/>
            <a:r>
              <a:rPr lang="pl-PL" sz="2800" dirty="0"/>
              <a:t> </a:t>
            </a:r>
          </a:p>
          <a:p>
            <a:pPr fontAlgn="base"/>
            <a:r>
              <a:rPr lang="pl-PL" sz="2800" dirty="0"/>
              <a:t>1. Zidentyfikuj </a:t>
            </a:r>
            <a:r>
              <a:rPr lang="pl-PL" sz="2800" dirty="0">
                <a:solidFill>
                  <a:srgbClr val="92D050"/>
                </a:solidFill>
              </a:rPr>
              <a:t>POMYSŁY I MOŻLIWOŚCI</a:t>
            </a:r>
            <a:r>
              <a:rPr lang="pl-PL" sz="2800" dirty="0"/>
              <a:t>, aby osiągnąć ten cel</a:t>
            </a:r>
          </a:p>
          <a:p>
            <a:pPr fontAlgn="base"/>
            <a:r>
              <a:rPr lang="pl-PL" sz="2800" dirty="0"/>
              <a:t>2. Mobilizuj </a:t>
            </a:r>
            <a:r>
              <a:rPr lang="pl-PL" sz="2800" dirty="0">
                <a:solidFill>
                  <a:schemeClr val="tx2">
                    <a:lumMod val="60000"/>
                    <a:lumOff val="40000"/>
                  </a:schemeClr>
                </a:solidFill>
              </a:rPr>
              <a:t>ZASOBY</a:t>
            </a:r>
          </a:p>
          <a:p>
            <a:pPr fontAlgn="base"/>
            <a:r>
              <a:rPr lang="pl-PL" sz="2800" dirty="0"/>
              <a:t>3. Na koniec - przejście </a:t>
            </a:r>
            <a:r>
              <a:rPr lang="pl-PL" sz="2800" dirty="0">
                <a:solidFill>
                  <a:srgbClr val="FFC000"/>
                </a:solidFill>
              </a:rPr>
              <a:t>DO DZIAŁANIA</a:t>
            </a:r>
          </a:p>
          <a:p>
            <a:pPr fontAlgn="base"/>
            <a:r>
              <a:rPr lang="pl-PL" sz="2800" dirty="0"/>
              <a:t> </a:t>
            </a:r>
          </a:p>
          <a:p>
            <a:pPr fontAlgn="base"/>
            <a:r>
              <a:rPr lang="pl-PL" sz="2800" dirty="0"/>
              <a:t>Tak więc na początku, musisz krytycznie zastanowić się, jak planować, opracowywać strategię i kontynuować poszukiwanie pracy… nie przez przypadek, według wielu osób znalezienie pracy jest pracą samą w sobie.</a:t>
            </a:r>
          </a:p>
          <a:p>
            <a:pPr algn="just"/>
            <a:endParaRPr lang="en-US" altLang="ko-KR" sz="2800" b="1" dirty="0"/>
          </a:p>
        </p:txBody>
      </p:sp>
    </p:spTree>
    <p:extLst>
      <p:ext uri="{BB962C8B-B14F-4D97-AF65-F5344CB8AC3E}">
        <p14:creationId xmlns:p14="http://schemas.microsoft.com/office/powerpoint/2010/main" val="42808712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2</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1. </a:t>
            </a:r>
            <a:r>
              <a:rPr lang="pl-PL" sz="4000" b="1" spc="50" dirty="0">
                <a:solidFill>
                  <a:srgbClr val="243255"/>
                </a:solidFill>
                <a:cs typeface="Tahoma"/>
              </a:rPr>
              <a:t>Możliwość obserwacji</a:t>
            </a:r>
            <a:endParaRPr lang="en-GB" sz="4000" b="1" spc="50" dirty="0">
              <a:solidFill>
                <a:srgbClr val="243255"/>
              </a:solidFill>
              <a:cs typeface="Tahoma"/>
            </a:endParaRP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938055" y="3009900"/>
            <a:ext cx="16913698" cy="5262979"/>
          </a:xfrm>
          <a:prstGeom prst="rect">
            <a:avLst/>
          </a:prstGeom>
          <a:noFill/>
        </p:spPr>
        <p:txBody>
          <a:bodyPr wrap="square" rtlCol="0">
            <a:spAutoFit/>
          </a:bodyPr>
          <a:lstStyle/>
          <a:p>
            <a:pPr algn="just"/>
            <a:r>
              <a:rPr lang="pl-PL" altLang="ko-KR" sz="2800" dirty="0"/>
              <a:t>Dostrzeganie szans na zatrudnienie jest pierwszym zadaniem, które musisz wykonać, aby zmaksymalizować swoje szanse na zatrudnienie.</a:t>
            </a:r>
          </a:p>
          <a:p>
            <a:pPr algn="just"/>
            <a:endParaRPr lang="pl-PL" altLang="ko-KR" sz="2800" dirty="0"/>
          </a:p>
          <a:p>
            <a:pPr algn="just"/>
            <a:r>
              <a:rPr lang="pl-PL" altLang="ko-KR" sz="2800" dirty="0"/>
              <a:t>Stosowanie krytycznego myślenia do wykrywania szans na zatrudnienie oznacza analizowanie, wnioskowanie i ocenę istotnych informacji (danych, statystyk itp.) pojawiających się na rynku pracy: która branża ma największy potencjał wzrostu? Gdzie znajdują się jej kluczowi gracze? Itd. </a:t>
            </a:r>
          </a:p>
          <a:p>
            <a:pPr algn="just"/>
            <a:r>
              <a:rPr lang="pl-PL" altLang="ko-KR" sz="2800" dirty="0"/>
              <a:t>Jakościowe i ilościowe zjawisko należy powiązać z Twoimi osobistymi aspiracjami, motywacjami i osiągnięciami. Zagrożenia i szanse płynące z rynku pozostają subiektywne w zależności od osoby.</a:t>
            </a:r>
          </a:p>
          <a:p>
            <a:pPr algn="just"/>
            <a:endParaRPr lang="pl-PL" altLang="ko-KR" sz="2800" dirty="0"/>
          </a:p>
          <a:p>
            <a:pPr algn="just"/>
            <a:r>
              <a:rPr lang="pl-PL" altLang="ko-KR" sz="2800" dirty="0"/>
              <a:t>Poświęć trochę czasu na zastanowienie się nad tym, co kieruje Twoimi zainteresowaniami, co pobudza Twoją ciekawość, jaki może być Twój osobisty talent, z którego możesz skorzystać…</a:t>
            </a:r>
          </a:p>
          <a:p>
            <a:pPr algn="just"/>
            <a:endParaRPr lang="en-US" altLang="ko-KR" sz="2800" dirty="0"/>
          </a:p>
        </p:txBody>
      </p:sp>
    </p:spTree>
    <p:extLst>
      <p:ext uri="{BB962C8B-B14F-4D97-AF65-F5344CB8AC3E}">
        <p14:creationId xmlns:p14="http://schemas.microsoft.com/office/powerpoint/2010/main" val="17282158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2</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2. </a:t>
            </a:r>
            <a:r>
              <a:rPr lang="pl-PL" sz="4000" b="1" spc="50" dirty="0">
                <a:solidFill>
                  <a:srgbClr val="243255"/>
                </a:solidFill>
                <a:cs typeface="Tahoma"/>
              </a:rPr>
              <a:t>Kreatywność</a:t>
            </a:r>
            <a:r>
              <a:rPr lang="en-GB" sz="4000" b="1" spc="50" dirty="0">
                <a:solidFill>
                  <a:srgbClr val="243255"/>
                </a:solidFill>
                <a:cs typeface="Tahoma"/>
              </a:rPr>
              <a:t> </a:t>
            </a: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938055" y="3009900"/>
            <a:ext cx="16913698" cy="4832092"/>
          </a:xfrm>
          <a:prstGeom prst="rect">
            <a:avLst/>
          </a:prstGeom>
          <a:noFill/>
        </p:spPr>
        <p:txBody>
          <a:bodyPr wrap="square" rtlCol="0">
            <a:spAutoFit/>
          </a:bodyPr>
          <a:lstStyle/>
          <a:p>
            <a:pPr fontAlgn="base"/>
            <a:r>
              <a:rPr lang="pl-PL" sz="2800"/>
              <a:t>Bardzo często, jeśli chodzi o poszukiwanie pracy, stosowanie jednego rozwiązania we wszystkich sytuacjach może bardzo łatwo doprowadzić do negatywnych skutków.</a:t>
            </a:r>
          </a:p>
          <a:p>
            <a:pPr fontAlgn="base"/>
            <a:r>
              <a:rPr lang="pl-PL" sz="2800"/>
              <a:t> </a:t>
            </a:r>
          </a:p>
          <a:p>
            <a:pPr fontAlgn="base"/>
            <a:r>
              <a:rPr lang="pl-PL" sz="2800"/>
              <a:t>Codziennie setki aplikacji zalewają skrzynkę sekcji „pracuj z nami” firmy i organizacji, aby naprawdę wyróżniać się z tłumu, trzeba być bardzo kreatywnym w swoim podejściu.</a:t>
            </a:r>
          </a:p>
          <a:p>
            <a:pPr fontAlgn="base"/>
            <a:r>
              <a:rPr lang="pl-PL" sz="2800"/>
              <a:t> </a:t>
            </a:r>
          </a:p>
          <a:p>
            <a:pPr fontAlgn="base"/>
            <a:r>
              <a:rPr lang="pl-PL" sz="2800"/>
              <a:t>Na szczęście dla Ciebie LinkedIn zapewnia nowe, oparte na możliwościach układanie informacji, które mogą być pomocne. Nie oznacza to jednak, że zadanie jest łatwiejsze…</a:t>
            </a:r>
          </a:p>
          <a:p>
            <a:pPr fontAlgn="base"/>
            <a:r>
              <a:rPr lang="pl-PL" sz="2800"/>
              <a:t> </a:t>
            </a:r>
          </a:p>
          <a:p>
            <a:pPr fontAlgn="base"/>
            <a:r>
              <a:rPr lang="pl-PL" sz="2800"/>
              <a:t>Szukaj rekrutacji i ciągłych działań, form badania przeprowadzonego w oparciu o zarządzanie i ekspertyzę, jak również „zarządzaj relacjami” z pracodawcami. Innymi słowy, nie przestawaj przyswajać bodźców z otoczenia.</a:t>
            </a:r>
            <a:endParaRPr lang="pl-PL" sz="2800">
              <a:effectLst/>
            </a:endParaRPr>
          </a:p>
        </p:txBody>
      </p:sp>
    </p:spTree>
    <p:extLst>
      <p:ext uri="{BB962C8B-B14F-4D97-AF65-F5344CB8AC3E}">
        <p14:creationId xmlns:p14="http://schemas.microsoft.com/office/powerpoint/2010/main" val="35905680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2</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3. </a:t>
            </a:r>
            <a:r>
              <a:rPr lang="pl-PL" sz="4000" b="1" spc="50" dirty="0">
                <a:solidFill>
                  <a:srgbClr val="243255"/>
                </a:solidFill>
                <a:cs typeface="Tahoma"/>
              </a:rPr>
              <a:t>Wizja</a:t>
            </a:r>
            <a:r>
              <a:rPr lang="en-GB" sz="4000" b="1" spc="50" dirty="0">
                <a:solidFill>
                  <a:srgbClr val="243255"/>
                </a:solidFill>
                <a:cs typeface="Tahoma"/>
              </a:rPr>
              <a:t> </a:t>
            </a: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938055" y="3009900"/>
            <a:ext cx="16913698" cy="4832092"/>
          </a:xfrm>
          <a:prstGeom prst="rect">
            <a:avLst/>
          </a:prstGeom>
          <a:noFill/>
        </p:spPr>
        <p:txBody>
          <a:bodyPr wrap="square" rtlCol="0">
            <a:spAutoFit/>
          </a:bodyPr>
          <a:lstStyle/>
          <a:p>
            <a:pPr fontAlgn="base"/>
            <a:r>
              <a:rPr lang="pl-PL" sz="2800" dirty="0"/>
              <a:t>Gdy zauważysz nowe możliwości i masz plan wyróżnienia się i dowartościowania swoich mocnych stron, wróć do swojego „wewnętrznego” ja, aby wskazać te kluczowe elementy, które będą miały wpływ na Twoje przyszłe decyzje.</a:t>
            </a:r>
          </a:p>
          <a:p>
            <a:pPr fontAlgn="base"/>
            <a:r>
              <a:rPr lang="pl-PL" sz="2800" dirty="0"/>
              <a:t> </a:t>
            </a:r>
          </a:p>
          <a:p>
            <a:pPr fontAlgn="base"/>
            <a:r>
              <a:rPr lang="pl-PL" sz="2800" dirty="0"/>
              <a:t>To ma na celu uwzględnienie, z jednej strony twoich pasji, aspiracji, pragnień i oczekiwań, z drugiej konkretnych możliwości, które cię otaczają.</a:t>
            </a:r>
          </a:p>
          <a:p>
            <a:pPr fontAlgn="base"/>
            <a:r>
              <a:rPr lang="pl-PL" sz="2800" dirty="0"/>
              <a:t> </a:t>
            </a:r>
          </a:p>
          <a:p>
            <a:pPr fontAlgn="base"/>
            <a:r>
              <a:rPr lang="pl-PL" sz="2800" dirty="0"/>
              <a:t>Musisz mieć świadomość, że możesz nie mieć dostępu do opcji „wymarzonego wyboru” (tej, o której naprawdę myślałeś) zaraz po ukończeniu studiów. Poszukiwanie pracy może narazić Cię na kompromisy… bądź szczery wobec siebie i zastanów się, jak sobie poradzisz, ile kroków potrzebujesz, aby zbliżyć się do tego, do czego faktycznie dążysz.</a:t>
            </a:r>
          </a:p>
          <a:p>
            <a:pPr algn="just"/>
            <a:endParaRPr lang="en-US" altLang="ko-KR" sz="2800" dirty="0"/>
          </a:p>
        </p:txBody>
      </p:sp>
    </p:spTree>
    <p:extLst>
      <p:ext uri="{BB962C8B-B14F-4D97-AF65-F5344CB8AC3E}">
        <p14:creationId xmlns:p14="http://schemas.microsoft.com/office/powerpoint/2010/main" val="1790458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2</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4. </a:t>
            </a:r>
            <a:r>
              <a:rPr lang="pl-PL" sz="4000" b="1" spc="50" dirty="0">
                <a:solidFill>
                  <a:srgbClr val="243255"/>
                </a:solidFill>
                <a:cs typeface="Tahoma"/>
              </a:rPr>
              <a:t>W</a:t>
            </a:r>
            <a:r>
              <a:rPr lang="en-GB" sz="4000" b="1" spc="50" dirty="0">
                <a:solidFill>
                  <a:srgbClr val="243255"/>
                </a:solidFill>
                <a:cs typeface="Tahoma"/>
              </a:rPr>
              <a:t>a</a:t>
            </a:r>
            <a:r>
              <a:rPr lang="pl-PL" sz="4000" b="1" spc="50" dirty="0" err="1">
                <a:solidFill>
                  <a:srgbClr val="243255"/>
                </a:solidFill>
                <a:cs typeface="Tahoma"/>
              </a:rPr>
              <a:t>rtościowanie</a:t>
            </a:r>
            <a:r>
              <a:rPr lang="pl-PL" sz="4000" b="1" spc="50" dirty="0">
                <a:solidFill>
                  <a:srgbClr val="243255"/>
                </a:solidFill>
                <a:cs typeface="Tahoma"/>
              </a:rPr>
              <a:t> pomysłów</a:t>
            </a:r>
            <a:r>
              <a:rPr lang="en-GB" sz="4000" b="1" spc="50" dirty="0">
                <a:solidFill>
                  <a:srgbClr val="243255"/>
                </a:solidFill>
                <a:cs typeface="Tahoma"/>
              </a:rPr>
              <a:t> </a:t>
            </a: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938055" y="3009900"/>
            <a:ext cx="16913698" cy="5262979"/>
          </a:xfrm>
          <a:prstGeom prst="rect">
            <a:avLst/>
          </a:prstGeom>
          <a:noFill/>
        </p:spPr>
        <p:txBody>
          <a:bodyPr wrap="square" rtlCol="0">
            <a:spAutoFit/>
          </a:bodyPr>
          <a:lstStyle/>
          <a:p>
            <a:pPr fontAlgn="base"/>
            <a:r>
              <a:rPr lang="pl-PL" sz="2800" dirty="0"/>
              <a:t>Teraz, gdy masz już częściowo zdefiniowaną mapę z nowymi i skonsolidowanymi celami możesz zacząć jeszcze bardziej zawęzić swoje odniesienia – te, które wydają się zgodne i spójne z Twoimi osobistymi oczekiwaniami, wzmocnieniem pozycji i możliwościami rozwoju zawodowego itp. </a:t>
            </a:r>
          </a:p>
          <a:p>
            <a:pPr fontAlgn="base"/>
            <a:r>
              <a:rPr lang="pl-PL" sz="2800" dirty="0"/>
              <a:t> </a:t>
            </a:r>
          </a:p>
          <a:p>
            <a:pPr fontAlgn="base"/>
            <a:r>
              <a:rPr lang="pl-PL" sz="2800" dirty="0"/>
              <a:t>Biorąc pod uwagę wszystkie alternatywy, jakie możesz osiągnąć, spróbuj podkreślić i przetworzyć dane wejściowe, patrząc na jak najszerszą perspektywę, co możesz zrobić z każdego z nich.</a:t>
            </a:r>
          </a:p>
          <a:p>
            <a:pPr fontAlgn="base"/>
            <a:r>
              <a:rPr lang="pl-PL" sz="2800" dirty="0"/>
              <a:t> </a:t>
            </a:r>
          </a:p>
          <a:p>
            <a:pPr fontAlgn="base"/>
            <a:r>
              <a:rPr lang="pl-PL" sz="2800" dirty="0"/>
              <a:t>Każdemu czynnikowi (np. pensji) zostanie przypisana wartość mierzona w skali liczbowej (na przykład 1 = bardzo niekorzystna; 5 = bardzo korzystna), na koniec procesu każda opcja będzie prezentować określony wynik. Oczywiście im wyższy wynik, tym wyższa atrakcyjność rozwiązania.</a:t>
            </a:r>
          </a:p>
          <a:p>
            <a:pPr fontAlgn="base"/>
            <a:r>
              <a:rPr lang="pl-PL" sz="2800" dirty="0"/>
              <a:t> </a:t>
            </a:r>
          </a:p>
          <a:p>
            <a:pPr fontAlgn="base"/>
            <a:r>
              <a:rPr lang="pl-PL" sz="2800" dirty="0"/>
              <a:t>Matematyka nie powinna podjąć Twojej ostatecznej decyzji, ale z pewnością będzie pomocna…</a:t>
            </a:r>
          </a:p>
        </p:txBody>
      </p:sp>
    </p:spTree>
    <p:extLst>
      <p:ext uri="{BB962C8B-B14F-4D97-AF65-F5344CB8AC3E}">
        <p14:creationId xmlns:p14="http://schemas.microsoft.com/office/powerpoint/2010/main" val="14104369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2</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5. </a:t>
            </a:r>
            <a:r>
              <a:rPr lang="pl-PL" sz="4000" b="1" spc="50" dirty="0">
                <a:solidFill>
                  <a:srgbClr val="243255"/>
                </a:solidFill>
                <a:cs typeface="Tahoma"/>
              </a:rPr>
              <a:t>Etyczne i zrównoważone myślenie</a:t>
            </a:r>
            <a:endParaRPr lang="en-GB" sz="4000" b="1" spc="50" dirty="0">
              <a:solidFill>
                <a:srgbClr val="243255"/>
              </a:solidFill>
              <a:cs typeface="Tahoma"/>
            </a:endParaRP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938055" y="3009900"/>
            <a:ext cx="16913698" cy="4832092"/>
          </a:xfrm>
          <a:prstGeom prst="rect">
            <a:avLst/>
          </a:prstGeom>
          <a:noFill/>
        </p:spPr>
        <p:txBody>
          <a:bodyPr wrap="square" rtlCol="0">
            <a:spAutoFit/>
          </a:bodyPr>
          <a:lstStyle/>
          <a:p>
            <a:r>
              <a:rPr lang="pl-PL" sz="2800" dirty="0"/>
              <a:t>Kiedy mówimy o poszukiwaniu pracy, zatrudnieniu i rozwoju zawodowym, nie zapominajmy, że gdy zostaniesz objęty ekosystemem organizacji, Twoje działania będą miały wpływ na kogoś w pobliżu.</a:t>
            </a:r>
          </a:p>
          <a:p>
            <a:r>
              <a:rPr lang="pl-PL" sz="2800" dirty="0"/>
              <a:t> </a:t>
            </a:r>
          </a:p>
          <a:p>
            <a:r>
              <a:rPr lang="pl-PL" sz="2800" dirty="0"/>
              <a:t>Po zdobyciu wystarczającej odpowiedzialności i doświadczenia nadejdzie chwila, w której Twój głos może zadecydować o wyniku delikatnej sprawy. Ten scenariusz może mieć duże szanse realizacji, jeśli pracujesz w sektorze opieki zdrowotnej, obronności, finansach i ogólnie w branżach, które mają wpływ na społeczeństwo i gospodarkę jako całość.</a:t>
            </a:r>
          </a:p>
          <a:p>
            <a:r>
              <a:rPr lang="pl-PL" sz="2800" dirty="0"/>
              <a:t> </a:t>
            </a:r>
          </a:p>
          <a:p>
            <a:r>
              <a:rPr lang="pl-PL" sz="2800" dirty="0"/>
              <a:t>Doceniając inną alternatywę dla zatrudnienia, weź pod uwagę swoją odpowiedzialność i potencjalne narażenie na nieprzyjemne sytuacje… czy będziesz gotowy i mentalnie przygotowany na radzenie sobie z konsekwencjami?</a:t>
            </a:r>
          </a:p>
          <a:p>
            <a:pPr algn="just"/>
            <a:endParaRPr lang="en-US" altLang="ko-KR" sz="2800" dirty="0"/>
          </a:p>
        </p:txBody>
      </p:sp>
    </p:spTree>
    <p:extLst>
      <p:ext uri="{BB962C8B-B14F-4D97-AF65-F5344CB8AC3E}">
        <p14:creationId xmlns:p14="http://schemas.microsoft.com/office/powerpoint/2010/main" val="22193364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3</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pl-PL" sz="4000" b="1" spc="50" dirty="0">
                <a:solidFill>
                  <a:srgbClr val="002060"/>
                </a:solidFill>
                <a:cs typeface="Tahoma"/>
              </a:rPr>
              <a:t>Krytyczne myślenie w skrócie: łączenie nowych wniosków i rekomendacji</a:t>
            </a:r>
            <a:endParaRPr lang="es-ES" sz="4000" b="1" spc="50" dirty="0">
              <a:solidFill>
                <a:srgbClr val="002060"/>
              </a:solidFill>
              <a:cs typeface="Tahoma"/>
            </a:endParaRP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938056" y="4774092"/>
            <a:ext cx="16913698" cy="3385542"/>
          </a:xfrm>
          <a:prstGeom prst="rect">
            <a:avLst/>
          </a:prstGeom>
          <a:noFill/>
        </p:spPr>
        <p:txBody>
          <a:bodyPr wrap="square" rtlCol="0">
            <a:spAutoFit/>
          </a:bodyPr>
          <a:lstStyle/>
          <a:p>
            <a:pPr fontAlgn="base"/>
            <a:r>
              <a:rPr lang="pl-PL" dirty="0"/>
              <a:t> </a:t>
            </a:r>
            <a:endParaRPr lang="pl-PL" sz="2800" dirty="0"/>
          </a:p>
          <a:p>
            <a:pPr fontAlgn="base"/>
            <a:r>
              <a:rPr lang="pl-PL" sz="2800" dirty="0"/>
              <a:t>W poprzednim rozdziale wspomnieliśmy o tym, że zastosowanie krytycznego myślenia w jego najistotniejszych aspektach opiera się na trzyetapowym podejściu w następujący sposób:</a:t>
            </a:r>
          </a:p>
          <a:p>
            <a:pPr fontAlgn="base"/>
            <a:r>
              <a:rPr lang="pl-PL" sz="2800" b="1" dirty="0"/>
              <a:t> </a:t>
            </a:r>
            <a:endParaRPr lang="pl-PL" sz="2800" dirty="0"/>
          </a:p>
          <a:p>
            <a:pPr fontAlgn="base"/>
            <a:r>
              <a:rPr lang="pl-PL" sz="2800" dirty="0"/>
              <a:t>1. Analiza</a:t>
            </a:r>
          </a:p>
          <a:p>
            <a:pPr fontAlgn="base"/>
            <a:r>
              <a:rPr lang="pl-PL" sz="2800" dirty="0"/>
              <a:t>2. Wnioskowanie</a:t>
            </a:r>
          </a:p>
          <a:p>
            <a:pPr fontAlgn="base"/>
            <a:r>
              <a:rPr lang="pl-PL" sz="2800" dirty="0"/>
              <a:t>3. Ocena</a:t>
            </a:r>
          </a:p>
          <a:p>
            <a:pPr algn="just"/>
            <a:endParaRPr lang="en-US" altLang="ko-KR" sz="2800" dirty="0"/>
          </a:p>
        </p:txBody>
      </p:sp>
      <p:sp>
        <p:nvSpPr>
          <p:cNvPr id="11" name="TextBox 5">
            <a:extLst>
              <a:ext uri="{FF2B5EF4-FFF2-40B4-BE49-F238E27FC236}">
                <a16:creationId xmlns:a16="http://schemas.microsoft.com/office/drawing/2014/main" xmlns="" id="{6DB2408F-C8E3-481B-BEFD-24DB75CA61AF}"/>
              </a:ext>
            </a:extLst>
          </p:cNvPr>
          <p:cNvSpPr txBox="1"/>
          <p:nvPr/>
        </p:nvSpPr>
        <p:spPr>
          <a:xfrm>
            <a:off x="954987" y="4390377"/>
            <a:ext cx="11177744" cy="584775"/>
          </a:xfrm>
          <a:prstGeom prst="rect">
            <a:avLst/>
          </a:prstGeom>
          <a:noFill/>
        </p:spPr>
        <p:txBody>
          <a:bodyPr wrap="square" rtlCol="0" anchor="ctr">
            <a:spAutoFit/>
          </a:bodyPr>
          <a:lstStyle/>
          <a:p>
            <a:r>
              <a:rPr lang="en-US" altLang="ko-KR" sz="3200" b="1" dirty="0">
                <a:solidFill>
                  <a:srgbClr val="243255"/>
                </a:solidFill>
                <a:ea typeface="Tahoma" panose="020B0604030504040204" pitchFamily="34" charset="0"/>
                <a:cs typeface="Tahoma" panose="020B0604030504040204" pitchFamily="34" charset="0"/>
              </a:rPr>
              <a:t>A formula for Critical Thinking</a:t>
            </a:r>
            <a:endParaRPr lang="ko-KR" altLang="en-US" sz="3200" b="1" dirty="0">
              <a:solidFill>
                <a:srgbClr val="243255"/>
              </a:solidFill>
              <a:cs typeface="Tahoma" panose="020B0604030504040204" pitchFamily="34" charset="0"/>
            </a:endParaRPr>
          </a:p>
        </p:txBody>
      </p:sp>
      <p:sp>
        <p:nvSpPr>
          <p:cNvPr id="2" name="Prostokąt 1">
            <a:extLst>
              <a:ext uri="{FF2B5EF4-FFF2-40B4-BE49-F238E27FC236}">
                <a16:creationId xmlns:a16="http://schemas.microsoft.com/office/drawing/2014/main" xmlns="" id="{4C85C456-A661-4950-B73B-7841FF5799A5}"/>
              </a:ext>
            </a:extLst>
          </p:cNvPr>
          <p:cNvSpPr/>
          <p:nvPr/>
        </p:nvSpPr>
        <p:spPr>
          <a:xfrm>
            <a:off x="954987" y="2961080"/>
            <a:ext cx="16394957" cy="1384995"/>
          </a:xfrm>
          <a:prstGeom prst="rect">
            <a:avLst/>
          </a:prstGeom>
        </p:spPr>
        <p:txBody>
          <a:bodyPr wrap="square">
            <a:spAutoFit/>
          </a:bodyPr>
          <a:lstStyle/>
          <a:p>
            <a:pPr fontAlgn="base"/>
            <a:r>
              <a:rPr lang="pl-PL" sz="2800" dirty="0"/>
              <a:t>W tej ostatniej części przyjrzymy się interesującym i definiującym cechy krytycznego myślenia, aby pomóc ci lepiej zaznajomić się z tym pojęciem i rozpocząć eksperymentowanie z nowymi „krytycznymi” podejściami stosowanymi w rzeczywistych scenariuszach.</a:t>
            </a:r>
          </a:p>
        </p:txBody>
      </p:sp>
    </p:spTree>
    <p:extLst>
      <p:ext uri="{BB962C8B-B14F-4D97-AF65-F5344CB8AC3E}">
        <p14:creationId xmlns:p14="http://schemas.microsoft.com/office/powerpoint/2010/main" val="4227929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3</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Anal</a:t>
            </a:r>
            <a:r>
              <a:rPr lang="pl-PL" sz="4000" b="1" spc="50" dirty="0" err="1">
                <a:solidFill>
                  <a:srgbClr val="243255"/>
                </a:solidFill>
                <a:cs typeface="Tahoma"/>
              </a:rPr>
              <a:t>iza</a:t>
            </a:r>
            <a:r>
              <a:rPr lang="en-GB" sz="4000" b="1" spc="50" dirty="0">
                <a:solidFill>
                  <a:srgbClr val="243255"/>
                </a:solidFill>
                <a:cs typeface="Tahoma"/>
              </a:rPr>
              <a:t> → </a:t>
            </a:r>
            <a:r>
              <a:rPr lang="pl-PL" sz="4000" b="1" spc="50" dirty="0">
                <a:solidFill>
                  <a:srgbClr val="243255"/>
                </a:solidFill>
                <a:cs typeface="Tahoma"/>
              </a:rPr>
              <a:t>Wnioskowanie</a:t>
            </a:r>
            <a:r>
              <a:rPr lang="en-GB" sz="4000" b="1" spc="50" dirty="0">
                <a:solidFill>
                  <a:srgbClr val="243255"/>
                </a:solidFill>
                <a:cs typeface="Tahoma"/>
              </a:rPr>
              <a:t> → </a:t>
            </a:r>
            <a:r>
              <a:rPr lang="pl-PL" sz="4000" b="1" spc="50" dirty="0">
                <a:solidFill>
                  <a:srgbClr val="243255"/>
                </a:solidFill>
                <a:cs typeface="Tahoma"/>
              </a:rPr>
              <a:t>Ocena</a:t>
            </a:r>
            <a:r>
              <a:rPr lang="en-GB" sz="4000" b="1" spc="50" dirty="0">
                <a:solidFill>
                  <a:srgbClr val="243255"/>
                </a:solidFill>
                <a:cs typeface="Tahoma"/>
              </a:rPr>
              <a:t>  </a:t>
            </a: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938055" y="3009900"/>
            <a:ext cx="16913698" cy="5262979"/>
          </a:xfrm>
          <a:prstGeom prst="rect">
            <a:avLst/>
          </a:prstGeom>
          <a:noFill/>
        </p:spPr>
        <p:txBody>
          <a:bodyPr wrap="square" rtlCol="0">
            <a:spAutoFit/>
          </a:bodyPr>
          <a:lstStyle/>
          <a:p>
            <a:pPr fontAlgn="base"/>
            <a:r>
              <a:rPr lang="pl-PL" sz="2800" dirty="0"/>
              <a:t>Spośród wszystkich modeli pojęciowych, na których opiera się myślenie krytyczne jako funkcji poznawczej, ten proponowany tutaj jest również najbardziej powszechnym i wiarygodnym.</a:t>
            </a:r>
          </a:p>
          <a:p>
            <a:pPr fontAlgn="base"/>
            <a:r>
              <a:rPr lang="pl-PL" sz="2800" dirty="0"/>
              <a:t> </a:t>
            </a:r>
          </a:p>
          <a:p>
            <a:pPr fontAlgn="base"/>
            <a:r>
              <a:rPr lang="pl-PL" sz="2800" dirty="0"/>
              <a:t>• Analiza dotyczy procesu absorbowania z zewnętrznego środowiska danych wejściowych i informacji, które są istotne dla dekodowania i interpretacji „tego, co się dzieje” w danym momencie.</a:t>
            </a:r>
          </a:p>
          <a:p>
            <a:pPr fontAlgn="base"/>
            <a:r>
              <a:rPr lang="pl-PL" sz="2800" dirty="0"/>
              <a:t> </a:t>
            </a:r>
          </a:p>
          <a:p>
            <a:pPr fontAlgn="base"/>
            <a:r>
              <a:rPr lang="pl-PL" sz="2800" dirty="0"/>
              <a:t>• Wnioskowanie dotyczy ustalania korelacji </a:t>
            </a:r>
            <a:r>
              <a:rPr lang="pl-PL" sz="2800" dirty="0" err="1"/>
              <a:t>przyczynowo-skutkowych</a:t>
            </a:r>
            <a:r>
              <a:rPr lang="pl-PL" sz="2800" dirty="0"/>
              <a:t> tego, czego doświadczamy w oparciu o założenia i dedukcje.</a:t>
            </a:r>
          </a:p>
          <a:p>
            <a:pPr fontAlgn="base"/>
            <a:r>
              <a:rPr lang="pl-PL" sz="2800" dirty="0"/>
              <a:t> </a:t>
            </a:r>
          </a:p>
          <a:p>
            <a:pPr fontAlgn="base"/>
            <a:r>
              <a:rPr lang="pl-PL" sz="2800" dirty="0"/>
              <a:t>• Ewaluacja dotyczy przypisywania znaczeń i rozpoznawalnych wzorców myśli i działań do tego, jak przewidywalne mogą być.</a:t>
            </a:r>
          </a:p>
          <a:p>
            <a:pPr algn="just"/>
            <a:endParaRPr lang="en-US" altLang="ko-KR" sz="2800" i="1" dirty="0"/>
          </a:p>
        </p:txBody>
      </p:sp>
    </p:spTree>
    <p:extLst>
      <p:ext uri="{BB962C8B-B14F-4D97-AF65-F5344CB8AC3E}">
        <p14:creationId xmlns:p14="http://schemas.microsoft.com/office/powerpoint/2010/main" val="3071947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3</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IPO: </a:t>
            </a:r>
            <a:r>
              <a:rPr lang="pl-PL" sz="4000" b="1" spc="50" dirty="0">
                <a:solidFill>
                  <a:srgbClr val="243255"/>
                </a:solidFill>
                <a:cs typeface="Tahoma"/>
              </a:rPr>
              <a:t>Wejście</a:t>
            </a:r>
            <a:r>
              <a:rPr lang="en-GB" sz="4000" b="1" spc="50" dirty="0">
                <a:solidFill>
                  <a:srgbClr val="243255"/>
                </a:solidFill>
                <a:cs typeface="Tahoma"/>
              </a:rPr>
              <a:t> → </a:t>
            </a:r>
            <a:r>
              <a:rPr lang="en-GB" sz="4000" b="1" spc="50" dirty="0" err="1">
                <a:solidFill>
                  <a:srgbClr val="243255"/>
                </a:solidFill>
                <a:cs typeface="Tahoma"/>
              </a:rPr>
              <a:t>Proces</a:t>
            </a:r>
            <a:r>
              <a:rPr lang="en-GB" sz="4000" b="1" spc="50" dirty="0">
                <a:solidFill>
                  <a:srgbClr val="243255"/>
                </a:solidFill>
                <a:cs typeface="Tahoma"/>
              </a:rPr>
              <a:t> → </a:t>
            </a:r>
            <a:r>
              <a:rPr lang="pl-PL" sz="4000" b="1" spc="50" dirty="0">
                <a:solidFill>
                  <a:srgbClr val="243255"/>
                </a:solidFill>
                <a:cs typeface="Tahoma"/>
              </a:rPr>
              <a:t>Wyjście</a:t>
            </a:r>
            <a:r>
              <a:rPr lang="en-GB" sz="4000" b="1" spc="50" dirty="0">
                <a:solidFill>
                  <a:srgbClr val="243255"/>
                </a:solidFill>
                <a:cs typeface="Tahoma"/>
              </a:rPr>
              <a:t>  </a:t>
            </a: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938055" y="3009900"/>
            <a:ext cx="16913698" cy="4832092"/>
          </a:xfrm>
          <a:prstGeom prst="rect">
            <a:avLst/>
          </a:prstGeom>
          <a:noFill/>
        </p:spPr>
        <p:txBody>
          <a:bodyPr wrap="square" rtlCol="0">
            <a:spAutoFit/>
          </a:bodyPr>
          <a:lstStyle/>
          <a:p>
            <a:pPr fontAlgn="base"/>
            <a:r>
              <a:rPr lang="pl-PL" sz="2800" dirty="0"/>
              <a:t>To, co właśnie zobaczyliśmy, nie różni się znacząco od dobrze znanego modelu stosowanego w inżynierii oprogramowania.</a:t>
            </a:r>
          </a:p>
          <a:p>
            <a:pPr fontAlgn="base"/>
            <a:r>
              <a:rPr lang="pl-PL" sz="2800" dirty="0"/>
              <a:t> </a:t>
            </a:r>
          </a:p>
          <a:p>
            <a:pPr fontAlgn="base"/>
            <a:r>
              <a:rPr lang="pl-PL" sz="2800" dirty="0"/>
              <a:t>Model IPO był w istocie – i nadal jest – podstawowym modelem teoretycznym </a:t>
            </a:r>
            <a:r>
              <a:rPr lang="pl-PL" sz="2800" dirty="0" err="1"/>
              <a:t>kognitywizmu</a:t>
            </a:r>
            <a:r>
              <a:rPr lang="pl-PL" sz="2800" dirty="0"/>
              <a:t> poznawczego, gałęzi dyscypliny zajmującej się badaniami nad pamięcią i uczeniem się. Wchodząc w interakcję z systemami społecznymi, ludzie polegają na modelu IPO, aby stale orientować swoje działania/reakcje, nawet nie zdając sobie z tego sprawy…</a:t>
            </a:r>
          </a:p>
          <a:p>
            <a:pPr fontAlgn="base"/>
            <a:r>
              <a:rPr lang="pl-PL" sz="2800" dirty="0"/>
              <a:t> </a:t>
            </a:r>
          </a:p>
          <a:p>
            <a:pPr fontAlgn="base"/>
            <a:r>
              <a:rPr lang="pl-PL" sz="2800" dirty="0"/>
              <a:t>• WEJŚCIE -&gt; Wyzwalanie akcji/reakcji</a:t>
            </a:r>
          </a:p>
          <a:p>
            <a:pPr fontAlgn="base"/>
            <a:r>
              <a:rPr lang="pl-PL" sz="2800" dirty="0"/>
              <a:t>• PROCES -&gt; Obliczanie wkładu (na podstawie czynników zewnętrznych, tła kulturowego, doświadczenia itp.)</a:t>
            </a:r>
          </a:p>
          <a:p>
            <a:pPr fontAlgn="base"/>
            <a:r>
              <a:rPr lang="pl-PL" sz="2800" dirty="0"/>
              <a:t>• WYJŚCIE -&gt; Odpowiedź na dane wejściowe (tak adekwatna, spójna i konsekwentna, jak to możliwe)</a:t>
            </a:r>
          </a:p>
          <a:p>
            <a:pPr algn="just"/>
            <a:r>
              <a:rPr lang="en-US" altLang="ko-KR" sz="2800" dirty="0"/>
              <a:t>			</a:t>
            </a:r>
          </a:p>
        </p:txBody>
      </p:sp>
    </p:spTree>
    <p:extLst>
      <p:ext uri="{BB962C8B-B14F-4D97-AF65-F5344CB8AC3E}">
        <p14:creationId xmlns:p14="http://schemas.microsoft.com/office/powerpoint/2010/main" val="345638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arn(inVertic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barn(inVertical)">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barn(inVertical)">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barn(inVertical)">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barn(inVertical)">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barn(inVertical)">
                                      <p:cBhvr>
                                        <p:cTn id="32" dur="500"/>
                                        <p:tgtEl>
                                          <p:spTgt spid="1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0">
                                            <p:txEl>
                                              <p:pRg st="6" end="6"/>
                                            </p:txEl>
                                          </p:spTgt>
                                        </p:tgtEl>
                                        <p:attrNameLst>
                                          <p:attrName>style.visibility</p:attrName>
                                        </p:attrNameLst>
                                      </p:cBhvr>
                                      <p:to>
                                        <p:strVal val="visible"/>
                                      </p:to>
                                    </p:set>
                                    <p:animEffect transition="in" filter="barn(inVertical)">
                                      <p:cBhvr>
                                        <p:cTn id="37" dur="500"/>
                                        <p:tgtEl>
                                          <p:spTgt spid="1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0">
                                            <p:txEl>
                                              <p:pRg st="7" end="7"/>
                                            </p:txEl>
                                          </p:spTgt>
                                        </p:tgtEl>
                                        <p:attrNameLst>
                                          <p:attrName>style.visibility</p:attrName>
                                        </p:attrNameLst>
                                      </p:cBhvr>
                                      <p:to>
                                        <p:strVal val="visible"/>
                                      </p:to>
                                    </p:set>
                                    <p:animEffect transition="in" filter="barn(inVertical)">
                                      <p:cBhvr>
                                        <p:cTn id="42" dur="500"/>
                                        <p:tgtEl>
                                          <p:spTgt spid="1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3</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pl-PL" sz="4000" b="1" spc="50" dirty="0">
                <a:solidFill>
                  <a:srgbClr val="243255"/>
                </a:solidFill>
                <a:cs typeface="Tahoma"/>
              </a:rPr>
              <a:t>Krytyczny element w </a:t>
            </a:r>
            <a:r>
              <a:rPr lang="en-GB" sz="4000" b="1" spc="50" dirty="0">
                <a:solidFill>
                  <a:srgbClr val="243255"/>
                </a:solidFill>
                <a:cs typeface="Tahoma"/>
              </a:rPr>
              <a:t>IPO  </a:t>
            </a: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938055" y="3009900"/>
            <a:ext cx="16913698" cy="3539430"/>
          </a:xfrm>
          <a:prstGeom prst="rect">
            <a:avLst/>
          </a:prstGeom>
          <a:noFill/>
        </p:spPr>
        <p:txBody>
          <a:bodyPr wrap="square" rtlCol="0">
            <a:spAutoFit/>
          </a:bodyPr>
          <a:lstStyle/>
          <a:p>
            <a:pPr fontAlgn="base"/>
            <a:r>
              <a:rPr lang="pl-PL" sz="2800" dirty="0"/>
              <a:t>Niektórzy mogą argumentować, że krytyczne myślenie jest nieodłącznym elementem Procesu, ponieważ tutaj bardziej niż w innych cyklach ingeruje  się w dogłębną ocenę i ocenę otoczenia.</a:t>
            </a:r>
          </a:p>
          <a:p>
            <a:pPr fontAlgn="base"/>
            <a:r>
              <a:rPr lang="pl-PL" sz="2800" dirty="0"/>
              <a:t> </a:t>
            </a:r>
          </a:p>
          <a:p>
            <a:pPr fontAlgn="base"/>
            <a:r>
              <a:rPr lang="pl-PL" sz="2800" dirty="0"/>
              <a:t>Jednak krytyczne myślenie przenika cały proces, ponieważ ludzie mogą „krytycznie rozpoznać” dane wejściowe, które mają dla nich większe znaczenie, a także zawartość, strukturę i zmienność danych wyjściowych.</a:t>
            </a:r>
          </a:p>
          <a:p>
            <a:pPr fontAlgn="base"/>
            <a:r>
              <a:rPr lang="pl-PL" sz="2800" dirty="0"/>
              <a:t> </a:t>
            </a:r>
          </a:p>
          <a:p>
            <a:r>
              <a:rPr lang="pl-PL" sz="2800" dirty="0"/>
              <a:t>Doświadczyliśmy już tej płynności krytycznego myślenia na różnych etapach procesu, kiedy odbudowaliśmy przepływ pomysłów i szans. Od dostrzegania szans po zrównoważony </a:t>
            </a:r>
            <a:endParaRPr lang="en-US" altLang="ko-KR" sz="2800" dirty="0"/>
          </a:p>
        </p:txBody>
      </p:sp>
    </p:spTree>
    <p:extLst>
      <p:ext uri="{BB962C8B-B14F-4D97-AF65-F5344CB8AC3E}">
        <p14:creationId xmlns:p14="http://schemas.microsoft.com/office/powerpoint/2010/main" val="2785440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16"/>
          <p:cNvSpPr txBox="1">
            <a:spLocks noGrp="1"/>
          </p:cNvSpPr>
          <p:nvPr>
            <p:ph type="title"/>
          </p:nvPr>
        </p:nvSpPr>
        <p:spPr>
          <a:xfrm>
            <a:off x="1016000" y="728346"/>
            <a:ext cx="12852400" cy="1490152"/>
          </a:xfrm>
          <a:prstGeom prst="rect">
            <a:avLst/>
          </a:prstGeom>
        </p:spPr>
        <p:txBody>
          <a:bodyPr vert="horz" wrap="square" lIns="0" tIns="12700" rIns="0" bIns="0" rtlCol="0">
            <a:spAutoFit/>
          </a:bodyPr>
          <a:lstStyle/>
          <a:p>
            <a:pPr marL="12700">
              <a:spcBef>
                <a:spcPts val="100"/>
              </a:spcBef>
            </a:pPr>
            <a:r>
              <a:rPr lang="es-ES" sz="4800" dirty="0">
                <a:solidFill>
                  <a:srgbClr val="E12227"/>
                </a:solidFill>
              </a:rPr>
              <a:t>INDEX</a:t>
            </a:r>
            <a:r>
              <a:rPr lang="es-ES" sz="4800" b="1" dirty="0">
                <a:solidFill>
                  <a:srgbClr val="E12227"/>
                </a:solidFill>
              </a:rPr>
              <a:t/>
            </a:r>
            <a:br>
              <a:rPr lang="es-ES" sz="4800" b="1" dirty="0">
                <a:solidFill>
                  <a:srgbClr val="E12227"/>
                </a:solidFill>
              </a:rPr>
            </a:br>
            <a:endParaRPr lang="es-ES" sz="4800" dirty="0">
              <a:solidFill>
                <a:srgbClr val="E12227"/>
              </a:solidFill>
            </a:endParaRPr>
          </a:p>
        </p:txBody>
      </p:sp>
      <p:sp>
        <p:nvSpPr>
          <p:cNvPr id="18" name="object 18"/>
          <p:cNvSpPr/>
          <p:nvPr/>
        </p:nvSpPr>
        <p:spPr>
          <a:xfrm>
            <a:off x="0" y="288731"/>
            <a:ext cx="16270605" cy="123825"/>
          </a:xfrm>
          <a:custGeom>
            <a:avLst/>
            <a:gdLst/>
            <a:ahLst/>
            <a:cxnLst/>
            <a:rect l="l" t="t" r="r" b="b"/>
            <a:pathLst>
              <a:path w="16270605" h="123825">
                <a:moveTo>
                  <a:pt x="0" y="123824"/>
                </a:moveTo>
                <a:lnTo>
                  <a:pt x="0" y="0"/>
                </a:lnTo>
                <a:lnTo>
                  <a:pt x="16270357" y="0"/>
                </a:lnTo>
                <a:lnTo>
                  <a:pt x="16270357" y="123824"/>
                </a:lnTo>
                <a:lnTo>
                  <a:pt x="0" y="123824"/>
                </a:lnTo>
                <a:close/>
              </a:path>
            </a:pathLst>
          </a:custGeom>
          <a:solidFill>
            <a:srgbClr val="152D5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pic>
        <p:nvPicPr>
          <p:cNvPr id="30" name="Picture 9">
            <a:extLst>
              <a:ext uri="{FF2B5EF4-FFF2-40B4-BE49-F238E27FC236}">
                <a16:creationId xmlns:a16="http://schemas.microsoft.com/office/drawing/2014/main" xmlns="" id="{FD901C1C-8A41-4B4A-8EAC-7471FBAB150D}"/>
              </a:ext>
            </a:extLst>
          </p:cNvPr>
          <p:cNvPicPr>
            <a:picLocks noChangeAspect="1"/>
          </p:cNvPicPr>
          <p:nvPr/>
        </p:nvPicPr>
        <p:blipFill>
          <a:blip r:embed="rId2"/>
          <a:srcRect/>
          <a:stretch>
            <a:fillRect/>
          </a:stretch>
        </p:blipFill>
        <p:spPr>
          <a:xfrm>
            <a:off x="3200400" y="9692212"/>
            <a:ext cx="10058400" cy="556688"/>
          </a:xfrm>
          <a:prstGeom prst="rect">
            <a:avLst/>
          </a:prstGeom>
          <a:noFill/>
          <a:ln cap="flat">
            <a:noFill/>
          </a:ln>
        </p:spPr>
      </p:pic>
      <p:pic>
        <p:nvPicPr>
          <p:cNvPr id="31" name="Picture 3">
            <a:extLst>
              <a:ext uri="{FF2B5EF4-FFF2-40B4-BE49-F238E27FC236}">
                <a16:creationId xmlns:a16="http://schemas.microsoft.com/office/drawing/2014/main" xmlns="" id="{3CA7F902-F9B5-42B6-AEC2-6AD2E90BEC91}"/>
              </a:ext>
            </a:extLst>
          </p:cNvPr>
          <p:cNvPicPr>
            <a:picLocks noChangeAspect="1"/>
          </p:cNvPicPr>
          <p:nvPr/>
        </p:nvPicPr>
        <p:blipFill>
          <a:blip r:embed="rId3"/>
          <a:stretch>
            <a:fillRect/>
          </a:stretch>
        </p:blipFill>
        <p:spPr>
          <a:xfrm>
            <a:off x="1235497" y="9735618"/>
            <a:ext cx="1985322" cy="432844"/>
          </a:xfrm>
          <a:prstGeom prst="rect">
            <a:avLst/>
          </a:prstGeom>
          <a:noFill/>
          <a:ln cap="flat">
            <a:noFill/>
          </a:ln>
        </p:spPr>
      </p:pic>
      <p:pic>
        <p:nvPicPr>
          <p:cNvPr id="32" name="Imagen 31">
            <a:extLst>
              <a:ext uri="{FF2B5EF4-FFF2-40B4-BE49-F238E27FC236}">
                <a16:creationId xmlns:a16="http://schemas.microsoft.com/office/drawing/2014/main" xmlns="" id="{829BE287-3BD8-4249-A9B5-F0DE0CB3DBB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8697" y="9745835"/>
            <a:ext cx="936335" cy="449441"/>
          </a:xfrm>
          <a:prstGeom prst="rect">
            <a:avLst/>
          </a:prstGeom>
        </p:spPr>
      </p:pic>
      <p:sp>
        <p:nvSpPr>
          <p:cNvPr id="22" name="object 7">
            <a:extLst>
              <a:ext uri="{FF2B5EF4-FFF2-40B4-BE49-F238E27FC236}">
                <a16:creationId xmlns:a16="http://schemas.microsoft.com/office/drawing/2014/main" xmlns="" id="{D63C63AE-59BE-4E96-AC53-F60FC1F4358C}"/>
              </a:ext>
            </a:extLst>
          </p:cNvPr>
          <p:cNvSpPr/>
          <p:nvPr/>
        </p:nvSpPr>
        <p:spPr>
          <a:xfrm>
            <a:off x="0" y="2801522"/>
            <a:ext cx="18288000" cy="10160"/>
          </a:xfrm>
          <a:custGeom>
            <a:avLst/>
            <a:gdLst/>
            <a:ahLst/>
            <a:cxnLst/>
            <a:rect l="l" t="t" r="r" b="b"/>
            <a:pathLst>
              <a:path w="18288000" h="10160">
                <a:moveTo>
                  <a:pt x="18287999" y="10107"/>
                </a:moveTo>
                <a:lnTo>
                  <a:pt x="18287999" y="0"/>
                </a:lnTo>
                <a:lnTo>
                  <a:pt x="0" y="0"/>
                </a:lnTo>
                <a:lnTo>
                  <a:pt x="0" y="10107"/>
                </a:lnTo>
                <a:lnTo>
                  <a:pt x="18287999" y="10107"/>
                </a:lnTo>
                <a:close/>
              </a:path>
            </a:pathLst>
          </a:custGeom>
          <a:solidFill>
            <a:srgbClr val="0000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4" name="object 6">
            <a:extLst>
              <a:ext uri="{FF2B5EF4-FFF2-40B4-BE49-F238E27FC236}">
                <a16:creationId xmlns:a16="http://schemas.microsoft.com/office/drawing/2014/main" xmlns="" id="{25912CAA-5A11-4529-A60A-EF64FAACD856}"/>
              </a:ext>
            </a:extLst>
          </p:cNvPr>
          <p:cNvSpPr/>
          <p:nvPr/>
        </p:nvSpPr>
        <p:spPr>
          <a:xfrm>
            <a:off x="14249400"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5" name="object 6">
            <a:extLst>
              <a:ext uri="{FF2B5EF4-FFF2-40B4-BE49-F238E27FC236}">
                <a16:creationId xmlns:a16="http://schemas.microsoft.com/office/drawing/2014/main" xmlns="" id="{337302F4-37D0-435B-AD5A-183E921251BF}"/>
              </a:ext>
            </a:extLst>
          </p:cNvPr>
          <p:cNvSpPr/>
          <p:nvPr/>
        </p:nvSpPr>
        <p:spPr>
          <a:xfrm>
            <a:off x="8488045"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7" name="object 6">
            <a:extLst>
              <a:ext uri="{FF2B5EF4-FFF2-40B4-BE49-F238E27FC236}">
                <a16:creationId xmlns:a16="http://schemas.microsoft.com/office/drawing/2014/main" xmlns="" id="{97B47471-06E6-4973-A14B-B861768C308A}"/>
              </a:ext>
            </a:extLst>
          </p:cNvPr>
          <p:cNvSpPr/>
          <p:nvPr/>
        </p:nvSpPr>
        <p:spPr>
          <a:xfrm>
            <a:off x="2438400"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8" name="TextBox 34">
            <a:extLst>
              <a:ext uri="{FF2B5EF4-FFF2-40B4-BE49-F238E27FC236}">
                <a16:creationId xmlns:a16="http://schemas.microsoft.com/office/drawing/2014/main" xmlns="" id="{9A4BBE72-BFEB-4C72-9760-B722279C9CA7}"/>
              </a:ext>
            </a:extLst>
          </p:cNvPr>
          <p:cNvSpPr txBox="1"/>
          <p:nvPr/>
        </p:nvSpPr>
        <p:spPr>
          <a:xfrm>
            <a:off x="457200" y="3371499"/>
            <a:ext cx="5334000" cy="3046988"/>
          </a:xfrm>
          <a:prstGeom prst="rect">
            <a:avLst/>
          </a:prstGeom>
          <a:noFill/>
        </p:spPr>
        <p:txBody>
          <a:bodyPr wrap="square" lIns="108000" rIns="108000" rtlCol="0">
            <a:spAutoFit/>
          </a:bodyPr>
          <a:lstStyle/>
          <a:p>
            <a:pPr algn="just"/>
            <a:r>
              <a:rPr lang="pl-PL" altLang="ko-KR" sz="2400" b="1" dirty="0">
                <a:solidFill>
                  <a:srgbClr val="243255"/>
                </a:solidFill>
                <a:cs typeface="Arial" pitchFamily="34" charset="0"/>
              </a:rPr>
              <a:t>Część</a:t>
            </a:r>
            <a:r>
              <a:rPr lang="en-US" altLang="ko-KR" sz="2400" b="1" dirty="0">
                <a:solidFill>
                  <a:srgbClr val="243255"/>
                </a:solidFill>
                <a:cs typeface="Arial" pitchFamily="34" charset="0"/>
              </a:rPr>
              <a:t> 1: </a:t>
            </a:r>
            <a:r>
              <a:rPr lang="pl-PL" altLang="ko-KR" sz="2400" b="1" dirty="0">
                <a:solidFill>
                  <a:srgbClr val="243255"/>
                </a:solidFill>
                <a:cs typeface="Arial" pitchFamily="34" charset="0"/>
              </a:rPr>
              <a:t>Wprowadzenie do modelu</a:t>
            </a:r>
            <a:r>
              <a:rPr lang="en-US" altLang="ko-KR" sz="2400" b="1" dirty="0">
                <a:solidFill>
                  <a:srgbClr val="243255"/>
                </a:solidFill>
                <a:cs typeface="Arial" pitchFamily="34" charset="0"/>
              </a:rPr>
              <a:t> EntreComp</a:t>
            </a:r>
          </a:p>
          <a:p>
            <a:pPr algn="just"/>
            <a:endParaRPr lang="en-US" altLang="ko-KR" sz="2400" b="1" dirty="0">
              <a:solidFill>
                <a:srgbClr val="243255"/>
              </a:solidFill>
              <a:cs typeface="Arial" pitchFamily="34" charset="0"/>
            </a:endParaRPr>
          </a:p>
          <a:p>
            <a:pPr marL="342900" indent="-342900" algn="just">
              <a:buFont typeface="Arial" panose="020B0604020202020204" pitchFamily="34" charset="0"/>
              <a:buChar char="•"/>
            </a:pPr>
            <a:r>
              <a:rPr lang="pl-PL" altLang="ko-KR" sz="2400" dirty="0">
                <a:solidFill>
                  <a:srgbClr val="000000"/>
                </a:solidFill>
                <a:cs typeface="Arial" pitchFamily="34" charset="0"/>
              </a:rPr>
              <a:t>Możliwości budowania zdolności</a:t>
            </a:r>
          </a:p>
          <a:p>
            <a:pPr marL="342900" indent="-342900" algn="just">
              <a:buFont typeface="Arial" panose="020B0604020202020204" pitchFamily="34" charset="0"/>
              <a:buChar char="•"/>
            </a:pPr>
            <a:r>
              <a:rPr lang="pl-PL" altLang="ko-KR" sz="2400" dirty="0">
                <a:solidFill>
                  <a:srgbClr val="000000"/>
                </a:solidFill>
                <a:cs typeface="Arial" pitchFamily="34" charset="0"/>
              </a:rPr>
              <a:t>Krótka historia modelu</a:t>
            </a:r>
          </a:p>
          <a:p>
            <a:pPr marL="342900" indent="-342900" algn="just">
              <a:buFont typeface="Arial" panose="020B0604020202020204" pitchFamily="34" charset="0"/>
              <a:buChar char="•"/>
            </a:pPr>
            <a:r>
              <a:rPr lang="en-US" altLang="ko-KR" sz="2400" dirty="0" err="1">
                <a:solidFill>
                  <a:srgbClr val="000000"/>
                </a:solidFill>
                <a:cs typeface="Arial" pitchFamily="34" charset="0"/>
              </a:rPr>
              <a:t>Pogłębione</a:t>
            </a:r>
            <a:r>
              <a:rPr lang="en-US" altLang="ko-KR" sz="2400" dirty="0">
                <a:solidFill>
                  <a:srgbClr val="000000"/>
                </a:solidFill>
                <a:cs typeface="Arial" pitchFamily="34" charset="0"/>
              </a:rPr>
              <a:t> </a:t>
            </a:r>
            <a:r>
              <a:rPr lang="en-US" altLang="ko-KR" sz="2400" dirty="0" err="1">
                <a:solidFill>
                  <a:srgbClr val="000000"/>
                </a:solidFill>
                <a:cs typeface="Arial" pitchFamily="34" charset="0"/>
              </a:rPr>
              <a:t>spojrzenie</a:t>
            </a:r>
            <a:r>
              <a:rPr lang="en-US" altLang="ko-KR" sz="2400" dirty="0">
                <a:solidFill>
                  <a:srgbClr val="000000"/>
                </a:solidFill>
                <a:cs typeface="Arial" pitchFamily="34" charset="0"/>
              </a:rPr>
              <a:t> </a:t>
            </a:r>
            <a:r>
              <a:rPr lang="en-US" altLang="ko-KR" sz="2400" dirty="0" err="1">
                <a:solidFill>
                  <a:srgbClr val="000000"/>
                </a:solidFill>
                <a:cs typeface="Arial" pitchFamily="34" charset="0"/>
              </a:rPr>
              <a:t>na</a:t>
            </a:r>
            <a:r>
              <a:rPr lang="en-US" altLang="ko-KR" sz="2400" dirty="0">
                <a:solidFill>
                  <a:srgbClr val="000000"/>
                </a:solidFill>
                <a:cs typeface="Arial" pitchFamily="34" charset="0"/>
              </a:rPr>
              <a:t> </a:t>
            </a:r>
            <a:r>
              <a:rPr lang="en-US" altLang="ko-KR" sz="2400" dirty="0" err="1">
                <a:solidFill>
                  <a:srgbClr val="000000"/>
                </a:solidFill>
                <a:cs typeface="Arial" pitchFamily="34" charset="0"/>
              </a:rPr>
              <a:t>EntreComp</a:t>
            </a:r>
            <a:endParaRPr lang="pl-PL" altLang="ko-KR" sz="2400" dirty="0">
              <a:solidFill>
                <a:srgbClr val="000000"/>
              </a:solidFill>
              <a:cs typeface="Arial" pitchFamily="34" charset="0"/>
            </a:endParaRPr>
          </a:p>
          <a:p>
            <a:pPr marL="342900" indent="-342900" algn="just">
              <a:buFont typeface="Arial" panose="020B0604020202020204" pitchFamily="34" charset="0"/>
              <a:buChar char="•"/>
            </a:pPr>
            <a:r>
              <a:rPr lang="pl-PL" sz="2400" dirty="0">
                <a:latin typeface="Calibri" panose="020F0502020204030204" pitchFamily="34" charset="0"/>
                <a:ea typeface="Times New Roman" panose="02020603050405020304" pitchFamily="18" charset="0"/>
              </a:rPr>
              <a:t>Osiem kluczowych kompetencji dla procesu uczenia się przez całe życie</a:t>
            </a:r>
            <a:endParaRPr lang="es-ES" sz="2400" spc="50" dirty="0">
              <a:cs typeface="Tahoma"/>
            </a:endParaRPr>
          </a:p>
        </p:txBody>
      </p:sp>
      <p:sp>
        <p:nvSpPr>
          <p:cNvPr id="29" name="TextBox 34">
            <a:extLst>
              <a:ext uri="{FF2B5EF4-FFF2-40B4-BE49-F238E27FC236}">
                <a16:creationId xmlns:a16="http://schemas.microsoft.com/office/drawing/2014/main" xmlns="" id="{9A4BBE72-BFEB-4C72-9760-B722279C9CA7}"/>
              </a:ext>
            </a:extLst>
          </p:cNvPr>
          <p:cNvSpPr txBox="1"/>
          <p:nvPr/>
        </p:nvSpPr>
        <p:spPr>
          <a:xfrm>
            <a:off x="6231780" y="3378237"/>
            <a:ext cx="5774580" cy="3416320"/>
          </a:xfrm>
          <a:prstGeom prst="rect">
            <a:avLst/>
          </a:prstGeom>
          <a:noFill/>
        </p:spPr>
        <p:txBody>
          <a:bodyPr wrap="square" lIns="108000" rIns="108000" rtlCol="0">
            <a:spAutoFit/>
          </a:bodyPr>
          <a:lstStyle/>
          <a:p>
            <a:pPr algn="just"/>
            <a:r>
              <a:rPr lang="pl-PL" altLang="ko-KR" sz="2400" b="1" dirty="0">
                <a:solidFill>
                  <a:srgbClr val="243255"/>
                </a:solidFill>
                <a:cs typeface="Arial" pitchFamily="34" charset="0"/>
              </a:rPr>
              <a:t>Część</a:t>
            </a:r>
            <a:r>
              <a:rPr lang="en-US" altLang="ko-KR" sz="2400" b="1" dirty="0">
                <a:solidFill>
                  <a:srgbClr val="243255"/>
                </a:solidFill>
                <a:cs typeface="Arial" pitchFamily="34" charset="0"/>
              </a:rPr>
              <a:t> 2: </a:t>
            </a:r>
            <a:r>
              <a:rPr lang="pl-PL" altLang="ko-KR" sz="2400" b="1" dirty="0">
                <a:solidFill>
                  <a:srgbClr val="243255"/>
                </a:solidFill>
                <a:cs typeface="Arial" pitchFamily="34" charset="0"/>
              </a:rPr>
              <a:t>Od umiejętności miękkich do zatrudnienia</a:t>
            </a:r>
            <a:endParaRPr lang="en-US" altLang="ko-KR" sz="2400" b="1" dirty="0">
              <a:solidFill>
                <a:srgbClr val="243255"/>
              </a:solidFill>
              <a:cs typeface="Arial" pitchFamily="34" charset="0"/>
            </a:endParaRPr>
          </a:p>
          <a:p>
            <a:pPr marL="342900" indent="-342900" algn="just">
              <a:buFont typeface="Arial" panose="020B0604020202020204" pitchFamily="34" charset="0"/>
              <a:buChar char="•"/>
            </a:pPr>
            <a:r>
              <a:rPr lang="pl-PL" altLang="ko-KR" sz="2400" dirty="0">
                <a:solidFill>
                  <a:srgbClr val="000000"/>
                </a:solidFill>
                <a:cs typeface="Arial" pitchFamily="34" charset="0"/>
              </a:rPr>
              <a:t>Spojrzenie w przyszłość </a:t>
            </a:r>
          </a:p>
          <a:p>
            <a:pPr marL="342900" indent="-342900" algn="just">
              <a:buFont typeface="Arial" panose="020B0604020202020204" pitchFamily="34" charset="0"/>
              <a:buChar char="•"/>
            </a:pPr>
            <a:r>
              <a:rPr lang="pl-PL" altLang="ko-KR" sz="2400" dirty="0">
                <a:solidFill>
                  <a:srgbClr val="000000"/>
                </a:solidFill>
                <a:cs typeface="Arial" pitchFamily="34" charset="0"/>
              </a:rPr>
              <a:t>Przyszłość miejsc pracy</a:t>
            </a:r>
            <a:endParaRPr lang="en-US" altLang="ko-KR" sz="2400" dirty="0">
              <a:solidFill>
                <a:srgbClr val="000000"/>
              </a:solidFill>
              <a:cs typeface="Arial" pitchFamily="34" charset="0"/>
            </a:endParaRPr>
          </a:p>
          <a:p>
            <a:pPr marL="342900" indent="-342900" algn="just">
              <a:buFont typeface="Arial" panose="020B0604020202020204" pitchFamily="34" charset="0"/>
              <a:buChar char="•"/>
            </a:pPr>
            <a:r>
              <a:rPr lang="pl-PL" altLang="ko-KR" sz="2400" dirty="0">
                <a:solidFill>
                  <a:srgbClr val="000000"/>
                </a:solidFill>
                <a:cs typeface="Arial" pitchFamily="34" charset="0"/>
              </a:rPr>
              <a:t>10 najlepszych umiejętności </a:t>
            </a:r>
          </a:p>
          <a:p>
            <a:pPr marL="342900" indent="-342900" algn="just">
              <a:buFont typeface="Arial" panose="020B0604020202020204" pitchFamily="34" charset="0"/>
              <a:buChar char="•"/>
            </a:pPr>
            <a:r>
              <a:rPr lang="pl-PL" altLang="ko-KR" sz="2400" dirty="0">
                <a:solidFill>
                  <a:srgbClr val="000000"/>
                </a:solidFill>
                <a:cs typeface="Arial" pitchFamily="34" charset="0"/>
              </a:rPr>
              <a:t>Podejście </a:t>
            </a:r>
            <a:r>
              <a:rPr lang="en-GB" altLang="ko-KR" sz="2400" dirty="0" err="1">
                <a:solidFill>
                  <a:srgbClr val="000000"/>
                </a:solidFill>
                <a:cs typeface="Arial" pitchFamily="34" charset="0"/>
              </a:rPr>
              <a:t>EntreComp</a:t>
            </a:r>
            <a:r>
              <a:rPr lang="en-GB" altLang="ko-KR" sz="2400" dirty="0">
                <a:solidFill>
                  <a:srgbClr val="000000"/>
                </a:solidFill>
                <a:cs typeface="Arial" pitchFamily="34" charset="0"/>
              </a:rPr>
              <a:t> </a:t>
            </a:r>
            <a:r>
              <a:rPr lang="pl-PL" altLang="ko-KR" sz="2400" dirty="0">
                <a:solidFill>
                  <a:srgbClr val="000000"/>
                </a:solidFill>
                <a:cs typeface="Arial" pitchFamily="34" charset="0"/>
              </a:rPr>
              <a:t>do krytycznego myślenia</a:t>
            </a:r>
            <a:endParaRPr lang="en-US" altLang="ko-KR" sz="2400" dirty="0">
              <a:solidFill>
                <a:srgbClr val="000000"/>
              </a:solidFill>
              <a:cs typeface="Arial" pitchFamily="34" charset="0"/>
            </a:endParaRPr>
          </a:p>
          <a:p>
            <a:pPr marL="342900" indent="-342900" algn="just">
              <a:buFont typeface="Arial" panose="020B0604020202020204" pitchFamily="34" charset="0"/>
              <a:buChar char="•"/>
            </a:pPr>
            <a:endParaRPr lang="en-US" altLang="ko-KR" sz="2400" dirty="0">
              <a:solidFill>
                <a:srgbClr val="000000"/>
              </a:solidFill>
              <a:cs typeface="Arial" pitchFamily="34" charset="0"/>
            </a:endParaRPr>
          </a:p>
          <a:p>
            <a:pPr marL="342900" indent="-342900" algn="just">
              <a:buFont typeface="Arial" panose="020B0604020202020204" pitchFamily="34" charset="0"/>
              <a:buChar char="•"/>
            </a:pPr>
            <a:endParaRPr lang="en-US" altLang="ko-KR" sz="2400" dirty="0">
              <a:solidFill>
                <a:srgbClr val="000000"/>
              </a:solidFill>
              <a:cs typeface="Arial" pitchFamily="34" charset="0"/>
            </a:endParaRPr>
          </a:p>
        </p:txBody>
      </p:sp>
      <p:sp>
        <p:nvSpPr>
          <p:cNvPr id="33" name="TextBox 34">
            <a:extLst>
              <a:ext uri="{FF2B5EF4-FFF2-40B4-BE49-F238E27FC236}">
                <a16:creationId xmlns:a16="http://schemas.microsoft.com/office/drawing/2014/main" xmlns="" id="{9A4BBE72-BFEB-4C72-9760-B722279C9CA7}"/>
              </a:ext>
            </a:extLst>
          </p:cNvPr>
          <p:cNvSpPr txBox="1"/>
          <p:nvPr/>
        </p:nvSpPr>
        <p:spPr>
          <a:xfrm>
            <a:off x="12537304" y="3350439"/>
            <a:ext cx="5774580" cy="2677656"/>
          </a:xfrm>
          <a:prstGeom prst="rect">
            <a:avLst/>
          </a:prstGeom>
          <a:noFill/>
        </p:spPr>
        <p:txBody>
          <a:bodyPr wrap="square" lIns="108000" rIns="108000" rtlCol="0">
            <a:spAutoFit/>
          </a:bodyPr>
          <a:lstStyle/>
          <a:p>
            <a:pPr algn="just"/>
            <a:r>
              <a:rPr lang="pl-PL" altLang="ko-KR" sz="2400" b="1" dirty="0">
                <a:solidFill>
                  <a:srgbClr val="243255"/>
                </a:solidFill>
                <a:cs typeface="Arial" pitchFamily="34" charset="0"/>
              </a:rPr>
              <a:t>Część</a:t>
            </a:r>
            <a:r>
              <a:rPr lang="en-US" altLang="ko-KR" sz="2400" b="1" dirty="0">
                <a:solidFill>
                  <a:srgbClr val="243255"/>
                </a:solidFill>
                <a:cs typeface="Arial" pitchFamily="34" charset="0"/>
              </a:rPr>
              <a:t> 3: </a:t>
            </a:r>
            <a:r>
              <a:rPr lang="pl-PL" altLang="ko-KR" sz="2400" b="1" dirty="0">
                <a:solidFill>
                  <a:srgbClr val="243255"/>
                </a:solidFill>
                <a:cs typeface="Arial" pitchFamily="34" charset="0"/>
              </a:rPr>
              <a:t>Krytyczne myślenie w pigułce</a:t>
            </a:r>
            <a:endParaRPr lang="en-US" altLang="ko-KR" sz="2400" b="1" dirty="0">
              <a:solidFill>
                <a:srgbClr val="243255"/>
              </a:solidFill>
              <a:cs typeface="Arial" pitchFamily="34" charset="0"/>
            </a:endParaRPr>
          </a:p>
          <a:p>
            <a:pPr algn="just"/>
            <a:endParaRPr lang="en-US" altLang="ko-KR" sz="2400" b="1" dirty="0">
              <a:solidFill>
                <a:srgbClr val="243255"/>
              </a:solidFill>
              <a:cs typeface="Arial" pitchFamily="34" charset="0"/>
            </a:endParaRPr>
          </a:p>
          <a:p>
            <a:pPr marL="342900" indent="-342900" algn="just">
              <a:buFont typeface="Arial" panose="020B0604020202020204" pitchFamily="34" charset="0"/>
              <a:buChar char="•"/>
            </a:pPr>
            <a:r>
              <a:rPr lang="en-US" altLang="ko-KR" sz="2400" dirty="0">
                <a:solidFill>
                  <a:srgbClr val="000000"/>
                </a:solidFill>
                <a:cs typeface="Arial" pitchFamily="34" charset="0"/>
              </a:rPr>
              <a:t>IPO: </a:t>
            </a:r>
            <a:r>
              <a:rPr lang="pl-PL" altLang="ko-KR" sz="2400" dirty="0">
                <a:solidFill>
                  <a:srgbClr val="000000"/>
                </a:solidFill>
                <a:cs typeface="Arial" pitchFamily="34" charset="0"/>
              </a:rPr>
              <a:t>Wejście</a:t>
            </a:r>
            <a:r>
              <a:rPr lang="en-US" altLang="ko-KR" sz="2400" dirty="0">
                <a:solidFill>
                  <a:srgbClr val="000000"/>
                </a:solidFill>
                <a:cs typeface="Arial" pitchFamily="34" charset="0"/>
              </a:rPr>
              <a:t> → </a:t>
            </a:r>
            <a:r>
              <a:rPr lang="en-US" altLang="ko-KR" sz="2400" dirty="0" err="1">
                <a:solidFill>
                  <a:srgbClr val="000000"/>
                </a:solidFill>
                <a:cs typeface="Arial" pitchFamily="34" charset="0"/>
              </a:rPr>
              <a:t>Proces</a:t>
            </a:r>
            <a:r>
              <a:rPr lang="en-US" altLang="ko-KR" sz="2400" dirty="0">
                <a:solidFill>
                  <a:srgbClr val="000000"/>
                </a:solidFill>
                <a:cs typeface="Arial" pitchFamily="34" charset="0"/>
              </a:rPr>
              <a:t> → </a:t>
            </a:r>
            <a:r>
              <a:rPr lang="pl-PL" altLang="ko-KR" sz="2400" dirty="0">
                <a:solidFill>
                  <a:srgbClr val="000000"/>
                </a:solidFill>
                <a:cs typeface="Arial" pitchFamily="34" charset="0"/>
              </a:rPr>
              <a:t>Wyjście</a:t>
            </a:r>
            <a:endParaRPr lang="en-US" altLang="ko-KR" sz="2400" dirty="0">
              <a:solidFill>
                <a:srgbClr val="000000"/>
              </a:solidFill>
              <a:cs typeface="Arial" pitchFamily="34" charset="0"/>
            </a:endParaRPr>
          </a:p>
          <a:p>
            <a:pPr marL="342900" indent="-342900" algn="just">
              <a:buFont typeface="Arial" panose="020B0604020202020204" pitchFamily="34" charset="0"/>
              <a:buChar char="•"/>
            </a:pPr>
            <a:r>
              <a:rPr lang="pl-PL" altLang="ko-KR" sz="2400" dirty="0">
                <a:solidFill>
                  <a:srgbClr val="000000"/>
                </a:solidFill>
                <a:cs typeface="Arial" pitchFamily="34" charset="0"/>
              </a:rPr>
              <a:t>Krytyczny element w </a:t>
            </a:r>
            <a:r>
              <a:rPr lang="en-GB" altLang="ko-KR" sz="2400" dirty="0">
                <a:solidFill>
                  <a:srgbClr val="000000"/>
                </a:solidFill>
                <a:cs typeface="Arial" pitchFamily="34" charset="0"/>
              </a:rPr>
              <a:t>IPO</a:t>
            </a:r>
          </a:p>
          <a:p>
            <a:pPr marL="342900" indent="-342900" algn="just">
              <a:buFont typeface="Arial" panose="020B0604020202020204" pitchFamily="34" charset="0"/>
              <a:buChar char="•"/>
            </a:pPr>
            <a:r>
              <a:rPr lang="en-GB" altLang="ko-KR" sz="2400" dirty="0">
                <a:solidFill>
                  <a:srgbClr val="000000"/>
                </a:solidFill>
                <a:cs typeface="Arial" pitchFamily="34" charset="0"/>
              </a:rPr>
              <a:t>IPO </a:t>
            </a:r>
            <a:r>
              <a:rPr lang="pl-PL" altLang="ko-KR" sz="2400" dirty="0">
                <a:solidFill>
                  <a:srgbClr val="000000"/>
                </a:solidFill>
                <a:cs typeface="Arial" pitchFamily="34" charset="0"/>
              </a:rPr>
              <a:t>w dynamice zespołu</a:t>
            </a:r>
            <a:endParaRPr lang="en-GB" altLang="ko-KR" sz="2400" dirty="0">
              <a:solidFill>
                <a:srgbClr val="000000"/>
              </a:solidFill>
              <a:cs typeface="Arial" pitchFamily="34" charset="0"/>
            </a:endParaRPr>
          </a:p>
          <a:p>
            <a:pPr marL="342900" indent="-342900" algn="just">
              <a:buFont typeface="Arial" panose="020B0604020202020204" pitchFamily="34" charset="0"/>
              <a:buChar char="•"/>
            </a:pPr>
            <a:endParaRPr lang="en-US" altLang="ko-KR" sz="2400" dirty="0">
              <a:solidFill>
                <a:srgbClr val="000000"/>
              </a:solidFill>
              <a:cs typeface="Arial" pitchFamily="34" charset="0"/>
            </a:endParaRPr>
          </a:p>
          <a:p>
            <a:pPr marL="342900" indent="-342900" algn="just">
              <a:buFont typeface="Arial" panose="020B0604020202020204" pitchFamily="34" charset="0"/>
              <a:buChar char="•"/>
            </a:pPr>
            <a:endParaRPr lang="en-US" altLang="ko-KR" sz="2400" dirty="0">
              <a:solidFill>
                <a:srgbClr val="000000"/>
              </a:solidFill>
              <a:cs typeface="Arial" pitchFamily="34" charset="0"/>
            </a:endParaRPr>
          </a:p>
        </p:txBody>
      </p:sp>
    </p:spTree>
    <p:extLst>
      <p:ext uri="{BB962C8B-B14F-4D97-AF65-F5344CB8AC3E}">
        <p14:creationId xmlns:p14="http://schemas.microsoft.com/office/powerpoint/2010/main" val="18498305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3</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1638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IPO </a:t>
            </a:r>
            <a:r>
              <a:rPr lang="pl-PL" sz="4000" b="1" spc="50" dirty="0">
                <a:solidFill>
                  <a:srgbClr val="243255"/>
                </a:solidFill>
                <a:cs typeface="Tahoma"/>
              </a:rPr>
              <a:t>w dynamice zespołu</a:t>
            </a:r>
            <a:endParaRPr lang="en-GB" sz="4000" b="1" spc="50" dirty="0">
              <a:solidFill>
                <a:srgbClr val="243255"/>
              </a:solidFill>
              <a:cs typeface="Tahoma"/>
            </a:endParaRP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762000" y="2661821"/>
            <a:ext cx="16913698" cy="5262979"/>
          </a:xfrm>
          <a:prstGeom prst="rect">
            <a:avLst/>
          </a:prstGeom>
          <a:noFill/>
        </p:spPr>
        <p:txBody>
          <a:bodyPr wrap="square" rtlCol="0">
            <a:spAutoFit/>
          </a:bodyPr>
          <a:lstStyle/>
          <a:p>
            <a:r>
              <a:rPr lang="pl-PL" sz="2800" dirty="0"/>
              <a:t>W przypadku formalnej organizacji model IPO obejmuje głównie:</a:t>
            </a:r>
          </a:p>
          <a:p>
            <a:r>
              <a:rPr lang="pl-PL" sz="2800" dirty="0"/>
              <a:t> </a:t>
            </a:r>
          </a:p>
          <a:p>
            <a:r>
              <a:rPr lang="pl-PL" sz="2800" dirty="0"/>
              <a:t>1. Planowanie strategiczne (tj. budżetowanie)</a:t>
            </a:r>
          </a:p>
          <a:p>
            <a:r>
              <a:rPr lang="pl-PL" sz="2800" dirty="0"/>
              <a:t>2. Monitorowanie i ocenę</a:t>
            </a:r>
          </a:p>
          <a:p>
            <a:r>
              <a:rPr lang="pl-PL" sz="2800" dirty="0"/>
              <a:t>3. Audyt</a:t>
            </a:r>
          </a:p>
          <a:p>
            <a:r>
              <a:rPr lang="pl-PL" sz="2800" dirty="0"/>
              <a:t>4. Zarządzanie ryzykiem</a:t>
            </a:r>
          </a:p>
          <a:p>
            <a:r>
              <a:rPr lang="pl-PL" sz="2800" dirty="0"/>
              <a:t>5. Komunikację PR</a:t>
            </a:r>
          </a:p>
          <a:p>
            <a:r>
              <a:rPr lang="pl-PL" sz="2800" dirty="0"/>
              <a:t>6. Zarządzanie interesariuszami</a:t>
            </a:r>
          </a:p>
          <a:p>
            <a:r>
              <a:rPr lang="pl-PL" sz="2800" dirty="0"/>
              <a:t>7. Zarządzanie ludźmi (tj. budowanie zaufania, rozwiązywanie konfliktów)</a:t>
            </a:r>
          </a:p>
          <a:p>
            <a:r>
              <a:rPr lang="pl-PL" sz="2800" dirty="0"/>
              <a:t> </a:t>
            </a:r>
          </a:p>
          <a:p>
            <a:r>
              <a:rPr lang="pl-PL" sz="2800" dirty="0"/>
              <a:t>Można zaryzykować stwierdzenie, że to, co stanowi Wkład w określonych sytuacjach, może oznaczać Wyjście w innej analizowanej sytuacji</a:t>
            </a:r>
            <a:r>
              <a:rPr lang="pl-PL" dirty="0"/>
              <a:t>.</a:t>
            </a:r>
            <a:endParaRPr lang="en-GB" altLang="ko-KR" sz="2800" dirty="0"/>
          </a:p>
        </p:txBody>
      </p:sp>
    </p:spTree>
    <p:extLst>
      <p:ext uri="{BB962C8B-B14F-4D97-AF65-F5344CB8AC3E}">
        <p14:creationId xmlns:p14="http://schemas.microsoft.com/office/powerpoint/2010/main" val="35508020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3</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pl-PL" sz="4000" b="1" spc="50" dirty="0">
                <a:solidFill>
                  <a:srgbClr val="243255"/>
                </a:solidFill>
                <a:cs typeface="Tahoma"/>
              </a:rPr>
              <a:t>Myślenie krytyczne jako</a:t>
            </a:r>
            <a:r>
              <a:rPr lang="en-GB" sz="4000" b="1" spc="50" dirty="0">
                <a:solidFill>
                  <a:srgbClr val="243255"/>
                </a:solidFill>
                <a:cs typeface="Tahoma"/>
              </a:rPr>
              <a:t>…  </a:t>
            </a: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1370415" y="4038732"/>
            <a:ext cx="5982886" cy="2862322"/>
          </a:xfrm>
          <a:prstGeom prst="rect">
            <a:avLst/>
          </a:prstGeom>
          <a:noFill/>
        </p:spPr>
        <p:txBody>
          <a:bodyPr wrap="square" rtlCol="0">
            <a:spAutoFit/>
          </a:bodyPr>
          <a:lstStyle/>
          <a:p>
            <a:pPr algn="ctr"/>
            <a:r>
              <a:rPr lang="pl-PL" sz="3600" dirty="0">
                <a:solidFill>
                  <a:srgbClr val="000000"/>
                </a:solidFill>
              </a:rPr>
              <a:t>Wiedza, know-how </a:t>
            </a:r>
            <a:r>
              <a:rPr lang="pl-PL" sz="3600" dirty="0" smtClean="0">
                <a:solidFill>
                  <a:srgbClr val="000000"/>
                </a:solidFill>
              </a:rPr>
              <a:t/>
            </a:r>
            <a:br>
              <a:rPr lang="pl-PL" sz="3600" dirty="0" smtClean="0">
                <a:solidFill>
                  <a:srgbClr val="000000"/>
                </a:solidFill>
              </a:rPr>
            </a:br>
            <a:r>
              <a:rPr lang="pl-PL" sz="3600" dirty="0" smtClean="0">
                <a:solidFill>
                  <a:srgbClr val="000000"/>
                </a:solidFill>
              </a:rPr>
              <a:t>i </a:t>
            </a:r>
            <a:r>
              <a:rPr lang="pl-PL" sz="3600" dirty="0">
                <a:solidFill>
                  <a:srgbClr val="000000"/>
                </a:solidFill>
              </a:rPr>
              <a:t>wewnętrzne przekonania przyczyniające się do generowania i przetwarzania (nowych) umiejętności.</a:t>
            </a:r>
            <a:endParaRPr lang="en-US" sz="3600" dirty="0">
              <a:solidFill>
                <a:srgbClr val="000000"/>
              </a:solidFill>
            </a:endParaRPr>
          </a:p>
        </p:txBody>
      </p:sp>
      <p:sp>
        <p:nvSpPr>
          <p:cNvPr id="9" name="TextBox 2">
            <a:extLst>
              <a:ext uri="{FF2B5EF4-FFF2-40B4-BE49-F238E27FC236}">
                <a16:creationId xmlns:a16="http://schemas.microsoft.com/office/drawing/2014/main" xmlns="" id="{B4D545A4-A958-45D6-8AD1-EBDEB02B9C30}"/>
              </a:ext>
            </a:extLst>
          </p:cNvPr>
          <p:cNvSpPr txBox="1"/>
          <p:nvPr/>
        </p:nvSpPr>
        <p:spPr>
          <a:xfrm>
            <a:off x="9944100" y="3830429"/>
            <a:ext cx="6819899" cy="3416320"/>
          </a:xfrm>
          <a:prstGeom prst="rect">
            <a:avLst/>
          </a:prstGeom>
          <a:noFill/>
        </p:spPr>
        <p:txBody>
          <a:bodyPr wrap="square" rtlCol="0">
            <a:spAutoFit/>
          </a:bodyPr>
          <a:lstStyle/>
          <a:p>
            <a:pPr algn="ctr"/>
            <a:r>
              <a:rPr lang="pl-PL" altLang="ko-KR" sz="3600" dirty="0"/>
              <a:t>Osobiste zaangażowanie </a:t>
            </a:r>
            <a:r>
              <a:rPr lang="pl-PL" altLang="ko-KR" sz="3600" dirty="0" smtClean="0"/>
              <a:t/>
            </a:r>
            <a:br>
              <a:rPr lang="pl-PL" altLang="ko-KR" sz="3600" dirty="0" smtClean="0"/>
            </a:br>
            <a:r>
              <a:rPr lang="pl-PL" altLang="ko-KR" sz="3600" dirty="0" smtClean="0"/>
              <a:t>w </a:t>
            </a:r>
            <a:r>
              <a:rPr lang="pl-PL" altLang="ko-KR" sz="3600" dirty="0"/>
              <a:t>replikowanie i dostosowywanie skutecznych i adekwatnych zachowań do poruszania się </a:t>
            </a:r>
            <a:r>
              <a:rPr lang="pl-PL" altLang="ko-KR" sz="3600" dirty="0" smtClean="0"/>
              <a:t/>
            </a:r>
            <a:br>
              <a:rPr lang="pl-PL" altLang="ko-KR" sz="3600" dirty="0" smtClean="0"/>
            </a:br>
            <a:r>
              <a:rPr lang="pl-PL" altLang="ko-KR" sz="3600" dirty="0" smtClean="0"/>
              <a:t>w </a:t>
            </a:r>
            <a:r>
              <a:rPr lang="pl-PL" altLang="ko-KR" sz="3600" dirty="0"/>
              <a:t>społecznym/relacyjnym ekosystemie</a:t>
            </a:r>
            <a:endParaRPr lang="en-US" altLang="ko-KR" sz="3600" dirty="0"/>
          </a:p>
        </p:txBody>
      </p:sp>
      <p:sp>
        <p:nvSpPr>
          <p:cNvPr id="2" name="Freccia bidirezionale orizzontale 1">
            <a:extLst>
              <a:ext uri="{FF2B5EF4-FFF2-40B4-BE49-F238E27FC236}">
                <a16:creationId xmlns:a16="http://schemas.microsoft.com/office/drawing/2014/main" xmlns="" id="{0C302D60-8223-461C-A8CD-F34986BAA5CE}"/>
              </a:ext>
            </a:extLst>
          </p:cNvPr>
          <p:cNvSpPr/>
          <p:nvPr/>
        </p:nvSpPr>
        <p:spPr>
          <a:xfrm>
            <a:off x="7620000" y="4631930"/>
            <a:ext cx="2057400" cy="62966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42790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938056" y="800100"/>
            <a:ext cx="599614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ctr"/>
            <a:r>
              <a:rPr lang="pl-PL" sz="4800" dirty="0">
                <a:solidFill>
                  <a:srgbClr val="E12227"/>
                </a:solidFill>
                <a:latin typeface="Tahoma" panose="020B0604030504040204" pitchFamily="34" charset="0"/>
                <a:ea typeface="Tahoma" panose="020B0604030504040204" pitchFamily="34" charset="0"/>
                <a:cs typeface="Tahoma" panose="020B0604030504040204" pitchFamily="34" charset="0"/>
              </a:rPr>
              <a:t>Podsumowanie</a:t>
            </a:r>
            <a:endParaRPr lang="es-ES" sz="4800"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5656677"/>
          </a:xfrm>
          <a:prstGeom prst="rect">
            <a:avLst/>
          </a:prstGeom>
        </p:spPr>
        <p:txBody>
          <a:bodyPr vert="horz" wrap="square" lIns="0" tIns="13970" rIns="0" bIns="0" rtlCol="0">
            <a:spAutoFit/>
          </a:bodyPr>
          <a:lstStyle/>
          <a:p>
            <a:pPr marL="584200" indent="-571500" algn="just">
              <a:lnSpc>
                <a:spcPct val="100000"/>
              </a:lnSpc>
              <a:spcBef>
                <a:spcPts val="110"/>
              </a:spcBef>
              <a:buFont typeface="Arial" panose="020B0604020202020204" pitchFamily="34" charset="0"/>
              <a:buChar char="•"/>
            </a:pPr>
            <a:r>
              <a:rPr lang="pl-PL" sz="4000" b="1" spc="50" dirty="0">
                <a:solidFill>
                  <a:srgbClr val="243255"/>
                </a:solidFill>
                <a:cs typeface="Tahoma"/>
              </a:rPr>
              <a:t>Model </a:t>
            </a:r>
            <a:r>
              <a:rPr lang="pl-PL" sz="4000" b="1" spc="50" dirty="0" err="1">
                <a:solidFill>
                  <a:srgbClr val="243255"/>
                </a:solidFill>
                <a:cs typeface="Tahoma"/>
              </a:rPr>
              <a:t>EntreComp</a:t>
            </a:r>
            <a:r>
              <a:rPr lang="pl-PL" sz="4000" b="1" spc="50" dirty="0">
                <a:solidFill>
                  <a:srgbClr val="243255"/>
                </a:solidFill>
                <a:cs typeface="Tahoma"/>
              </a:rPr>
              <a:t> służy </a:t>
            </a:r>
            <a:r>
              <a:rPr lang="pl-PL" sz="4000" b="1" spc="50" dirty="0" err="1">
                <a:solidFill>
                  <a:srgbClr val="243255"/>
                </a:solidFill>
                <a:cs typeface="Tahoma"/>
              </a:rPr>
              <a:t>rozwiajniu</a:t>
            </a:r>
            <a:r>
              <a:rPr lang="pl-PL" sz="4000" b="1" spc="50" dirty="0">
                <a:solidFill>
                  <a:srgbClr val="243255"/>
                </a:solidFill>
                <a:cs typeface="Tahoma"/>
              </a:rPr>
              <a:t> postaw przedsiębiorczych</a:t>
            </a:r>
          </a:p>
          <a:p>
            <a:pPr marL="584200" indent="-571500" algn="just">
              <a:lnSpc>
                <a:spcPct val="100000"/>
              </a:lnSpc>
              <a:spcBef>
                <a:spcPts val="110"/>
              </a:spcBef>
              <a:buFont typeface="Arial" panose="020B0604020202020204" pitchFamily="34" charset="0"/>
              <a:buChar char="•"/>
            </a:pPr>
            <a:endParaRPr lang="en-GB" sz="4000" b="1" spc="50" dirty="0">
              <a:solidFill>
                <a:srgbClr val="243255"/>
              </a:solidFill>
              <a:cs typeface="Tahoma"/>
            </a:endParaRPr>
          </a:p>
          <a:p>
            <a:pPr marL="584200" indent="-571500" algn="just">
              <a:lnSpc>
                <a:spcPct val="100000"/>
              </a:lnSpc>
              <a:spcBef>
                <a:spcPts val="110"/>
              </a:spcBef>
              <a:buFont typeface="Arial" panose="020B0604020202020204" pitchFamily="34" charset="0"/>
              <a:buChar char="•"/>
            </a:pPr>
            <a:r>
              <a:rPr lang="pl-PL" sz="4000" b="1" spc="50" dirty="0">
                <a:solidFill>
                  <a:srgbClr val="243255"/>
                </a:solidFill>
                <a:cs typeface="Tahoma"/>
              </a:rPr>
              <a:t>Myślenie krytyczne w modelu</a:t>
            </a:r>
            <a:r>
              <a:rPr lang="en-GB" sz="4000" b="1" spc="50" dirty="0">
                <a:solidFill>
                  <a:srgbClr val="243255"/>
                </a:solidFill>
                <a:cs typeface="Tahoma"/>
              </a:rPr>
              <a:t> </a:t>
            </a:r>
            <a:r>
              <a:rPr lang="en-GB" sz="4000" b="1" spc="50" dirty="0" err="1">
                <a:solidFill>
                  <a:srgbClr val="243255"/>
                </a:solidFill>
                <a:cs typeface="Tahoma"/>
              </a:rPr>
              <a:t>EntreComp</a:t>
            </a:r>
            <a:r>
              <a:rPr lang="en-GB" sz="4000" b="1" spc="50" dirty="0">
                <a:solidFill>
                  <a:srgbClr val="243255"/>
                </a:solidFill>
                <a:cs typeface="Tahoma"/>
              </a:rPr>
              <a:t>:</a:t>
            </a:r>
            <a:r>
              <a:rPr lang="pl-PL" sz="4000" b="1" spc="50" dirty="0">
                <a:solidFill>
                  <a:srgbClr val="243255"/>
                </a:solidFill>
                <a:cs typeface="Tahoma"/>
              </a:rPr>
              <a:t> </a:t>
            </a:r>
            <a:r>
              <a:rPr lang="en-GB" sz="4000" b="1" spc="50" dirty="0">
                <a:solidFill>
                  <a:srgbClr val="243255"/>
                </a:solidFill>
                <a:cs typeface="Tahoma"/>
              </a:rPr>
              <a:t> </a:t>
            </a:r>
            <a:r>
              <a:rPr lang="pl-PL" sz="4000" b="1" spc="50" dirty="0">
                <a:solidFill>
                  <a:srgbClr val="243255"/>
                </a:solidFill>
                <a:cs typeface="Tahoma"/>
              </a:rPr>
              <a:t>Filar POMYSŁY I MOŻLIWOŚCI</a:t>
            </a:r>
            <a:endParaRPr lang="en-GB" sz="4000" b="1" spc="50" dirty="0">
              <a:solidFill>
                <a:srgbClr val="243255"/>
              </a:solidFill>
              <a:cs typeface="Tahoma"/>
            </a:endParaRPr>
          </a:p>
          <a:p>
            <a:pPr marL="584200" indent="-571500" algn="just">
              <a:lnSpc>
                <a:spcPct val="100000"/>
              </a:lnSpc>
              <a:spcBef>
                <a:spcPts val="110"/>
              </a:spcBef>
              <a:buFont typeface="Arial" panose="020B0604020202020204" pitchFamily="34" charset="0"/>
              <a:buChar char="•"/>
            </a:pPr>
            <a:endParaRPr lang="en-GB" sz="4000" b="1" spc="50" dirty="0">
              <a:solidFill>
                <a:srgbClr val="243255"/>
              </a:solidFill>
              <a:cs typeface="Tahoma"/>
            </a:endParaRPr>
          </a:p>
          <a:p>
            <a:pPr marL="584200" indent="-571500" algn="just">
              <a:lnSpc>
                <a:spcPct val="100000"/>
              </a:lnSpc>
              <a:spcBef>
                <a:spcPts val="110"/>
              </a:spcBef>
              <a:buFont typeface="Arial" panose="020B0604020202020204" pitchFamily="34" charset="0"/>
              <a:buChar char="•"/>
            </a:pPr>
            <a:r>
              <a:rPr lang="pl-PL" sz="4000" b="1" spc="50" dirty="0">
                <a:solidFill>
                  <a:srgbClr val="243255"/>
                </a:solidFill>
                <a:cs typeface="Tahoma"/>
              </a:rPr>
              <a:t>Krytyczne myślenie od umiejętności „miękkich” do „zatrudnienia”</a:t>
            </a:r>
          </a:p>
          <a:p>
            <a:pPr marL="584200" indent="-571500" algn="just">
              <a:lnSpc>
                <a:spcPct val="100000"/>
              </a:lnSpc>
              <a:spcBef>
                <a:spcPts val="110"/>
              </a:spcBef>
              <a:buFont typeface="Arial" panose="020B0604020202020204" pitchFamily="34" charset="0"/>
              <a:buChar char="•"/>
            </a:pPr>
            <a:endParaRPr lang="en-GB" sz="4000" b="1" spc="50" dirty="0">
              <a:solidFill>
                <a:srgbClr val="243255"/>
              </a:solidFill>
              <a:cs typeface="Tahoma"/>
            </a:endParaRPr>
          </a:p>
          <a:p>
            <a:pPr marL="584200" indent="-571500" algn="just">
              <a:spcBef>
                <a:spcPts val="110"/>
              </a:spcBef>
              <a:buFont typeface="Arial" panose="020B0604020202020204" pitchFamily="34" charset="0"/>
              <a:buChar char="•"/>
            </a:pPr>
            <a:r>
              <a:rPr lang="en-GB" sz="4000" b="1" spc="50" dirty="0">
                <a:solidFill>
                  <a:srgbClr val="243255"/>
                </a:solidFill>
                <a:cs typeface="Tahoma"/>
              </a:rPr>
              <a:t>Anal</a:t>
            </a:r>
            <a:r>
              <a:rPr lang="pl-PL" sz="4000" b="1" spc="50" dirty="0" err="1">
                <a:solidFill>
                  <a:srgbClr val="243255"/>
                </a:solidFill>
                <a:cs typeface="Tahoma"/>
              </a:rPr>
              <a:t>iza</a:t>
            </a:r>
            <a:r>
              <a:rPr lang="en-GB" sz="4000" b="1" spc="50" dirty="0">
                <a:solidFill>
                  <a:srgbClr val="243255"/>
                </a:solidFill>
                <a:cs typeface="Tahoma"/>
              </a:rPr>
              <a:t> → </a:t>
            </a:r>
            <a:r>
              <a:rPr lang="pl-PL" sz="4000" b="1" spc="50" dirty="0">
                <a:solidFill>
                  <a:srgbClr val="243255"/>
                </a:solidFill>
                <a:cs typeface="Tahoma"/>
              </a:rPr>
              <a:t>Wnioskowanie</a:t>
            </a:r>
            <a:r>
              <a:rPr lang="en-GB" sz="4000" b="1" spc="50" dirty="0">
                <a:solidFill>
                  <a:srgbClr val="243255"/>
                </a:solidFill>
                <a:cs typeface="Tahoma"/>
              </a:rPr>
              <a:t> → </a:t>
            </a:r>
            <a:r>
              <a:rPr lang="pl-PL" sz="4000" b="1" spc="50" dirty="0">
                <a:solidFill>
                  <a:srgbClr val="243255"/>
                </a:solidFill>
                <a:cs typeface="Tahoma"/>
              </a:rPr>
              <a:t>Ocena</a:t>
            </a:r>
            <a:endParaRPr lang="en-GB" sz="4000" b="1" spc="50" dirty="0">
              <a:solidFill>
                <a:srgbClr val="243255"/>
              </a:solidFill>
              <a:cs typeface="Tahoma"/>
            </a:endParaRPr>
          </a:p>
          <a:p>
            <a:pPr marL="584200" indent="-571500" algn="just">
              <a:spcBef>
                <a:spcPts val="110"/>
              </a:spcBef>
              <a:buFont typeface="Arial" panose="020B0604020202020204" pitchFamily="34" charset="0"/>
              <a:buChar char="•"/>
            </a:pPr>
            <a:endParaRPr lang="en-GB" sz="4000" b="1" spc="50" dirty="0">
              <a:solidFill>
                <a:srgbClr val="243255"/>
              </a:solidFill>
              <a:cs typeface="Tahoma"/>
            </a:endParaRPr>
          </a:p>
          <a:p>
            <a:pPr marL="584200" indent="-571500" algn="just">
              <a:spcBef>
                <a:spcPts val="110"/>
              </a:spcBef>
              <a:buFont typeface="Arial" panose="020B0604020202020204" pitchFamily="34" charset="0"/>
              <a:buChar char="•"/>
            </a:pPr>
            <a:r>
              <a:rPr lang="en-GB" sz="4000" b="1" spc="50" dirty="0">
                <a:solidFill>
                  <a:srgbClr val="243255"/>
                </a:solidFill>
                <a:cs typeface="Tahoma"/>
              </a:rPr>
              <a:t>IPO: </a:t>
            </a:r>
            <a:r>
              <a:rPr lang="pl-PL" sz="4000" b="1" spc="50" dirty="0">
                <a:solidFill>
                  <a:srgbClr val="243255"/>
                </a:solidFill>
                <a:cs typeface="Tahoma"/>
              </a:rPr>
              <a:t>Wejście</a:t>
            </a:r>
            <a:r>
              <a:rPr lang="en-GB" sz="4000" b="1" spc="50" dirty="0">
                <a:solidFill>
                  <a:srgbClr val="243255"/>
                </a:solidFill>
                <a:cs typeface="Tahoma"/>
              </a:rPr>
              <a:t> → </a:t>
            </a:r>
            <a:r>
              <a:rPr lang="en-GB" sz="4000" b="1" spc="50" dirty="0" err="1">
                <a:solidFill>
                  <a:srgbClr val="243255"/>
                </a:solidFill>
                <a:cs typeface="Tahoma"/>
              </a:rPr>
              <a:t>Proces</a:t>
            </a:r>
            <a:r>
              <a:rPr lang="en-GB" sz="4000" b="1" spc="50" dirty="0">
                <a:solidFill>
                  <a:srgbClr val="243255"/>
                </a:solidFill>
                <a:cs typeface="Tahoma"/>
              </a:rPr>
              <a:t> → </a:t>
            </a:r>
            <a:r>
              <a:rPr lang="pl-PL" sz="4000" b="1" spc="50" dirty="0">
                <a:solidFill>
                  <a:srgbClr val="243255"/>
                </a:solidFill>
                <a:cs typeface="Tahoma"/>
              </a:rPr>
              <a:t>Wyjście</a:t>
            </a:r>
            <a:r>
              <a:rPr lang="en-GB" sz="4000" b="1" spc="50" dirty="0">
                <a:solidFill>
                  <a:srgbClr val="243255"/>
                </a:solidFill>
                <a:cs typeface="Tahoma"/>
              </a:rPr>
              <a:t> </a:t>
            </a: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9" name="Imagen 18">
            <a:extLst>
              <a:ext uri="{FF2B5EF4-FFF2-40B4-BE49-F238E27FC236}">
                <a16:creationId xmlns:a16="http://schemas.microsoft.com/office/drawing/2014/main" xmlns="" id="{48E3DFE5-3AAA-4AA5-A90F-48CBCBE17A1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Tree>
    <p:extLst>
      <p:ext uri="{BB962C8B-B14F-4D97-AF65-F5344CB8AC3E}">
        <p14:creationId xmlns:p14="http://schemas.microsoft.com/office/powerpoint/2010/main" val="32930409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xmlns="" id="{7D50F80D-70F7-4B95-B27E-48A65C93D9B6}"/>
              </a:ext>
            </a:extLst>
          </p:cNvPr>
          <p:cNvSpPr/>
          <p:nvPr/>
        </p:nvSpPr>
        <p:spPr>
          <a:xfrm>
            <a:off x="6172200" y="9185519"/>
            <a:ext cx="11963400" cy="952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object 2"/>
          <p:cNvSpPr txBox="1">
            <a:spLocks noGrp="1"/>
          </p:cNvSpPr>
          <p:nvPr>
            <p:ph type="title"/>
          </p:nvPr>
        </p:nvSpPr>
        <p:spPr>
          <a:xfrm>
            <a:off x="7924800" y="3924300"/>
            <a:ext cx="6897687" cy="2782813"/>
          </a:xfrm>
        </p:spPr>
        <p:txBody>
          <a:bodyPr vert="horz" wrap="square" lIns="0" tIns="12700" rIns="0" bIns="0" rtlCol="0">
            <a:spAutoFit/>
          </a:bodyPr>
          <a:lstStyle/>
          <a:p>
            <a:r>
              <a:rPr lang="pl-PL" dirty="0"/>
              <a:t>Dziękuję za uwagę!</a:t>
            </a:r>
            <a:endParaRPr lang="es-ES" dirty="0"/>
          </a:p>
        </p:txBody>
      </p:sp>
      <p:pic>
        <p:nvPicPr>
          <p:cNvPr id="6" name="Picture 9">
            <a:extLst>
              <a:ext uri="{FF2B5EF4-FFF2-40B4-BE49-F238E27FC236}">
                <a16:creationId xmlns:a16="http://schemas.microsoft.com/office/drawing/2014/main" xmlns="" id="{2B20B7A5-9C0B-4641-90FC-FB2B04D88371}"/>
              </a:ext>
            </a:extLst>
          </p:cNvPr>
          <p:cNvPicPr>
            <a:picLocks noChangeAspect="1"/>
          </p:cNvPicPr>
          <p:nvPr/>
        </p:nvPicPr>
        <p:blipFill>
          <a:blip r:embed="rId3"/>
          <a:srcRect/>
          <a:stretch>
            <a:fillRect/>
          </a:stretch>
        </p:blipFill>
        <p:spPr>
          <a:xfrm>
            <a:off x="8289503" y="9661769"/>
            <a:ext cx="10058400" cy="556688"/>
          </a:xfrm>
          <a:prstGeom prst="rect">
            <a:avLst/>
          </a:prstGeom>
          <a:noFill/>
          <a:ln cap="flat">
            <a:noFill/>
          </a:ln>
        </p:spPr>
      </p:pic>
      <p:pic>
        <p:nvPicPr>
          <p:cNvPr id="7" name="Picture 3">
            <a:extLst>
              <a:ext uri="{FF2B5EF4-FFF2-40B4-BE49-F238E27FC236}">
                <a16:creationId xmlns:a16="http://schemas.microsoft.com/office/drawing/2014/main" xmlns="" id="{7C56120C-8292-4C9F-8F58-CC30B96DC164}"/>
              </a:ext>
            </a:extLst>
          </p:cNvPr>
          <p:cNvPicPr>
            <a:picLocks noChangeAspect="1"/>
          </p:cNvPicPr>
          <p:nvPr/>
        </p:nvPicPr>
        <p:blipFill>
          <a:blip r:embed="rId4"/>
          <a:stretch>
            <a:fillRect/>
          </a:stretch>
        </p:blipFill>
        <p:spPr>
          <a:xfrm>
            <a:off x="6324600" y="9705175"/>
            <a:ext cx="1985322" cy="432844"/>
          </a:xfrm>
          <a:prstGeom prst="rect">
            <a:avLst/>
          </a:prstGeom>
          <a:noFill/>
          <a:ln cap="flat">
            <a:noFill/>
          </a:ln>
        </p:spPr>
      </p:pic>
      <p:pic>
        <p:nvPicPr>
          <p:cNvPr id="11" name="Imagen 10">
            <a:extLst>
              <a:ext uri="{FF2B5EF4-FFF2-40B4-BE49-F238E27FC236}">
                <a16:creationId xmlns:a16="http://schemas.microsoft.com/office/drawing/2014/main" xmlns="" id="{665C6894-7800-4680-B841-3509763410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57800" y="9715392"/>
            <a:ext cx="936335" cy="44944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 1</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1901803"/>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err="1">
                <a:solidFill>
                  <a:srgbClr val="243255"/>
                </a:solidFill>
                <a:cs typeface="Tahoma"/>
              </a:rPr>
              <a:t>Wprowadzenie</a:t>
            </a:r>
            <a:r>
              <a:rPr lang="en-GB" sz="4000" b="1" spc="50" dirty="0">
                <a:solidFill>
                  <a:srgbClr val="243255"/>
                </a:solidFill>
                <a:cs typeface="Tahoma"/>
              </a:rPr>
              <a:t> do </a:t>
            </a:r>
            <a:r>
              <a:rPr lang="en-GB" sz="4000" b="1" spc="50" dirty="0" err="1">
                <a:solidFill>
                  <a:srgbClr val="243255"/>
                </a:solidFill>
                <a:cs typeface="Tahoma"/>
              </a:rPr>
              <a:t>modelu</a:t>
            </a:r>
            <a:r>
              <a:rPr lang="en-GB" sz="4000" b="1" spc="50" dirty="0">
                <a:solidFill>
                  <a:srgbClr val="243255"/>
                </a:solidFill>
                <a:cs typeface="Tahoma"/>
              </a:rPr>
              <a:t> </a:t>
            </a:r>
            <a:r>
              <a:rPr lang="en-GB" sz="4000" b="1" spc="50" dirty="0" err="1">
                <a:solidFill>
                  <a:srgbClr val="243255"/>
                </a:solidFill>
                <a:cs typeface="Tahoma"/>
              </a:rPr>
              <a:t>EntreComp</a:t>
            </a:r>
            <a:endParaRPr lang="en-GB" sz="4000" b="1" spc="50" dirty="0">
              <a:solidFill>
                <a:srgbClr val="243255"/>
              </a:solidFill>
              <a:cs typeface="Tahoma"/>
            </a:endParaRPr>
          </a:p>
          <a:p>
            <a:pPr marL="12700" algn="just">
              <a:lnSpc>
                <a:spcPct val="100000"/>
              </a:lnSpc>
              <a:spcBef>
                <a:spcPts val="110"/>
              </a:spcBef>
            </a:pPr>
            <a:endParaRPr lang="es-ES" sz="2500" spc="50" dirty="0">
              <a:solidFill>
                <a:srgbClr val="002060"/>
              </a:solidFill>
              <a:latin typeface="Tahoma"/>
              <a:cs typeface="Tahoma"/>
            </a:endParaRPr>
          </a:p>
          <a:p>
            <a:pPr marL="12700" algn="just">
              <a:spcBef>
                <a:spcPts val="110"/>
              </a:spcBef>
            </a:pPr>
            <a:r>
              <a:rPr lang="pl-PL" sz="2800" dirty="0">
                <a:effectLst/>
                <a:latin typeface="Calibri" panose="020F0502020204030204" pitchFamily="34" charset="0"/>
                <a:ea typeface="Times New Roman" panose="02020603050405020304" pitchFamily="18" charset="0"/>
              </a:rPr>
              <a:t>W kontekście tego modułu zapoznasz się z oficjalnymi Europejskimi Ramami Kompetencji w zakresie kształcenia i szkolenia z obszaru przedsiębiorczości odnosząc je do krytycznego myślenia.</a:t>
            </a:r>
            <a:endParaRPr lang="pl-PL" sz="2800" dirty="0">
              <a:effectLst/>
              <a:latin typeface="Times New Roman" panose="02020603050405020304" pitchFamily="18" charset="0"/>
              <a:ea typeface="Times New Roman" panose="02020603050405020304" pitchFamily="18" charset="0"/>
            </a:endParaRP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938056" y="4788917"/>
            <a:ext cx="16913698" cy="3539430"/>
          </a:xfrm>
          <a:prstGeom prst="rect">
            <a:avLst/>
          </a:prstGeom>
          <a:noFill/>
        </p:spPr>
        <p:txBody>
          <a:bodyPr wrap="square" rtlCol="0">
            <a:spAutoFit/>
          </a:bodyPr>
          <a:lstStyle/>
          <a:p>
            <a:pPr fontAlgn="base"/>
            <a:r>
              <a:rPr lang="pl-PL" sz="2800" dirty="0">
                <a:effectLst/>
                <a:latin typeface="Calibri" panose="020F0502020204030204" pitchFamily="34" charset="0"/>
                <a:ea typeface="Times New Roman" panose="02020603050405020304" pitchFamily="18" charset="0"/>
              </a:rPr>
              <a:t>Chociaż formalnie model </a:t>
            </a:r>
            <a:r>
              <a:rPr lang="pl-PL" sz="2800" dirty="0" err="1">
                <a:effectLst/>
                <a:latin typeface="Calibri" panose="020F0502020204030204" pitchFamily="34" charset="0"/>
                <a:ea typeface="Times New Roman" panose="02020603050405020304" pitchFamily="18" charset="0"/>
              </a:rPr>
              <a:t>EntreComp</a:t>
            </a:r>
            <a:r>
              <a:rPr lang="pl-PL" sz="2800" dirty="0">
                <a:effectLst/>
                <a:latin typeface="Calibri" panose="020F0502020204030204" pitchFamily="34" charset="0"/>
                <a:ea typeface="Times New Roman" panose="02020603050405020304" pitchFamily="18" charset="0"/>
              </a:rPr>
              <a:t> został stworzony w celu wzmocnienia, wspierania i podtrzymywania ducha przedsiębiorczości obywateli UE, to jest on odpowiedzią na znacznie szerszy krajobraz potrzeb i możliwości w zakresie zdolności do zatrudnienia i podnoszenia kwalifikacji, tj. koncepcji uczenia się przez całe życie (LLL).</a:t>
            </a:r>
            <a:endParaRPr lang="pl-PL" sz="2800" dirty="0">
              <a:effectLst/>
              <a:latin typeface="Times New Roman" panose="02020603050405020304" pitchFamily="18" charset="0"/>
              <a:ea typeface="Times New Roman" panose="02020603050405020304" pitchFamily="18" charset="0"/>
            </a:endParaRPr>
          </a:p>
          <a:p>
            <a:pPr fontAlgn="base"/>
            <a:r>
              <a:rPr lang="pl-PL" sz="2800" dirty="0">
                <a:effectLst/>
                <a:latin typeface="Calibri" panose="020F0502020204030204" pitchFamily="34" charset="0"/>
                <a:ea typeface="Times New Roman" panose="02020603050405020304" pitchFamily="18" charset="0"/>
              </a:rPr>
              <a:t> </a:t>
            </a:r>
            <a:endParaRPr lang="pl-PL" sz="2800" dirty="0">
              <a:effectLst/>
              <a:latin typeface="Times New Roman" panose="02020603050405020304" pitchFamily="18" charset="0"/>
              <a:ea typeface="Times New Roman" panose="02020603050405020304" pitchFamily="18" charset="0"/>
            </a:endParaRPr>
          </a:p>
          <a:p>
            <a:pPr fontAlgn="base"/>
            <a:r>
              <a:rPr lang="pl-PL" sz="2800" dirty="0">
                <a:effectLst/>
                <a:latin typeface="Calibri" panose="020F0502020204030204" pitchFamily="34" charset="0"/>
                <a:ea typeface="Times New Roman" panose="02020603050405020304" pitchFamily="18" charset="0"/>
              </a:rPr>
              <a:t>Innymi słowy, model </a:t>
            </a:r>
            <a:r>
              <a:rPr lang="pl-PL" sz="2800" dirty="0" err="1">
                <a:effectLst/>
                <a:latin typeface="Calibri" panose="020F0502020204030204" pitchFamily="34" charset="0"/>
                <a:ea typeface="Times New Roman" panose="02020603050405020304" pitchFamily="18" charset="0"/>
              </a:rPr>
              <a:t>EntreComp</a:t>
            </a:r>
            <a:r>
              <a:rPr lang="pl-PL" sz="2800" dirty="0">
                <a:effectLst/>
                <a:latin typeface="Calibri" panose="020F0502020204030204" pitchFamily="34" charset="0"/>
                <a:ea typeface="Times New Roman" panose="02020603050405020304" pitchFamily="18" charset="0"/>
              </a:rPr>
              <a:t> można strategicznie odnieść do wszystkich dziedzin edukacji i szkoleń, ponieważ wiele kompetencji wymienionych w jego obszarze jest równie istotnych i znaczących dla rozwoju kariery zawodowej, poczucia inicjatywy i samodzielności, rozwoju umiejętności miękkich – w tym krytycznego myślenia.</a:t>
            </a:r>
            <a:endParaRPr lang="pl-PL" sz="2800" dirty="0">
              <a:effectLst/>
              <a:latin typeface="Times New Roman" panose="02020603050405020304" pitchFamily="18" charset="0"/>
              <a:ea typeface="Times New Roman" panose="02020603050405020304" pitchFamily="18" charset="0"/>
            </a:endParaRPr>
          </a:p>
          <a:p>
            <a:pPr algn="just"/>
            <a:endParaRPr lang="en-US" altLang="ko-KR" sz="2800" dirty="0"/>
          </a:p>
        </p:txBody>
      </p:sp>
      <p:sp>
        <p:nvSpPr>
          <p:cNvPr id="11" name="TextBox 5">
            <a:extLst>
              <a:ext uri="{FF2B5EF4-FFF2-40B4-BE49-F238E27FC236}">
                <a16:creationId xmlns:a16="http://schemas.microsoft.com/office/drawing/2014/main" xmlns="" id="{6DB2408F-C8E3-481B-BEFD-24DB75CA61AF}"/>
              </a:ext>
            </a:extLst>
          </p:cNvPr>
          <p:cNvSpPr txBox="1"/>
          <p:nvPr/>
        </p:nvSpPr>
        <p:spPr>
          <a:xfrm>
            <a:off x="938055" y="4075957"/>
            <a:ext cx="9729944" cy="523220"/>
          </a:xfrm>
          <a:prstGeom prst="rect">
            <a:avLst/>
          </a:prstGeom>
          <a:noFill/>
        </p:spPr>
        <p:txBody>
          <a:bodyPr wrap="square" rtlCol="0" anchor="ctr">
            <a:spAutoFit/>
          </a:bodyPr>
          <a:lstStyle/>
          <a:p>
            <a:r>
              <a:rPr lang="pl-PL" sz="2800" b="1" dirty="0">
                <a:solidFill>
                  <a:srgbClr val="002060"/>
                </a:solidFill>
                <a:effectLst/>
                <a:latin typeface="Calibri" panose="020F0502020204030204" pitchFamily="34" charset="0"/>
                <a:ea typeface="Times New Roman" panose="02020603050405020304" pitchFamily="18" charset="0"/>
              </a:rPr>
              <a:t>Możliwości podnoszenia umiejętności i budowania zdolności</a:t>
            </a:r>
            <a:endParaRPr lang="ko-KR" altLang="en-US" sz="2800" b="1" dirty="0">
              <a:solidFill>
                <a:srgbClr val="243255"/>
              </a:solidFill>
              <a:cs typeface="Tahoma" panose="020B060403050404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1</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1027204"/>
          </a:xfrm>
          <a:prstGeom prst="rect">
            <a:avLst/>
          </a:prstGeom>
        </p:spPr>
        <p:txBody>
          <a:bodyPr vert="horz" wrap="square" lIns="0" tIns="13970" rIns="0" bIns="0" rtlCol="0">
            <a:spAutoFit/>
          </a:bodyPr>
          <a:lstStyle/>
          <a:p>
            <a:pPr marL="12700" algn="just">
              <a:lnSpc>
                <a:spcPct val="100000"/>
              </a:lnSpc>
              <a:spcBef>
                <a:spcPts val="110"/>
              </a:spcBef>
            </a:pPr>
            <a:r>
              <a:rPr lang="pl-PL" sz="4000" b="1" spc="50" dirty="0">
                <a:solidFill>
                  <a:srgbClr val="243255"/>
                </a:solidFill>
                <a:cs typeface="Tahoma"/>
              </a:rPr>
              <a:t>Krótka historia modelu</a:t>
            </a:r>
            <a:endParaRPr lang="en-GB" sz="4000" b="1" spc="50" dirty="0">
              <a:solidFill>
                <a:srgbClr val="243255"/>
              </a:solidFill>
              <a:cs typeface="Tahoma"/>
            </a:endParaRPr>
          </a:p>
          <a:p>
            <a:pPr marL="12700" algn="just">
              <a:lnSpc>
                <a:spcPct val="100000"/>
              </a:lnSpc>
              <a:spcBef>
                <a:spcPts val="110"/>
              </a:spcBef>
            </a:pPr>
            <a:endParaRPr lang="es-ES" sz="2500" b="1" spc="50" dirty="0">
              <a:solidFill>
                <a:srgbClr val="243255"/>
              </a:solidFill>
              <a:cs typeface="Tahoma"/>
            </a:endParaRP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727364" y="2716939"/>
            <a:ext cx="16913698" cy="6124754"/>
          </a:xfrm>
          <a:prstGeom prst="rect">
            <a:avLst/>
          </a:prstGeom>
          <a:noFill/>
        </p:spPr>
        <p:txBody>
          <a:bodyPr wrap="square" rtlCol="0">
            <a:spAutoFit/>
          </a:bodyPr>
          <a:lstStyle/>
          <a:p>
            <a:pPr fontAlgn="base"/>
            <a:r>
              <a:rPr lang="pl-PL" sz="2800" dirty="0">
                <a:solidFill>
                  <a:srgbClr val="002060"/>
                </a:solidFill>
                <a:effectLst/>
                <a:latin typeface="Calibri" panose="020F0502020204030204" pitchFamily="34" charset="0"/>
                <a:ea typeface="Times New Roman" panose="02020603050405020304" pitchFamily="18" charset="0"/>
              </a:rPr>
              <a:t>Aby prześledzić początki Modelu </a:t>
            </a:r>
            <a:r>
              <a:rPr lang="pl-PL" sz="2800" dirty="0" err="1">
                <a:solidFill>
                  <a:srgbClr val="002060"/>
                </a:solidFill>
                <a:effectLst/>
                <a:latin typeface="Calibri" panose="020F0502020204030204" pitchFamily="34" charset="0"/>
                <a:ea typeface="Times New Roman" panose="02020603050405020304" pitchFamily="18" charset="0"/>
              </a:rPr>
              <a:t>EntreComp</a:t>
            </a:r>
            <a:r>
              <a:rPr lang="pl-PL" sz="2800" dirty="0">
                <a:solidFill>
                  <a:srgbClr val="002060"/>
                </a:solidFill>
                <a:effectLst/>
                <a:latin typeface="Calibri" panose="020F0502020204030204" pitchFamily="34" charset="0"/>
                <a:ea typeface="Times New Roman" panose="02020603050405020304" pitchFamily="18" charset="0"/>
              </a:rPr>
              <a:t>, musimy cofnąć się do grudnia 2006 r.: Zalecenie Parlamentu Europejskiego i Rady z dnia 18 grudnia 2006 r. w sprawie kompetencji kluczowych w uczeniu się przez całe życie:</a:t>
            </a:r>
          </a:p>
          <a:p>
            <a:pPr fontAlgn="base"/>
            <a:r>
              <a:rPr lang="en-GB" altLang="ko-KR" sz="2800" i="1" dirty="0">
                <a:hlinkClick r:id="rId5"/>
              </a:rPr>
              <a:t>Recommendation of the European Parliament and of the Council of 18 December 2006 on key competences for lifelong learning</a:t>
            </a:r>
            <a:endParaRPr lang="en-GB" altLang="ko-KR" sz="2800" i="1" dirty="0"/>
          </a:p>
          <a:p>
            <a:pPr fontAlgn="base"/>
            <a:endParaRPr lang="pl-PL" sz="2800" dirty="0">
              <a:effectLst/>
              <a:latin typeface="Times New Roman" panose="02020603050405020304" pitchFamily="18" charset="0"/>
              <a:ea typeface="Times New Roman" panose="02020603050405020304" pitchFamily="18" charset="0"/>
            </a:endParaRPr>
          </a:p>
          <a:p>
            <a:pPr fontAlgn="base"/>
            <a:r>
              <a:rPr lang="pl-PL" sz="2800" dirty="0">
                <a:solidFill>
                  <a:srgbClr val="002060"/>
                </a:solidFill>
                <a:effectLst/>
                <a:latin typeface="Calibri" panose="020F0502020204030204" pitchFamily="34" charset="0"/>
                <a:ea typeface="Times New Roman" panose="02020603050405020304" pitchFamily="18" charset="0"/>
              </a:rPr>
              <a:t>W tym dokumencie politycznym określono osiem kluczowych kompetencji w celu zwiększenia doskonałości programistów LLL wdrażanych na poziomie UE oraz ich ogólnej reakcji na pojawiające się wyzwania społeczne i gospodarcze w danym okresie historycznym.</a:t>
            </a:r>
            <a:endParaRPr lang="pl-PL" sz="2800" dirty="0">
              <a:effectLst/>
              <a:latin typeface="Times New Roman" panose="02020603050405020304" pitchFamily="18" charset="0"/>
              <a:ea typeface="Times New Roman" panose="02020603050405020304" pitchFamily="18" charset="0"/>
            </a:endParaRPr>
          </a:p>
          <a:p>
            <a:pPr fontAlgn="base"/>
            <a:r>
              <a:rPr lang="pl-PL" sz="2800" dirty="0">
                <a:solidFill>
                  <a:srgbClr val="002060"/>
                </a:solidFill>
                <a:effectLst/>
                <a:latin typeface="Calibri" panose="020F0502020204030204" pitchFamily="34" charset="0"/>
                <a:ea typeface="Times New Roman" panose="02020603050405020304" pitchFamily="18" charset="0"/>
              </a:rPr>
              <a:t> </a:t>
            </a:r>
            <a:endParaRPr lang="pl-PL" sz="2800" dirty="0">
              <a:effectLst/>
              <a:latin typeface="Times New Roman" panose="02020603050405020304" pitchFamily="18" charset="0"/>
              <a:ea typeface="Times New Roman" panose="02020603050405020304" pitchFamily="18" charset="0"/>
            </a:endParaRPr>
          </a:p>
          <a:p>
            <a:pPr fontAlgn="base"/>
            <a:r>
              <a:rPr lang="pl-PL" sz="2800" dirty="0">
                <a:solidFill>
                  <a:srgbClr val="002060"/>
                </a:solidFill>
                <a:effectLst/>
                <a:latin typeface="Calibri" panose="020F0502020204030204" pitchFamily="34" charset="0"/>
                <a:ea typeface="Times New Roman" panose="02020603050405020304" pitchFamily="18" charset="0"/>
              </a:rPr>
              <a:t>Pod pojęciem kompetencji Parlament Europejski definiuje:</a:t>
            </a:r>
            <a:endParaRPr lang="pl-PL" sz="2800" dirty="0">
              <a:effectLst/>
              <a:latin typeface="Times New Roman" panose="02020603050405020304" pitchFamily="18" charset="0"/>
              <a:ea typeface="Times New Roman" panose="02020603050405020304" pitchFamily="18" charset="0"/>
            </a:endParaRPr>
          </a:p>
          <a:p>
            <a:pPr fontAlgn="base"/>
            <a:r>
              <a:rPr lang="pl-PL" sz="2800" dirty="0">
                <a:solidFill>
                  <a:srgbClr val="002060"/>
                </a:solidFill>
                <a:effectLst/>
                <a:latin typeface="Calibri" panose="020F0502020204030204" pitchFamily="34" charset="0"/>
                <a:ea typeface="Times New Roman" panose="02020603050405020304" pitchFamily="18" charset="0"/>
              </a:rPr>
              <a:t>„…połączenie wiedzy, umiejętności i postaw odpowiednich do danego kontekstu. Kluczowe kompetencje to te, których wszystkie jednostki potrzebują do samorealizacji i rozwoju osobistego, aktywnego obywatelstwa, integracji społecznej i zatrudnienia”.</a:t>
            </a:r>
            <a:endParaRPr lang="pl-PL" sz="2800" dirty="0">
              <a:effectLst/>
              <a:latin typeface="Times New Roman" panose="02020603050405020304" pitchFamily="18" charset="0"/>
              <a:ea typeface="Times New Roman" panose="02020603050405020304" pitchFamily="18" charset="0"/>
            </a:endParaRPr>
          </a:p>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pl-PL"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74236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1</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pl-PL" sz="4000" b="1" dirty="0">
                <a:solidFill>
                  <a:srgbClr val="002060"/>
                </a:solidFill>
                <a:effectLst/>
                <a:latin typeface="Calibri" panose="020F0502020204030204" pitchFamily="34" charset="0"/>
                <a:ea typeface="Times New Roman" panose="02020603050405020304" pitchFamily="18" charset="0"/>
              </a:rPr>
              <a:t>Osiem kluczowych kompetencji dla uczenia się przez całe życie</a:t>
            </a:r>
            <a:endParaRPr lang="es-ES" sz="4000" b="1" spc="50" dirty="0">
              <a:solidFill>
                <a:srgbClr val="243255"/>
              </a:solidFill>
              <a:cs typeface="Tahoma"/>
            </a:endParaRP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938055" y="3009900"/>
            <a:ext cx="16913698" cy="4401205"/>
          </a:xfrm>
          <a:prstGeom prst="rect">
            <a:avLst/>
          </a:prstGeom>
          <a:noFill/>
        </p:spPr>
        <p:txBody>
          <a:bodyPr wrap="square" rtlCol="0">
            <a:spAutoFit/>
          </a:bodyPr>
          <a:lstStyle/>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Wspomniane wyżej kompetencje to:</a:t>
            </a:r>
            <a:endParaRPr lang="pl-PL" sz="2800" dirty="0">
              <a:effectLst/>
              <a:latin typeface="Times New Roman" panose="02020603050405020304" pitchFamily="18" charset="0"/>
              <a:ea typeface="Times New Roman" panose="02020603050405020304" pitchFamily="18" charset="0"/>
            </a:endParaRPr>
          </a:p>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1. Komunikacja w języku ojczystym</a:t>
            </a:r>
            <a:endParaRPr lang="pl-PL" sz="2800" dirty="0">
              <a:effectLst/>
              <a:latin typeface="Times New Roman" panose="02020603050405020304" pitchFamily="18" charset="0"/>
              <a:ea typeface="Times New Roman" panose="02020603050405020304" pitchFamily="18" charset="0"/>
            </a:endParaRPr>
          </a:p>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2. Komunikacja w języku obcym</a:t>
            </a:r>
            <a:endParaRPr lang="pl-PL" sz="2800" dirty="0">
              <a:effectLst/>
              <a:latin typeface="Times New Roman" panose="02020603050405020304" pitchFamily="18" charset="0"/>
              <a:ea typeface="Times New Roman" panose="02020603050405020304" pitchFamily="18" charset="0"/>
            </a:endParaRPr>
          </a:p>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3. Podstawy w dyscyplinach STEM</a:t>
            </a:r>
            <a:endParaRPr lang="pl-PL" sz="2800" dirty="0">
              <a:effectLst/>
              <a:latin typeface="Times New Roman" panose="02020603050405020304" pitchFamily="18" charset="0"/>
              <a:ea typeface="Times New Roman" panose="02020603050405020304" pitchFamily="18" charset="0"/>
            </a:endParaRPr>
          </a:p>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4. Kompetencje cyfrowe</a:t>
            </a:r>
            <a:endParaRPr lang="pl-PL" sz="2800" dirty="0">
              <a:effectLst/>
              <a:latin typeface="Times New Roman" panose="02020603050405020304" pitchFamily="18" charset="0"/>
              <a:ea typeface="Times New Roman" panose="02020603050405020304" pitchFamily="18" charset="0"/>
            </a:endParaRPr>
          </a:p>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5. Nauka uczenia się</a:t>
            </a:r>
            <a:endParaRPr lang="pl-PL" sz="2800" dirty="0">
              <a:effectLst/>
              <a:latin typeface="Times New Roman" panose="02020603050405020304" pitchFamily="18" charset="0"/>
              <a:ea typeface="Times New Roman" panose="02020603050405020304" pitchFamily="18" charset="0"/>
            </a:endParaRPr>
          </a:p>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6. Kompetencje społeczne i obywatelskie</a:t>
            </a:r>
            <a:endParaRPr lang="pl-PL" sz="2800" dirty="0">
              <a:effectLst/>
              <a:latin typeface="Times New Roman" panose="02020603050405020304" pitchFamily="18" charset="0"/>
              <a:ea typeface="Times New Roman" panose="02020603050405020304" pitchFamily="18" charset="0"/>
            </a:endParaRPr>
          </a:p>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7. Przedsiębiorczość</a:t>
            </a:r>
            <a:endParaRPr lang="pl-PL" sz="2800" dirty="0">
              <a:effectLst/>
              <a:latin typeface="Times New Roman" panose="02020603050405020304" pitchFamily="18" charset="0"/>
              <a:ea typeface="Times New Roman" panose="02020603050405020304" pitchFamily="18" charset="0"/>
            </a:endParaRPr>
          </a:p>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8. Świadomość kulturowa</a:t>
            </a:r>
            <a:endParaRPr lang="pl-PL" sz="2800" dirty="0">
              <a:effectLst/>
              <a:latin typeface="Times New Roman" panose="02020603050405020304" pitchFamily="18" charset="0"/>
              <a:ea typeface="Times New Roman" panose="02020603050405020304" pitchFamily="18" charset="0"/>
            </a:endParaRPr>
          </a:p>
          <a:p>
            <a:pPr algn="just"/>
            <a:endParaRPr lang="en-US" altLang="ko-KR" sz="2800" dirty="0"/>
          </a:p>
        </p:txBody>
      </p:sp>
    </p:spTree>
    <p:extLst>
      <p:ext uri="{BB962C8B-B14F-4D97-AF65-F5344CB8AC3E}">
        <p14:creationId xmlns:p14="http://schemas.microsoft.com/office/powerpoint/2010/main" val="3009455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1</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en-GB" sz="4000" b="1" spc="50" dirty="0">
                <a:solidFill>
                  <a:srgbClr val="243255"/>
                </a:solidFill>
                <a:cs typeface="Tahoma"/>
              </a:rPr>
              <a:t>7. </a:t>
            </a:r>
            <a:r>
              <a:rPr lang="en-GB" sz="4000" b="1" spc="50" dirty="0" err="1">
                <a:solidFill>
                  <a:srgbClr val="243255"/>
                </a:solidFill>
                <a:cs typeface="Tahoma"/>
              </a:rPr>
              <a:t>Poczucie</a:t>
            </a:r>
            <a:r>
              <a:rPr lang="en-GB" sz="4000" b="1" spc="50" dirty="0">
                <a:solidFill>
                  <a:srgbClr val="243255"/>
                </a:solidFill>
                <a:cs typeface="Tahoma"/>
              </a:rPr>
              <a:t> </a:t>
            </a:r>
            <a:r>
              <a:rPr lang="en-GB" sz="4000" b="1" spc="50" dirty="0" err="1">
                <a:solidFill>
                  <a:srgbClr val="243255"/>
                </a:solidFill>
                <a:cs typeface="Tahoma"/>
              </a:rPr>
              <a:t>inicjatywy</a:t>
            </a:r>
            <a:r>
              <a:rPr lang="en-GB" sz="4000" b="1" spc="50" dirty="0">
                <a:solidFill>
                  <a:srgbClr val="243255"/>
                </a:solidFill>
                <a:cs typeface="Tahoma"/>
              </a:rPr>
              <a:t> </a:t>
            </a:r>
            <a:r>
              <a:rPr lang="en-GB" sz="4000" b="1" spc="50" dirty="0" err="1">
                <a:solidFill>
                  <a:srgbClr val="243255"/>
                </a:solidFill>
                <a:cs typeface="Tahoma"/>
              </a:rPr>
              <a:t>i</a:t>
            </a:r>
            <a:r>
              <a:rPr lang="en-GB" sz="4000" b="1" spc="50" dirty="0">
                <a:solidFill>
                  <a:srgbClr val="243255"/>
                </a:solidFill>
                <a:cs typeface="Tahoma"/>
              </a:rPr>
              <a:t> </a:t>
            </a:r>
            <a:r>
              <a:rPr lang="en-GB" sz="4000" b="1" spc="50" dirty="0" err="1">
                <a:solidFill>
                  <a:srgbClr val="243255"/>
                </a:solidFill>
                <a:cs typeface="Tahoma"/>
              </a:rPr>
              <a:t>przedsiębiorczość</a:t>
            </a:r>
            <a:endParaRPr lang="en-GB" sz="4000" b="1" spc="50" dirty="0">
              <a:solidFill>
                <a:srgbClr val="243255"/>
              </a:solidFill>
              <a:cs typeface="Tahoma"/>
            </a:endParaRP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938055" y="3046504"/>
            <a:ext cx="16913698" cy="5262979"/>
          </a:xfrm>
          <a:prstGeom prst="rect">
            <a:avLst/>
          </a:prstGeom>
          <a:noFill/>
        </p:spPr>
        <p:txBody>
          <a:bodyPr wrap="square" rtlCol="0">
            <a:spAutoFit/>
          </a:bodyPr>
          <a:lstStyle/>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Poczucie inicjatywy i przedsiębiorczość (kompetencja koncepcji uczenia się przez całe życie nr 7) jest opisana jako zdolność osoby do:</a:t>
            </a:r>
            <a:endParaRPr lang="pl-PL" sz="2800" dirty="0">
              <a:effectLst/>
              <a:latin typeface="Times New Roman" panose="02020603050405020304" pitchFamily="18" charset="0"/>
              <a:ea typeface="Times New Roman" panose="02020603050405020304" pitchFamily="18" charset="0"/>
            </a:endParaRPr>
          </a:p>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pl-PL" sz="2800" dirty="0">
              <a:effectLst/>
              <a:latin typeface="Times New Roman" panose="02020603050405020304" pitchFamily="18" charset="0"/>
              <a:ea typeface="Times New Roman" panose="02020603050405020304" pitchFamily="18" charset="0"/>
            </a:endParaRPr>
          </a:p>
          <a:p>
            <a:r>
              <a:rPr lang="pl-PL" sz="2800" i="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„…przekształcenia pomysłów w działanie [pomagając] osobom w miejscu pracy w uświadomieniu sobie kontekstu i [otaczających] możliwości”.</a:t>
            </a:r>
            <a:endParaRPr lang="pl-PL" sz="2800" i="1" dirty="0">
              <a:effectLst/>
              <a:latin typeface="Times New Roman" panose="02020603050405020304" pitchFamily="18" charset="0"/>
              <a:ea typeface="Times New Roman" panose="02020603050405020304" pitchFamily="18" charset="0"/>
            </a:endParaRPr>
          </a:p>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pl-PL" sz="2800" dirty="0">
              <a:effectLst/>
              <a:latin typeface="Times New Roman" panose="02020603050405020304" pitchFamily="18" charset="0"/>
              <a:ea typeface="Times New Roman" panose="02020603050405020304" pitchFamily="18" charset="0"/>
            </a:endParaRPr>
          </a:p>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Ponadto ta sama kompetencja odnosi się do:</a:t>
            </a:r>
            <a:endParaRPr lang="pl-PL" sz="2800" dirty="0">
              <a:effectLst/>
              <a:latin typeface="Times New Roman" panose="02020603050405020304" pitchFamily="18" charset="0"/>
              <a:ea typeface="Times New Roman" panose="02020603050405020304" pitchFamily="18" charset="0"/>
            </a:endParaRPr>
          </a:p>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pl-PL" sz="2800" dirty="0">
              <a:effectLst/>
              <a:latin typeface="Times New Roman" panose="02020603050405020304" pitchFamily="18" charset="0"/>
              <a:ea typeface="Times New Roman" panose="02020603050405020304" pitchFamily="18" charset="0"/>
            </a:endParaRPr>
          </a:p>
          <a:p>
            <a:r>
              <a:rPr lang="pl-PL" sz="2800" i="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„…zdolności do identyfikowania dostępnych możliwości prowadzenia działalności osobistej, zawodowej i/lub biznesowej, w tym zrozumienia szerszej perspektywy, w której ludzie żyją i pracują, takiej jak szerokie zrozumienie funkcjonowania gospodarki i możliwości oraz wyzwań stojących przed pracodawcą lub organizacją”.</a:t>
            </a:r>
            <a:endParaRPr lang="pl-PL" sz="2800" i="1" dirty="0">
              <a:effectLst/>
              <a:latin typeface="Times New Roman" panose="02020603050405020304" pitchFamily="18" charset="0"/>
              <a:ea typeface="Times New Roman" panose="02020603050405020304" pitchFamily="18" charset="0"/>
            </a:endParaRPr>
          </a:p>
          <a:p>
            <a:pPr algn="just"/>
            <a:endParaRPr lang="en-US" altLang="ko-KR" sz="2800" i="1" dirty="0"/>
          </a:p>
        </p:txBody>
      </p:sp>
    </p:spTree>
    <p:extLst>
      <p:ext uri="{BB962C8B-B14F-4D97-AF65-F5344CB8AC3E}">
        <p14:creationId xmlns:p14="http://schemas.microsoft.com/office/powerpoint/2010/main" val="4122034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1</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spcBef>
                <a:spcPts val="110"/>
              </a:spcBef>
            </a:pPr>
            <a:r>
              <a:rPr lang="pl-PL" sz="40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Łączenie krytycznego myślenia z kompetencją nr 7</a:t>
            </a:r>
            <a:endParaRPr lang="pl-PL" sz="4000" dirty="0">
              <a:effectLst/>
              <a:latin typeface="Times New Roman" panose="02020603050405020304" pitchFamily="18" charset="0"/>
              <a:ea typeface="Times New Roman" panose="02020603050405020304" pitchFamily="18" charset="0"/>
            </a:endParaRP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938055" y="3009900"/>
            <a:ext cx="16913698" cy="5693866"/>
          </a:xfrm>
          <a:prstGeom prst="rect">
            <a:avLst/>
          </a:prstGeom>
          <a:noFill/>
        </p:spPr>
        <p:txBody>
          <a:bodyPr wrap="square" rtlCol="0">
            <a:spAutoFit/>
          </a:bodyPr>
          <a:lstStyle/>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Od tego momentu można zaobserwować powiązanie przedsiębiorczości z krytycznym myśleniem, które jest powszechnie rozumiane jako:</a:t>
            </a:r>
            <a:endParaRPr lang="pl-PL" sz="2800" dirty="0">
              <a:effectLst/>
              <a:latin typeface="Times New Roman" panose="02020603050405020304" pitchFamily="18" charset="0"/>
              <a:ea typeface="Times New Roman" panose="02020603050405020304" pitchFamily="18" charset="0"/>
            </a:endParaRPr>
          </a:p>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pl-PL" sz="2800" dirty="0">
              <a:effectLst/>
              <a:latin typeface="Times New Roman" panose="02020603050405020304" pitchFamily="18" charset="0"/>
              <a:ea typeface="Times New Roman" panose="02020603050405020304" pitchFamily="18" charset="0"/>
            </a:endParaRPr>
          </a:p>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„…zdyscyplinowany intelektualnie proces aktywnego </a:t>
            </a:r>
            <a:r>
              <a:rPr lang="pl-PL" sz="2800" dirty="0" err="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konceptualizowania</a:t>
            </a:r>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stosowania, analizowania, syntezy i/lub oceny informacji zebranych lub wygenerowanych przez obserwację, doświadczenie, refleksję, rozumowanie lub komunikację”.</a:t>
            </a:r>
            <a:endParaRPr lang="pl-PL" sz="2800" dirty="0">
              <a:effectLst/>
              <a:latin typeface="Times New Roman" panose="02020603050405020304" pitchFamily="18" charset="0"/>
              <a:ea typeface="Times New Roman" panose="02020603050405020304" pitchFamily="18" charset="0"/>
            </a:endParaRPr>
          </a:p>
          <a:p>
            <a:r>
              <a:rPr lang="pl-PL" sz="24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Źródło: Michael </a:t>
            </a:r>
            <a:r>
              <a:rPr lang="pl-PL" sz="2400" dirty="0" err="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Scriven</a:t>
            </a:r>
            <a:r>
              <a:rPr lang="pl-PL" sz="24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i Richard Paul, 8. doroczna międzynarodowa konferencja na temat krytycznego myślenia i reformy edukacji, 1987.</a:t>
            </a:r>
            <a:endParaRPr lang="pl-PL" sz="2400" dirty="0">
              <a:effectLst/>
              <a:latin typeface="Times New Roman" panose="02020603050405020304" pitchFamily="18" charset="0"/>
              <a:ea typeface="Times New Roman" panose="02020603050405020304" pitchFamily="18" charset="0"/>
            </a:endParaRPr>
          </a:p>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pl-PL" sz="2800" dirty="0">
              <a:effectLst/>
              <a:latin typeface="Times New Roman" panose="02020603050405020304" pitchFamily="18" charset="0"/>
              <a:ea typeface="Times New Roman" panose="02020603050405020304" pitchFamily="18" charset="0"/>
            </a:endParaRPr>
          </a:p>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W obu kontekstach odnosimy się do zdolności/procesu, w którym na podstawie pewnych danych wejściowych ludzie reagują, przypisując znaczenia temu, czego doświadczają i odpowiednio dostosowując swoje myśli/działania.</a:t>
            </a:r>
            <a:endParaRPr lang="pl-PL" sz="2800" dirty="0">
              <a:effectLst/>
              <a:latin typeface="Times New Roman" panose="02020603050405020304" pitchFamily="18" charset="0"/>
              <a:ea typeface="Times New Roman" panose="02020603050405020304" pitchFamily="18" charset="0"/>
            </a:endParaRPr>
          </a:p>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pl-PL" sz="2800" dirty="0">
              <a:effectLst/>
              <a:latin typeface="Times New Roman" panose="02020603050405020304" pitchFamily="18" charset="0"/>
              <a:ea typeface="Times New Roman" panose="02020603050405020304" pitchFamily="18" charset="0"/>
            </a:endParaRPr>
          </a:p>
          <a:p>
            <a:pPr algn="just"/>
            <a:endParaRPr lang="en-US" altLang="ko-KR" sz="2800" i="1" dirty="0"/>
          </a:p>
        </p:txBody>
      </p:sp>
    </p:spTree>
    <p:extLst>
      <p:ext uri="{BB962C8B-B14F-4D97-AF65-F5344CB8AC3E}">
        <p14:creationId xmlns:p14="http://schemas.microsoft.com/office/powerpoint/2010/main" val="2343246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 1</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913699" cy="629660"/>
          </a:xfrm>
          <a:prstGeom prst="rect">
            <a:avLst/>
          </a:prstGeom>
        </p:spPr>
        <p:txBody>
          <a:bodyPr vert="horz" wrap="square" lIns="0" tIns="13970" rIns="0" bIns="0" rtlCol="0">
            <a:spAutoFit/>
          </a:bodyPr>
          <a:lstStyle/>
          <a:p>
            <a:pPr marL="12700" algn="just">
              <a:lnSpc>
                <a:spcPct val="100000"/>
              </a:lnSpc>
              <a:spcBef>
                <a:spcPts val="110"/>
              </a:spcBef>
            </a:pPr>
            <a:r>
              <a:rPr lang="pl-PL" sz="4000" b="1" spc="50" dirty="0">
                <a:solidFill>
                  <a:srgbClr val="243255"/>
                </a:solidFill>
                <a:cs typeface="Tahoma"/>
              </a:rPr>
              <a:t>Publikacja modelu </a:t>
            </a:r>
            <a:r>
              <a:rPr lang="pl-PL" sz="4000" b="1" spc="50" dirty="0" err="1">
                <a:solidFill>
                  <a:srgbClr val="243255"/>
                </a:solidFill>
                <a:cs typeface="Tahoma"/>
              </a:rPr>
              <a:t>EntreComp</a:t>
            </a:r>
            <a:r>
              <a:rPr lang="en-GB" sz="4000" b="1" spc="50" dirty="0">
                <a:solidFill>
                  <a:srgbClr val="243255"/>
                </a:solidFill>
                <a:cs typeface="Tahoma"/>
              </a:rPr>
              <a:t> </a:t>
            </a: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938055" y="3009900"/>
            <a:ext cx="11863545" cy="3970318"/>
          </a:xfrm>
          <a:prstGeom prst="rect">
            <a:avLst/>
          </a:prstGeom>
          <a:noFill/>
        </p:spPr>
        <p:txBody>
          <a:bodyPr wrap="square" rtlCol="0">
            <a:spAutoFit/>
          </a:bodyPr>
          <a:lstStyle/>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Model </a:t>
            </a:r>
            <a:r>
              <a:rPr lang="pl-PL" sz="2800" dirty="0" err="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EntreComp</a:t>
            </a:r>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pojawił się dokładnie dziesięć lat po zaleceniach Parlamentu Europejskiego.</a:t>
            </a:r>
            <a:endParaRPr lang="pl-PL" sz="2800" dirty="0">
              <a:effectLst/>
              <a:latin typeface="Times New Roman" panose="02020603050405020304" pitchFamily="18" charset="0"/>
              <a:ea typeface="Times New Roman" panose="02020603050405020304" pitchFamily="18" charset="0"/>
            </a:endParaRPr>
          </a:p>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pl-PL" sz="2800" dirty="0">
              <a:effectLst/>
              <a:latin typeface="Times New Roman" panose="02020603050405020304" pitchFamily="18" charset="0"/>
              <a:ea typeface="Times New Roman" panose="02020603050405020304" pitchFamily="18" charset="0"/>
            </a:endParaRPr>
          </a:p>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Kompetencja nr 7, jaką znamy, została „podzielona” na trzywymiarowe obszary szkoleniowe obejmujące 15 kompetencji – po pięć dla każdego obszaru.</a:t>
            </a:r>
            <a:endParaRPr lang="pl-PL" sz="2800" dirty="0">
              <a:effectLst/>
              <a:latin typeface="Times New Roman" panose="02020603050405020304" pitchFamily="18" charset="0"/>
              <a:ea typeface="Times New Roman" panose="02020603050405020304" pitchFamily="18" charset="0"/>
            </a:endParaRPr>
          </a:p>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pl-PL" sz="2800" dirty="0">
              <a:effectLst/>
              <a:latin typeface="Times New Roman" panose="02020603050405020304" pitchFamily="18" charset="0"/>
              <a:ea typeface="Times New Roman" panose="02020603050405020304" pitchFamily="18" charset="0"/>
            </a:endParaRPr>
          </a:p>
          <a:p>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Na dzień dzisiejszy Model </a:t>
            </a:r>
            <a:r>
              <a:rPr lang="pl-PL" sz="2800" dirty="0" err="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EntreComp</a:t>
            </a:r>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pozostaje – wraz z </a:t>
            </a:r>
            <a:r>
              <a:rPr lang="pl-PL" sz="2800" dirty="0" err="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DigComp</a:t>
            </a:r>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i </a:t>
            </a:r>
            <a:r>
              <a:rPr lang="pl-PL" sz="2800" dirty="0" err="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LifeComp</a:t>
            </a:r>
            <a:r>
              <a:rPr lang="pl-PL" sz="28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 najbardziej wiarygodnym i solidnym modelem referencyjnym dla edukacji i szkoleń na poziomie UE.</a:t>
            </a:r>
            <a:endParaRPr lang="en-US" altLang="ko-KR" sz="2800" dirty="0"/>
          </a:p>
        </p:txBody>
      </p:sp>
      <p:pic>
        <p:nvPicPr>
          <p:cNvPr id="2" name="Immagine 1">
            <a:extLst>
              <a:ext uri="{FF2B5EF4-FFF2-40B4-BE49-F238E27FC236}">
                <a16:creationId xmlns:a16="http://schemas.microsoft.com/office/drawing/2014/main" xmlns="" id="{56718B83-4489-46D6-97F4-90FAB87BF6BC}"/>
              </a:ext>
            </a:extLst>
          </p:cNvPr>
          <p:cNvPicPr>
            <a:picLocks noChangeAspect="1"/>
          </p:cNvPicPr>
          <p:nvPr/>
        </p:nvPicPr>
        <p:blipFill>
          <a:blip r:embed="rId5"/>
          <a:stretch>
            <a:fillRect/>
          </a:stretch>
        </p:blipFill>
        <p:spPr>
          <a:xfrm>
            <a:off x="13087299" y="2171700"/>
            <a:ext cx="4300504" cy="6096000"/>
          </a:xfrm>
          <a:prstGeom prst="rect">
            <a:avLst/>
          </a:prstGeom>
          <a:ln w="28575">
            <a:solidFill>
              <a:srgbClr val="002060"/>
            </a:solidFill>
          </a:ln>
        </p:spPr>
      </p:pic>
    </p:spTree>
    <p:extLst>
      <p:ext uri="{BB962C8B-B14F-4D97-AF65-F5344CB8AC3E}">
        <p14:creationId xmlns:p14="http://schemas.microsoft.com/office/powerpoint/2010/main" val="180651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4160</TotalTime>
  <Words>3530</Words>
  <Application>Microsoft Office PowerPoint</Application>
  <PresentationFormat>Niestandardowy</PresentationFormat>
  <Paragraphs>429</Paragraphs>
  <Slides>33</Slides>
  <Notes>29</Notes>
  <HiddenSlides>0</HiddenSlides>
  <MMClips>0</MMClips>
  <ScaleCrop>false</ScaleCrop>
  <HeadingPairs>
    <vt:vector size="4" baseType="variant">
      <vt:variant>
        <vt:lpstr>Motyw</vt:lpstr>
      </vt:variant>
      <vt:variant>
        <vt:i4>2</vt:i4>
      </vt:variant>
      <vt:variant>
        <vt:lpstr>Tytuły slajdów</vt:lpstr>
      </vt:variant>
      <vt:variant>
        <vt:i4>33</vt:i4>
      </vt:variant>
    </vt:vector>
  </HeadingPairs>
  <TitlesOfParts>
    <vt:vector size="35" baseType="lpstr">
      <vt:lpstr>Office Theme</vt:lpstr>
      <vt:lpstr>1_Office Theme</vt:lpstr>
      <vt:lpstr>Prezentacja programu PowerPoint</vt:lpstr>
      <vt:lpstr>Cele kursu </vt:lpstr>
      <vt:lpstr>INDEX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Dziękuję za uwagę!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essence RED</dc:title>
  <dc:creator>Monia Coppola</dc:creator>
  <cp:keywords>DAEZM6eZgec,BAEXurJiHZU</cp:keywords>
  <cp:lastModifiedBy>Karolina Palimaka</cp:lastModifiedBy>
  <cp:revision>192</cp:revision>
  <dcterms:created xsi:type="dcterms:W3CDTF">2021-03-19T11:51:00Z</dcterms:created>
  <dcterms:modified xsi:type="dcterms:W3CDTF">2022-01-27T21:48:33Z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2021-03-19T00:00:00Z</vt:filetime>
  </property>
  <property fmtid="{D5CDD505-2E9C-101B-9397-08002B2CF9AE}" pid="3" name="Creator">
    <vt:lpwstr>Canva</vt:lpwstr>
  </property>
  <property fmtid="{D5CDD505-2E9C-101B-9397-08002B2CF9AE}" pid="4" name="LastSaved">
    <vt:filetime>2021-03-19T00:00:00Z</vt:filetime>
  </property>
</Properties>
</file>