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69" r:id="rId3"/>
    <p:sldId id="257" r:id="rId4"/>
    <p:sldId id="273" r:id="rId5"/>
    <p:sldId id="26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270"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5" autoAdjust="0"/>
    <p:restoredTop sz="94660"/>
  </p:normalViewPr>
  <p:slideViewPr>
    <p:cSldViewPr>
      <p:cViewPr>
        <p:scale>
          <a:sx n="40" d="100"/>
          <a:sy n="40" d="100"/>
        </p:scale>
        <p:origin x="-990" y="-21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27/01/2022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20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54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3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257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48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9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921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0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95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05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3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90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82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93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50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498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181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605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651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45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478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38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89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15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40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5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91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77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albertbandura.com/"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som.yale.edu/faculty/peter-salovey" TargetMode="External"/><Relationship Id="rId3" Type="http://schemas.openxmlformats.org/officeDocument/2006/relationships/image" Target="../media/image6.jpeg"/><Relationship Id="rId7" Type="http://schemas.openxmlformats.org/officeDocument/2006/relationships/hyperlink" Target="https://www.unh.edu/unhtoday/expert/mayer-john-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danielgoleman.info/" TargetMode="Externa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xmlns="" id="{C7FEDA95-0A56-4050-BF37-D149971C5E0B}"/>
              </a:ext>
            </a:extLst>
          </p:cNvPr>
          <p:cNvSpPr txBox="1"/>
          <p:nvPr/>
        </p:nvSpPr>
        <p:spPr>
          <a:xfrm>
            <a:off x="6994103" y="7048623"/>
            <a:ext cx="11353800"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l-PL" sz="2500" b="1" dirty="0">
                <a:solidFill>
                  <a:srgbClr val="E12227"/>
                </a:solidFill>
                <a:latin typeface="Tahoma" panose="020B0604030504040204" pitchFamily="34" charset="0"/>
                <a:ea typeface="Tahoma" panose="020B0604030504040204" pitchFamily="34" charset="0"/>
                <a:cs typeface="Tahoma" panose="020B0604030504040204" pitchFamily="34" charset="0"/>
              </a:rPr>
              <a:t>Inteligencja emocjonalna na rynku pracy</a:t>
            </a:r>
            <a:endParaRPr kumimoji="0" lang="pt-BR"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endParaRPr kumimoji="0" lang="pt-BR"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xmlns=""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xmlns=""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xmlns=""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xmlns="" id="{8D6FD40E-974E-4899-B2AE-AFC9BA64F374}"/>
              </a:ext>
            </a:extLst>
          </p:cNvPr>
          <p:cNvSpPr txBox="1"/>
          <p:nvPr/>
        </p:nvSpPr>
        <p:spPr>
          <a:xfrm>
            <a:off x="10248900" y="8080036"/>
            <a:ext cx="5334000" cy="400110"/>
          </a:xfrm>
          <a:prstGeom prst="rect">
            <a:avLst/>
          </a:prstGeom>
          <a:noFill/>
        </p:spPr>
        <p:txBody>
          <a:bodyPr wrap="square">
            <a:spAutoFit/>
          </a:bodyPr>
          <a:lstStyle/>
          <a:p>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IDP European Consultants</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Aktualna literatura na temat Inteligencji Emocjonalnej</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09900"/>
            <a:ext cx="16913698" cy="4832092"/>
          </a:xfrm>
          <a:prstGeom prst="rect">
            <a:avLst/>
          </a:prstGeom>
          <a:noFill/>
        </p:spPr>
        <p:txBody>
          <a:bodyPr wrap="square" rtlCol="0">
            <a:spAutoFit/>
          </a:bodyPr>
          <a:lstStyle/>
          <a:p>
            <a:pPr algn="just"/>
            <a:r>
              <a:rPr lang="pl-PL" altLang="ko-KR" sz="2800" dirty="0"/>
              <a:t>Na dzień dzisiejszy literatura z zakresu Inteligencji Emocjonalnej jest niezwykle obszerna.</a:t>
            </a:r>
          </a:p>
          <a:p>
            <a:pPr algn="just"/>
            <a:endParaRPr lang="pl-PL" altLang="ko-KR" sz="2800" dirty="0"/>
          </a:p>
          <a:p>
            <a:pPr algn="just"/>
            <a:r>
              <a:rPr lang="pl-PL" altLang="ko-KR" sz="2800" dirty="0"/>
              <a:t>Przez lata koncepcja ta była zmieniana na wiele różnych sposobów. Jednak podstawowe elementy inteligencji emocjonalnej (tj. Ramy inteligencji emocjonalnej) pozostały takie same:</a:t>
            </a:r>
          </a:p>
          <a:p>
            <a:pPr algn="just"/>
            <a:endParaRPr lang="pl-PL" altLang="ko-KR" sz="2800" dirty="0"/>
          </a:p>
          <a:p>
            <a:pPr algn="just"/>
            <a:r>
              <a:rPr lang="pl-PL" altLang="ko-KR" sz="2800" dirty="0"/>
              <a:t>Samoświadomość → umiejętność rozpoznawania emocji własnych i innych</a:t>
            </a:r>
          </a:p>
          <a:p>
            <a:pPr algn="just"/>
            <a:r>
              <a:rPr lang="pl-PL" altLang="ko-KR" sz="2800" dirty="0"/>
              <a:t>Samoregulacja → umiejętność rozpoznawania, w jaki sposób emocje własne i innych wpływają na otaczające środowisko</a:t>
            </a:r>
          </a:p>
          <a:p>
            <a:pPr algn="just"/>
            <a:r>
              <a:rPr lang="pl-PL" altLang="ko-KR" sz="2800" dirty="0"/>
              <a:t>Motywacja → umiejętność rozpoznania i wykorzystania czynników napędzających nasze działania</a:t>
            </a:r>
          </a:p>
          <a:p>
            <a:pPr algn="just"/>
            <a:r>
              <a:rPr lang="pl-PL" altLang="ko-KR" sz="2800" dirty="0"/>
              <a:t>Empatia → umiejętność nawiązania relacji z innymi poprzez zrozumienie ich uczuć/emocji</a:t>
            </a:r>
          </a:p>
          <a:p>
            <a:pPr algn="just"/>
            <a:r>
              <a:rPr lang="pl-PL" altLang="ko-KR" sz="2800" dirty="0"/>
              <a:t>Umiejętności społeczne → umiejętność interpretacji dynamiki relacji otaczającej ekosystem</a:t>
            </a:r>
            <a:endParaRPr lang="en-US" altLang="ko-KR" sz="2800" dirty="0"/>
          </a:p>
        </p:txBody>
      </p:sp>
      <p:sp>
        <p:nvSpPr>
          <p:cNvPr id="9" name="object 2">
            <a:extLst>
              <a:ext uri="{FF2B5EF4-FFF2-40B4-BE49-F238E27FC236}">
                <a16:creationId xmlns:a16="http://schemas.microsoft.com/office/drawing/2014/main" xmlns="" id="{2F551664-5FE5-4B0D-98EC-43267BFC2AC0}"/>
              </a:ext>
            </a:extLst>
          </p:cNvPr>
          <p:cNvSpPr txBox="1">
            <a:spLocks/>
          </p:cNvSpPr>
          <p:nvPr/>
        </p:nvSpPr>
        <p:spPr>
          <a:xfrm>
            <a:off x="14554200" y="734412"/>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377383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Porównanie dwóch modeli</a:t>
            </a:r>
            <a:r>
              <a:rPr lang="en-GB" sz="4000" b="1" spc="50" dirty="0">
                <a:solidFill>
                  <a:srgbClr val="243255"/>
                </a:solidFill>
                <a:cs typeface="Tahoma"/>
              </a:rPr>
              <a:t> (1)</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Tabella 2">
            <a:extLst>
              <a:ext uri="{FF2B5EF4-FFF2-40B4-BE49-F238E27FC236}">
                <a16:creationId xmlns:a16="http://schemas.microsoft.com/office/drawing/2014/main" xmlns="" id="{37A83D08-3341-4F0F-8155-7DCCB7C4A65F}"/>
              </a:ext>
            </a:extLst>
          </p:cNvPr>
          <p:cNvGraphicFramePr>
            <a:graphicFrameLocks noGrp="1"/>
          </p:cNvGraphicFramePr>
          <p:nvPr>
            <p:extLst>
              <p:ext uri="{D42A27DB-BD31-4B8C-83A1-F6EECF244321}">
                <p14:modId xmlns:p14="http://schemas.microsoft.com/office/powerpoint/2010/main" val="3721990357"/>
              </p:ext>
            </p:extLst>
          </p:nvPr>
        </p:nvGraphicFramePr>
        <p:xfrm>
          <a:off x="1828800" y="3046504"/>
          <a:ext cx="14630400" cy="460248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xmlns="" val="3136993467"/>
                    </a:ext>
                  </a:extLst>
                </a:gridCol>
                <a:gridCol w="7315200">
                  <a:extLst>
                    <a:ext uri="{9D8B030D-6E8A-4147-A177-3AD203B41FA5}">
                      <a16:colId xmlns:a16="http://schemas.microsoft.com/office/drawing/2014/main" xmlns="" val="577786731"/>
                    </a:ext>
                  </a:extLst>
                </a:gridCol>
              </a:tblGrid>
              <a:tr h="364490">
                <a:tc>
                  <a:txBody>
                    <a:bodyPr/>
                    <a:lstStyle/>
                    <a:p>
                      <a:pPr algn="ctr"/>
                      <a:r>
                        <a:rPr lang="pl-PL" sz="3800" dirty="0">
                          <a:solidFill>
                            <a:sysClr val="windowText" lastClr="000000"/>
                          </a:solidFill>
                        </a:rPr>
                        <a:t>Model </a:t>
                      </a:r>
                      <a:r>
                        <a:rPr lang="en-US" sz="3800" dirty="0" err="1">
                          <a:solidFill>
                            <a:sysClr val="windowText" lastClr="000000"/>
                          </a:solidFill>
                        </a:rPr>
                        <a:t>EntreComp</a:t>
                      </a:r>
                      <a:r>
                        <a:rPr lang="en-US" sz="3800" dirty="0">
                          <a:solidFill>
                            <a:sysClr val="windowText" lastClr="000000"/>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r>
                        <a:rPr lang="pl-PL" sz="3800" dirty="0">
                          <a:solidFill>
                            <a:sysClr val="windowText" lastClr="000000"/>
                          </a:solidFill>
                        </a:rPr>
                        <a:t>Model inteligencji emocjonalnej</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803372071"/>
                  </a:ext>
                </a:extLst>
              </a:tr>
              <a:tr h="364490">
                <a:tc>
                  <a:txBody>
                    <a:bodyPr/>
                    <a:lstStyle/>
                    <a:p>
                      <a:pPr algn="ctr"/>
                      <a:r>
                        <a:rPr lang="pl-PL" sz="3800" dirty="0">
                          <a:solidFill>
                            <a:sysClr val="windowText" lastClr="000000"/>
                          </a:solidFill>
                        </a:rPr>
                        <a:t>Samoświadomość i świadomość efektywności </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a:solidFill>
                            <a:sysClr val="windowText" lastClr="000000"/>
                          </a:solidFill>
                        </a:rPr>
                        <a:t>S</a:t>
                      </a:r>
                      <a:r>
                        <a:rPr lang="pl-PL" sz="3800" dirty="0" err="1">
                          <a:solidFill>
                            <a:sysClr val="windowText" lastClr="000000"/>
                          </a:solidFill>
                        </a:rPr>
                        <a:t>amoświadomość</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11547845"/>
                  </a:ext>
                </a:extLst>
              </a:tr>
              <a:tr h="364490">
                <a:tc>
                  <a:txBody>
                    <a:bodyPr/>
                    <a:lstStyle/>
                    <a:p>
                      <a:pPr algn="ctr"/>
                      <a:r>
                        <a:rPr lang="en-US" sz="3800" dirty="0">
                          <a:solidFill>
                            <a:sysClr val="windowText" lastClr="000000"/>
                          </a:solidFill>
                        </a:rPr>
                        <a:t>Mot</a:t>
                      </a:r>
                      <a:r>
                        <a:rPr lang="pl-PL" sz="3800" dirty="0" err="1">
                          <a:solidFill>
                            <a:sysClr val="windowText" lastClr="000000"/>
                          </a:solidFill>
                        </a:rPr>
                        <a:t>ywacja</a:t>
                      </a:r>
                      <a:r>
                        <a:rPr lang="pl-PL" sz="3800" dirty="0">
                          <a:solidFill>
                            <a:sysClr val="windowText" lastClr="000000"/>
                          </a:solidFill>
                        </a:rPr>
                        <a:t> i </a:t>
                      </a:r>
                      <a:r>
                        <a:rPr lang="pl-PL" sz="3800" dirty="0" err="1">
                          <a:solidFill>
                            <a:sysClr val="windowText" lastClr="000000"/>
                          </a:solidFill>
                        </a:rPr>
                        <a:t>wytwałość</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a:solidFill>
                            <a:sysClr val="windowText" lastClr="000000"/>
                          </a:solidFill>
                        </a:rPr>
                        <a:t>S</a:t>
                      </a:r>
                      <a:r>
                        <a:rPr lang="pl-PL" sz="3800" dirty="0" err="1">
                          <a:solidFill>
                            <a:sysClr val="windowText" lastClr="000000"/>
                          </a:solidFill>
                        </a:rPr>
                        <a:t>amoregulacja</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45607309"/>
                  </a:ext>
                </a:extLst>
              </a:tr>
              <a:tr h="364490">
                <a:tc>
                  <a:txBody>
                    <a:bodyPr/>
                    <a:lstStyle/>
                    <a:p>
                      <a:pPr algn="ctr"/>
                      <a:r>
                        <a:rPr lang="en-US" sz="3800" dirty="0" err="1">
                          <a:solidFill>
                            <a:sysClr val="windowText" lastClr="000000"/>
                          </a:solidFill>
                        </a:rPr>
                        <a:t>Mobili</a:t>
                      </a:r>
                      <a:r>
                        <a:rPr lang="pl-PL" sz="3800" dirty="0" err="1">
                          <a:solidFill>
                            <a:sysClr val="windowText" lastClr="000000"/>
                          </a:solidFill>
                        </a:rPr>
                        <a:t>zowanie</a:t>
                      </a:r>
                      <a:r>
                        <a:rPr lang="pl-PL" sz="3800" dirty="0">
                          <a:solidFill>
                            <a:sysClr val="windowText" lastClr="000000"/>
                          </a:solidFill>
                        </a:rPr>
                        <a:t> zasobów</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a:solidFill>
                            <a:sysClr val="windowText" lastClr="000000"/>
                          </a:solidFill>
                        </a:rPr>
                        <a:t>Mot</a:t>
                      </a:r>
                      <a:r>
                        <a:rPr lang="pl-PL" sz="3800" dirty="0" err="1">
                          <a:solidFill>
                            <a:sysClr val="windowText" lastClr="000000"/>
                          </a:solidFill>
                        </a:rPr>
                        <a:t>ywacja</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04815954"/>
                  </a:ext>
                </a:extLst>
              </a:tr>
              <a:tr h="364490">
                <a:tc>
                  <a:txBody>
                    <a:bodyPr/>
                    <a:lstStyle/>
                    <a:p>
                      <a:pPr algn="ctr"/>
                      <a:r>
                        <a:rPr lang="pl-PL" sz="3800" dirty="0">
                          <a:solidFill>
                            <a:sysClr val="windowText" lastClr="000000"/>
                          </a:solidFill>
                        </a:rPr>
                        <a:t>Edukacja finansowa i ekonomiczna</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err="1">
                          <a:solidFill>
                            <a:sysClr val="windowText" lastClr="000000"/>
                          </a:solidFill>
                        </a:rPr>
                        <a:t>Empat</a:t>
                      </a:r>
                      <a:r>
                        <a:rPr lang="pl-PL" sz="3800" dirty="0" err="1">
                          <a:solidFill>
                            <a:sysClr val="windowText" lastClr="000000"/>
                          </a:solidFill>
                        </a:rPr>
                        <a:t>ia</a:t>
                      </a:r>
                      <a:r>
                        <a:rPr lang="en-US" sz="3800" dirty="0">
                          <a:solidFill>
                            <a:sysClr val="windowText" lastClr="000000"/>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415349"/>
                  </a:ext>
                </a:extLst>
              </a:tr>
              <a:tr h="364490">
                <a:tc>
                  <a:txBody>
                    <a:bodyPr/>
                    <a:lstStyle/>
                    <a:p>
                      <a:pPr algn="ctr"/>
                      <a:r>
                        <a:rPr lang="en-US" sz="3800" dirty="0" err="1">
                          <a:solidFill>
                            <a:sysClr val="windowText" lastClr="000000"/>
                          </a:solidFill>
                        </a:rPr>
                        <a:t>Mobili</a:t>
                      </a:r>
                      <a:r>
                        <a:rPr lang="pl-PL" sz="3800" dirty="0" err="1">
                          <a:solidFill>
                            <a:sysClr val="windowText" lastClr="000000"/>
                          </a:solidFill>
                        </a:rPr>
                        <a:t>zowanie</a:t>
                      </a:r>
                      <a:r>
                        <a:rPr lang="pl-PL" sz="3800" dirty="0">
                          <a:solidFill>
                            <a:sysClr val="windowText" lastClr="000000"/>
                          </a:solidFill>
                        </a:rPr>
                        <a:t> innych</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pl-PL" sz="3800" dirty="0">
                          <a:solidFill>
                            <a:sysClr val="windowText" lastClr="000000"/>
                          </a:solidFill>
                        </a:rPr>
                        <a:t>Umiejętności społeczne</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063769746"/>
                  </a:ext>
                </a:extLst>
              </a:tr>
            </a:tbl>
          </a:graphicData>
        </a:graphic>
      </p:graphicFrame>
      <p:sp>
        <p:nvSpPr>
          <p:cNvPr id="10" name="object 2">
            <a:extLst>
              <a:ext uri="{FF2B5EF4-FFF2-40B4-BE49-F238E27FC236}">
                <a16:creationId xmlns:a16="http://schemas.microsoft.com/office/drawing/2014/main" xmlns="" id="{02586393-414D-4288-A21D-27076861DDF7}"/>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164430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spcBef>
                <a:spcPts val="110"/>
              </a:spcBef>
            </a:pPr>
            <a:r>
              <a:rPr lang="pl-PL" sz="4000" b="1" spc="50" dirty="0">
                <a:solidFill>
                  <a:srgbClr val="243255"/>
                </a:solidFill>
                <a:cs typeface="Tahoma"/>
              </a:rPr>
              <a:t>Porównanie dwóch modeli</a:t>
            </a:r>
            <a:r>
              <a:rPr lang="en-GB" sz="4000" b="1" spc="50" dirty="0">
                <a:solidFill>
                  <a:srgbClr val="243255"/>
                </a:solidFill>
                <a:cs typeface="Tahoma"/>
              </a:rPr>
              <a:t> (2)</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1815882"/>
          </a:xfrm>
          <a:prstGeom prst="rect">
            <a:avLst/>
          </a:prstGeom>
          <a:noFill/>
        </p:spPr>
        <p:txBody>
          <a:bodyPr wrap="square" rtlCol="0">
            <a:spAutoFit/>
          </a:bodyPr>
          <a:lstStyle/>
          <a:p>
            <a:pPr algn="just"/>
            <a:r>
              <a:rPr lang="pl-PL" altLang="ko-KR" sz="2800" dirty="0"/>
              <a:t>Porównując obydwa modele, nie sposób nie zauważyć wielu różnych sposobów, w jakie są one powiązane i nakładają się na siebie</a:t>
            </a:r>
            <a:r>
              <a:rPr lang="en-US" altLang="ko-KR" sz="2800" dirty="0"/>
              <a:t>. </a:t>
            </a:r>
            <a:endParaRPr lang="pl-PL" altLang="ko-KR" sz="2800" dirty="0"/>
          </a:p>
          <a:p>
            <a:pPr algn="just"/>
            <a:endParaRPr lang="en-US" altLang="ko-KR" sz="2800" dirty="0"/>
          </a:p>
          <a:p>
            <a:pPr algn="just"/>
            <a:r>
              <a:rPr lang="pl-PL" altLang="ko-KR" sz="2800" dirty="0"/>
              <a:t>Najbardziej godne uwagi połączenia są następujące</a:t>
            </a:r>
            <a:r>
              <a:rPr lang="en-US" altLang="ko-KR" sz="2800" dirty="0"/>
              <a:t>:  </a:t>
            </a:r>
          </a:p>
        </p:txBody>
      </p:sp>
      <p:graphicFrame>
        <p:nvGraphicFramePr>
          <p:cNvPr id="9" name="Tabella 2">
            <a:extLst>
              <a:ext uri="{FF2B5EF4-FFF2-40B4-BE49-F238E27FC236}">
                <a16:creationId xmlns:a16="http://schemas.microsoft.com/office/drawing/2014/main" xmlns="" id="{DD26092D-FFAC-4529-8E7A-4BC6DE9C3C03}"/>
              </a:ext>
            </a:extLst>
          </p:cNvPr>
          <p:cNvGraphicFramePr>
            <a:graphicFrameLocks noGrp="1"/>
          </p:cNvGraphicFramePr>
          <p:nvPr>
            <p:extLst>
              <p:ext uri="{D42A27DB-BD31-4B8C-83A1-F6EECF244321}">
                <p14:modId xmlns:p14="http://schemas.microsoft.com/office/powerpoint/2010/main" val="1508660600"/>
              </p:ext>
            </p:extLst>
          </p:nvPr>
        </p:nvGraphicFramePr>
        <p:xfrm>
          <a:off x="1860059" y="4853963"/>
          <a:ext cx="14630400" cy="259080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xmlns="" val="3136993467"/>
                    </a:ext>
                  </a:extLst>
                </a:gridCol>
                <a:gridCol w="7315200">
                  <a:extLst>
                    <a:ext uri="{9D8B030D-6E8A-4147-A177-3AD203B41FA5}">
                      <a16:colId xmlns:a16="http://schemas.microsoft.com/office/drawing/2014/main" xmlns="" val="577786731"/>
                    </a:ext>
                  </a:extLst>
                </a:gridCol>
              </a:tblGrid>
              <a:tr h="364490">
                <a:tc>
                  <a:txBody>
                    <a:bodyPr/>
                    <a:lstStyle/>
                    <a:p>
                      <a:pPr algn="ctr"/>
                      <a:r>
                        <a:rPr lang="pl-PL" sz="2200" dirty="0">
                          <a:solidFill>
                            <a:sysClr val="windowText" lastClr="000000"/>
                          </a:solidFill>
                        </a:rPr>
                        <a:t>Model </a:t>
                      </a:r>
                      <a:r>
                        <a:rPr lang="en-US" sz="2200" dirty="0" err="1">
                          <a:solidFill>
                            <a:sysClr val="windowText" lastClr="000000"/>
                          </a:solidFill>
                        </a:rPr>
                        <a:t>EntreComp</a:t>
                      </a:r>
                      <a:r>
                        <a:rPr lang="en-US" sz="2200" dirty="0">
                          <a:solidFill>
                            <a:sysClr val="windowText" lastClr="000000"/>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r>
                        <a:rPr lang="pl-PL" sz="2200" dirty="0">
                          <a:solidFill>
                            <a:sysClr val="windowText" lastClr="000000"/>
                          </a:solidFill>
                        </a:rPr>
                        <a:t>Model inteligencji emocjonalnej</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803372071"/>
                  </a:ext>
                </a:extLst>
              </a:tr>
              <a:tr h="36449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pl-PL" sz="2400" dirty="0">
                          <a:solidFill>
                            <a:sysClr val="windowText" lastClr="000000"/>
                          </a:solidFill>
                        </a:rPr>
                        <a:t>Samoświadomość i świadomość efektywności </a:t>
                      </a:r>
                      <a:endParaRPr lang="en-US" sz="24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S</a:t>
                      </a:r>
                      <a:r>
                        <a:rPr lang="pl-PL" sz="2200" dirty="0" err="1">
                          <a:solidFill>
                            <a:sysClr val="windowText" lastClr="000000"/>
                          </a:solidFill>
                        </a:rPr>
                        <a:t>amoświadomość</a:t>
                      </a:r>
                      <a:r>
                        <a:rPr lang="en-US" sz="2200" dirty="0">
                          <a:solidFill>
                            <a:sysClr val="windowText" lastClr="000000"/>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11547845"/>
                  </a:ext>
                </a:extLst>
              </a:tr>
              <a:tr h="364490">
                <a:tc>
                  <a:txBody>
                    <a:bodyPr/>
                    <a:lstStyle/>
                    <a:p>
                      <a:pPr algn="ctr"/>
                      <a:r>
                        <a:rPr lang="en-US" sz="2200" dirty="0">
                          <a:solidFill>
                            <a:sysClr val="windowText" lastClr="000000"/>
                          </a:solidFill>
                        </a:rPr>
                        <a:t>Mot</a:t>
                      </a:r>
                      <a:r>
                        <a:rPr lang="pl-PL" sz="2200" dirty="0" err="1">
                          <a:solidFill>
                            <a:sysClr val="windowText" lastClr="000000"/>
                          </a:solidFill>
                        </a:rPr>
                        <a:t>ywacja</a:t>
                      </a:r>
                      <a:r>
                        <a:rPr lang="pl-PL" sz="2200" dirty="0">
                          <a:solidFill>
                            <a:sysClr val="windowText" lastClr="000000"/>
                          </a:solidFill>
                        </a:rPr>
                        <a:t> i wytrwałość</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S</a:t>
                      </a:r>
                      <a:r>
                        <a:rPr lang="pl-PL" sz="2200" dirty="0" err="1">
                          <a:solidFill>
                            <a:sysClr val="windowText" lastClr="000000"/>
                          </a:solidFill>
                        </a:rPr>
                        <a:t>amoregulacja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45607309"/>
                  </a:ext>
                </a:extLst>
              </a:tr>
              <a:tr h="364490">
                <a:tc>
                  <a:txBody>
                    <a:bodyPr/>
                    <a:lstStyle/>
                    <a:p>
                      <a:pPr algn="ctr"/>
                      <a:r>
                        <a:rPr lang="en-US" sz="2200" dirty="0" err="1">
                          <a:solidFill>
                            <a:sysClr val="windowText" lastClr="000000"/>
                          </a:solidFill>
                        </a:rPr>
                        <a:t>Mobili</a:t>
                      </a:r>
                      <a:r>
                        <a:rPr lang="pl-PL" sz="2200" dirty="0" err="1">
                          <a:solidFill>
                            <a:sysClr val="windowText" lastClr="000000"/>
                          </a:solidFill>
                        </a:rPr>
                        <a:t>zowanie</a:t>
                      </a:r>
                      <a:r>
                        <a:rPr lang="pl-PL" sz="2200" dirty="0">
                          <a:solidFill>
                            <a:sysClr val="windowText" lastClr="000000"/>
                          </a:solidFill>
                        </a:rPr>
                        <a:t> zasobów</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Mot</a:t>
                      </a:r>
                      <a:r>
                        <a:rPr lang="pl-PL" sz="2200" dirty="0" err="1">
                          <a:solidFill>
                            <a:sysClr val="windowText" lastClr="000000"/>
                          </a:solidFill>
                        </a:rPr>
                        <a:t>ywacja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04815954"/>
                  </a:ext>
                </a:extLst>
              </a:tr>
              <a:tr h="364490">
                <a:tc>
                  <a:txBody>
                    <a:bodyPr/>
                    <a:lstStyle/>
                    <a:p>
                      <a:pPr algn="ctr"/>
                      <a:r>
                        <a:rPr lang="pl-PL" sz="2200" dirty="0">
                          <a:solidFill>
                            <a:sysClr val="windowText" lastClr="000000"/>
                          </a:solidFill>
                        </a:rPr>
                        <a:t>Edukacja finansowa I ekonomiczna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err="1">
                          <a:solidFill>
                            <a:sysClr val="windowText" lastClr="000000"/>
                          </a:solidFill>
                        </a:rPr>
                        <a:t>Empat</a:t>
                      </a:r>
                      <a:r>
                        <a:rPr lang="pl-PL" sz="2200" dirty="0" err="1">
                          <a:solidFill>
                            <a:sysClr val="windowText" lastClr="000000"/>
                          </a:solidFill>
                        </a:rPr>
                        <a:t>ia</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415349"/>
                  </a:ext>
                </a:extLst>
              </a:tr>
              <a:tr h="364490">
                <a:tc>
                  <a:txBody>
                    <a:bodyPr/>
                    <a:lstStyle/>
                    <a:p>
                      <a:pPr algn="ctr"/>
                      <a:r>
                        <a:rPr lang="en-US" sz="2200" dirty="0" err="1">
                          <a:solidFill>
                            <a:sysClr val="windowText" lastClr="000000"/>
                          </a:solidFill>
                        </a:rPr>
                        <a:t>Mobili</a:t>
                      </a:r>
                      <a:r>
                        <a:rPr lang="pl-PL" sz="2200" dirty="0" err="1">
                          <a:solidFill>
                            <a:sysClr val="windowText" lastClr="000000"/>
                          </a:solidFill>
                        </a:rPr>
                        <a:t>zowanie</a:t>
                      </a:r>
                      <a:r>
                        <a:rPr lang="pl-PL" sz="2200" dirty="0">
                          <a:solidFill>
                            <a:sysClr val="windowText" lastClr="000000"/>
                          </a:solidFill>
                        </a:rPr>
                        <a:t> innych</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pl-PL" sz="2200" dirty="0">
                          <a:solidFill>
                            <a:sysClr val="windowText" lastClr="000000"/>
                          </a:solidFill>
                        </a:rPr>
                        <a:t>Umiejętności społeczne</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063769746"/>
                  </a:ext>
                </a:extLst>
              </a:tr>
            </a:tbl>
          </a:graphicData>
        </a:graphic>
      </p:graphicFrame>
      <p:cxnSp>
        <p:nvCxnSpPr>
          <p:cNvPr id="3" name="Connettore 2 2">
            <a:extLst>
              <a:ext uri="{FF2B5EF4-FFF2-40B4-BE49-F238E27FC236}">
                <a16:creationId xmlns:a16="http://schemas.microsoft.com/office/drawing/2014/main" xmlns="" id="{C9167974-2EB4-4BC7-8055-104102627F97}"/>
              </a:ext>
            </a:extLst>
          </p:cNvPr>
          <p:cNvCxnSpPr>
            <a:cxnSpLocks/>
          </p:cNvCxnSpPr>
          <p:nvPr/>
        </p:nvCxnSpPr>
        <p:spPr>
          <a:xfrm flipV="1">
            <a:off x="7467600" y="5479816"/>
            <a:ext cx="4343400" cy="636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xmlns="" id="{5B51091D-257C-4FED-93F0-42927516B58D}"/>
              </a:ext>
            </a:extLst>
          </p:cNvPr>
          <p:cNvCxnSpPr>
            <a:cxnSpLocks/>
          </p:cNvCxnSpPr>
          <p:nvPr/>
        </p:nvCxnSpPr>
        <p:spPr>
          <a:xfrm>
            <a:off x="7467600" y="5543454"/>
            <a:ext cx="4343400" cy="38912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xmlns="" id="{989EB78D-EDED-4D62-914D-AD53D967CDBB}"/>
              </a:ext>
            </a:extLst>
          </p:cNvPr>
          <p:cNvCxnSpPr/>
          <p:nvPr/>
        </p:nvCxnSpPr>
        <p:spPr>
          <a:xfrm>
            <a:off x="7467600" y="5932583"/>
            <a:ext cx="4343400" cy="430117"/>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xmlns="" id="{6C3FC8B7-F2EF-45B9-B0BD-E89B7E4D643F}"/>
              </a:ext>
            </a:extLst>
          </p:cNvPr>
          <p:cNvCxnSpPr>
            <a:cxnSpLocks/>
          </p:cNvCxnSpPr>
          <p:nvPr/>
        </p:nvCxnSpPr>
        <p:spPr>
          <a:xfrm>
            <a:off x="7467600" y="5543454"/>
            <a:ext cx="4343400" cy="1581246"/>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xmlns="" id="{4D4B2022-D0EA-45E1-B584-63A478072A12}"/>
              </a:ext>
            </a:extLst>
          </p:cNvPr>
          <p:cNvCxnSpPr>
            <a:cxnSpLocks/>
          </p:cNvCxnSpPr>
          <p:nvPr/>
        </p:nvCxnSpPr>
        <p:spPr>
          <a:xfrm flipV="1">
            <a:off x="7467600" y="5479816"/>
            <a:ext cx="4343400" cy="164488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xmlns="" id="{0618C52A-E863-4E2D-82F4-79C84AAABE54}"/>
              </a:ext>
            </a:extLst>
          </p:cNvPr>
          <p:cNvCxnSpPr>
            <a:cxnSpLocks/>
          </p:cNvCxnSpPr>
          <p:nvPr/>
        </p:nvCxnSpPr>
        <p:spPr>
          <a:xfrm flipV="1">
            <a:off x="7467600" y="5932583"/>
            <a:ext cx="4343400" cy="11921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xmlns="" id="{294E5507-A460-4FEA-A178-1749C77A7410}"/>
              </a:ext>
            </a:extLst>
          </p:cNvPr>
          <p:cNvCxnSpPr/>
          <p:nvPr/>
        </p:nvCxnSpPr>
        <p:spPr>
          <a:xfrm flipH="1">
            <a:off x="7467600" y="6743700"/>
            <a:ext cx="4343400" cy="381000"/>
          </a:xfrm>
          <a:prstGeom prst="straightConnector1">
            <a:avLst/>
          </a:prstGeom>
          <a:ln>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xmlns="" id="{E7784475-13AF-433B-A5D6-4633DDFAF1A2}"/>
              </a:ext>
            </a:extLst>
          </p:cNvPr>
          <p:cNvCxnSpPr/>
          <p:nvPr/>
        </p:nvCxnSpPr>
        <p:spPr>
          <a:xfrm>
            <a:off x="7467600" y="5543454"/>
            <a:ext cx="4343400" cy="1200246"/>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xmlns="" id="{E2A35C56-5615-4904-A55C-5ADF46A4DDA9}"/>
              </a:ext>
            </a:extLst>
          </p:cNvPr>
          <p:cNvCxnSpPr/>
          <p:nvPr/>
        </p:nvCxnSpPr>
        <p:spPr>
          <a:xfrm>
            <a:off x="7467600" y="5543454"/>
            <a:ext cx="4343400" cy="819246"/>
          </a:xfrm>
          <a:prstGeom prst="straightConnector1">
            <a:avLst/>
          </a:prstGeom>
          <a:ln>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object 2">
            <a:extLst>
              <a:ext uri="{FF2B5EF4-FFF2-40B4-BE49-F238E27FC236}">
                <a16:creationId xmlns:a16="http://schemas.microsoft.com/office/drawing/2014/main" xmlns="" id="{922221CD-CAE5-46EC-A41F-58E018AB6832}"/>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423776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Porównanie dwóch modeli</a:t>
            </a:r>
            <a:r>
              <a:rPr lang="en-GB" sz="4000" b="1" spc="50" dirty="0">
                <a:solidFill>
                  <a:srgbClr val="243255"/>
                </a:solidFill>
                <a:cs typeface="Tahoma"/>
              </a:rPr>
              <a:t> (3)</a:t>
            </a: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pl-PL" altLang="ko-KR" sz="2800" dirty="0"/>
              <a:t>Jak widać, spośród pięciu kompetencji Zasobów samoświadomość i poczucie własnej skuteczności pozostają tymi, które mają najwyższy poziom spójności z „oryginalnymi” Ramami Inteligencji Emocjonalnej, ponieważ odnoszą się do wszystkich pięciu wymiarów.</a:t>
            </a:r>
          </a:p>
          <a:p>
            <a:pPr algn="just"/>
            <a:endParaRPr lang="pl-PL" altLang="ko-KR" sz="2800" dirty="0"/>
          </a:p>
          <a:p>
            <a:pPr algn="just"/>
            <a:r>
              <a:rPr lang="pl-PL" altLang="ko-KR" sz="2800" dirty="0"/>
              <a:t>Samoświadomość i poczucie własnej skuteczności (2.1) jako „inteligencja” pozwalają ludziom robić postępy, wyznaczać wyższe standardy, być wysoce wiarygodnymi i pewnymi swoich działań, zmierzać w kierunku pożądanych stanów, generować pozytywny wpływ na siebie i otoczenie.</a:t>
            </a:r>
          </a:p>
          <a:p>
            <a:pPr algn="just"/>
            <a:endParaRPr lang="en-US" altLang="ko-KR" sz="2800" dirty="0"/>
          </a:p>
          <a:p>
            <a:pPr algn="just"/>
            <a:r>
              <a:rPr lang="en-US" altLang="ko-KR" sz="2800" b="1" dirty="0">
                <a:solidFill>
                  <a:srgbClr val="0070C0"/>
                </a:solidFill>
              </a:rPr>
              <a:t>S</a:t>
            </a:r>
            <a:r>
              <a:rPr lang="pl-PL" altLang="ko-KR" sz="2800" b="1" dirty="0" err="1">
                <a:solidFill>
                  <a:srgbClr val="0070C0"/>
                </a:solidFill>
              </a:rPr>
              <a:t>amoświadomość</a:t>
            </a:r>
            <a:r>
              <a:rPr lang="pl-PL" altLang="ko-KR" sz="2800" b="1" dirty="0">
                <a:solidFill>
                  <a:srgbClr val="0070C0"/>
                </a:solidFill>
              </a:rPr>
              <a:t> i poczucie własnej skuteczności to dwa czynniki wzmacniające odporność i postawy ludzkie zorientowane na osiągnięcie celu.</a:t>
            </a:r>
            <a:endParaRPr lang="en-US" altLang="ko-KR" sz="2800" b="1" dirty="0">
              <a:solidFill>
                <a:srgbClr val="0070C0"/>
              </a:solidFill>
            </a:endParaRPr>
          </a:p>
        </p:txBody>
      </p:sp>
      <p:sp>
        <p:nvSpPr>
          <p:cNvPr id="9" name="object 2">
            <a:extLst>
              <a:ext uri="{FF2B5EF4-FFF2-40B4-BE49-F238E27FC236}">
                <a16:creationId xmlns:a16="http://schemas.microsoft.com/office/drawing/2014/main" xmlns="" id="{A1A60BA5-A56B-4759-B871-138B5BAC05A9}"/>
              </a:ext>
            </a:extLst>
          </p:cNvPr>
          <p:cNvSpPr txBox="1">
            <a:spLocks/>
          </p:cNvSpPr>
          <p:nvPr/>
        </p:nvSpPr>
        <p:spPr>
          <a:xfrm>
            <a:off x="14554200" y="734412"/>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319256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arn(inVertical)">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O samoświadomości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108543"/>
          </a:xfrm>
          <a:prstGeom prst="rect">
            <a:avLst/>
          </a:prstGeom>
          <a:noFill/>
        </p:spPr>
        <p:txBody>
          <a:bodyPr wrap="square" rtlCol="0">
            <a:spAutoFit/>
          </a:bodyPr>
          <a:lstStyle/>
          <a:p>
            <a:pPr algn="just"/>
            <a:r>
              <a:rPr lang="pl-PL" altLang="ko-KR" sz="2800" dirty="0"/>
              <a:t>Samoświadomość zawsze była gorącym tematem debat w teologii, filozofii, a ostatnio także fizyce.</a:t>
            </a:r>
          </a:p>
          <a:p>
            <a:pPr algn="just"/>
            <a:endParaRPr lang="pl-PL" altLang="ko-KR" sz="2800" dirty="0"/>
          </a:p>
          <a:p>
            <a:pPr algn="just"/>
            <a:r>
              <a:rPr lang="pl-PL" altLang="ko-KR" sz="2800" dirty="0"/>
              <a:t>Pojęcie świadomości prowadzi intelektualistów i naukowców do zastanowienia przez wiele lat, a nawet stuleci i tysiącleci, odkąd pierwsze ślady „samoświadomości” można znaleźć w bibliografiach greckich filozofów.</a:t>
            </a:r>
          </a:p>
          <a:p>
            <a:pPr algn="just"/>
            <a:endParaRPr lang="pl-PL" altLang="ko-KR" sz="2800" dirty="0"/>
          </a:p>
          <a:p>
            <a:pPr algn="just"/>
            <a:r>
              <a:rPr lang="pl-PL" altLang="ko-KR" sz="2800" dirty="0"/>
              <a:t>Z biegiem czasu pojęcie to nabierało różnych znaczeń, głównie dzięki licznym naukowcom z różnych dziedzin, którzy skupiali się na zjawisku z perspektywy swojej dyscypliny.</a:t>
            </a:r>
            <a:endParaRPr lang="en-US" altLang="ko-KR" sz="2800" dirty="0"/>
          </a:p>
        </p:txBody>
      </p:sp>
      <p:sp>
        <p:nvSpPr>
          <p:cNvPr id="9" name="object 2">
            <a:extLst>
              <a:ext uri="{FF2B5EF4-FFF2-40B4-BE49-F238E27FC236}">
                <a16:creationId xmlns:a16="http://schemas.microsoft.com/office/drawing/2014/main" xmlns="" id="{17328D87-1E1A-4244-BBD7-C9EBBB81CF81}"/>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70352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Powszechne rozumienie samoświadomości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785652"/>
          </a:xfrm>
          <a:prstGeom prst="rect">
            <a:avLst/>
          </a:prstGeom>
          <a:noFill/>
        </p:spPr>
        <p:txBody>
          <a:bodyPr wrap="square" rtlCol="0">
            <a:spAutoFit/>
          </a:bodyPr>
          <a:lstStyle/>
          <a:p>
            <a:pPr algn="just"/>
            <a:r>
              <a:rPr lang="pl-PL" altLang="ko-KR" sz="2800" dirty="0"/>
              <a:t>Spośród wielu możliwych interpretacji, w kontekście tego modułu opieramy się na teorii psychologii społecznej zaproponowanej przez dwóch autorów w 1972 roku.</a:t>
            </a:r>
          </a:p>
          <a:p>
            <a:pPr algn="just"/>
            <a:endParaRPr lang="pl-PL" altLang="ko-KR" sz="2800" dirty="0"/>
          </a:p>
          <a:p>
            <a:pPr algn="just"/>
            <a:r>
              <a:rPr lang="pl-PL" altLang="ko-KR" sz="2800" dirty="0"/>
              <a:t>Samoświadomość to psychologiczny proces autoregulacji, który pozwala ludziom ukierunkować swoje zachowania na korzystne i bardziej pożądane myśli i uczucia.</a:t>
            </a:r>
          </a:p>
          <a:p>
            <a:pPr algn="just"/>
            <a:r>
              <a:rPr lang="pl-PL" altLang="ko-KR" sz="2200" dirty="0" err="1"/>
              <a:t>Żródło</a:t>
            </a:r>
            <a:r>
              <a:rPr lang="en-US" altLang="ko-KR" sz="2200" dirty="0"/>
              <a:t>: </a:t>
            </a:r>
            <a:r>
              <a:rPr lang="en-GB" altLang="ko-KR" sz="2200" dirty="0"/>
              <a:t>Duval, Shelley; </a:t>
            </a:r>
            <a:r>
              <a:rPr lang="en-GB" altLang="ko-KR" sz="2200" dirty="0" err="1"/>
              <a:t>Wicklund</a:t>
            </a:r>
            <a:r>
              <a:rPr lang="en-GB" altLang="ko-KR" sz="2200" dirty="0"/>
              <a:t>, Robert A. (1972). </a:t>
            </a:r>
            <a:r>
              <a:rPr lang="pl-PL" altLang="ko-KR" sz="2200" dirty="0"/>
              <a:t>Teoria obiektywnej świadomości</a:t>
            </a:r>
          </a:p>
          <a:p>
            <a:pPr algn="just"/>
            <a:endParaRPr lang="pl-PL" altLang="ko-KR" sz="2200" dirty="0"/>
          </a:p>
          <a:p>
            <a:pPr algn="just"/>
            <a:r>
              <a:rPr lang="pl-PL" altLang="ko-KR" sz="2800" dirty="0"/>
              <a:t>Proces samoświadomości przenika wszystkie dziedziny życia i jest podstawowym mechanizmem pomagającym ludziom w podtrzymywaniu (i wzmacnianiu) działań i postaw, które wywołują pozytywne skutki.</a:t>
            </a:r>
            <a:endParaRPr lang="en-US" altLang="ko-KR" sz="2800" dirty="0"/>
          </a:p>
        </p:txBody>
      </p:sp>
      <p:sp>
        <p:nvSpPr>
          <p:cNvPr id="9" name="object 2">
            <a:extLst>
              <a:ext uri="{FF2B5EF4-FFF2-40B4-BE49-F238E27FC236}">
                <a16:creationId xmlns:a16="http://schemas.microsoft.com/office/drawing/2014/main" xmlns="" id="{9D96C6DD-EA59-4D77-AA6A-A3E4C18EFD81}"/>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118906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Samoświadomość </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5262979"/>
          </a:xfrm>
          <a:prstGeom prst="rect">
            <a:avLst/>
          </a:prstGeom>
          <a:noFill/>
        </p:spPr>
        <p:txBody>
          <a:bodyPr wrap="square" rtlCol="0">
            <a:spAutoFit/>
          </a:bodyPr>
          <a:lstStyle/>
          <a:p>
            <a:pPr algn="just"/>
            <a:r>
              <a:rPr lang="pl-PL" altLang="ko-KR" sz="2800" dirty="0"/>
              <a:t>Będąc bardziej wrażliwym na mechanizmy samoświadomości (tj. będąc bardziej szczerym i otwartym na siebie), trenujesz swój umysł, aby był:</a:t>
            </a:r>
          </a:p>
          <a:p>
            <a:pPr algn="just"/>
            <a:endParaRPr lang="pl-PL" altLang="ko-KR" sz="2800" dirty="0"/>
          </a:p>
          <a:p>
            <a:pPr marL="457200" indent="-457200" algn="just">
              <a:buFont typeface="Arial" panose="020B0604020202020204" pitchFamily="34" charset="0"/>
              <a:buChar char="•"/>
            </a:pPr>
            <a:r>
              <a:rPr lang="pl-PL" altLang="ko-KR" sz="2800" dirty="0"/>
              <a:t>Reagujący na środowisko zewnętrzne</a:t>
            </a:r>
          </a:p>
          <a:p>
            <a:pPr marL="457200" indent="-457200" algn="just">
              <a:buFont typeface="Arial" panose="020B0604020202020204" pitchFamily="34" charset="0"/>
              <a:buChar char="•"/>
            </a:pPr>
            <a:r>
              <a:rPr lang="pl-PL" altLang="ko-KR" sz="2800" dirty="0"/>
              <a:t>Świadomy swoich potrzeb, aspiracji i długoterminowej wizji</a:t>
            </a:r>
          </a:p>
          <a:p>
            <a:pPr marL="457200" indent="-457200" algn="just">
              <a:buFont typeface="Arial" panose="020B0604020202020204" pitchFamily="34" charset="0"/>
              <a:buChar char="•"/>
            </a:pPr>
            <a:r>
              <a:rPr lang="pl-PL" altLang="ko-KR" sz="2800" dirty="0"/>
              <a:t>Biegły w ocenie swoich mocnych stron i otaczających możliwości</a:t>
            </a:r>
          </a:p>
          <a:p>
            <a:pPr marL="457200" indent="-457200" algn="just">
              <a:buFont typeface="Arial" panose="020B0604020202020204" pitchFamily="34" charset="0"/>
              <a:buChar char="•"/>
            </a:pPr>
            <a:r>
              <a:rPr lang="pl-PL" altLang="ko-KR" sz="2800" dirty="0"/>
              <a:t>Świadomy swoich słabości i niepewności</a:t>
            </a:r>
          </a:p>
          <a:p>
            <a:pPr marL="457200" indent="-457200" algn="just">
              <a:buFont typeface="Arial" panose="020B0604020202020204" pitchFamily="34" charset="0"/>
              <a:buChar char="•"/>
            </a:pPr>
            <a:r>
              <a:rPr lang="pl-PL" altLang="ko-KR" sz="2800" dirty="0"/>
              <a:t>Odporny na zewnętrzne przeciwności </a:t>
            </a:r>
          </a:p>
          <a:p>
            <a:pPr marL="457200" indent="-457200" algn="just">
              <a:buFont typeface="Arial" panose="020B0604020202020204" pitchFamily="34" charset="0"/>
              <a:buChar char="•"/>
            </a:pPr>
            <a:r>
              <a:rPr lang="pl-PL" altLang="ko-KR" sz="2800" dirty="0"/>
              <a:t>Pewny swoich możliwości</a:t>
            </a:r>
          </a:p>
          <a:p>
            <a:pPr algn="just"/>
            <a:endParaRPr lang="pl-PL" altLang="ko-KR" sz="2800" dirty="0"/>
          </a:p>
          <a:p>
            <a:pPr algn="just"/>
            <a:r>
              <a:rPr lang="pl-PL" altLang="ko-KR" sz="2800" dirty="0"/>
              <a:t>Pamiętaj, że nie dotyczy to tylko życia zawodowego, ale może bardzo korzystnie wpłynąć na twoje relacje z członkami rodziny i rówieśnikami.</a:t>
            </a:r>
            <a:endParaRPr lang="en-US" altLang="ko-KR" sz="2800" dirty="0"/>
          </a:p>
        </p:txBody>
      </p:sp>
      <p:sp>
        <p:nvSpPr>
          <p:cNvPr id="9" name="object 2">
            <a:extLst>
              <a:ext uri="{FF2B5EF4-FFF2-40B4-BE49-F238E27FC236}">
                <a16:creationId xmlns:a16="http://schemas.microsoft.com/office/drawing/2014/main" xmlns="" id="{B94EC093-1633-4342-92DE-259DB9862137}"/>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40314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Poczucie własnej skuteczności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2573000" cy="2492990"/>
          </a:xfrm>
          <a:prstGeom prst="rect">
            <a:avLst/>
          </a:prstGeom>
          <a:noFill/>
        </p:spPr>
        <p:txBody>
          <a:bodyPr wrap="square" rtlCol="0">
            <a:spAutoFit/>
          </a:bodyPr>
          <a:lstStyle/>
          <a:p>
            <a:pPr algn="just"/>
            <a:r>
              <a:rPr lang="pl-PL" altLang="ko-KR" sz="2800" dirty="0"/>
              <a:t>Poczucie własnej skuteczności jest odbiciem wewnętrznych przekonań, sił i czynników motywacyjnych, które prowadzą do „wykonywania sposobów działania wymaganych do radzenia sobie z potencjalnymi sytuacjami</a:t>
            </a:r>
            <a:r>
              <a:rPr lang="en-GB" altLang="ko-KR" sz="2800" dirty="0"/>
              <a:t>”.</a:t>
            </a:r>
          </a:p>
          <a:p>
            <a:pPr algn="just"/>
            <a:r>
              <a:rPr lang="pl-PL" altLang="ko-KR" sz="2200" dirty="0"/>
              <a:t>Źródło:</a:t>
            </a:r>
            <a:r>
              <a:rPr lang="en-GB" altLang="ko-KR" sz="2200" dirty="0"/>
              <a:t> Bandura, Albert (1982). “Self-efficacy mechanism in human agency”. American Psychologist. 37 (2): 122–147</a:t>
            </a:r>
          </a:p>
          <a:p>
            <a:pPr algn="just"/>
            <a:endParaRPr lang="en-GB" altLang="ko-KR" sz="2800" dirty="0"/>
          </a:p>
        </p:txBody>
      </p:sp>
      <p:pic>
        <p:nvPicPr>
          <p:cNvPr id="2" name="Immagine 1">
            <a:extLst>
              <a:ext uri="{FF2B5EF4-FFF2-40B4-BE49-F238E27FC236}">
                <a16:creationId xmlns:a16="http://schemas.microsoft.com/office/drawing/2014/main" xmlns="" id="{6905547A-0A9D-4410-9512-757C19EA4EA1}"/>
              </a:ext>
            </a:extLst>
          </p:cNvPr>
          <p:cNvPicPr>
            <a:picLocks noChangeAspect="1"/>
          </p:cNvPicPr>
          <p:nvPr/>
        </p:nvPicPr>
        <p:blipFill rotWithShape="1">
          <a:blip r:embed="rId5"/>
          <a:srcRect r="1215" b="8837"/>
          <a:stretch/>
        </p:blipFill>
        <p:spPr>
          <a:xfrm>
            <a:off x="13702134" y="2332322"/>
            <a:ext cx="4130570" cy="5552570"/>
          </a:xfrm>
          <a:prstGeom prst="rect">
            <a:avLst/>
          </a:prstGeom>
        </p:spPr>
      </p:pic>
      <p:sp>
        <p:nvSpPr>
          <p:cNvPr id="3" name="CasellaDiTesto 2">
            <a:extLst>
              <a:ext uri="{FF2B5EF4-FFF2-40B4-BE49-F238E27FC236}">
                <a16:creationId xmlns:a16="http://schemas.microsoft.com/office/drawing/2014/main" xmlns="" id="{E4291A65-FC05-4FEB-A518-86F8FA63E694}"/>
              </a:ext>
            </a:extLst>
          </p:cNvPr>
          <p:cNvSpPr txBox="1"/>
          <p:nvPr/>
        </p:nvSpPr>
        <p:spPr>
          <a:xfrm>
            <a:off x="14117954" y="7638041"/>
            <a:ext cx="3733800" cy="369332"/>
          </a:xfrm>
          <a:prstGeom prst="rect">
            <a:avLst/>
          </a:prstGeom>
          <a:noFill/>
        </p:spPr>
        <p:txBody>
          <a:bodyPr wrap="square" rtlCol="0">
            <a:spAutoFit/>
          </a:bodyPr>
          <a:lstStyle/>
          <a:p>
            <a:r>
              <a:rPr lang="pl-PL" dirty="0"/>
              <a:t>Źródło</a:t>
            </a:r>
            <a:r>
              <a:rPr lang="en-US" dirty="0"/>
              <a:t>: </a:t>
            </a:r>
            <a:r>
              <a:rPr lang="en-US" dirty="0">
                <a:hlinkClick r:id="rId6"/>
              </a:rPr>
              <a:t>www.albertbandura.com</a:t>
            </a:r>
            <a:r>
              <a:rPr lang="en-US" dirty="0"/>
              <a:t> </a:t>
            </a:r>
          </a:p>
        </p:txBody>
      </p:sp>
      <p:sp>
        <p:nvSpPr>
          <p:cNvPr id="11" name="object 2">
            <a:extLst>
              <a:ext uri="{FF2B5EF4-FFF2-40B4-BE49-F238E27FC236}">
                <a16:creationId xmlns:a16="http://schemas.microsoft.com/office/drawing/2014/main" xmlns="" id="{EF51C4D6-3F10-4141-97C2-03B6D1683507}"/>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89581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Podstawowe elementy poczucia własnej skuteczności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5262979"/>
          </a:xfrm>
          <a:prstGeom prst="rect">
            <a:avLst/>
          </a:prstGeom>
          <a:noFill/>
        </p:spPr>
        <p:txBody>
          <a:bodyPr wrap="square" rtlCol="0">
            <a:spAutoFit/>
          </a:bodyPr>
          <a:lstStyle/>
          <a:p>
            <a:pPr algn="just"/>
            <a:r>
              <a:rPr lang="pl-PL" altLang="ko-KR" sz="2800" dirty="0"/>
              <a:t>Według Bandury poczucie własnej skuteczności wywodzi się z trzech przekonań:</a:t>
            </a:r>
          </a:p>
          <a:p>
            <a:pPr algn="just"/>
            <a:endParaRPr lang="pl-PL" altLang="ko-KR" sz="2800" dirty="0"/>
          </a:p>
          <a:p>
            <a:pPr marL="457200" indent="-457200" algn="just">
              <a:buFont typeface="Arial" panose="020B0604020202020204" pitchFamily="34" charset="0"/>
              <a:buChar char="•"/>
            </a:pPr>
            <a:r>
              <a:rPr lang="pl-PL" altLang="ko-KR" sz="2800" dirty="0"/>
              <a:t>Wiary w to, jak zrealizować zadanie, aby coś osiągnąć</a:t>
            </a:r>
          </a:p>
          <a:p>
            <a:pPr marL="457200" indent="-457200" algn="just">
              <a:buFont typeface="Arial" panose="020B0604020202020204" pitchFamily="34" charset="0"/>
              <a:buChar char="•"/>
            </a:pPr>
            <a:r>
              <a:rPr lang="pl-PL" altLang="ko-KR" sz="2800" dirty="0"/>
              <a:t>Wiary we własne kompetencje realizacji powierzonych zadań</a:t>
            </a:r>
          </a:p>
          <a:p>
            <a:pPr marL="457200" indent="-457200" algn="just">
              <a:buFont typeface="Arial" panose="020B0604020202020204" pitchFamily="34" charset="0"/>
              <a:buChar char="•"/>
            </a:pPr>
            <a:r>
              <a:rPr lang="pl-PL" altLang="ko-KR" sz="2800" dirty="0"/>
              <a:t>Wiary, iż zaplanowane zadanie przyniesie pożądany efekt</a:t>
            </a:r>
          </a:p>
          <a:p>
            <a:pPr algn="just"/>
            <a:endParaRPr lang="pl-PL" altLang="ko-KR" sz="2800" dirty="0"/>
          </a:p>
          <a:p>
            <a:pPr algn="just"/>
            <a:r>
              <a:rPr lang="pl-PL" altLang="ko-KR" sz="2800" dirty="0"/>
              <a:t>Z drugiej strony, wspomniany system przekonań jest generowany z czterech źródeł informacji:</a:t>
            </a:r>
          </a:p>
          <a:p>
            <a:pPr algn="just"/>
            <a:endParaRPr lang="pl-PL" altLang="ko-KR" sz="2800" dirty="0"/>
          </a:p>
          <a:p>
            <a:pPr marL="457200" indent="-457200" algn="just">
              <a:buFont typeface="Arial" panose="020B0604020202020204" pitchFamily="34" charset="0"/>
              <a:buChar char="•"/>
            </a:pPr>
            <a:r>
              <a:rPr lang="pl-PL" altLang="ko-KR" sz="2800" dirty="0"/>
              <a:t>Doświadczeń bezpośrednich (tj. know-how, czyli wskaźników zdolności)</a:t>
            </a:r>
          </a:p>
          <a:p>
            <a:pPr marL="457200" indent="-457200" algn="just">
              <a:buFont typeface="Arial" panose="020B0604020202020204" pitchFamily="34" charset="0"/>
              <a:buChar char="•"/>
            </a:pPr>
            <a:r>
              <a:rPr lang="pl-PL" altLang="ko-KR" sz="2800" dirty="0"/>
              <a:t>Doświadczeń pośrednich (tj. porównywania z działaniami innych i kierunków działań w podobnych kontekstach)</a:t>
            </a:r>
          </a:p>
          <a:p>
            <a:pPr marL="457200" indent="-457200" algn="just">
              <a:buFont typeface="Arial" panose="020B0604020202020204" pitchFamily="34" charset="0"/>
              <a:buChar char="•"/>
            </a:pPr>
            <a:r>
              <a:rPr lang="pl-PL" altLang="ko-KR" sz="2800" dirty="0"/>
              <a:t>Wpływu rówieśników</a:t>
            </a:r>
          </a:p>
          <a:p>
            <a:pPr marL="457200" indent="-457200" algn="just">
              <a:buFont typeface="Arial" panose="020B0604020202020204" pitchFamily="34" charset="0"/>
              <a:buChar char="•"/>
            </a:pPr>
            <a:r>
              <a:rPr lang="pl-PL" altLang="ko-KR" sz="2800" dirty="0"/>
              <a:t>Stanów fizjologicznych i emocjonalnych</a:t>
            </a:r>
            <a:endParaRPr lang="en-US" altLang="ko-KR" sz="2800" dirty="0"/>
          </a:p>
        </p:txBody>
      </p:sp>
      <p:sp>
        <p:nvSpPr>
          <p:cNvPr id="9" name="object 2">
            <a:extLst>
              <a:ext uri="{FF2B5EF4-FFF2-40B4-BE49-F238E27FC236}">
                <a16:creationId xmlns:a16="http://schemas.microsoft.com/office/drawing/2014/main" xmlns="" id="{49A46D02-26BF-4431-BE5A-5ACAAB527F60}"/>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53396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Pielęgnowanie poczucia własnej skuteczności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pl-PL" altLang="ko-KR" sz="2800" dirty="0"/>
              <a:t>Zazwyczaj przekonania o własnej skuteczności wywodzą się z trzyetapowego procesu:</a:t>
            </a:r>
          </a:p>
          <a:p>
            <a:pPr algn="just"/>
            <a:endParaRPr lang="pl-PL" altLang="ko-KR" sz="2800" dirty="0"/>
          </a:p>
          <a:p>
            <a:pPr marL="457200" indent="-457200" algn="just">
              <a:buFont typeface="Arial" panose="020B0604020202020204" pitchFamily="34" charset="0"/>
              <a:buChar char="•"/>
            </a:pPr>
            <a:r>
              <a:rPr lang="pl-PL" altLang="ko-KR" sz="2800" dirty="0"/>
              <a:t>Kształcenie i szkolenie w zakresie wymaganych umiejętności/kompetencji na podstawie doświadczeń bezpośrednich i pośrednich</a:t>
            </a:r>
          </a:p>
          <a:p>
            <a:pPr marL="457200" indent="-457200" algn="just">
              <a:buFont typeface="Arial" panose="020B0604020202020204" pitchFamily="34" charset="0"/>
              <a:buChar char="•"/>
            </a:pPr>
            <a:r>
              <a:rPr lang="pl-PL" altLang="ko-KR" sz="2800" dirty="0"/>
              <a:t>Testowanie w „bezpiecznym środowisku” (tj. rodzina i rówieśnicy)</a:t>
            </a:r>
          </a:p>
          <a:p>
            <a:pPr marL="457200" indent="-457200" algn="just">
              <a:buFont typeface="Arial" panose="020B0604020202020204" pitchFamily="34" charset="0"/>
              <a:buChar char="•"/>
            </a:pPr>
            <a:r>
              <a:rPr lang="pl-PL" altLang="ko-KR" sz="2800" dirty="0"/>
              <a:t>Pilotaż nowo nabytych umiejętności/kompetencji w „niepewnym środowisku” (tj. praca i życie codzienne)</a:t>
            </a:r>
          </a:p>
          <a:p>
            <a:pPr algn="just"/>
            <a:endParaRPr lang="pl-PL" altLang="ko-KR" sz="2800" dirty="0"/>
          </a:p>
          <a:p>
            <a:pPr algn="just"/>
            <a:r>
              <a:rPr lang="pl-PL" altLang="ko-KR" sz="2800" dirty="0"/>
              <a:t>Budowanie poczucia własnej skuteczności oznacza aprobatę ze strony innych. Proces może zaszkodzić samoocenie, jeśli dana osoba żywi uprzedzenia – uniemożliwiając uzyskanie spostrzeżeń i wskaźników do samodoskonalenia.</a:t>
            </a:r>
            <a:endParaRPr lang="en-US" altLang="ko-KR" sz="2800" dirty="0"/>
          </a:p>
        </p:txBody>
      </p:sp>
      <p:sp>
        <p:nvSpPr>
          <p:cNvPr id="9" name="object 2">
            <a:extLst>
              <a:ext uri="{FF2B5EF4-FFF2-40B4-BE49-F238E27FC236}">
                <a16:creationId xmlns:a16="http://schemas.microsoft.com/office/drawing/2014/main" xmlns="" id="{C53BA892-8518-4072-9067-75A687ECEBC5}"/>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87306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pl-PL" sz="4800" dirty="0">
                <a:solidFill>
                  <a:srgbClr val="E12227"/>
                </a:solidFill>
              </a:rPr>
              <a:t>Cele kursu</a:t>
            </a:r>
            <a:r>
              <a:rPr lang="es-ES" sz="4800" b="1" dirty="0">
                <a:solidFill>
                  <a:srgbClr val="E12227"/>
                </a:solidFill>
              </a:rPr>
              <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pl-PL"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Po zakończeniu tego modułu</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xmlns=""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xmlns=""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xmlns=""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xmlns=""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xmlns=""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xmlns=""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xmlns="" id="{494C9F60-B899-4229-BE66-52A19C9BF537}"/>
              </a:ext>
            </a:extLst>
          </p:cNvPr>
          <p:cNvSpPr txBox="1"/>
          <p:nvPr/>
        </p:nvSpPr>
        <p:spPr>
          <a:xfrm>
            <a:off x="1637071" y="3614817"/>
            <a:ext cx="14364929" cy="830997"/>
          </a:xfrm>
          <a:prstGeom prst="rect">
            <a:avLst/>
          </a:prstGeom>
          <a:noFill/>
        </p:spPr>
        <p:txBody>
          <a:bodyPr wrap="square" lIns="108000" rIns="108000" rtlCol="0">
            <a:spAutoFit/>
          </a:bodyPr>
          <a:lstStyle/>
          <a:p>
            <a:r>
              <a:rPr lang="pl-PL" altLang="ko-KR" sz="2400" b="1" dirty="0">
                <a:solidFill>
                  <a:srgbClr val="243255"/>
                </a:solidFill>
                <a:cs typeface="Arial" pitchFamily="34" charset="0"/>
              </a:rPr>
              <a:t>Będziesz zaznajomiony z koncepcją Inteligencji Emocjonalnej</a:t>
            </a:r>
            <a:endParaRPr lang="en-US" altLang="ko-KR" sz="2400" b="1" dirty="0">
              <a:solidFill>
                <a:srgbClr val="243255"/>
              </a:solidFill>
              <a:cs typeface="Arial" pitchFamily="34" charset="0"/>
            </a:endParaRPr>
          </a:p>
          <a:p>
            <a:r>
              <a:rPr lang="en-US" altLang="ko-KR" sz="2400" dirty="0">
                <a:solidFill>
                  <a:srgbClr val="000000"/>
                </a:solidFill>
                <a:cs typeface="Arial" pitchFamily="34" charset="0"/>
              </a:rPr>
              <a:t>…</a:t>
            </a:r>
            <a:r>
              <a:rPr lang="pl-PL" altLang="ko-KR" sz="2400" dirty="0">
                <a:solidFill>
                  <a:srgbClr val="000000"/>
                </a:solidFill>
                <a:cs typeface="Arial" pitchFamily="34" charset="0"/>
              </a:rPr>
              <a:t>Aby lepiej wyposażyć studentów w solidne podstawy teoretyczne</a:t>
            </a:r>
            <a:endParaRPr lang="ko-KR" altLang="en-US" sz="2400" dirty="0">
              <a:solidFill>
                <a:srgbClr val="000000"/>
              </a:solidFill>
              <a:cs typeface="Arial" pitchFamily="34" charset="0"/>
            </a:endParaRPr>
          </a:p>
        </p:txBody>
      </p:sp>
      <p:sp>
        <p:nvSpPr>
          <p:cNvPr id="37" name="TextBox 8">
            <a:extLst>
              <a:ext uri="{FF2B5EF4-FFF2-40B4-BE49-F238E27FC236}">
                <a16:creationId xmlns:a16="http://schemas.microsoft.com/office/drawing/2014/main" xmlns="" id="{CAAA617F-02D8-4BEB-B5A9-29F73C53E850}"/>
              </a:ext>
            </a:extLst>
          </p:cNvPr>
          <p:cNvSpPr txBox="1"/>
          <p:nvPr/>
        </p:nvSpPr>
        <p:spPr>
          <a:xfrm>
            <a:off x="1637071" y="4751481"/>
            <a:ext cx="15812729" cy="830997"/>
          </a:xfrm>
          <a:prstGeom prst="rect">
            <a:avLst/>
          </a:prstGeom>
          <a:noFill/>
        </p:spPr>
        <p:txBody>
          <a:bodyPr wrap="square" lIns="108000" rIns="108000" rtlCol="0">
            <a:spAutoFit/>
          </a:bodyPr>
          <a:lstStyle/>
          <a:p>
            <a:r>
              <a:rPr lang="pl-PL" altLang="ko-KR" sz="2400" b="1" dirty="0">
                <a:solidFill>
                  <a:srgbClr val="243255"/>
                </a:solidFill>
                <a:cs typeface="Arial" pitchFamily="34" charset="0"/>
              </a:rPr>
              <a:t>Nabierzesz umiejętności eksperymentowania i testowania inteligencji emocjonalnej w rzeczywistych warunkach</a:t>
            </a:r>
          </a:p>
          <a:p>
            <a:r>
              <a:rPr lang="pl-PL" altLang="ko-KR" sz="2400" dirty="0">
                <a:cs typeface="Arial" pitchFamily="34" charset="0"/>
              </a:rPr>
              <a:t>Użytkownicy poznają podstawy inteligencji emocjonalnej, które pomagają im się odnaleźć w środowisku społecznym</a:t>
            </a:r>
            <a:endParaRPr lang="en-US" altLang="ko-KR" sz="2400" dirty="0">
              <a:cs typeface="Arial" pitchFamily="34" charset="0"/>
            </a:endParaRPr>
          </a:p>
        </p:txBody>
      </p:sp>
      <p:sp>
        <p:nvSpPr>
          <p:cNvPr id="41" name="TextBox 8">
            <a:extLst>
              <a:ext uri="{FF2B5EF4-FFF2-40B4-BE49-F238E27FC236}">
                <a16:creationId xmlns:a16="http://schemas.microsoft.com/office/drawing/2014/main" xmlns="" id="{D30CFFC9-0910-4AEB-ACCE-4FB39BBB51EE}"/>
              </a:ext>
            </a:extLst>
          </p:cNvPr>
          <p:cNvSpPr txBox="1"/>
          <p:nvPr/>
        </p:nvSpPr>
        <p:spPr>
          <a:xfrm>
            <a:off x="1676400" y="7100406"/>
            <a:ext cx="14594205" cy="1200329"/>
          </a:xfrm>
          <a:prstGeom prst="rect">
            <a:avLst/>
          </a:prstGeom>
          <a:noFill/>
        </p:spPr>
        <p:txBody>
          <a:bodyPr wrap="square" lIns="108000" rIns="108000" rtlCol="0">
            <a:spAutoFit/>
          </a:bodyPr>
          <a:lstStyle/>
          <a:p>
            <a:r>
              <a:rPr lang="pl-PL" altLang="ko-KR" sz="2400" b="1" dirty="0">
                <a:solidFill>
                  <a:srgbClr val="243255"/>
                </a:solidFill>
                <a:cs typeface="Arial" pitchFamily="34" charset="0"/>
              </a:rPr>
              <a:t>Połączysz świadomość emocjonalną z inteligencją społeczną</a:t>
            </a:r>
            <a:endParaRPr lang="en-US" altLang="ko-KR" sz="2400" b="1" dirty="0">
              <a:solidFill>
                <a:srgbClr val="243255"/>
              </a:solidFill>
              <a:cs typeface="Arial" pitchFamily="34" charset="0"/>
            </a:endParaRPr>
          </a:p>
          <a:p>
            <a:r>
              <a:rPr lang="pl-PL" altLang="ko-KR" sz="2400" dirty="0">
                <a:cs typeface="Arial" pitchFamily="34" charset="0"/>
              </a:rPr>
              <a:t>Gdzie inteligencja społeczna oznacza umiejętność budowania i pielęgnowania pozytywnych oraz stymulujących relacji międzyludzkich</a:t>
            </a:r>
            <a:endParaRPr lang="ko-KR" altLang="en-US" sz="2400" dirty="0">
              <a:cs typeface="Arial" pitchFamily="34" charset="0"/>
            </a:endParaRPr>
          </a:p>
        </p:txBody>
      </p:sp>
      <p:sp>
        <p:nvSpPr>
          <p:cNvPr id="43" name="TextBox 8">
            <a:extLst>
              <a:ext uri="{FF2B5EF4-FFF2-40B4-BE49-F238E27FC236}">
                <a16:creationId xmlns:a16="http://schemas.microsoft.com/office/drawing/2014/main" xmlns="" id="{296E3461-3EE8-4F02-A473-DBC09AFF5FAF}"/>
              </a:ext>
            </a:extLst>
          </p:cNvPr>
          <p:cNvSpPr txBox="1"/>
          <p:nvPr/>
        </p:nvSpPr>
        <p:spPr>
          <a:xfrm>
            <a:off x="1639529" y="5813003"/>
            <a:ext cx="15505471" cy="1200329"/>
          </a:xfrm>
          <a:prstGeom prst="rect">
            <a:avLst/>
          </a:prstGeom>
          <a:noFill/>
        </p:spPr>
        <p:txBody>
          <a:bodyPr wrap="square" lIns="108000" rIns="108000" rtlCol="0">
            <a:spAutoFit/>
          </a:bodyPr>
          <a:lstStyle/>
          <a:p>
            <a:r>
              <a:rPr lang="pl-PL" altLang="ko-KR" sz="2400" b="1" dirty="0">
                <a:solidFill>
                  <a:srgbClr val="243255"/>
                </a:solidFill>
                <a:cs typeface="Arial" pitchFamily="34" charset="0"/>
              </a:rPr>
              <a:t>Zrozumiesz znaczenie samoświadomości i poczucia własnej skuteczności łącząc je z modelem inteligencji  emocjonalnej z </a:t>
            </a:r>
            <a:r>
              <a:rPr lang="en-US" altLang="ko-KR" sz="2400" b="1" dirty="0" err="1">
                <a:solidFill>
                  <a:srgbClr val="243255"/>
                </a:solidFill>
                <a:cs typeface="Arial" pitchFamily="34" charset="0"/>
              </a:rPr>
              <a:t>EntreComp</a:t>
            </a:r>
            <a:endParaRPr lang="en-US" altLang="ko-KR" sz="2400" b="1" dirty="0">
              <a:solidFill>
                <a:srgbClr val="243255"/>
              </a:solidFill>
              <a:cs typeface="Arial" pitchFamily="34" charset="0"/>
            </a:endParaRPr>
          </a:p>
          <a:p>
            <a:r>
              <a:rPr lang="en-US" altLang="ko-KR" sz="2400" dirty="0">
                <a:cs typeface="Arial" pitchFamily="34" charset="0"/>
              </a:rPr>
              <a:t>...</a:t>
            </a:r>
            <a:r>
              <a:rPr lang="pl-PL" altLang="ko-KR" sz="2400" dirty="0">
                <a:cs typeface="Arial" pitchFamily="34" charset="0"/>
              </a:rPr>
              <a:t> Aby lepiej zrozumieć prawdziwą moc emocji w służbie pozytywnego stanu psychicznego;</a:t>
            </a:r>
            <a:endParaRPr lang="ko-KR" altLang="en-US" sz="2400" dirty="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S</a:t>
            </a:r>
            <a:r>
              <a:rPr lang="pl-PL" sz="4000" b="1" spc="50" dirty="0" err="1">
                <a:solidFill>
                  <a:srgbClr val="243255"/>
                </a:solidFill>
                <a:cs typeface="Tahoma"/>
              </a:rPr>
              <a:t>amoświadomość</a:t>
            </a:r>
            <a:r>
              <a:rPr lang="pl-PL" sz="4000" b="1" spc="50" dirty="0">
                <a:solidFill>
                  <a:srgbClr val="243255"/>
                </a:solidFill>
                <a:cs typeface="Tahoma"/>
              </a:rPr>
              <a:t> i poczucie własnej skuteczności </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pl-PL" altLang="ko-KR" sz="2800" dirty="0"/>
              <a:t>Poczucie własnej skuteczności Bandury jest wymiarem samoświadomości w praktyce. Te dwie koncepcje są ze sobą ściśle powiązane, ponieważ poczucie własnej skuteczności opiera się na samoświadomości i odwrotnie, poprzez ciągły cykl ulepszeń.</a:t>
            </a:r>
          </a:p>
          <a:p>
            <a:pPr algn="just"/>
            <a:endParaRPr lang="pl-PL" altLang="ko-KR" sz="2800" dirty="0"/>
          </a:p>
          <a:p>
            <a:pPr algn="just"/>
            <a:r>
              <a:rPr lang="pl-PL" altLang="ko-KR" sz="2800" dirty="0"/>
              <a:t>→ Samoświadomość jest pełną kontrolą i prowadzi do ostatecznej diagnozy najbardziej krytycznych obszarów interwencji</a:t>
            </a:r>
          </a:p>
          <a:p>
            <a:pPr algn="just"/>
            <a:endParaRPr lang="pl-PL" altLang="ko-KR" sz="2800" dirty="0"/>
          </a:p>
          <a:p>
            <a:pPr algn="just"/>
            <a:r>
              <a:rPr lang="pl-PL" altLang="ko-KR" sz="2800" dirty="0"/>
              <a:t>→ Poczucie własnej skuteczności to proces przystosowania i nie należy do najłatwiejszych, ponieważ obejmuje błędy, korekty, strategie doskonalenia oraz długi cykl testowania i walidacji.</a:t>
            </a:r>
            <a:endParaRPr lang="en-US" altLang="ko-KR" sz="2800" dirty="0"/>
          </a:p>
        </p:txBody>
      </p:sp>
      <p:sp>
        <p:nvSpPr>
          <p:cNvPr id="9" name="object 2">
            <a:extLst>
              <a:ext uri="{FF2B5EF4-FFF2-40B4-BE49-F238E27FC236}">
                <a16:creationId xmlns:a16="http://schemas.microsoft.com/office/drawing/2014/main" xmlns="" id="{61626798-2B86-4C0F-BA43-1854D38E0024}"/>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86614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762000" y="1333500"/>
            <a:ext cx="17730945" cy="629660"/>
          </a:xfrm>
          <a:prstGeom prst="rect">
            <a:avLst/>
          </a:prstGeom>
        </p:spPr>
        <p:txBody>
          <a:bodyPr vert="horz" wrap="square" lIns="0" tIns="13970" rIns="0" bIns="0" rtlCol="0">
            <a:spAutoFit/>
          </a:bodyPr>
          <a:lstStyle/>
          <a:p>
            <a:pPr marL="12700" algn="just">
              <a:spcBef>
                <a:spcPts val="110"/>
              </a:spcBef>
            </a:pPr>
            <a:r>
              <a:rPr lang="en-GB" sz="4000" b="1" spc="50" dirty="0">
                <a:solidFill>
                  <a:srgbClr val="243255"/>
                </a:solidFill>
                <a:cs typeface="Tahoma"/>
              </a:rPr>
              <a:t>S</a:t>
            </a:r>
            <a:r>
              <a:rPr lang="pl-PL" sz="4000" b="1" spc="50" dirty="0" err="1">
                <a:solidFill>
                  <a:srgbClr val="243255"/>
                </a:solidFill>
                <a:cs typeface="Tahoma"/>
              </a:rPr>
              <a:t>amoświadomość</a:t>
            </a:r>
            <a:r>
              <a:rPr lang="pl-PL" sz="4000" b="1" spc="50" dirty="0">
                <a:solidFill>
                  <a:srgbClr val="243255"/>
                </a:solidFill>
                <a:cs typeface="Tahoma"/>
              </a:rPr>
              <a:t> i poczucie własnej skuteczności w </a:t>
            </a:r>
            <a:r>
              <a:rPr lang="en-GB" sz="4000" b="1" spc="50" dirty="0" err="1">
                <a:solidFill>
                  <a:srgbClr val="243255"/>
                </a:solidFill>
                <a:cs typeface="Tahoma"/>
              </a:rPr>
              <a:t>EntreComp</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762000" y="2077655"/>
            <a:ext cx="16913698" cy="954107"/>
          </a:xfrm>
          <a:prstGeom prst="rect">
            <a:avLst/>
          </a:prstGeom>
          <a:noFill/>
        </p:spPr>
        <p:txBody>
          <a:bodyPr wrap="square" rtlCol="0">
            <a:spAutoFit/>
          </a:bodyPr>
          <a:lstStyle/>
          <a:p>
            <a:pPr algn="just"/>
            <a:r>
              <a:rPr lang="pl-PL" altLang="ko-KR" sz="2800" dirty="0"/>
              <a:t>Szczęśliwie</a:t>
            </a:r>
            <a:r>
              <a:rPr lang="en-US" altLang="ko-KR" sz="2800" dirty="0"/>
              <a:t>, </a:t>
            </a:r>
            <a:r>
              <a:rPr lang="en-US" altLang="ko-KR" sz="2800" dirty="0" err="1"/>
              <a:t>EntreComp</a:t>
            </a:r>
            <a:r>
              <a:rPr lang="pl-PL" altLang="ko-KR" sz="2800" dirty="0"/>
              <a:t> oferuje rzetelny model samooceny składający się z ośmiu poziomów, który możesz wykorzystać do monitorowania i oceny swoich postępów w zakresie każdej z 15 kompetencji.</a:t>
            </a:r>
            <a:endParaRPr lang="en-US" altLang="ko-KR" sz="2800" dirty="0"/>
          </a:p>
        </p:txBody>
      </p:sp>
      <p:graphicFrame>
        <p:nvGraphicFramePr>
          <p:cNvPr id="9" name="Tabella 5">
            <a:extLst>
              <a:ext uri="{FF2B5EF4-FFF2-40B4-BE49-F238E27FC236}">
                <a16:creationId xmlns:a16="http://schemas.microsoft.com/office/drawing/2014/main" xmlns="" id="{10BD7992-EA38-4DA9-9F04-13E06F07AE36}"/>
              </a:ext>
            </a:extLst>
          </p:cNvPr>
          <p:cNvGraphicFramePr>
            <a:graphicFrameLocks noGrp="1"/>
          </p:cNvGraphicFramePr>
          <p:nvPr>
            <p:extLst>
              <p:ext uri="{D42A27DB-BD31-4B8C-83A1-F6EECF244321}">
                <p14:modId xmlns:p14="http://schemas.microsoft.com/office/powerpoint/2010/main" val="2708053904"/>
              </p:ext>
            </p:extLst>
          </p:nvPr>
        </p:nvGraphicFramePr>
        <p:xfrm>
          <a:off x="962937" y="3130213"/>
          <a:ext cx="16511824" cy="5708482"/>
        </p:xfrm>
        <a:graphic>
          <a:graphicData uri="http://schemas.openxmlformats.org/drawingml/2006/table">
            <a:tbl>
              <a:tblPr firstRow="1" bandRow="1">
                <a:tableStyleId>{5C22544A-7EE6-4342-B048-85BDC9FD1C3A}</a:tableStyleId>
              </a:tblPr>
              <a:tblGrid>
                <a:gridCol w="2063978">
                  <a:extLst>
                    <a:ext uri="{9D8B030D-6E8A-4147-A177-3AD203B41FA5}">
                      <a16:colId xmlns:a16="http://schemas.microsoft.com/office/drawing/2014/main" xmlns="" val="414805210"/>
                    </a:ext>
                  </a:extLst>
                </a:gridCol>
                <a:gridCol w="2063978">
                  <a:extLst>
                    <a:ext uri="{9D8B030D-6E8A-4147-A177-3AD203B41FA5}">
                      <a16:colId xmlns:a16="http://schemas.microsoft.com/office/drawing/2014/main" xmlns="" val="2583722988"/>
                    </a:ext>
                  </a:extLst>
                </a:gridCol>
                <a:gridCol w="2063978">
                  <a:extLst>
                    <a:ext uri="{9D8B030D-6E8A-4147-A177-3AD203B41FA5}">
                      <a16:colId xmlns:a16="http://schemas.microsoft.com/office/drawing/2014/main" xmlns="" val="3442029451"/>
                    </a:ext>
                  </a:extLst>
                </a:gridCol>
                <a:gridCol w="2063978">
                  <a:extLst>
                    <a:ext uri="{9D8B030D-6E8A-4147-A177-3AD203B41FA5}">
                      <a16:colId xmlns:a16="http://schemas.microsoft.com/office/drawing/2014/main" xmlns="" val="3599296151"/>
                    </a:ext>
                  </a:extLst>
                </a:gridCol>
                <a:gridCol w="2063978">
                  <a:extLst>
                    <a:ext uri="{9D8B030D-6E8A-4147-A177-3AD203B41FA5}">
                      <a16:colId xmlns:a16="http://schemas.microsoft.com/office/drawing/2014/main" xmlns="" val="3549105305"/>
                    </a:ext>
                  </a:extLst>
                </a:gridCol>
                <a:gridCol w="2063978">
                  <a:extLst>
                    <a:ext uri="{9D8B030D-6E8A-4147-A177-3AD203B41FA5}">
                      <a16:colId xmlns:a16="http://schemas.microsoft.com/office/drawing/2014/main" xmlns="" val="2973949631"/>
                    </a:ext>
                  </a:extLst>
                </a:gridCol>
                <a:gridCol w="2063978">
                  <a:extLst>
                    <a:ext uri="{9D8B030D-6E8A-4147-A177-3AD203B41FA5}">
                      <a16:colId xmlns:a16="http://schemas.microsoft.com/office/drawing/2014/main" xmlns="" val="1436346978"/>
                    </a:ext>
                  </a:extLst>
                </a:gridCol>
                <a:gridCol w="2063978">
                  <a:extLst>
                    <a:ext uri="{9D8B030D-6E8A-4147-A177-3AD203B41FA5}">
                      <a16:colId xmlns:a16="http://schemas.microsoft.com/office/drawing/2014/main" xmlns="" val="1937824920"/>
                    </a:ext>
                  </a:extLst>
                </a:gridCol>
              </a:tblGrid>
              <a:tr h="379801">
                <a:tc gridSpan="2">
                  <a:txBody>
                    <a:bodyPr/>
                    <a:lstStyle/>
                    <a:p>
                      <a:pPr algn="ctr"/>
                      <a:r>
                        <a:rPr lang="pl-PL" sz="1800" i="1" dirty="0">
                          <a:solidFill>
                            <a:schemeClr val="tx1"/>
                          </a:solidFill>
                        </a:rPr>
                        <a:t>Podstawa</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pl-PL" sz="1800" i="1" dirty="0">
                          <a:solidFill>
                            <a:schemeClr val="tx1"/>
                          </a:solidFill>
                        </a:rPr>
                        <a:t>Średniozaawansowane</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pPr algn="ctr"/>
                      <a:r>
                        <a:rPr lang="pl-PL" sz="1800" i="1" dirty="0">
                          <a:solidFill>
                            <a:schemeClr val="tx1"/>
                          </a:solidFill>
                        </a:rPr>
                        <a:t>Zaawansowane</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pPr algn="ctr"/>
                      <a:r>
                        <a:rPr lang="en-US" sz="1800" i="1" dirty="0">
                          <a:solidFill>
                            <a:schemeClr val="tx1"/>
                          </a:solidFill>
                        </a:rPr>
                        <a:t>E</a:t>
                      </a:r>
                      <a:r>
                        <a:rPr lang="pl-PL" sz="1800" i="1" dirty="0" err="1">
                          <a:solidFill>
                            <a:schemeClr val="tx1"/>
                          </a:solidFill>
                        </a:rPr>
                        <a:t>ks</a:t>
                      </a:r>
                      <a:r>
                        <a:rPr lang="en-US" sz="1800" i="1" dirty="0">
                          <a:solidFill>
                            <a:schemeClr val="tx1"/>
                          </a:solidFill>
                        </a:rPr>
                        <a:t>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xmlns="" val="2573470390"/>
                  </a:ext>
                </a:extLst>
              </a:tr>
              <a:tr h="664652">
                <a:tc gridSpan="2">
                  <a:txBody>
                    <a:bodyPr/>
                    <a:lstStyle/>
                    <a:p>
                      <a:r>
                        <a:rPr lang="pl-PL" sz="1800" dirty="0">
                          <a:solidFill>
                            <a:schemeClr val="tx1"/>
                          </a:solidFill>
                        </a:rPr>
                        <a:t>Poleganie na wsparciu ze strony innych</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r>
                        <a:rPr lang="pl-PL" sz="1800" dirty="0">
                          <a:solidFill>
                            <a:schemeClr val="tx1"/>
                          </a:solidFill>
                        </a:rPr>
                        <a:t>Budowanie niezależności</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r>
                        <a:rPr lang="pl-PL" sz="1800" dirty="0">
                          <a:solidFill>
                            <a:schemeClr val="tx1"/>
                          </a:solidFill>
                        </a:rPr>
                        <a:t>Przejmowanie odpowiedzialności</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r>
                        <a:rPr lang="pl-PL" sz="1800" dirty="0">
                          <a:solidFill>
                            <a:schemeClr val="tx1"/>
                          </a:solidFill>
                        </a:rPr>
                        <a:t>Napędzanie transformacji, innowacji i wzrostu</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xmlns="" val="3878563662"/>
                  </a:ext>
                </a:extLst>
              </a:tr>
              <a:tr h="1150867">
                <a:tc>
                  <a:txBody>
                    <a:bodyPr/>
                    <a:lstStyle/>
                    <a:p>
                      <a:r>
                        <a:rPr lang="pl-PL" sz="1600" dirty="0"/>
                        <a:t>Pod bezpośrednim nadzorem</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pl-PL" sz="1600" dirty="0"/>
                        <a:t>Przy ograniczonym wsparciu innych, pewnej autonomii i razem z rówieśnikami.</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pl-PL" sz="1600" dirty="0"/>
                        <a:t/>
                      </a:r>
                      <a:br>
                        <a:rPr lang="pl-PL" sz="1600" dirty="0"/>
                      </a:br>
                      <a:r>
                        <a:rPr lang="pl-PL" sz="1600" b="0" i="0" dirty="0">
                          <a:solidFill>
                            <a:schemeClr val="dk1"/>
                          </a:solidFill>
                          <a:effectLst/>
                          <a:latin typeface="+mn-lt"/>
                          <a:ea typeface="+mn-ea"/>
                          <a:cs typeface="+mn-cs"/>
                        </a:rPr>
                        <a:t>Na własną rękę i razem z rówieśnikami.</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pl-PL" sz="1600" dirty="0"/>
                        <a:t/>
                      </a:r>
                      <a:br>
                        <a:rPr lang="pl-PL" sz="1600" dirty="0"/>
                      </a:br>
                      <a:r>
                        <a:rPr lang="pl-PL" sz="1600" b="0" i="0" dirty="0">
                          <a:solidFill>
                            <a:schemeClr val="dk1"/>
                          </a:solidFill>
                          <a:effectLst/>
                          <a:latin typeface="+mn-lt"/>
                          <a:ea typeface="+mn-ea"/>
                          <a:cs typeface="+mn-cs"/>
                        </a:rPr>
                        <a:t>Branie i dzielenie się odpowiedzialnością.</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pl-PL" sz="1600" dirty="0"/>
                        <a:t>Z pewnymi wskazówkami i razem z innymi.</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pl-PL" sz="1600" dirty="0"/>
                        <a:t>Branie odpowiedzialności za podejmowanie decyzji i współpracę z innymi.</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pl-PL" sz="1600" b="0" i="0" dirty="0">
                          <a:solidFill>
                            <a:schemeClr val="dk1"/>
                          </a:solidFill>
                          <a:effectLst/>
                          <a:latin typeface="+mn-lt"/>
                          <a:ea typeface="+mn-ea"/>
                          <a:cs typeface="+mn-cs"/>
                        </a:rPr>
                        <a:t>Przejmowanie odpowiedzialności za wkład w rozwój w określonej dziedzinie.</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pl-PL" sz="1600" dirty="0"/>
                        <a:t>Wkład merytoryczny w rozwój określonej dziedziny.</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77691182"/>
                  </a:ext>
                </a:extLst>
              </a:tr>
              <a:tr h="379801">
                <a:tc>
                  <a:txBody>
                    <a:bodyPr/>
                    <a:lstStyle/>
                    <a:p>
                      <a:pPr algn="ctr"/>
                      <a:r>
                        <a:rPr lang="pl-PL" sz="1800" b="1" dirty="0">
                          <a:solidFill>
                            <a:srgbClr val="002060"/>
                          </a:solidFill>
                        </a:rPr>
                        <a:t>Odkryć</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pl-PL" sz="1800" b="1" dirty="0">
                          <a:solidFill>
                            <a:srgbClr val="002060"/>
                          </a:solidFill>
                        </a:rPr>
                        <a:t>Zbadać</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pl-PL" sz="1800" b="1">
                          <a:solidFill>
                            <a:srgbClr val="002060"/>
                          </a:solidFill>
                        </a:rPr>
                        <a:t>Eksperyment</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l-PL" sz="1800" b="1" dirty="0">
                          <a:solidFill>
                            <a:srgbClr val="002060"/>
                          </a:solidFill>
                        </a:rPr>
                        <a:t>Odważyć się</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l-PL" sz="1800" b="1" dirty="0">
                          <a:solidFill>
                            <a:srgbClr val="002060"/>
                          </a:solidFill>
                        </a:rPr>
                        <a:t>Doskonalić</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pl-PL" sz="1800" b="1" dirty="0">
                          <a:solidFill>
                            <a:srgbClr val="002060"/>
                          </a:solidFill>
                        </a:rPr>
                        <a:t>Przezwyciężać</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pl-PL" sz="1800" b="1" dirty="0">
                          <a:solidFill>
                            <a:srgbClr val="002060"/>
                          </a:solidFill>
                        </a:rPr>
                        <a:t>Rozszerzać</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800" b="1" dirty="0">
                          <a:solidFill>
                            <a:srgbClr val="002060"/>
                          </a:solidFill>
                        </a:rPr>
                        <a:t>Trans</a:t>
                      </a:r>
                      <a:r>
                        <a:rPr lang="pl-PL" sz="1800" b="1" dirty="0">
                          <a:solidFill>
                            <a:srgbClr val="002060"/>
                          </a:solidFill>
                        </a:rPr>
                        <a:t>formować</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436400073"/>
                  </a:ext>
                </a:extLst>
              </a:tr>
              <a:tr h="3133361">
                <a:tc>
                  <a:txBody>
                    <a:bodyPr/>
                    <a:lstStyle/>
                    <a:p>
                      <a:pPr algn="l"/>
                      <a:r>
                        <a:rPr lang="pl-PL" sz="1600" dirty="0"/>
                        <a:t>Potrafię określić swoje potrzeby, pragnienia, zainteresowania i cele.</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pl-PL" sz="1600" dirty="0"/>
                        <a:t>Potrafię opisać swoje potrzeby, pragnienia, zainteresowania i cele.</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pl-PL" sz="1600" dirty="0"/>
                        <a:t>Mogę zaangażować się do spełnienia swoich potrzeb, pragnień, zainteresowań i celów.</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pl-PL" sz="1600" dirty="0"/>
                        <a:t>Potrafię zastanowić się nad moimi indywidualnymi i grupowymi potrzebami, pragnieniami, zainteresowaniami i aspiracjami w odniesieniu do możliwości i perspektyw w przyszłości</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pl-PL" sz="1600" dirty="0"/>
                        <a:t>Potrafię przełożyć swoje potrzeby, pragnienia, zainteresowania i aspiracje na cele, które pomogą mi je osiągnąć</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pl-PL" sz="1600" dirty="0"/>
                        <a:t>Mogę pomóc innym zastanowić się nad ich potrzebami, pragnieniami, zainteresowaniami i aspiracjami oraz jak mogą przekształcić je w cele.</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US" sz="1600" b="1"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en-US" sz="1600" b="1"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018679812"/>
                  </a:ext>
                </a:extLst>
              </a:tr>
            </a:tbl>
          </a:graphicData>
        </a:graphic>
      </p:graphicFrame>
      <p:sp>
        <p:nvSpPr>
          <p:cNvPr id="11" name="object 2">
            <a:extLst>
              <a:ext uri="{FF2B5EF4-FFF2-40B4-BE49-F238E27FC236}">
                <a16:creationId xmlns:a16="http://schemas.microsoft.com/office/drawing/2014/main" xmlns="" id="{AC137481-E18B-497B-ABB5-8EB0919030AF}"/>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87732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02003"/>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Połączenie dwóch inteligencji relacyjnych: </a:t>
            </a:r>
            <a:r>
              <a:rPr lang="en-GB" sz="4000" b="1" spc="50" dirty="0">
                <a:solidFill>
                  <a:srgbClr val="243255"/>
                </a:solidFill>
                <a:cs typeface="Tahoma"/>
              </a:rPr>
              <a:t>Emo</a:t>
            </a:r>
            <a:r>
              <a:rPr lang="pl-PL" sz="4000" b="1" spc="50" dirty="0" err="1">
                <a:solidFill>
                  <a:srgbClr val="243255"/>
                </a:solidFill>
                <a:cs typeface="Tahoma"/>
              </a:rPr>
              <a:t>cjonalnej</a:t>
            </a:r>
            <a:r>
              <a:rPr lang="pl-PL" sz="4000" b="1" spc="50" dirty="0">
                <a:solidFill>
                  <a:srgbClr val="243255"/>
                </a:solidFill>
                <a:cs typeface="Tahoma"/>
              </a:rPr>
              <a:t> i Społecznej</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6" y="4774092"/>
            <a:ext cx="16913698" cy="2677656"/>
          </a:xfrm>
          <a:prstGeom prst="rect">
            <a:avLst/>
          </a:prstGeom>
          <a:noFill/>
        </p:spPr>
        <p:txBody>
          <a:bodyPr wrap="square" rtlCol="0">
            <a:spAutoFit/>
          </a:bodyPr>
          <a:lstStyle/>
          <a:p>
            <a:pPr algn="just"/>
            <a:r>
              <a:rPr lang="pl-PL" altLang="ko-KR" sz="2800" dirty="0"/>
              <a:t>Po serii udanych publikacji na temat inteligencji emocjonalnej, w 2006 roku Daniel </a:t>
            </a:r>
            <a:r>
              <a:rPr lang="pl-PL" altLang="ko-KR" sz="2800" dirty="0" err="1"/>
              <a:t>Goleman</a:t>
            </a:r>
            <a:r>
              <a:rPr lang="pl-PL" altLang="ko-KR" sz="2800" dirty="0"/>
              <a:t> ponownie zyskał popularność dzięki swojej nowej książce </a:t>
            </a:r>
            <a:r>
              <a:rPr lang="pl-PL" altLang="ko-KR" sz="2800" b="1" i="1" dirty="0"/>
              <a:t>„Społeczna inteligencja. Nowa nauka o relacjach międzyludzkich”.</a:t>
            </a:r>
          </a:p>
          <a:p>
            <a:pPr algn="just"/>
            <a:endParaRPr lang="pl-PL" altLang="ko-KR" sz="2800" dirty="0"/>
          </a:p>
          <a:p>
            <a:pPr algn="just"/>
            <a:r>
              <a:rPr lang="pl-PL" altLang="ko-KR" sz="2800" dirty="0"/>
              <a:t>Książka zagłębia się w umiejętności społeczne i relacyjne pierwotnie zawarte w piątym wymiarze Ram inteligencji emocjonalnej i, zgodnie z oczekiwaniami, odniosła wielki sukces wśród organizacji, przedsiębiorstw i ogółu społeczeństwa.</a:t>
            </a:r>
            <a:endParaRPr lang="en-US" altLang="ko-KR" sz="2800" dirty="0"/>
          </a:p>
        </p:txBody>
      </p:sp>
      <p:sp>
        <p:nvSpPr>
          <p:cNvPr id="11" name="TextBox 5">
            <a:extLst>
              <a:ext uri="{FF2B5EF4-FFF2-40B4-BE49-F238E27FC236}">
                <a16:creationId xmlns:a16="http://schemas.microsoft.com/office/drawing/2014/main" xmlns="" id="{6DB2408F-C8E3-481B-BEFD-24DB75CA61AF}"/>
              </a:ext>
            </a:extLst>
          </p:cNvPr>
          <p:cNvSpPr txBox="1"/>
          <p:nvPr/>
        </p:nvSpPr>
        <p:spPr>
          <a:xfrm>
            <a:off x="938055" y="3951583"/>
            <a:ext cx="4167344" cy="584775"/>
          </a:xfrm>
          <a:prstGeom prst="rect">
            <a:avLst/>
          </a:prstGeom>
          <a:noFill/>
        </p:spPr>
        <p:txBody>
          <a:bodyPr wrap="square" rtlCol="0" anchor="ctr">
            <a:spAutoFit/>
          </a:bodyPr>
          <a:lstStyle/>
          <a:p>
            <a:r>
              <a:rPr lang="pl-PL" altLang="ko-KR" sz="3200" b="1">
                <a:solidFill>
                  <a:srgbClr val="243255"/>
                </a:solidFill>
                <a:ea typeface="Tahoma" panose="020B0604030504040204" pitchFamily="34" charset="0"/>
                <a:cs typeface="Tahoma" panose="020B0604030504040204" pitchFamily="34" charset="0"/>
              </a:rPr>
              <a:t>Społeczna Inteligencja</a:t>
            </a:r>
            <a:endParaRPr lang="ko-KR" altLang="en-US" sz="3200" b="1" dirty="0">
              <a:solidFill>
                <a:srgbClr val="243255"/>
              </a:solidFill>
              <a:cs typeface="Tahoma" panose="020B0604030504040204" pitchFamily="34" charset="0"/>
            </a:endParaRPr>
          </a:p>
        </p:txBody>
      </p:sp>
      <p:sp>
        <p:nvSpPr>
          <p:cNvPr id="12" name="object 2">
            <a:extLst>
              <a:ext uri="{FF2B5EF4-FFF2-40B4-BE49-F238E27FC236}">
                <a16:creationId xmlns:a16="http://schemas.microsoft.com/office/drawing/2014/main" xmlns="" id="{13C5E093-180E-4582-90E6-2DB47E456693}"/>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xmlns="" id="{68CF6028-239B-4880-BDF6-6A475B8EE8CD}"/>
              </a:ext>
            </a:extLst>
          </p:cNvPr>
          <p:cNvSpPr txBox="1"/>
          <p:nvPr/>
        </p:nvSpPr>
        <p:spPr>
          <a:xfrm>
            <a:off x="959826" y="2890434"/>
            <a:ext cx="16891928" cy="954107"/>
          </a:xfrm>
          <a:prstGeom prst="rect">
            <a:avLst/>
          </a:prstGeom>
          <a:noFill/>
        </p:spPr>
        <p:txBody>
          <a:bodyPr wrap="square">
            <a:spAutoFit/>
          </a:bodyPr>
          <a:lstStyle/>
          <a:p>
            <a:r>
              <a:rPr lang="pl-PL" sz="2800" dirty="0"/>
              <a:t>Jedną z najbardziej udanych kontynuacji swojego bestsellera </a:t>
            </a:r>
            <a:r>
              <a:rPr lang="pl-PL" sz="2800" dirty="0" err="1"/>
              <a:t>Golemana</a:t>
            </a:r>
            <a:r>
              <a:rPr lang="pl-PL" sz="2800" dirty="0"/>
              <a:t> z 1995 roku było szczegółowe badanie piątego wymiaru Ram inteligencji emocjonalnej: związanego z umiejętnościami społecznymi i relacyjnymi.</a:t>
            </a:r>
          </a:p>
        </p:txBody>
      </p:sp>
    </p:spTree>
    <p:extLst>
      <p:ext uri="{BB962C8B-B14F-4D97-AF65-F5344CB8AC3E}">
        <p14:creationId xmlns:p14="http://schemas.microsoft.com/office/powerpoint/2010/main" val="312508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Tło i wprowadzenie do społecznej inteligencji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09900"/>
            <a:ext cx="16913698" cy="5262979"/>
          </a:xfrm>
          <a:prstGeom prst="rect">
            <a:avLst/>
          </a:prstGeom>
          <a:noFill/>
        </p:spPr>
        <p:txBody>
          <a:bodyPr wrap="square" rtlCol="0">
            <a:spAutoFit/>
          </a:bodyPr>
          <a:lstStyle/>
          <a:p>
            <a:pPr algn="just"/>
            <a:r>
              <a:rPr lang="pl-PL" altLang="ko-KR" sz="2800" dirty="0"/>
              <a:t>Pojęcie inteligencji społecznej jest mniej rozpowszechnione w porównaniu z inteligencją emocjonalną, głównie ze względu na to, że jest ono w większości kojarzone z innymi zjawiskami.</a:t>
            </a:r>
          </a:p>
          <a:p>
            <a:pPr algn="just"/>
            <a:endParaRPr lang="pl-PL" altLang="ko-KR" sz="2800" dirty="0"/>
          </a:p>
          <a:p>
            <a:pPr algn="just"/>
            <a:r>
              <a:rPr lang="pl-PL" altLang="ko-KR" sz="2800" dirty="0"/>
              <a:t>Znów </a:t>
            </a:r>
            <a:r>
              <a:rPr lang="pl-PL" altLang="ko-KR" sz="2800" dirty="0" err="1"/>
              <a:t>Goleman</a:t>
            </a:r>
            <a:r>
              <a:rPr lang="pl-PL" altLang="ko-KR" sz="2800" dirty="0"/>
              <a:t> przyczynił się do spopularyzowania tego terminu, ale jego prawdziwych początków należy doszukiwać się na początku ubiegłego wieku za sprawą amerykańskiego psychologa Edwarda Lee </a:t>
            </a:r>
            <a:r>
              <a:rPr lang="pl-PL" altLang="ko-KR" sz="2800" dirty="0" err="1"/>
              <a:t>Thorndike'a</a:t>
            </a:r>
            <a:r>
              <a:rPr lang="pl-PL" altLang="ko-KR" sz="2800" dirty="0"/>
              <a:t>.</a:t>
            </a:r>
          </a:p>
          <a:p>
            <a:pPr algn="just"/>
            <a:endParaRPr lang="pl-PL" altLang="ko-KR" sz="2800" dirty="0"/>
          </a:p>
          <a:p>
            <a:pPr algn="just"/>
            <a:r>
              <a:rPr lang="pl-PL" altLang="ko-KR" sz="2800" dirty="0"/>
              <a:t>Inteligencja społeczna została wprowadzona jako specyficzny wymiar trójpłaszczyznowego modelu rozwoju intelektualnego opartego na:</a:t>
            </a:r>
          </a:p>
          <a:p>
            <a:pPr algn="just"/>
            <a:endParaRPr lang="pl-PL" altLang="ko-KR" sz="2800" dirty="0"/>
          </a:p>
          <a:p>
            <a:pPr marL="457200" indent="-457200" algn="just">
              <a:buFont typeface="Arial" panose="020B0604020202020204" pitchFamily="34" charset="0"/>
              <a:buChar char="•"/>
            </a:pPr>
            <a:r>
              <a:rPr lang="pl-PL" altLang="ko-KR" sz="2800" dirty="0"/>
              <a:t>Abstrakcyjnej inteligencji</a:t>
            </a:r>
          </a:p>
          <a:p>
            <a:pPr marL="457200" indent="-457200" algn="just">
              <a:buFont typeface="Arial" panose="020B0604020202020204" pitchFamily="34" charset="0"/>
              <a:buChar char="•"/>
            </a:pPr>
            <a:r>
              <a:rPr lang="pl-PL" altLang="ko-KR" sz="2800" dirty="0"/>
              <a:t>Inteligencji mechanicznej</a:t>
            </a:r>
          </a:p>
          <a:p>
            <a:pPr marL="457200" indent="-457200" algn="just">
              <a:buFont typeface="Arial" panose="020B0604020202020204" pitchFamily="34" charset="0"/>
              <a:buChar char="•"/>
            </a:pPr>
            <a:r>
              <a:rPr lang="pl-PL" altLang="ko-KR" sz="2800" dirty="0"/>
              <a:t>Inteligencji społecznej</a:t>
            </a:r>
            <a:endParaRPr lang="en-US" altLang="ko-KR" sz="2800" dirty="0"/>
          </a:p>
        </p:txBody>
      </p:sp>
      <p:sp>
        <p:nvSpPr>
          <p:cNvPr id="9" name="object 2">
            <a:extLst>
              <a:ext uri="{FF2B5EF4-FFF2-40B4-BE49-F238E27FC236}">
                <a16:creationId xmlns:a16="http://schemas.microsoft.com/office/drawing/2014/main" xmlns="" id="{521566C2-0A27-4E5B-B179-7FC660E00A41}"/>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716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Inteligencja społeczna dzisiaj</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pl-PL" altLang="ko-KR" sz="2800" dirty="0"/>
              <a:t>Inteligencja społeczna zmienia znaczenie w zależności od obszarów zainteresowań/dyscyplin, w których koncepcja znajduje zastosowanie. Dlatego dysponujemy Inteligencją Społeczną w kontekście:</a:t>
            </a:r>
          </a:p>
          <a:p>
            <a:pPr marL="457200" indent="-457200" algn="just">
              <a:buFont typeface="Arial" panose="020B0604020202020204" pitchFamily="34" charset="0"/>
              <a:buChar char="•"/>
            </a:pPr>
            <a:endParaRPr lang="pl-PL" altLang="ko-KR" sz="2800" dirty="0"/>
          </a:p>
          <a:p>
            <a:pPr marL="457200" indent="-457200" algn="just">
              <a:buFont typeface="Arial" panose="020B0604020202020204" pitchFamily="34" charset="0"/>
              <a:buChar char="•"/>
            </a:pPr>
            <a:r>
              <a:rPr lang="pl-PL" altLang="ko-KR" sz="2800" dirty="0"/>
              <a:t>Wpływów społecznych (na gorsze lub na lepsze) na inteligencję człowieka</a:t>
            </a:r>
          </a:p>
          <a:p>
            <a:pPr marL="457200" indent="-457200" algn="just">
              <a:buFont typeface="Arial" panose="020B0604020202020204" pitchFamily="34" charset="0"/>
              <a:buChar char="•"/>
            </a:pPr>
            <a:r>
              <a:rPr lang="pl-PL" altLang="ko-KR" sz="2800" dirty="0"/>
              <a:t>Inteligencji grupowej</a:t>
            </a:r>
          </a:p>
          <a:p>
            <a:pPr marL="457200" indent="-457200" algn="just">
              <a:buFont typeface="Arial" panose="020B0604020202020204" pitchFamily="34" charset="0"/>
              <a:buChar char="•"/>
            </a:pPr>
            <a:r>
              <a:rPr lang="pl-PL" altLang="ko-KR" sz="2800" dirty="0"/>
              <a:t>Umiejętności zrozumienia - jak budować i pielęgnować pozytywne i stymulujące relacje międzyludzkie</a:t>
            </a:r>
          </a:p>
          <a:p>
            <a:pPr marL="457200" indent="-457200" algn="just">
              <a:buFont typeface="Arial" panose="020B0604020202020204" pitchFamily="34" charset="0"/>
              <a:buChar char="•"/>
            </a:pPr>
            <a:endParaRPr lang="pl-PL" altLang="ko-KR" sz="2800" dirty="0"/>
          </a:p>
          <a:p>
            <a:pPr algn="just"/>
            <a:r>
              <a:rPr lang="pl-PL" altLang="ko-KR" sz="2800" dirty="0"/>
              <a:t>W kontekście tego modułu szkoleniowego będziemy odnosić się do tego ostatniego.</a:t>
            </a:r>
            <a:endParaRPr lang="en-US" altLang="ko-KR" sz="2800" dirty="0"/>
          </a:p>
        </p:txBody>
      </p:sp>
      <p:sp>
        <p:nvSpPr>
          <p:cNvPr id="9" name="object 2">
            <a:extLst>
              <a:ext uri="{FF2B5EF4-FFF2-40B4-BE49-F238E27FC236}">
                <a16:creationId xmlns:a16="http://schemas.microsoft.com/office/drawing/2014/main" xmlns="" id="{46196EC3-35C1-4DC3-99EB-B004916C8190}"/>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162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Pięć wymiarów modelu Inteligencji Społecznej</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2942897"/>
            <a:ext cx="16913698" cy="4401205"/>
          </a:xfrm>
          <a:prstGeom prst="rect">
            <a:avLst/>
          </a:prstGeom>
          <a:noFill/>
        </p:spPr>
        <p:txBody>
          <a:bodyPr wrap="square" rtlCol="0">
            <a:spAutoFit/>
          </a:bodyPr>
          <a:lstStyle/>
          <a:p>
            <a:pPr algn="just"/>
            <a:r>
              <a:rPr lang="pl-PL" altLang="ko-KR" sz="2800" dirty="0"/>
              <a:t>Zgodnie z inteligencją emocjonalną, inteligencja społeczna jest zwykle ujęta w pięciowymiarowy model, który uwzględnia:</a:t>
            </a:r>
          </a:p>
          <a:p>
            <a:pPr algn="just"/>
            <a:endParaRPr lang="pl-PL" altLang="ko-KR" sz="2800" dirty="0"/>
          </a:p>
          <a:p>
            <a:pPr algn="just"/>
            <a:r>
              <a:rPr lang="pl-PL" altLang="ko-KR" sz="2800" dirty="0"/>
              <a:t>Świadomość sytuacyjna – środowisko, którym dzielisz się z innymi ludźmi oraz ich chęć do interakcji i uczestniczenia z tobą w działaniach „społecznych”</a:t>
            </a:r>
          </a:p>
          <a:p>
            <a:pPr algn="just"/>
            <a:r>
              <a:rPr lang="pl-PL" altLang="ko-KR" sz="2800" dirty="0"/>
              <a:t>Obecność – spostrzeżenia i sygnały wskazujące na ich stany emocjonalne (ton głosu, postawa itp.)</a:t>
            </a:r>
          </a:p>
          <a:p>
            <a:pPr algn="just"/>
            <a:r>
              <a:rPr lang="pl-PL" altLang="ko-KR" sz="2800" dirty="0"/>
              <a:t>Autentyczność – to, co postrzegają od nas inni</a:t>
            </a:r>
          </a:p>
          <a:p>
            <a:pPr algn="just"/>
            <a:r>
              <a:rPr lang="pl-PL" altLang="ko-KR" sz="2800" dirty="0"/>
              <a:t>Przejrzystość – nasza umiejętność dzielenia się w jasny i szczegółowy sposób pomysłami, informacjami i opiniami, które pomogą nam zdobyć ich zaufanie</a:t>
            </a:r>
          </a:p>
          <a:p>
            <a:pPr algn="just"/>
            <a:r>
              <a:rPr lang="pl-PL" altLang="ko-KR" sz="2800" dirty="0"/>
              <a:t>Empatia – proces identyfikacji ze stanami emocjonalnymi i uczuciami innych osób</a:t>
            </a:r>
            <a:endParaRPr lang="en-US" altLang="ko-KR" sz="2800" dirty="0"/>
          </a:p>
        </p:txBody>
      </p:sp>
      <p:sp>
        <p:nvSpPr>
          <p:cNvPr id="9" name="object 2">
            <a:extLst>
              <a:ext uri="{FF2B5EF4-FFF2-40B4-BE49-F238E27FC236}">
                <a16:creationId xmlns:a16="http://schemas.microsoft.com/office/drawing/2014/main" xmlns="" id="{C0A8EF6E-FAFB-44D5-87C5-D2E22589BAA0}"/>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024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O</a:t>
            </a:r>
            <a:r>
              <a:rPr lang="en-GB" sz="4000" b="1" spc="50" dirty="0">
                <a:solidFill>
                  <a:srgbClr val="243255"/>
                </a:solidFill>
                <a:cs typeface="Tahoma"/>
              </a:rPr>
              <a:t> </a:t>
            </a:r>
            <a:r>
              <a:rPr lang="en-GB" sz="4000" b="1" spc="50" dirty="0" err="1">
                <a:solidFill>
                  <a:srgbClr val="243255"/>
                </a:solidFill>
                <a:cs typeface="Tahoma"/>
              </a:rPr>
              <a:t>Empat</a:t>
            </a:r>
            <a:r>
              <a:rPr lang="pl-PL" sz="4000" b="1" spc="50" dirty="0">
                <a:solidFill>
                  <a:srgbClr val="243255"/>
                </a:solidFill>
                <a:cs typeface="Tahoma"/>
              </a:rPr>
              <a:t>ii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pl-PL" altLang="ko-KR" sz="2800" dirty="0"/>
              <a:t>Empatia reprezentuje najbardziej wyrafinowany wymiar struktury, ponieważ oznacza ogromną wiedzę i opanowanie samej struktury.</a:t>
            </a:r>
          </a:p>
          <a:p>
            <a:pPr algn="just"/>
            <a:endParaRPr lang="pl-PL" altLang="ko-KR" sz="2800" dirty="0"/>
          </a:p>
          <a:p>
            <a:pPr algn="just"/>
            <a:r>
              <a:rPr lang="pl-PL" altLang="ko-KR" sz="2800" dirty="0"/>
              <a:t>Nawiązanie relacji opartej na empatii wymaga dwojakiego wysiłku:</a:t>
            </a:r>
          </a:p>
          <a:p>
            <a:pPr algn="just"/>
            <a:endParaRPr lang="pl-PL" altLang="ko-KR" sz="2800" dirty="0"/>
          </a:p>
          <a:p>
            <a:pPr marL="457200" indent="-457200" algn="just">
              <a:buFont typeface="Arial" panose="020B0604020202020204" pitchFamily="34" charset="0"/>
              <a:buChar char="•"/>
            </a:pPr>
            <a:r>
              <a:rPr lang="pl-PL" altLang="ko-KR" sz="2800" dirty="0"/>
              <a:t>Świetna samoświadomość i poczucie własnej skuteczności</a:t>
            </a:r>
          </a:p>
          <a:p>
            <a:pPr marL="457200" indent="-457200" algn="just">
              <a:buFont typeface="Arial" panose="020B0604020202020204" pitchFamily="34" charset="0"/>
              <a:buChar char="•"/>
            </a:pPr>
            <a:r>
              <a:rPr lang="pl-PL" altLang="ko-KR" sz="2800" dirty="0"/>
              <a:t>Wielka autentyczność i jasność naszych intencji</a:t>
            </a:r>
          </a:p>
          <a:p>
            <a:pPr algn="just"/>
            <a:endParaRPr lang="pl-PL" altLang="ko-KR" sz="2800" dirty="0"/>
          </a:p>
          <a:p>
            <a:pPr algn="just"/>
            <a:r>
              <a:rPr lang="pl-PL" altLang="ko-KR" sz="2800" dirty="0"/>
              <a:t>Wszelkie niedopasowanie lub błędna interpretacja może wywołać całkowicie odwrotny skutek, szkodząc nie tylko relacjom, ale także naszej reputacji i tożsamości.</a:t>
            </a:r>
            <a:endParaRPr lang="en-US" altLang="ko-KR" sz="2800" dirty="0"/>
          </a:p>
        </p:txBody>
      </p:sp>
      <p:sp>
        <p:nvSpPr>
          <p:cNvPr id="9" name="object 2">
            <a:extLst>
              <a:ext uri="{FF2B5EF4-FFF2-40B4-BE49-F238E27FC236}">
                <a16:creationId xmlns:a16="http://schemas.microsoft.com/office/drawing/2014/main" xmlns="" id="{C2AAF548-2D7E-4011-855D-A5CE3842875E}"/>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258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Postawy ułatwiające powstawanie relacji opartych na empatii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endParaRPr lang="pl-PL" altLang="ko-KR" sz="2800" dirty="0"/>
          </a:p>
          <a:p>
            <a:pPr algn="just"/>
            <a:r>
              <a:rPr lang="pl-PL" altLang="ko-KR" sz="2800" dirty="0"/>
              <a:t>Istnieją trzy główne kluczowe składniki, które pomagają w nawiązaniu relacji opartych na empatii:</a:t>
            </a:r>
          </a:p>
          <a:p>
            <a:pPr algn="just"/>
            <a:endParaRPr lang="pl-PL" altLang="ko-KR" sz="2800" dirty="0"/>
          </a:p>
          <a:p>
            <a:pPr algn="just"/>
            <a:r>
              <a:rPr lang="pl-PL" altLang="ko-KR" sz="2800" dirty="0"/>
              <a:t>Troskliwość – okazywanie szczerej troski o dobro psychiczne i fizyczne innych osób</a:t>
            </a:r>
          </a:p>
          <a:p>
            <a:pPr algn="just"/>
            <a:r>
              <a:rPr lang="pl-PL" altLang="ko-KR" sz="2800" dirty="0"/>
              <a:t>Docenienie – docenianie i uznawanie opinii innych, przy jednoczesnym pokojowym wyrażaniu odmiennego zdania (jeśli występują)</a:t>
            </a:r>
          </a:p>
          <a:p>
            <a:pPr algn="just"/>
            <a:r>
              <a:rPr lang="pl-PL" altLang="ko-KR" sz="2800" dirty="0"/>
              <a:t>Akceptacja – wspieranie i podtrzymywanie ludzi wokół ciebie, ćwiczenie aktywnego słuchania, pielęgnowanie dialogu i wspólnego zrozumienia</a:t>
            </a:r>
            <a:endParaRPr lang="en-US" altLang="ko-KR" sz="2800" dirty="0"/>
          </a:p>
        </p:txBody>
      </p:sp>
      <p:sp>
        <p:nvSpPr>
          <p:cNvPr id="11" name="object 2">
            <a:extLst>
              <a:ext uri="{FF2B5EF4-FFF2-40B4-BE49-F238E27FC236}">
                <a16:creationId xmlns:a16="http://schemas.microsoft.com/office/drawing/2014/main" xmlns="" id="{BDC640BD-B98D-4F6F-854A-09D64BD5714B}"/>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55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1796646"/>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Model umiejętności: ocenianie, regulowanie i zarządzanie emocjami</a:t>
            </a:r>
            <a:endParaRPr lang="es-ES" sz="4000" b="1" spc="50" dirty="0">
              <a:solidFill>
                <a:srgbClr val="243255"/>
              </a:solidFill>
              <a:cs typeface="Tahoma"/>
            </a:endParaRPr>
          </a:p>
          <a:p>
            <a:pPr marL="12700" algn="just">
              <a:lnSpc>
                <a:spcPct val="100000"/>
              </a:lnSpc>
              <a:spcBef>
                <a:spcPts val="110"/>
              </a:spcBef>
            </a:pPr>
            <a:r>
              <a:rPr lang="pl-PL" sz="2500" spc="50" dirty="0">
                <a:solidFill>
                  <a:srgbClr val="002060"/>
                </a:solidFill>
                <a:latin typeface="Tahoma"/>
                <a:cs typeface="Tahoma"/>
              </a:rPr>
              <a:t>Przed koncepcją ram inteligencji emocjonalnej </a:t>
            </a:r>
            <a:r>
              <a:rPr lang="pl-PL" sz="2500" spc="50" dirty="0" err="1">
                <a:solidFill>
                  <a:srgbClr val="002060"/>
                </a:solidFill>
                <a:latin typeface="Tahoma"/>
                <a:cs typeface="Tahoma"/>
              </a:rPr>
              <a:t>Golemana</a:t>
            </a:r>
            <a:r>
              <a:rPr lang="pl-PL" sz="2500" spc="50" dirty="0">
                <a:solidFill>
                  <a:srgbClr val="002060"/>
                </a:solidFill>
                <a:latin typeface="Tahoma"/>
                <a:cs typeface="Tahoma"/>
              </a:rPr>
              <a:t>, </a:t>
            </a:r>
            <a:r>
              <a:rPr lang="pl-PL" sz="2500" spc="50" dirty="0" err="1">
                <a:solidFill>
                  <a:srgbClr val="002060"/>
                </a:solidFill>
                <a:latin typeface="Tahoma"/>
                <a:cs typeface="Tahoma"/>
              </a:rPr>
              <a:t>Salovey</a:t>
            </a:r>
            <a:r>
              <a:rPr lang="pl-PL" sz="2500" spc="50" dirty="0">
                <a:solidFill>
                  <a:srgbClr val="002060"/>
                </a:solidFill>
                <a:latin typeface="Tahoma"/>
                <a:cs typeface="Tahoma"/>
              </a:rPr>
              <a:t> i </a:t>
            </a:r>
            <a:r>
              <a:rPr lang="pl-PL" sz="2500" spc="50" dirty="0" err="1">
                <a:solidFill>
                  <a:srgbClr val="002060"/>
                </a:solidFill>
                <a:latin typeface="Tahoma"/>
                <a:cs typeface="Tahoma"/>
              </a:rPr>
              <a:t>Mayer</a:t>
            </a:r>
            <a:r>
              <a:rPr lang="pl-PL" sz="2500" spc="50" dirty="0">
                <a:solidFill>
                  <a:srgbClr val="002060"/>
                </a:solidFill>
                <a:latin typeface="Tahoma"/>
                <a:cs typeface="Tahoma"/>
              </a:rPr>
              <a:t> wymyślili własne ramy odniesienia dla inteligencji emocjonalnej, zdefiniowanego Modelu Zdolności, który sugeruje własną zdolność do przetwarzania natury swoich wyobrażeń</a:t>
            </a:r>
            <a:endParaRPr lang="es-E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6" y="4641813"/>
            <a:ext cx="16913698" cy="3000821"/>
          </a:xfrm>
          <a:prstGeom prst="rect">
            <a:avLst/>
          </a:prstGeom>
          <a:noFill/>
        </p:spPr>
        <p:txBody>
          <a:bodyPr wrap="square" rtlCol="0">
            <a:spAutoFit/>
          </a:bodyPr>
          <a:lstStyle/>
          <a:p>
            <a:pPr algn="just"/>
            <a:r>
              <a:rPr lang="pl-PL" altLang="ko-KR" sz="2800" dirty="0"/>
              <a:t>W publikacji z</a:t>
            </a:r>
            <a:r>
              <a:rPr lang="en-US" altLang="ko-KR" sz="2800" dirty="0"/>
              <a:t> 2004, </a:t>
            </a:r>
            <a:r>
              <a:rPr lang="pl-PL" altLang="ko-KR" sz="2800" dirty="0"/>
              <a:t>dwaj autorzy zdefiniowali inteligencję emocjonalną jako</a:t>
            </a:r>
            <a:r>
              <a:rPr lang="en-US" altLang="ko-KR" sz="2800" dirty="0"/>
              <a:t>:</a:t>
            </a:r>
          </a:p>
          <a:p>
            <a:pPr algn="just"/>
            <a:endParaRPr lang="en-US" altLang="ko-KR" sz="2800" dirty="0"/>
          </a:p>
          <a:p>
            <a:pPr algn="just"/>
            <a:r>
              <a:rPr lang="en-US" altLang="ko-KR" sz="2800" i="1" dirty="0"/>
              <a:t>…</a:t>
            </a:r>
            <a:r>
              <a:rPr lang="pl-PL" altLang="ko-KR" sz="2800" i="1" dirty="0"/>
              <a:t>zdolność rozumowania na temat emocji w celu wzmocnienia myślenia. Obejmuje umiejętności dokładnego postrzegania emocji, uzyskiwania dostępu do emocji i ich generowania w celu wspomagania myśli, rozumienia emocji i wiedzy emocjonalnej oraz refleksyjnego regulowania emocji w celu promowania rozwoju emocjonalnego i intelektualnego</a:t>
            </a:r>
          </a:p>
          <a:p>
            <a:pPr algn="just"/>
            <a:r>
              <a:rPr lang="pl-PL" altLang="ko-KR" sz="2100" dirty="0"/>
              <a:t>Źródło</a:t>
            </a:r>
            <a:r>
              <a:rPr lang="en-US" altLang="ko-KR" sz="2100" dirty="0"/>
              <a:t>: </a:t>
            </a:r>
            <a:r>
              <a:rPr lang="en-GB" altLang="ko-KR" sz="2100" dirty="0"/>
              <a:t>Mayer JD, Salovey P, Caruso DR (July 2004). “</a:t>
            </a:r>
            <a:r>
              <a:rPr lang="pl-PL" altLang="ko-KR" sz="2100" dirty="0"/>
              <a:t>Inteligencja emocjonalna</a:t>
            </a:r>
            <a:r>
              <a:rPr lang="en-GB" altLang="ko-KR" sz="2100" dirty="0"/>
              <a:t>: T</a:t>
            </a:r>
            <a:r>
              <a:rPr lang="pl-PL" altLang="ko-KR" sz="2100" dirty="0" err="1"/>
              <a:t>eoria</a:t>
            </a:r>
            <a:r>
              <a:rPr lang="en-GB" altLang="ko-KR" sz="2100" dirty="0"/>
              <a:t>, </a:t>
            </a:r>
            <a:r>
              <a:rPr lang="pl-PL" altLang="ko-KR" sz="2100" dirty="0"/>
              <a:t>Wnioski oraz Następstwa</a:t>
            </a:r>
            <a:r>
              <a:rPr lang="en-GB" altLang="ko-KR" sz="2100" dirty="0"/>
              <a:t>”. Psychological Inquiry. 15 (3): 197–215.</a:t>
            </a:r>
            <a:endParaRPr lang="en-US" altLang="ko-KR" sz="2100" dirty="0"/>
          </a:p>
        </p:txBody>
      </p:sp>
      <p:sp>
        <p:nvSpPr>
          <p:cNvPr id="11" name="TextBox 5">
            <a:extLst>
              <a:ext uri="{FF2B5EF4-FFF2-40B4-BE49-F238E27FC236}">
                <a16:creationId xmlns:a16="http://schemas.microsoft.com/office/drawing/2014/main" xmlns="" id="{6DB2408F-C8E3-481B-BEFD-24DB75CA61AF}"/>
              </a:ext>
            </a:extLst>
          </p:cNvPr>
          <p:cNvSpPr txBox="1"/>
          <p:nvPr/>
        </p:nvSpPr>
        <p:spPr>
          <a:xfrm>
            <a:off x="938056" y="4057038"/>
            <a:ext cx="4167344" cy="584775"/>
          </a:xfrm>
          <a:prstGeom prst="rect">
            <a:avLst/>
          </a:prstGeom>
          <a:noFill/>
        </p:spPr>
        <p:txBody>
          <a:bodyPr wrap="square" rtlCol="0" anchor="ctr">
            <a:spAutoFit/>
          </a:bodyPr>
          <a:lstStyle/>
          <a:p>
            <a:r>
              <a:rPr lang="pl-PL" altLang="ko-KR" sz="3200" b="1" dirty="0">
                <a:solidFill>
                  <a:srgbClr val="243255"/>
                </a:solidFill>
                <a:ea typeface="Tahoma" panose="020B0604030504040204" pitchFamily="34" charset="0"/>
                <a:cs typeface="Tahoma" panose="020B0604030504040204" pitchFamily="34" charset="0"/>
              </a:rPr>
              <a:t>Ponadto</a:t>
            </a:r>
            <a:r>
              <a:rPr lang="en-US" altLang="ko-KR" sz="3200" b="1" dirty="0">
                <a:solidFill>
                  <a:srgbClr val="243255"/>
                </a:solidFill>
                <a:ea typeface="Tahoma" panose="020B0604030504040204" pitchFamily="34" charset="0"/>
                <a:cs typeface="Tahoma" panose="020B0604030504040204" pitchFamily="34" charset="0"/>
              </a:rPr>
              <a:t>…</a:t>
            </a:r>
            <a:endParaRPr lang="ko-KR" altLang="en-US" sz="3200" b="1" dirty="0">
              <a:solidFill>
                <a:srgbClr val="243255"/>
              </a:solidFill>
              <a:cs typeface="Tahoma" panose="020B0604030504040204" pitchFamily="34" charset="0"/>
            </a:endParaRPr>
          </a:p>
        </p:txBody>
      </p:sp>
      <p:sp>
        <p:nvSpPr>
          <p:cNvPr id="9" name="object 2">
            <a:extLst>
              <a:ext uri="{FF2B5EF4-FFF2-40B4-BE49-F238E27FC236}">
                <a16:creationId xmlns:a16="http://schemas.microsoft.com/office/drawing/2014/main" xmlns="" id="{72B2CA5A-0B94-4F58-8A14-491BE114F050}"/>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21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Poruszanie się w środowisku społecznym poprzez inteligencję emocjonalną</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5125"/>
            <a:ext cx="16913698" cy="4401205"/>
          </a:xfrm>
          <a:prstGeom prst="rect">
            <a:avLst/>
          </a:prstGeom>
          <a:noFill/>
        </p:spPr>
        <p:txBody>
          <a:bodyPr wrap="square" rtlCol="0">
            <a:spAutoFit/>
          </a:bodyPr>
          <a:lstStyle/>
          <a:p>
            <a:pPr algn="just"/>
            <a:r>
              <a:rPr lang="pl-PL" altLang="ko-KR" sz="2800" dirty="0"/>
              <a:t>Inteligencja emocjonalna to „kompas” społeczny, który daje ludziom wskazówki jak orientować się w </a:t>
            </a:r>
            <a:r>
              <a:rPr lang="pl-PL" altLang="ko-KR" sz="2800" dirty="0" err="1"/>
              <a:t>zachowaniach</a:t>
            </a:r>
            <a:r>
              <a:rPr lang="pl-PL" altLang="ko-KR" sz="2800" dirty="0"/>
              <a:t>, działaniach i reakcjach na bodźce zewnętrzne i wewnętrzne.</a:t>
            </a:r>
          </a:p>
          <a:p>
            <a:pPr algn="just"/>
            <a:endParaRPr lang="pl-PL" altLang="ko-KR" sz="2800" dirty="0"/>
          </a:p>
          <a:p>
            <a:pPr algn="just"/>
            <a:r>
              <a:rPr lang="pl-PL" altLang="ko-KR" sz="2800" dirty="0"/>
              <a:t>Ta umiejętność jest podobna do procesu samoregulacji mówiącej o samoświadomości i poczuciu własnej skuteczności. Konstrukcja Modelu Umiejętności opiera się na czterech różnych zdolnościach, którymi są:</a:t>
            </a:r>
            <a:endParaRPr lang="en-US" altLang="ko-KR" sz="2800" dirty="0"/>
          </a:p>
          <a:p>
            <a:pPr marL="457200" indent="-457200" algn="just">
              <a:buFont typeface="Arial" panose="020B0604020202020204" pitchFamily="34" charset="0"/>
              <a:buChar char="•"/>
            </a:pPr>
            <a:r>
              <a:rPr lang="en-US" altLang="ko-KR" sz="2800" dirty="0"/>
              <a:t>P</a:t>
            </a:r>
            <a:r>
              <a:rPr lang="pl-PL" altLang="ko-KR" sz="2800" dirty="0"/>
              <a:t>ostrzeganie emocji</a:t>
            </a:r>
            <a:endParaRPr lang="en-US" altLang="ko-KR" sz="2800" dirty="0"/>
          </a:p>
          <a:p>
            <a:pPr marL="457200" indent="-457200" algn="just">
              <a:buFont typeface="Arial" panose="020B0604020202020204" pitchFamily="34" charset="0"/>
              <a:buChar char="•"/>
            </a:pPr>
            <a:r>
              <a:rPr lang="pl-PL" altLang="ko-KR" sz="2800" dirty="0"/>
              <a:t>Wykorzystywanie emocji</a:t>
            </a:r>
            <a:endParaRPr lang="en-US" altLang="ko-KR" sz="2800" dirty="0"/>
          </a:p>
          <a:p>
            <a:pPr marL="457200" indent="-457200" algn="just">
              <a:buFont typeface="Arial" panose="020B0604020202020204" pitchFamily="34" charset="0"/>
              <a:buChar char="•"/>
            </a:pPr>
            <a:r>
              <a:rPr lang="pl-PL" altLang="ko-KR" sz="2800" dirty="0"/>
              <a:t>Zrozumienie emocji</a:t>
            </a:r>
            <a:endParaRPr lang="en-US" altLang="ko-KR" sz="2800" dirty="0"/>
          </a:p>
          <a:p>
            <a:pPr marL="457200" indent="-457200" algn="just">
              <a:buFont typeface="Arial" panose="020B0604020202020204" pitchFamily="34" charset="0"/>
              <a:buChar char="•"/>
            </a:pPr>
            <a:r>
              <a:rPr lang="pl-PL" altLang="ko-KR" sz="2800" dirty="0"/>
              <a:t>Zarządzanie emocjami</a:t>
            </a:r>
            <a:endParaRPr lang="en-US" altLang="ko-KR" sz="2800" dirty="0"/>
          </a:p>
          <a:p>
            <a:pPr algn="just"/>
            <a:endParaRPr lang="en-US" altLang="ko-KR" sz="2800" dirty="0"/>
          </a:p>
        </p:txBody>
      </p:sp>
      <p:sp>
        <p:nvSpPr>
          <p:cNvPr id="9" name="object 2">
            <a:extLst>
              <a:ext uri="{FF2B5EF4-FFF2-40B4-BE49-F238E27FC236}">
                <a16:creationId xmlns:a16="http://schemas.microsoft.com/office/drawing/2014/main" xmlns="" id="{15ABB3A8-F053-425C-974E-0390BEF3AD61}"/>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28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arn(inVertical)">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arn(inVertical)">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arn(inVertic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arn(inVertic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r>
              <a:rPr lang="es-ES" sz="4800" b="1" dirty="0">
                <a:solidFill>
                  <a:srgbClr val="E12227"/>
                </a:solidFill>
              </a:rPr>
              <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xmlns=""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xmlns=""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xmlns=""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xmlns=""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xmlns="" id="{25912CAA-5A11-4529-A60A-EF64FAACD856}"/>
              </a:ext>
            </a:extLst>
          </p:cNvPr>
          <p:cNvSpPr/>
          <p:nvPr/>
        </p:nvSpPr>
        <p:spPr>
          <a:xfrm>
            <a:off x="14249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xmlns="" id="{337302F4-37D0-435B-AD5A-183E921251BF}"/>
              </a:ext>
            </a:extLst>
          </p:cNvPr>
          <p:cNvSpPr/>
          <p:nvPr/>
        </p:nvSpPr>
        <p:spPr>
          <a:xfrm>
            <a:off x="848804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xmlns="" id="{97B47471-06E6-4973-A14B-B861768C308A}"/>
              </a:ext>
            </a:extLst>
          </p:cNvPr>
          <p:cNvSpPr/>
          <p:nvPr/>
        </p:nvSpPr>
        <p:spPr>
          <a:xfrm>
            <a:off x="243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xmlns="" id="{9A4BBE72-BFEB-4C72-9760-B722279C9CA7}"/>
              </a:ext>
            </a:extLst>
          </p:cNvPr>
          <p:cNvSpPr txBox="1"/>
          <p:nvPr/>
        </p:nvSpPr>
        <p:spPr>
          <a:xfrm>
            <a:off x="457200" y="3371499"/>
            <a:ext cx="5105400" cy="5262979"/>
          </a:xfrm>
          <a:prstGeom prst="rect">
            <a:avLst/>
          </a:prstGeom>
          <a:noFill/>
        </p:spPr>
        <p:txBody>
          <a:bodyPr wrap="square" lIns="108000" rIns="108000" rtlCol="0">
            <a:spAutoFit/>
          </a:bodyPr>
          <a:lstStyle/>
          <a:p>
            <a:pPr algn="just"/>
            <a:r>
              <a:rPr lang="pl-PL" altLang="ko-KR" sz="2400" b="1" dirty="0" smtClean="0">
                <a:solidFill>
                  <a:srgbClr val="243255"/>
                </a:solidFill>
                <a:cs typeface="Arial" pitchFamily="34" charset="0"/>
              </a:rPr>
              <a:t>Część </a:t>
            </a:r>
            <a:r>
              <a:rPr lang="en-US" altLang="ko-KR" sz="2400" b="1" dirty="0" smtClean="0">
                <a:solidFill>
                  <a:srgbClr val="243255"/>
                </a:solidFill>
                <a:cs typeface="Arial" pitchFamily="34" charset="0"/>
              </a:rPr>
              <a:t>1</a:t>
            </a:r>
            <a:r>
              <a:rPr lang="en-US" altLang="ko-KR" sz="2400" b="1" dirty="0">
                <a:solidFill>
                  <a:srgbClr val="243255"/>
                </a:solidFill>
                <a:cs typeface="Arial" pitchFamily="34" charset="0"/>
              </a:rPr>
              <a:t>: </a:t>
            </a:r>
            <a:r>
              <a:rPr lang="pl-PL" altLang="ko-KR" sz="2400" b="1" dirty="0">
                <a:solidFill>
                  <a:srgbClr val="243255"/>
                </a:solidFill>
                <a:cs typeface="Arial" pitchFamily="34" charset="0"/>
              </a:rPr>
              <a:t>Podejście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EntreComp</a:t>
            </a:r>
            <a:r>
              <a:rPr lang="en-US" altLang="ko-KR" sz="2400" b="1" dirty="0">
                <a:solidFill>
                  <a:srgbClr val="243255"/>
                </a:solidFill>
                <a:cs typeface="Arial" pitchFamily="34" charset="0"/>
              </a:rPr>
              <a:t> </a:t>
            </a:r>
            <a:r>
              <a:rPr lang="pl-PL" altLang="ko-KR" sz="2400" b="1" dirty="0">
                <a:solidFill>
                  <a:srgbClr val="243255"/>
                </a:solidFill>
                <a:cs typeface="Arial" pitchFamily="34" charset="0"/>
              </a:rPr>
              <a:t>do inteligencji emocjonalnej</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EntreComp: </a:t>
            </a:r>
            <a:r>
              <a:rPr lang="pl-PL" altLang="ko-KR" sz="2400" dirty="0">
                <a:solidFill>
                  <a:srgbClr val="000000"/>
                </a:solidFill>
                <a:cs typeface="Arial" pitchFamily="34" charset="0"/>
              </a:rPr>
              <a:t>Filar zasobów</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pl-PL" altLang="ko-KR" sz="2400" dirty="0">
                <a:solidFill>
                  <a:srgbClr val="000000"/>
                </a:solidFill>
                <a:cs typeface="Arial" pitchFamily="34" charset="0"/>
              </a:rPr>
              <a:t>Jak wpływa to na zatrudnienie</a:t>
            </a:r>
            <a:r>
              <a:rPr lang="en-US" altLang="ko-KR" sz="2400" dirty="0">
                <a:solidFill>
                  <a:srgbClr val="000000"/>
                </a:solidFill>
                <a:cs typeface="Arial" pitchFamily="34" charset="0"/>
              </a:rPr>
              <a:t>?</a:t>
            </a:r>
          </a:p>
          <a:p>
            <a:pPr marL="342900" indent="-342900" algn="just">
              <a:buFont typeface="Arial" panose="020B0604020202020204" pitchFamily="34" charset="0"/>
              <a:buChar char="•"/>
            </a:pPr>
            <a:r>
              <a:rPr lang="pl-PL" altLang="ko-KR" sz="2400" dirty="0">
                <a:solidFill>
                  <a:srgbClr val="000000"/>
                </a:solidFill>
                <a:cs typeface="Arial" pitchFamily="34" charset="0"/>
              </a:rPr>
              <a:t>Połączenie</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EntreComp</a:t>
            </a:r>
            <a:r>
              <a:rPr lang="en-US" altLang="ko-KR" sz="2400" dirty="0">
                <a:solidFill>
                  <a:srgbClr val="000000"/>
                </a:solidFill>
                <a:cs typeface="Arial" pitchFamily="34" charset="0"/>
              </a:rPr>
              <a:t> </a:t>
            </a:r>
            <a:r>
              <a:rPr lang="pl-PL" altLang="ko-KR" sz="2400" dirty="0">
                <a:solidFill>
                  <a:srgbClr val="000000"/>
                </a:solidFill>
                <a:cs typeface="Arial" pitchFamily="34" charset="0"/>
              </a:rPr>
              <a:t>z inteligencją emocjonalną</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pl-PL" altLang="ko-KR" sz="2400" dirty="0">
                <a:solidFill>
                  <a:srgbClr val="000000"/>
                </a:solidFill>
                <a:cs typeface="Arial" pitchFamily="34" charset="0"/>
              </a:rPr>
              <a:t>Elementy definiujące poczucie własnej skuteczności</a:t>
            </a:r>
          </a:p>
          <a:p>
            <a:pPr marL="342900" indent="-342900" algn="just">
              <a:buFont typeface="Arial" panose="020B0604020202020204" pitchFamily="34" charset="0"/>
              <a:buChar char="•"/>
            </a:pPr>
            <a:r>
              <a:rPr lang="pl-PL" altLang="ko-KR" sz="2400" dirty="0">
                <a:solidFill>
                  <a:srgbClr val="000000"/>
                </a:solidFill>
                <a:cs typeface="Arial" pitchFamily="34" charset="0"/>
              </a:rPr>
              <a:t>Głębokie nawiązanie do samoświadomości</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pl-PL" altLang="ko-KR" sz="2400" dirty="0">
                <a:solidFill>
                  <a:srgbClr val="000000"/>
                </a:solidFill>
                <a:cs typeface="Arial" pitchFamily="34" charset="0"/>
              </a:rPr>
              <a:t>Samoświadomość I skuteczność w </a:t>
            </a:r>
            <a:r>
              <a:rPr lang="en-US" altLang="ko-KR" sz="2400" dirty="0" err="1">
                <a:solidFill>
                  <a:srgbClr val="000000"/>
                </a:solidFill>
                <a:cs typeface="Arial" pitchFamily="34" charset="0"/>
              </a:rPr>
              <a:t>EntreComp</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29" name="TextBox 34">
            <a:extLst>
              <a:ext uri="{FF2B5EF4-FFF2-40B4-BE49-F238E27FC236}">
                <a16:creationId xmlns:a16="http://schemas.microsoft.com/office/drawing/2014/main" xmlns="" id="{9A4BBE72-BFEB-4C72-9760-B722279C9CA7}"/>
              </a:ext>
            </a:extLst>
          </p:cNvPr>
          <p:cNvSpPr txBox="1"/>
          <p:nvPr/>
        </p:nvSpPr>
        <p:spPr>
          <a:xfrm>
            <a:off x="6468690" y="3384253"/>
            <a:ext cx="5350620" cy="2677656"/>
          </a:xfrm>
          <a:prstGeom prst="rect">
            <a:avLst/>
          </a:prstGeom>
          <a:noFill/>
        </p:spPr>
        <p:txBody>
          <a:bodyPr wrap="square" lIns="108000" rIns="108000" rtlCol="0">
            <a:spAutoFit/>
          </a:bodyPr>
          <a:lstStyle/>
          <a:p>
            <a:pPr algn="just"/>
            <a:r>
              <a:rPr lang="pl-PL" altLang="ko-KR" sz="2400" b="1" dirty="0">
                <a:solidFill>
                  <a:srgbClr val="243255"/>
                </a:solidFill>
                <a:cs typeface="Arial" pitchFamily="34" charset="0"/>
              </a:rPr>
              <a:t>Część </a:t>
            </a:r>
            <a:r>
              <a:rPr lang="en-US" altLang="ko-KR" sz="2400" b="1" dirty="0" smtClean="0">
                <a:solidFill>
                  <a:srgbClr val="243255"/>
                </a:solidFill>
                <a:cs typeface="Arial" pitchFamily="34" charset="0"/>
              </a:rPr>
              <a:t>2</a:t>
            </a:r>
            <a:r>
              <a:rPr lang="en-US" altLang="ko-KR" sz="2400" b="1" dirty="0">
                <a:solidFill>
                  <a:srgbClr val="243255"/>
                </a:solidFill>
                <a:cs typeface="Arial" pitchFamily="34" charset="0"/>
              </a:rPr>
              <a:t>:</a:t>
            </a:r>
            <a:r>
              <a:rPr lang="pl-PL" altLang="ko-KR" sz="2400" b="1" dirty="0">
                <a:solidFill>
                  <a:srgbClr val="243255"/>
                </a:solidFill>
                <a:cs typeface="Arial" pitchFamily="34" charset="0"/>
              </a:rPr>
              <a:t> Społeczna i emocjonalna inteligencja</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pl-PL" altLang="ko-KR" sz="2400" dirty="0">
                <a:solidFill>
                  <a:srgbClr val="000000"/>
                </a:solidFill>
                <a:cs typeface="Arial" pitchFamily="34" charset="0"/>
              </a:rPr>
              <a:t>Empatia I relacje oparte na empatii</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pl-PL" altLang="ko-KR" sz="2400" dirty="0">
                <a:solidFill>
                  <a:srgbClr val="000000"/>
                </a:solidFill>
                <a:cs typeface="Arial" pitchFamily="34" charset="0"/>
              </a:rPr>
              <a:t>Troskliwość</a:t>
            </a:r>
            <a:r>
              <a:rPr lang="en-US" altLang="ko-KR" sz="2400" dirty="0">
                <a:solidFill>
                  <a:srgbClr val="000000"/>
                </a:solidFill>
                <a:cs typeface="Arial" pitchFamily="34" charset="0"/>
              </a:rPr>
              <a:t> &amp; </a:t>
            </a:r>
            <a:r>
              <a:rPr lang="pl-PL" altLang="ko-KR" sz="2400" dirty="0">
                <a:solidFill>
                  <a:srgbClr val="000000"/>
                </a:solidFill>
                <a:cs typeface="Arial" pitchFamily="34" charset="0"/>
              </a:rPr>
              <a:t>uznanie</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A</a:t>
            </a:r>
            <a:r>
              <a:rPr lang="pl-PL" altLang="ko-KR" sz="2400" dirty="0">
                <a:solidFill>
                  <a:srgbClr val="000000"/>
                </a:solidFill>
                <a:cs typeface="Arial" pitchFamily="34" charset="0"/>
              </a:rPr>
              <a:t>k</a:t>
            </a:r>
            <a:r>
              <a:rPr lang="en-US" altLang="ko-KR" sz="2400" dirty="0">
                <a:solidFill>
                  <a:srgbClr val="000000"/>
                </a:solidFill>
                <a:cs typeface="Arial" pitchFamily="34" charset="0"/>
              </a:rPr>
              <a:t>c</a:t>
            </a:r>
            <a:r>
              <a:rPr lang="pl-PL" altLang="ko-KR" sz="2400" dirty="0" err="1">
                <a:solidFill>
                  <a:srgbClr val="000000"/>
                </a:solidFill>
                <a:cs typeface="Arial" pitchFamily="34" charset="0"/>
              </a:rPr>
              <a:t>eptacja</a:t>
            </a:r>
            <a:r>
              <a:rPr lang="pl-PL" altLang="ko-KR" sz="2400" dirty="0">
                <a:solidFill>
                  <a:srgbClr val="000000"/>
                </a:solidFill>
                <a:cs typeface="Arial" pitchFamily="34" charset="0"/>
              </a:rPr>
              <a:t> i uznanie innych</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33" name="TextBox 34">
            <a:extLst>
              <a:ext uri="{FF2B5EF4-FFF2-40B4-BE49-F238E27FC236}">
                <a16:creationId xmlns:a16="http://schemas.microsoft.com/office/drawing/2014/main" xmlns="" id="{9A4BBE72-BFEB-4C72-9760-B722279C9CA7}"/>
              </a:ext>
            </a:extLst>
          </p:cNvPr>
          <p:cNvSpPr txBox="1"/>
          <p:nvPr/>
        </p:nvSpPr>
        <p:spPr>
          <a:xfrm>
            <a:off x="12513420" y="3340137"/>
            <a:ext cx="5164980" cy="3046988"/>
          </a:xfrm>
          <a:prstGeom prst="rect">
            <a:avLst/>
          </a:prstGeom>
          <a:noFill/>
        </p:spPr>
        <p:txBody>
          <a:bodyPr wrap="square" lIns="108000" rIns="108000" rtlCol="0">
            <a:spAutoFit/>
          </a:bodyPr>
          <a:lstStyle/>
          <a:p>
            <a:pPr algn="just"/>
            <a:r>
              <a:rPr lang="pl-PL" altLang="ko-KR" sz="2400" b="1" dirty="0">
                <a:solidFill>
                  <a:srgbClr val="243255"/>
                </a:solidFill>
                <a:cs typeface="Arial" pitchFamily="34" charset="0"/>
              </a:rPr>
              <a:t>Część </a:t>
            </a:r>
            <a:r>
              <a:rPr lang="en-US" altLang="ko-KR" sz="2400" b="1" dirty="0" smtClean="0">
                <a:solidFill>
                  <a:srgbClr val="243255"/>
                </a:solidFill>
                <a:cs typeface="Arial" pitchFamily="34" charset="0"/>
              </a:rPr>
              <a:t>3</a:t>
            </a:r>
            <a:r>
              <a:rPr lang="en-US" altLang="ko-KR" sz="2400" b="1" dirty="0">
                <a:solidFill>
                  <a:srgbClr val="243255"/>
                </a:solidFill>
                <a:cs typeface="Arial" pitchFamily="34" charset="0"/>
              </a:rPr>
              <a:t>: </a:t>
            </a:r>
            <a:r>
              <a:rPr lang="pl-PL" altLang="ko-KR" sz="2400" b="1" dirty="0">
                <a:solidFill>
                  <a:srgbClr val="243255"/>
                </a:solidFill>
                <a:cs typeface="Arial" pitchFamily="34" charset="0"/>
              </a:rPr>
              <a:t>Model Umiejętności dla inteligencji emocjonalnej</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GB" altLang="ko-KR" sz="2400" dirty="0">
                <a:solidFill>
                  <a:srgbClr val="000000"/>
                </a:solidFill>
                <a:cs typeface="Arial" pitchFamily="34" charset="0"/>
              </a:rPr>
              <a:t>P</a:t>
            </a:r>
            <a:r>
              <a:rPr lang="pl-PL" altLang="ko-KR" sz="2400" dirty="0">
                <a:solidFill>
                  <a:srgbClr val="000000"/>
                </a:solidFill>
                <a:cs typeface="Arial" pitchFamily="34" charset="0"/>
              </a:rPr>
              <a:t>ostrzeganie emocji</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r>
              <a:rPr lang="pl-PL" altLang="ko-KR" sz="2400" dirty="0">
                <a:solidFill>
                  <a:srgbClr val="000000"/>
                </a:solidFill>
                <a:cs typeface="Arial" pitchFamily="34" charset="0"/>
              </a:rPr>
              <a:t>Wykorzystanie emocji</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r>
              <a:rPr lang="pl-PL" altLang="ko-KR" sz="2400" dirty="0">
                <a:solidFill>
                  <a:srgbClr val="000000"/>
                </a:solidFill>
                <a:cs typeface="Arial" pitchFamily="34" charset="0"/>
              </a:rPr>
              <a:t>Zrozumienie emocji</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r>
              <a:rPr lang="pl-PL" altLang="ko-KR" sz="2400" dirty="0">
                <a:solidFill>
                  <a:srgbClr val="000000"/>
                </a:solidFill>
                <a:cs typeface="Arial" pitchFamily="34" charset="0"/>
              </a:rPr>
              <a:t>Zarządzanie emocjami</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1. P</a:t>
            </a:r>
            <a:r>
              <a:rPr lang="pl-PL" sz="4000" b="1" spc="50" dirty="0">
                <a:solidFill>
                  <a:srgbClr val="243255"/>
                </a:solidFill>
                <a:cs typeface="Tahoma"/>
              </a:rPr>
              <a:t>ostrzeganie</a:t>
            </a:r>
            <a:r>
              <a:rPr lang="en-GB" sz="4000" b="1" spc="50" dirty="0">
                <a:solidFill>
                  <a:srgbClr val="243255"/>
                </a:solidFill>
                <a:cs typeface="Tahoma"/>
              </a:rPr>
              <a:t> </a:t>
            </a:r>
            <a:r>
              <a:rPr lang="pl-PL" sz="4000" b="1" spc="50" dirty="0">
                <a:solidFill>
                  <a:srgbClr val="243255"/>
                </a:solidFill>
                <a:cs typeface="Tahoma"/>
              </a:rPr>
              <a:t>e</a:t>
            </a:r>
            <a:r>
              <a:rPr lang="en-GB" sz="4000" b="1" spc="50" dirty="0" err="1">
                <a:solidFill>
                  <a:srgbClr val="243255"/>
                </a:solidFill>
                <a:cs typeface="Tahoma"/>
              </a:rPr>
              <a:t>mo</a:t>
            </a:r>
            <a:r>
              <a:rPr lang="pl-PL" sz="4000" b="1" spc="50" dirty="0" err="1">
                <a:solidFill>
                  <a:srgbClr val="243255"/>
                </a:solidFill>
                <a:cs typeface="Tahoma"/>
              </a:rPr>
              <a:t>cji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108543"/>
          </a:xfrm>
          <a:prstGeom prst="rect">
            <a:avLst/>
          </a:prstGeom>
          <a:noFill/>
        </p:spPr>
        <p:txBody>
          <a:bodyPr wrap="square" rtlCol="0">
            <a:spAutoFit/>
          </a:bodyPr>
          <a:lstStyle/>
          <a:p>
            <a:pPr algn="just"/>
            <a:r>
              <a:rPr lang="pl-PL" altLang="ko-KR" sz="2800" dirty="0"/>
              <a:t>Wymiar Percepcji modelu zakłada zdolność do wykrywania i rozpoznawania cech, którymi charakteryzują  emocje.</a:t>
            </a:r>
          </a:p>
          <a:p>
            <a:pPr algn="just"/>
            <a:endParaRPr lang="pl-PL" altLang="ko-KR" sz="2800" dirty="0"/>
          </a:p>
          <a:p>
            <a:pPr algn="just"/>
            <a:r>
              <a:rPr lang="pl-PL" altLang="ko-KR" sz="2800" dirty="0"/>
              <a:t>Ta warstwa modelu reprezentuje pierwszy budulec świadomości emocjonalnej, ponieważ jest ona instrumentalna dla funkcjonowania wszystkich innych procesów poznawczych opartych na emocjach.</a:t>
            </a:r>
          </a:p>
          <a:p>
            <a:pPr algn="just"/>
            <a:endParaRPr lang="pl-PL" altLang="ko-KR" sz="2800" dirty="0"/>
          </a:p>
          <a:p>
            <a:pPr algn="just"/>
            <a:r>
              <a:rPr lang="pl-PL" altLang="ko-KR" sz="2800" dirty="0"/>
              <a:t>Wyższe stany świadomości percepcyjnej obejmują również czynniki kulturowe, które mogą pretendować jako dalsze nośniki znaczeń i artefakty społeczne, mające duży wpływ dla rozwoju relacji.</a:t>
            </a:r>
            <a:endParaRPr lang="en-US" altLang="ko-KR" sz="2800" dirty="0"/>
          </a:p>
        </p:txBody>
      </p:sp>
      <p:sp>
        <p:nvSpPr>
          <p:cNvPr id="9" name="object 2">
            <a:extLst>
              <a:ext uri="{FF2B5EF4-FFF2-40B4-BE49-F238E27FC236}">
                <a16:creationId xmlns:a16="http://schemas.microsoft.com/office/drawing/2014/main" xmlns="" id="{A1B20EAB-1774-433A-A301-D8C5C3F42BDC}"/>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336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2. </a:t>
            </a:r>
            <a:r>
              <a:rPr lang="pl-PL" sz="4000" b="1" spc="50" dirty="0">
                <a:solidFill>
                  <a:srgbClr val="243255"/>
                </a:solidFill>
                <a:cs typeface="Tahoma"/>
              </a:rPr>
              <a:t>Wykorzystywanie emocji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2677656"/>
          </a:xfrm>
          <a:prstGeom prst="rect">
            <a:avLst/>
          </a:prstGeom>
          <a:noFill/>
        </p:spPr>
        <p:txBody>
          <a:bodyPr wrap="square" rtlCol="0">
            <a:spAutoFit/>
          </a:bodyPr>
          <a:lstStyle/>
          <a:p>
            <a:pPr algn="just"/>
            <a:r>
              <a:rPr lang="pl-PL" altLang="ko-KR" sz="2800" dirty="0"/>
              <a:t>„Wykorzystanie” emocji implikuje zdolność ich łączenia w sieć, dekodowania ich znaczenia i przenoszenia ich w celu utrzymania innych zdolności poznawczych – takich jak kreatywność, myślenie krytyczne.</a:t>
            </a:r>
          </a:p>
          <a:p>
            <a:pPr algn="just"/>
            <a:endParaRPr lang="pl-PL" altLang="ko-KR" sz="2800" dirty="0"/>
          </a:p>
          <a:p>
            <a:pPr algn="just"/>
            <a:r>
              <a:rPr lang="pl-PL" altLang="ko-KR" sz="2800" dirty="0"/>
              <a:t>Innymi słowy, używanie emocji oznacza wykorzystanie ich pełnego potencjału do generowania znaczących pomysłów, myśli i rozwiązań.</a:t>
            </a:r>
          </a:p>
          <a:p>
            <a:pPr algn="just"/>
            <a:endParaRPr lang="en-US" altLang="ko-KR" sz="2800" dirty="0"/>
          </a:p>
        </p:txBody>
      </p:sp>
      <p:sp>
        <p:nvSpPr>
          <p:cNvPr id="9" name="object 2">
            <a:extLst>
              <a:ext uri="{FF2B5EF4-FFF2-40B4-BE49-F238E27FC236}">
                <a16:creationId xmlns:a16="http://schemas.microsoft.com/office/drawing/2014/main" xmlns="" id="{28F59420-0405-4555-A2EE-880059842383}"/>
              </a:ext>
            </a:extLst>
          </p:cNvPr>
          <p:cNvSpPr txBox="1">
            <a:spLocks/>
          </p:cNvSpPr>
          <p:nvPr/>
        </p:nvSpPr>
        <p:spPr>
          <a:xfrm>
            <a:off x="14478000" y="647700"/>
            <a:ext cx="3373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8524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3. </a:t>
            </a:r>
            <a:r>
              <a:rPr lang="pl-PL" sz="4000" b="1" spc="50" dirty="0">
                <a:solidFill>
                  <a:srgbClr val="243255"/>
                </a:solidFill>
                <a:cs typeface="Tahoma"/>
              </a:rPr>
              <a:t>Zrozumienie emocji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pl-PL" altLang="ko-KR" sz="2800" dirty="0"/>
              <a:t>Podczas gdy percepcja odnosi się do zdolności ludzi do „wykrywania” emocji, wymiar rozumienia odnosi się do umiejętności uchwycenia ich pochodzenia, odczytania i rozszyfrowania relacji między nimi, zrozumienia ich odcieni i sposobu, w jaki mogą ewoluować w czasie.</a:t>
            </a:r>
          </a:p>
          <a:p>
            <a:pPr algn="just"/>
            <a:endParaRPr lang="pl-PL" altLang="ko-KR" sz="2800" dirty="0"/>
          </a:p>
          <a:p>
            <a:pPr algn="just"/>
            <a:r>
              <a:rPr lang="pl-PL" altLang="ko-KR" sz="2800" dirty="0"/>
              <a:t>Zrozumienie emocji wymaga dużej wrażliwości na otoczenie zewnętrzne, ponieważ często najbardziej znaczące spostrzeżenia wydają się znacznie mniej namacalne niż to, co możemy sobie wyobrazić.</a:t>
            </a:r>
          </a:p>
          <a:p>
            <a:pPr algn="just"/>
            <a:endParaRPr lang="pl-PL" altLang="ko-KR" sz="2800" dirty="0"/>
          </a:p>
          <a:p>
            <a:pPr algn="just"/>
            <a:r>
              <a:rPr lang="pl-PL" altLang="ko-KR" sz="2800" dirty="0"/>
              <a:t>Na przykład w komunikacji niewerbalnej można znaleźć dużo więcej gestów, niż mogą wyrazić słowa…</a:t>
            </a:r>
            <a:endParaRPr lang="en-US" altLang="ko-KR" sz="2800" dirty="0"/>
          </a:p>
        </p:txBody>
      </p:sp>
      <p:sp>
        <p:nvSpPr>
          <p:cNvPr id="9" name="object 2">
            <a:extLst>
              <a:ext uri="{FF2B5EF4-FFF2-40B4-BE49-F238E27FC236}">
                <a16:creationId xmlns:a16="http://schemas.microsoft.com/office/drawing/2014/main" xmlns="" id="{18AFFABF-1EBC-42BD-B05F-C1DE5084092B}"/>
              </a:ext>
            </a:extLst>
          </p:cNvPr>
          <p:cNvSpPr txBox="1">
            <a:spLocks/>
          </p:cNvSpPr>
          <p:nvPr/>
        </p:nvSpPr>
        <p:spPr>
          <a:xfrm>
            <a:off x="14478000" y="647700"/>
            <a:ext cx="3373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066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xmlns="" id="{E8BCB89B-C162-49D8-8C12-EF9C5ED4083E}"/>
              </a:ext>
            </a:extLst>
          </p:cNvPr>
          <p:cNvSpPr txBox="1">
            <a:spLocks/>
          </p:cNvSpPr>
          <p:nvPr/>
        </p:nvSpPr>
        <p:spPr>
          <a:xfrm>
            <a:off x="14478000" y="647700"/>
            <a:ext cx="3373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4. </a:t>
            </a:r>
            <a:r>
              <a:rPr lang="pl-PL" sz="4000" b="1" spc="50" dirty="0">
                <a:solidFill>
                  <a:srgbClr val="243255"/>
                </a:solidFill>
                <a:cs typeface="Tahoma"/>
              </a:rPr>
              <a:t>Zarządzanie emocjami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4" y="3009900"/>
            <a:ext cx="16913698" cy="3539430"/>
          </a:xfrm>
          <a:prstGeom prst="rect">
            <a:avLst/>
          </a:prstGeom>
          <a:noFill/>
        </p:spPr>
        <p:txBody>
          <a:bodyPr wrap="square" rtlCol="0">
            <a:spAutoFit/>
          </a:bodyPr>
          <a:lstStyle/>
          <a:p>
            <a:pPr algn="just"/>
            <a:r>
              <a:rPr lang="pl-PL" altLang="ko-KR" sz="2800" dirty="0"/>
              <a:t>Zarządzanie emocjami reprezentuje Model Umiejętności.</a:t>
            </a:r>
          </a:p>
          <a:p>
            <a:pPr algn="just"/>
            <a:endParaRPr lang="pl-PL" altLang="ko-KR" sz="2800" dirty="0"/>
          </a:p>
          <a:p>
            <a:pPr algn="just"/>
            <a:r>
              <a:rPr lang="pl-PL" altLang="ko-KR" sz="2800" dirty="0"/>
              <a:t>Osoby, którym uda się opanować inteligencję emocjonalną, mogą nawiązywać relacje z otaczającym środowiskiem w sposób, który pozwala im być niezwykle sprawnym, skutecznym i wydajnym w tym, co robią (tj. w rozwoju zawodowym, relacji sentymentalnej itp.).</a:t>
            </a:r>
          </a:p>
          <a:p>
            <a:pPr algn="just"/>
            <a:endParaRPr lang="pl-PL" altLang="ko-KR" sz="2800" dirty="0"/>
          </a:p>
          <a:p>
            <a:pPr algn="just"/>
            <a:r>
              <a:rPr lang="pl-PL" altLang="ko-KR" sz="2800" dirty="0"/>
              <a:t>Nie chodzi tu o manipulację, osoby „świadome emocjonalnie” rozpoznają i dowartościowują uczucia innych ludzi, jednocześnie wspierając ich w ich potrzebach i ścieżkach rozwoju.</a:t>
            </a:r>
            <a:endParaRPr lang="en-US" altLang="ko-KR" sz="2800" dirty="0"/>
          </a:p>
        </p:txBody>
      </p:sp>
    </p:spTree>
    <p:extLst>
      <p:ext uri="{BB962C8B-B14F-4D97-AF65-F5344CB8AC3E}">
        <p14:creationId xmlns:p14="http://schemas.microsoft.com/office/powerpoint/2010/main" val="136633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xmlns="" id="{E8BCB89B-C162-49D8-8C12-EF9C5ED4083E}"/>
              </a:ext>
            </a:extLst>
          </p:cNvPr>
          <p:cNvSpPr txBox="1">
            <a:spLocks/>
          </p:cNvSpPr>
          <p:nvPr/>
        </p:nvSpPr>
        <p:spPr>
          <a:xfrm>
            <a:off x="938056" y="800100"/>
            <a:ext cx="55389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pl-PL" sz="4800" dirty="0">
                <a:solidFill>
                  <a:srgbClr val="E12227"/>
                </a:solidFill>
                <a:latin typeface="Tahoma" panose="020B0604030504040204" pitchFamily="34" charset="0"/>
                <a:ea typeface="Tahoma" panose="020B0604030504040204" pitchFamily="34" charset="0"/>
                <a:cs typeface="Tahoma" panose="020B0604030504040204" pitchFamily="34" charset="0"/>
              </a:rPr>
              <a:t>Podsumowanie</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72230"/>
          </a:xfrm>
          <a:prstGeom prst="rect">
            <a:avLst/>
          </a:prstGeom>
        </p:spPr>
        <p:txBody>
          <a:bodyPr vert="horz" wrap="square" lIns="0" tIns="13970" rIns="0" bIns="0" rtlCol="0">
            <a:spAutoFit/>
          </a:bodyPr>
          <a:lstStyle/>
          <a:p>
            <a:pPr marL="584200" indent="-571500" algn="just">
              <a:lnSpc>
                <a:spcPct val="100000"/>
              </a:lnSpc>
              <a:spcBef>
                <a:spcPts val="110"/>
              </a:spcBef>
              <a:buFont typeface="Arial" panose="020B0604020202020204" pitchFamily="34" charset="0"/>
              <a:buChar char="•"/>
            </a:pPr>
            <a:r>
              <a:rPr lang="pl-PL" sz="4000" b="1" spc="50" dirty="0">
                <a:solidFill>
                  <a:srgbClr val="243255"/>
                </a:solidFill>
                <a:cs typeface="Tahoma"/>
              </a:rPr>
              <a:t>Inteligencja emocjonalna osadzona w </a:t>
            </a:r>
            <a:r>
              <a:rPr lang="en-GB" sz="4000" b="1" spc="50" dirty="0" err="1">
                <a:solidFill>
                  <a:srgbClr val="243255"/>
                </a:solidFill>
                <a:cs typeface="Tahoma"/>
              </a:rPr>
              <a:t>EntreComp</a:t>
            </a:r>
            <a:r>
              <a:rPr lang="en-GB" sz="4000" b="1" spc="50" dirty="0">
                <a:solidFill>
                  <a:srgbClr val="243255"/>
                </a:solidFill>
                <a:cs typeface="Tahoma"/>
              </a:rPr>
              <a:t>: </a:t>
            </a:r>
            <a:r>
              <a:rPr lang="pl-PL" sz="4000" b="1" spc="50" dirty="0">
                <a:solidFill>
                  <a:srgbClr val="243255"/>
                </a:solidFill>
                <a:cs typeface="Tahoma"/>
              </a:rPr>
              <a:t>Filar zasobów</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pl-PL" sz="4000" b="1" spc="50" dirty="0">
                <a:solidFill>
                  <a:srgbClr val="243255"/>
                </a:solidFill>
                <a:cs typeface="Tahoma"/>
              </a:rPr>
              <a:t>Samoświadomość i poczucie własnej efektywności w</a:t>
            </a:r>
            <a:r>
              <a:rPr lang="en-GB" sz="4000" b="1" spc="50" dirty="0">
                <a:solidFill>
                  <a:srgbClr val="243255"/>
                </a:solidFill>
                <a:cs typeface="Tahoma"/>
              </a:rPr>
              <a:t> </a:t>
            </a:r>
            <a:r>
              <a:rPr lang="en-GB" sz="4000" b="1" spc="50" dirty="0" err="1">
                <a:solidFill>
                  <a:srgbClr val="243255"/>
                </a:solidFill>
                <a:cs typeface="Tahoma"/>
              </a:rPr>
              <a:t>EntreComp</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pl-PL" sz="4000" b="1" spc="50" dirty="0">
                <a:solidFill>
                  <a:srgbClr val="243255"/>
                </a:solidFill>
                <a:cs typeface="Tahoma"/>
              </a:rPr>
              <a:t>Struktura inteligencji emocjonalnej</a:t>
            </a:r>
            <a:r>
              <a:rPr lang="en-GB" sz="4000" b="1" spc="50" dirty="0">
                <a:solidFill>
                  <a:srgbClr val="243255"/>
                </a:solidFill>
                <a:cs typeface="Tahoma"/>
              </a:rPr>
              <a:t>: mot</a:t>
            </a:r>
            <a:r>
              <a:rPr lang="pl-PL" sz="4000" b="1" spc="50" dirty="0" err="1">
                <a:solidFill>
                  <a:srgbClr val="243255"/>
                </a:solidFill>
                <a:cs typeface="Tahoma"/>
              </a:rPr>
              <a:t>ywacja</a:t>
            </a:r>
            <a:r>
              <a:rPr lang="en-GB" sz="4000" b="1" spc="50" dirty="0">
                <a:solidFill>
                  <a:srgbClr val="243255"/>
                </a:solidFill>
                <a:cs typeface="Tahoma"/>
              </a:rPr>
              <a:t>, </a:t>
            </a:r>
            <a:r>
              <a:rPr lang="en-GB" sz="4000" b="1" spc="50" dirty="0" err="1">
                <a:solidFill>
                  <a:srgbClr val="243255"/>
                </a:solidFill>
                <a:cs typeface="Tahoma"/>
              </a:rPr>
              <a:t>empat</a:t>
            </a:r>
            <a:r>
              <a:rPr lang="pl-PL" sz="4000" b="1" spc="50" dirty="0" err="1">
                <a:solidFill>
                  <a:srgbClr val="243255"/>
                </a:solidFill>
                <a:cs typeface="Tahoma"/>
              </a:rPr>
              <a:t>ia</a:t>
            </a:r>
            <a:r>
              <a:rPr lang="en-GB" sz="4000" b="1" spc="50" dirty="0">
                <a:solidFill>
                  <a:srgbClr val="243255"/>
                </a:solidFill>
                <a:cs typeface="Tahoma"/>
              </a:rPr>
              <a:t> </a:t>
            </a:r>
            <a:r>
              <a:rPr lang="pl-PL" sz="4000" b="1" spc="50" dirty="0">
                <a:solidFill>
                  <a:srgbClr val="243255"/>
                </a:solidFill>
                <a:cs typeface="Tahoma"/>
              </a:rPr>
              <a:t>i umiejętności społeczne</a:t>
            </a:r>
            <a:r>
              <a:rPr lang="en-GB" sz="4000" b="1" spc="50" dirty="0">
                <a:solidFill>
                  <a:srgbClr val="243255"/>
                </a:solidFill>
                <a:cs typeface="Tahoma"/>
              </a:rPr>
              <a:t> </a:t>
            </a: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Social Intelligence to navigate the relational ecosystems </a:t>
            </a:r>
          </a:p>
          <a:p>
            <a:pPr marL="584200" indent="-571500" algn="just">
              <a:lnSpc>
                <a:spcPct val="100000"/>
              </a:lnSpc>
              <a:spcBef>
                <a:spcPts val="110"/>
              </a:spcBef>
              <a:buFont typeface="Arial" panose="020B0604020202020204" pitchFamily="34" charset="0"/>
              <a:buChar char="•"/>
            </a:pPr>
            <a:endParaRPr lang="pl-PL"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pl-PL" sz="4000" b="1" spc="50" dirty="0">
                <a:solidFill>
                  <a:srgbClr val="243255"/>
                </a:solidFill>
                <a:cs typeface="Tahoma"/>
              </a:rPr>
              <a:t>Model umiejętności rozumienia, wykorzystywania i zarządzania emocjami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9" name="Imagen 18">
            <a:extLst>
              <a:ext uri="{FF2B5EF4-FFF2-40B4-BE49-F238E27FC236}">
                <a16:creationId xmlns:a16="http://schemas.microsoft.com/office/drawing/2014/main" xmlns="" id="{48E3DFE5-3AAA-4AA5-A90F-48CBCBE1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extLst>
      <p:ext uri="{BB962C8B-B14F-4D97-AF65-F5344CB8AC3E}">
        <p14:creationId xmlns:p14="http://schemas.microsoft.com/office/powerpoint/2010/main" val="48174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2782813"/>
          </a:xfrm>
        </p:spPr>
        <p:txBody>
          <a:bodyPr vert="horz" wrap="square" lIns="0" tIns="12700" rIns="0" bIns="0" rtlCol="0">
            <a:spAutoFit/>
          </a:bodyPr>
          <a:lstStyle/>
          <a:p>
            <a:r>
              <a:rPr lang="pl-PL" dirty="0"/>
              <a:t>Dziękuję za uwagę</a:t>
            </a:r>
            <a:r>
              <a:rPr lang="es-ES" dirty="0"/>
              <a:t>!</a:t>
            </a:r>
          </a:p>
        </p:txBody>
      </p:sp>
      <p:pic>
        <p:nvPicPr>
          <p:cNvPr id="6" name="Picture 9">
            <a:extLst>
              <a:ext uri="{FF2B5EF4-FFF2-40B4-BE49-F238E27FC236}">
                <a16:creationId xmlns:a16="http://schemas.microsoft.com/office/drawing/2014/main" xmlns=""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xmlns=""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xmlns=""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xmlns="" id="{E8BCB89B-C162-49D8-8C12-EF9C5ED4083E}"/>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xmlns="" id="{0409B19A-6693-43E7-B35B-C85E49857B17}"/>
              </a:ext>
            </a:extLst>
          </p:cNvPr>
          <p:cNvSpPr txBox="1"/>
          <p:nvPr/>
        </p:nvSpPr>
        <p:spPr>
          <a:xfrm>
            <a:off x="971255" y="2006282"/>
            <a:ext cx="16880499" cy="2994409"/>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Samoświadomość skuteczności</a:t>
            </a:r>
            <a:r>
              <a:rPr lang="en-GB" sz="4000" b="1" spc="50" dirty="0">
                <a:solidFill>
                  <a:srgbClr val="243255"/>
                </a:solidFill>
                <a:cs typeface="Tahoma"/>
              </a:rPr>
              <a:t>: “</a:t>
            </a:r>
            <a:r>
              <a:rPr lang="pl-PL" sz="4000" b="1" spc="50" dirty="0">
                <a:solidFill>
                  <a:srgbClr val="243255"/>
                </a:solidFill>
                <a:cs typeface="Tahoma"/>
              </a:rPr>
              <a:t>Podejście </a:t>
            </a:r>
            <a:r>
              <a:rPr lang="en-GB" sz="4000" b="1" spc="50" dirty="0" err="1">
                <a:solidFill>
                  <a:srgbClr val="243255"/>
                </a:solidFill>
                <a:cs typeface="Tahoma"/>
              </a:rPr>
              <a:t>EntreComp</a:t>
            </a:r>
            <a:r>
              <a:rPr lang="en-GB" sz="4000" b="1" spc="50" dirty="0">
                <a:solidFill>
                  <a:srgbClr val="243255"/>
                </a:solidFill>
                <a:cs typeface="Tahoma"/>
              </a:rPr>
              <a:t>” </a:t>
            </a:r>
            <a:r>
              <a:rPr lang="pl-PL" sz="4000" b="1" spc="50" dirty="0">
                <a:solidFill>
                  <a:srgbClr val="243255"/>
                </a:solidFill>
                <a:cs typeface="Tahoma"/>
              </a:rPr>
              <a:t>do inteligencji emocjonalnej</a:t>
            </a:r>
            <a:endParaRPr lang="es-ES" sz="4000" b="1" spc="50" dirty="0">
              <a:solidFill>
                <a:srgbClr val="243255"/>
              </a:solidFill>
              <a:cs typeface="Tahoma"/>
            </a:endParaRPr>
          </a:p>
          <a:p>
            <a:pPr marL="12700" algn="just">
              <a:lnSpc>
                <a:spcPct val="100000"/>
              </a:lnSpc>
              <a:spcBef>
                <a:spcPts val="110"/>
              </a:spcBef>
            </a:pPr>
            <a:endParaRPr lang="pl-PL" altLang="es-ES" sz="2800" dirty="0">
              <a:latin typeface="Calibri" panose="020F0502020204030204" pitchFamily="34" charset="0"/>
              <a:cs typeface="Calibri" panose="020F0502020204030204" pitchFamily="34" charset="0"/>
            </a:endParaRPr>
          </a:p>
          <a:p>
            <a:pPr marL="12700" algn="just">
              <a:lnSpc>
                <a:spcPct val="100000"/>
              </a:lnSpc>
              <a:spcBef>
                <a:spcPts val="110"/>
              </a:spcBef>
            </a:pPr>
            <a:r>
              <a:rPr lang="pl-PL" altLang="es-ES" sz="2800" dirty="0">
                <a:latin typeface="Calibri" panose="020F0502020204030204" pitchFamily="34" charset="0"/>
                <a:cs typeface="Calibri" panose="020F0502020204030204" pitchFamily="34" charset="0"/>
              </a:rPr>
              <a:t>W module IHF miałeś okazję zapoznać się z oficjalnymi unijnymi ramami kształcenia i szkolenia w zakresie umiejętności przedsiębiorczych oraz w jaki sposób mogą one być strategicznym źródłem odniesienia dla nowych osób na rynku pracy.</a:t>
            </a:r>
            <a:endParaRPr lang="en-GB" altLang="es-ES" sz="28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5829300"/>
            <a:ext cx="16913698" cy="954107"/>
          </a:xfrm>
          <a:prstGeom prst="rect">
            <a:avLst/>
          </a:prstGeom>
          <a:noFill/>
        </p:spPr>
        <p:txBody>
          <a:bodyPr wrap="square" rtlCol="0">
            <a:spAutoFit/>
          </a:bodyPr>
          <a:lstStyle/>
          <a:p>
            <a:pPr algn="just"/>
            <a:r>
              <a:rPr lang="pl-PL" altLang="ko-KR" sz="2800" dirty="0"/>
              <a:t>Przez „Zasoby” rozumiemy te obszary kompetencji, które są odpowiednimi w celu rozwijania potencjału osobistego oraz materialnego, które są ponadto instrumentalne we wspieraniu upodmiotowienia i profesjonalizacji ludzi.</a:t>
            </a:r>
            <a:endParaRPr lang="en-US" altLang="ko-KR" sz="2800" dirty="0"/>
          </a:p>
        </p:txBody>
      </p:sp>
      <p:sp>
        <p:nvSpPr>
          <p:cNvPr id="11" name="TextBox 5">
            <a:extLst>
              <a:ext uri="{FF2B5EF4-FFF2-40B4-BE49-F238E27FC236}">
                <a16:creationId xmlns:a16="http://schemas.microsoft.com/office/drawing/2014/main" xmlns="" id="{6DB2408F-C8E3-481B-BEFD-24DB75CA61AF}"/>
              </a:ext>
            </a:extLst>
          </p:cNvPr>
          <p:cNvSpPr txBox="1"/>
          <p:nvPr/>
        </p:nvSpPr>
        <p:spPr>
          <a:xfrm>
            <a:off x="971255" y="5215140"/>
            <a:ext cx="4167344" cy="584775"/>
          </a:xfrm>
          <a:prstGeom prst="rect">
            <a:avLst/>
          </a:prstGeom>
          <a:noFill/>
        </p:spPr>
        <p:txBody>
          <a:bodyPr wrap="square" rtlCol="0" anchor="ctr">
            <a:spAutoFit/>
          </a:bodyPr>
          <a:lstStyle/>
          <a:p>
            <a:r>
              <a:rPr lang="pl-PL" altLang="ko-KR" sz="3200" b="1" dirty="0">
                <a:solidFill>
                  <a:srgbClr val="243255"/>
                </a:solidFill>
                <a:ea typeface="Tahoma" panose="020B0604030504040204" pitchFamily="34" charset="0"/>
                <a:cs typeface="Tahoma" panose="020B0604030504040204" pitchFamily="34" charset="0"/>
              </a:rPr>
              <a:t>Filar zasobów</a:t>
            </a:r>
            <a:endParaRPr lang="ko-KR" altLang="en-US" sz="3200" b="1" dirty="0">
              <a:solidFill>
                <a:srgbClr val="243255"/>
              </a:solidFill>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Kompetencje zasobów</a:t>
            </a:r>
            <a:endParaRPr lang="en-GB" sz="4000" b="1" spc="50" dirty="0">
              <a:solidFill>
                <a:srgbClr val="243255"/>
              </a:solidFill>
              <a:cs typeface="Tahoma"/>
            </a:endParaRP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pl-PL" altLang="ko-KR" sz="2800" dirty="0"/>
              <a:t>Każda z wymienionych kompetencji stanowi dla Ciebie przedmiot zainteresowania, ponieważ zapewnia najcenniejsze umiejętności potrzebne do rozwoju w biznesie i życiu zawodowym.</a:t>
            </a:r>
          </a:p>
          <a:p>
            <a:pPr algn="just"/>
            <a:endParaRPr lang="en-US" altLang="ko-KR" sz="2800" dirty="0"/>
          </a:p>
          <a:p>
            <a:pPr algn="just"/>
            <a:r>
              <a:rPr lang="en-US" altLang="ko-KR" sz="2800" dirty="0"/>
              <a:t>2.1 </a:t>
            </a:r>
            <a:r>
              <a:rPr lang="pl-PL" sz="2800" b="1" spc="50" dirty="0">
                <a:cs typeface="Tahoma"/>
              </a:rPr>
              <a:t>Samoświadomość i poczucie własnej skuteczności</a:t>
            </a:r>
            <a:endParaRPr lang="en-GB" sz="2800" b="1" dirty="0"/>
          </a:p>
          <a:p>
            <a:pPr algn="just"/>
            <a:r>
              <a:rPr lang="en-GB" altLang="ko-KR" sz="2800" dirty="0"/>
              <a:t>2.2 </a:t>
            </a:r>
            <a:r>
              <a:rPr lang="en-GB" altLang="ko-KR" sz="2800" b="1" dirty="0"/>
              <a:t>Mot</a:t>
            </a:r>
            <a:r>
              <a:rPr lang="pl-PL" altLang="ko-KR" sz="2800" b="1" dirty="0" err="1"/>
              <a:t>ywacja</a:t>
            </a:r>
            <a:r>
              <a:rPr lang="pl-PL" altLang="ko-KR" sz="2800" b="1" dirty="0"/>
              <a:t> i wytrwałość</a:t>
            </a:r>
            <a:endParaRPr lang="en-GB" altLang="ko-KR" sz="2800" b="1" dirty="0"/>
          </a:p>
          <a:p>
            <a:pPr algn="just"/>
            <a:r>
              <a:rPr lang="en-GB" altLang="ko-KR" sz="2800" dirty="0"/>
              <a:t>2.3 </a:t>
            </a:r>
            <a:r>
              <a:rPr lang="en-GB" altLang="ko-KR" sz="2800" b="1" dirty="0" err="1"/>
              <a:t>Mobili</a:t>
            </a:r>
            <a:r>
              <a:rPr lang="pl-PL" altLang="ko-KR" sz="2800" b="1" dirty="0" err="1"/>
              <a:t>zowanie</a:t>
            </a:r>
            <a:r>
              <a:rPr lang="pl-PL" altLang="ko-KR" sz="2800" b="1" dirty="0"/>
              <a:t> zasobów</a:t>
            </a:r>
            <a:endParaRPr lang="en-GB" altLang="ko-KR" sz="2800" b="1" dirty="0"/>
          </a:p>
          <a:p>
            <a:pPr algn="just"/>
            <a:r>
              <a:rPr lang="en-GB" altLang="ko-KR" sz="2800" dirty="0"/>
              <a:t>2.4 </a:t>
            </a:r>
            <a:r>
              <a:rPr lang="pl-PL" altLang="ko-KR" sz="2800" b="1" dirty="0"/>
              <a:t>Edukacja finansowa i ekonomiczna</a:t>
            </a:r>
            <a:endParaRPr lang="en-GB" altLang="ko-KR" sz="2800" b="1" dirty="0"/>
          </a:p>
          <a:p>
            <a:pPr algn="just"/>
            <a:r>
              <a:rPr lang="en-GB" altLang="ko-KR" sz="2800" dirty="0"/>
              <a:t>2.5 </a:t>
            </a:r>
            <a:r>
              <a:rPr lang="en-GB" altLang="ko-KR" sz="2800" b="1" dirty="0"/>
              <a:t>Mo</a:t>
            </a:r>
            <a:r>
              <a:rPr lang="pl-PL" altLang="ko-KR" sz="2800" b="1" dirty="0" err="1"/>
              <a:t>tywowanie</a:t>
            </a:r>
            <a:r>
              <a:rPr lang="pl-PL" altLang="ko-KR" sz="2800" b="1" dirty="0"/>
              <a:t> innych</a:t>
            </a:r>
            <a:endParaRPr lang="en-GB" altLang="ko-KR" sz="2800" b="1" dirty="0"/>
          </a:p>
          <a:p>
            <a:pPr algn="just"/>
            <a:endParaRPr lang="en-US" altLang="ko-KR" sz="2800" dirty="0"/>
          </a:p>
        </p:txBody>
      </p:sp>
      <p:sp>
        <p:nvSpPr>
          <p:cNvPr id="9" name="object 2">
            <a:extLst>
              <a:ext uri="{FF2B5EF4-FFF2-40B4-BE49-F238E27FC236}">
                <a16:creationId xmlns:a16="http://schemas.microsoft.com/office/drawing/2014/main" xmlns="" id="{EC8A3EA5-EAF3-4BDC-A0B7-344603776537}"/>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12742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arn(inVertic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arn(inVertic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arn(inVertic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arn(inVertic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Kompetencje zasobów i szanse na zatrudnienie</a:t>
            </a:r>
            <a:endParaRPr lang="en-GB" sz="4000" b="1" spc="50" dirty="0">
              <a:solidFill>
                <a:srgbClr val="243255"/>
              </a:solidFill>
              <a:cs typeface="Tahoma"/>
            </a:endParaRP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ella 2">
            <a:extLst>
              <a:ext uri="{FF2B5EF4-FFF2-40B4-BE49-F238E27FC236}">
                <a16:creationId xmlns:a16="http://schemas.microsoft.com/office/drawing/2014/main" xmlns="" id="{78EF0F77-F54B-4180-9DBF-8A7552B0783D}"/>
              </a:ext>
            </a:extLst>
          </p:cNvPr>
          <p:cNvGraphicFramePr>
            <a:graphicFrameLocks noGrp="1"/>
          </p:cNvGraphicFramePr>
          <p:nvPr>
            <p:extLst>
              <p:ext uri="{D42A27DB-BD31-4B8C-83A1-F6EECF244321}">
                <p14:modId xmlns:p14="http://schemas.microsoft.com/office/powerpoint/2010/main" val="3723721246"/>
              </p:ext>
            </p:extLst>
          </p:nvPr>
        </p:nvGraphicFramePr>
        <p:xfrm>
          <a:off x="1828800" y="3046504"/>
          <a:ext cx="14630400" cy="489204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xmlns="" val="3136993467"/>
                    </a:ext>
                  </a:extLst>
                </a:gridCol>
                <a:gridCol w="7315200">
                  <a:extLst>
                    <a:ext uri="{9D8B030D-6E8A-4147-A177-3AD203B41FA5}">
                      <a16:colId xmlns:a16="http://schemas.microsoft.com/office/drawing/2014/main" xmlns="" val="577786731"/>
                    </a:ext>
                  </a:extLst>
                </a:gridCol>
              </a:tblGrid>
              <a:tr h="364490">
                <a:tc>
                  <a:txBody>
                    <a:bodyPr/>
                    <a:lstStyle/>
                    <a:p>
                      <a:pPr algn="ctr"/>
                      <a:r>
                        <a:rPr lang="pl-PL" sz="2500" dirty="0">
                          <a:solidFill>
                            <a:sysClr val="windowText" lastClr="000000"/>
                          </a:solidFill>
                        </a:rPr>
                        <a:t>Kompetencje</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pl-PL" sz="2500" dirty="0">
                          <a:solidFill>
                            <a:sysClr val="windowText" lastClr="000000"/>
                          </a:solidFill>
                        </a:rPr>
                        <a:t>Potencjał zatrudnienia</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803372071"/>
                  </a:ext>
                </a:extLst>
              </a:tr>
              <a:tr h="364490">
                <a:tc>
                  <a:txBody>
                    <a:bodyPr/>
                    <a:lstStyle/>
                    <a:p>
                      <a:pPr algn="just"/>
                      <a:r>
                        <a:rPr lang="pl-PL" sz="2500" dirty="0">
                          <a:solidFill>
                            <a:sysClr val="windowText" lastClr="000000"/>
                          </a:solidFill>
                        </a:rPr>
                        <a:t>Samoświadomość i poczucie własnej skuteczności</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pl-PL" sz="2000" dirty="0"/>
                        <a:t>Kształć się, bierz udział w szkoleniach, rozwijaj poczucie własnej inicjatywy, rozpoznaj swoje ograniczenia i pracuj nad swoimi słabościami</a:t>
                      </a:r>
                      <a:r>
                        <a:rPr lang="en-US" sz="20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11547845"/>
                  </a:ext>
                </a:extLst>
              </a:tr>
              <a:tr h="364490">
                <a:tc>
                  <a:txBody>
                    <a:bodyPr/>
                    <a:lstStyle/>
                    <a:p>
                      <a:pPr algn="just"/>
                      <a:r>
                        <a:rPr lang="en-US" sz="2500" dirty="0">
                          <a:solidFill>
                            <a:sysClr val="windowText" lastClr="000000"/>
                          </a:solidFill>
                        </a:rPr>
                        <a:t>Mot</a:t>
                      </a:r>
                      <a:r>
                        <a:rPr lang="pl-PL" sz="2500" dirty="0" err="1">
                          <a:solidFill>
                            <a:sysClr val="windowText" lastClr="000000"/>
                          </a:solidFill>
                        </a:rPr>
                        <a:t>ywacja</a:t>
                      </a:r>
                      <a:r>
                        <a:rPr lang="pl-PL" sz="2500" dirty="0">
                          <a:solidFill>
                            <a:sysClr val="windowText" lastClr="000000"/>
                          </a:solidFill>
                        </a:rPr>
                        <a:t> i wytrwałość</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dirty="0">
                          <a:solidFill>
                            <a:sysClr val="windowText" lastClr="000000"/>
                          </a:solidFill>
                        </a:rPr>
                        <a:t>Remain focused, do something that build up your confidence, turn negative thoughts in opportunities for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45607309"/>
                  </a:ext>
                </a:extLst>
              </a:tr>
              <a:tr h="364490">
                <a:tc>
                  <a:txBody>
                    <a:bodyPr/>
                    <a:lstStyle/>
                    <a:p>
                      <a:pPr algn="just"/>
                      <a:r>
                        <a:rPr lang="en-US" sz="2500" dirty="0" err="1">
                          <a:solidFill>
                            <a:sysClr val="windowText" lastClr="000000"/>
                          </a:solidFill>
                        </a:rPr>
                        <a:t>Mobili</a:t>
                      </a:r>
                      <a:r>
                        <a:rPr lang="pl-PL" sz="2500" dirty="0" err="1">
                          <a:solidFill>
                            <a:sysClr val="windowText" lastClr="000000"/>
                          </a:solidFill>
                        </a:rPr>
                        <a:t>zowanie</a:t>
                      </a:r>
                      <a:r>
                        <a:rPr lang="pl-PL" sz="2500" dirty="0">
                          <a:solidFill>
                            <a:sysClr val="windowText" lastClr="000000"/>
                          </a:solidFill>
                        </a:rPr>
                        <a:t> zasobów</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pl-PL" sz="2000" dirty="0"/>
                        <a:t>Zbierz jak najwięcej informacji na temat branży/sektora, który Cię interesuje, przeszukuj sieć w poszukiwaniu odpowiednich informacji na temat pracodawców/organizacji, do których chcesz aplikować.</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04815954"/>
                  </a:ext>
                </a:extLst>
              </a:tr>
              <a:tr h="364490">
                <a:tc>
                  <a:txBody>
                    <a:bodyPr/>
                    <a:lstStyle/>
                    <a:p>
                      <a:pPr algn="just"/>
                      <a:r>
                        <a:rPr lang="pl-PL" sz="2500" dirty="0">
                          <a:solidFill>
                            <a:sysClr val="windowText" lastClr="000000"/>
                          </a:solidFill>
                        </a:rPr>
                        <a:t>Edukacja finansowa i ekonomiczna</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pl-PL" sz="2000" dirty="0"/>
                        <a:t>Wzmocnij swoją wiedzę o podstawach biznesu, poznaj słownictwo z zakresu finansów i zarządzania, przestudiuj z wyprzedzeniem kontekst operacyjny, w którym zamierzasz działać.</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6415349"/>
                  </a:ext>
                </a:extLst>
              </a:tr>
              <a:tr h="364490">
                <a:tc>
                  <a:txBody>
                    <a:bodyPr/>
                    <a:lstStyle/>
                    <a:p>
                      <a:pPr algn="just"/>
                      <a:r>
                        <a:rPr lang="en-US" sz="2500" dirty="0" err="1">
                          <a:solidFill>
                            <a:sysClr val="windowText" lastClr="000000"/>
                          </a:solidFill>
                        </a:rPr>
                        <a:t>Mobili</a:t>
                      </a:r>
                      <a:r>
                        <a:rPr lang="pl-PL" sz="2500" dirty="0" err="1">
                          <a:solidFill>
                            <a:sysClr val="windowText" lastClr="000000"/>
                          </a:solidFill>
                        </a:rPr>
                        <a:t>zowanie</a:t>
                      </a:r>
                      <a:r>
                        <a:rPr lang="pl-PL" sz="2500" dirty="0">
                          <a:solidFill>
                            <a:sysClr val="windowText" lastClr="000000"/>
                          </a:solidFill>
                        </a:rPr>
                        <a:t> innych</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pl-PL" sz="2000" dirty="0"/>
                        <a:t>Trenuj, aby być skutecznym rozmówcą, naucz się dzielić pozytywnymi emocjami i poczuciem niezawodności</a:t>
                      </a:r>
                      <a:r>
                        <a:rPr lang="en-US" sz="2000"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063769746"/>
                  </a:ext>
                </a:extLst>
              </a:tr>
            </a:tbl>
          </a:graphicData>
        </a:graphic>
      </p:graphicFrame>
      <p:sp>
        <p:nvSpPr>
          <p:cNvPr id="9" name="object 2">
            <a:extLst>
              <a:ext uri="{FF2B5EF4-FFF2-40B4-BE49-F238E27FC236}">
                <a16:creationId xmlns:a16="http://schemas.microsoft.com/office/drawing/2014/main" xmlns="" id="{69E6C880-C65C-4986-8E0D-47166D6D1A55}"/>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339591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a:t>
            </a:r>
            <a:r>
              <a:rPr lang="pl-PL" sz="4000" b="1" spc="50" dirty="0">
                <a:solidFill>
                  <a:srgbClr val="243255"/>
                </a:solidFill>
                <a:cs typeface="Tahoma"/>
              </a:rPr>
              <a:t>więc co z tą Inteligencją emocjonalną</a:t>
            </a:r>
            <a:r>
              <a:rPr lang="en-GB" sz="4000" b="1" spc="50" dirty="0">
                <a:solidFill>
                  <a:srgbClr val="243255"/>
                </a:solidFill>
                <a:cs typeface="Tahoma"/>
              </a:rPr>
              <a:t>?</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pl-PL" altLang="ko-KR" sz="2800" dirty="0"/>
              <a:t>W szerszym znaczeniu, inteligencja emocjonalna jest rozumiana jako zdolność do rozpoznawania i zarządzania własnymi oraz innymi emocjami/uczuciami oraz konsekwentnego ukierunkowywania swoich działań i myśli.</a:t>
            </a:r>
          </a:p>
          <a:p>
            <a:pPr algn="just"/>
            <a:r>
              <a:rPr lang="pl-PL" altLang="ko-KR" sz="2800" dirty="0"/>
              <a:t>Źródło: P. </a:t>
            </a:r>
            <a:r>
              <a:rPr lang="pl-PL" altLang="ko-KR" sz="2800" dirty="0" err="1"/>
              <a:t>Salovey</a:t>
            </a:r>
            <a:r>
              <a:rPr lang="pl-PL" altLang="ko-KR" sz="2800" dirty="0"/>
              <a:t>, John D. </a:t>
            </a:r>
            <a:r>
              <a:rPr lang="pl-PL" altLang="ko-KR" sz="2800" dirty="0" err="1"/>
              <a:t>Mayer</a:t>
            </a:r>
            <a:r>
              <a:rPr lang="pl-PL" altLang="ko-KR" sz="2800" dirty="0"/>
              <a:t>, 1990, Inteligencja emocjonalna</a:t>
            </a:r>
          </a:p>
          <a:p>
            <a:pPr algn="just"/>
            <a:endParaRPr lang="pl-PL" altLang="ko-KR" sz="2800" dirty="0"/>
          </a:p>
          <a:p>
            <a:pPr algn="just"/>
            <a:r>
              <a:rPr lang="pl-PL" altLang="ko-KR" sz="2800" dirty="0"/>
              <a:t>Inteligencja emocjonalna przenika wiele badań dotyczących psychologii behawioralnej stosowanej w organizacjach, biznesie i zarządzaniu, przywództwie oraz zasobach ludzkich. Jako taka, koncepcja ta przez wiele lat była (i nadal jest) modnym tematem debaty i dyskusji wśród naukowców i profesjonalistów.</a:t>
            </a:r>
          </a:p>
          <a:p>
            <a:pPr algn="just"/>
            <a:endParaRPr lang="pl-PL" altLang="ko-KR" sz="2800" dirty="0"/>
          </a:p>
          <a:p>
            <a:pPr algn="just"/>
            <a:r>
              <a:rPr lang="pl-PL" altLang="ko-KR" sz="2800" dirty="0"/>
              <a:t>!! Model </a:t>
            </a:r>
            <a:r>
              <a:rPr lang="pl-PL" altLang="ko-KR" sz="2800" dirty="0" err="1"/>
              <a:t>EntreComp</a:t>
            </a:r>
            <a:r>
              <a:rPr lang="pl-PL" altLang="ko-KR" sz="2800" dirty="0"/>
              <a:t> nie tworzy bezpośrednich powiązań z inteligencją emocjonalną, ale jednocześnie wiele obszarów zainteresowań </a:t>
            </a:r>
            <a:r>
              <a:rPr lang="pl-PL" altLang="ko-KR" sz="2800" dirty="0" err="1"/>
              <a:t>EntreComp</a:t>
            </a:r>
            <a:r>
              <a:rPr lang="pl-PL" altLang="ko-KR" sz="2800" dirty="0"/>
              <a:t> dzieli to samo pole inteligencji emocjonalnej !!</a:t>
            </a:r>
            <a:endParaRPr lang="en-US" altLang="ko-KR" sz="2800" dirty="0"/>
          </a:p>
        </p:txBody>
      </p:sp>
      <p:sp>
        <p:nvSpPr>
          <p:cNvPr id="9" name="object 2">
            <a:extLst>
              <a:ext uri="{FF2B5EF4-FFF2-40B4-BE49-F238E27FC236}">
                <a16:creationId xmlns:a16="http://schemas.microsoft.com/office/drawing/2014/main" xmlns="" id="{28EB5AA0-FB6E-462F-9FD1-828563C837C4}"/>
              </a:ext>
            </a:extLst>
          </p:cNvPr>
          <p:cNvSpPr txBox="1">
            <a:spLocks/>
          </p:cNvSpPr>
          <p:nvPr/>
        </p:nvSpPr>
        <p:spPr>
          <a:xfrm>
            <a:off x="14554200" y="734412"/>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7938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pl-PL" sz="4000" b="1" spc="50" dirty="0">
                <a:solidFill>
                  <a:srgbClr val="243255"/>
                </a:solidFill>
                <a:cs typeface="Tahoma"/>
              </a:rPr>
              <a:t>Tło badan nad Inteligencją emocjonalną</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46504"/>
            <a:ext cx="9425145" cy="4832092"/>
          </a:xfrm>
          <a:prstGeom prst="rect">
            <a:avLst/>
          </a:prstGeom>
          <a:noFill/>
        </p:spPr>
        <p:txBody>
          <a:bodyPr wrap="square" rtlCol="0">
            <a:spAutoFit/>
          </a:bodyPr>
          <a:lstStyle/>
          <a:p>
            <a:pPr algn="just"/>
            <a:r>
              <a:rPr lang="pl-PL" altLang="ko-KR" sz="2800" i="1" dirty="0"/>
              <a:t>Pierwsze badania empiryczne nad rolami, jakie „emocje” odgrywają w naszej codzienności, rozpoczęły się w latach 20. (</a:t>
            </a:r>
            <a:r>
              <a:rPr lang="pl-PL" altLang="ko-KR" sz="2800" i="1" dirty="0" err="1"/>
              <a:t>Averile</a:t>
            </a:r>
            <a:r>
              <a:rPr lang="pl-PL" altLang="ko-KR" sz="2800" i="1" dirty="0"/>
              <a:t> i </a:t>
            </a:r>
            <a:r>
              <a:rPr lang="pl-PL" altLang="ko-KR" sz="2800" i="1" dirty="0" err="1"/>
              <a:t>Nunley</a:t>
            </a:r>
            <a:r>
              <a:rPr lang="pl-PL" altLang="ko-KR" sz="2800" i="1" dirty="0"/>
              <a:t>, 1922) badaniem przeprowadzonym w celu zrozumienia, w jaki sposób ludzie pojmują i analizują emocje.</a:t>
            </a:r>
          </a:p>
          <a:p>
            <a:pPr algn="just"/>
            <a:endParaRPr lang="pl-PL" altLang="ko-KR" sz="2800" i="1" dirty="0"/>
          </a:p>
          <a:p>
            <a:pPr algn="just"/>
            <a:r>
              <a:rPr lang="pl-PL" altLang="ko-KR" sz="2800" i="1" dirty="0"/>
              <a:t>Przez następne 70 lat badania nad inteligencją emocjonalną i „emocjami” zostały zaniechane. Tak było do 1990 roku, kiedy dwóch autorów (John D. </a:t>
            </a:r>
            <a:r>
              <a:rPr lang="pl-PL" altLang="ko-KR" sz="2800" i="1" dirty="0" err="1"/>
              <a:t>Mayer</a:t>
            </a:r>
            <a:r>
              <a:rPr lang="pl-PL" altLang="ko-KR" sz="2800" i="1" dirty="0"/>
              <a:t> i Peter </a:t>
            </a:r>
            <a:r>
              <a:rPr lang="pl-PL" altLang="ko-KR" sz="2800" i="1" dirty="0" err="1"/>
              <a:t>Salovey</a:t>
            </a:r>
            <a:r>
              <a:rPr lang="pl-PL" altLang="ko-KR" sz="2800" i="1" dirty="0"/>
              <a:t>) opublikowało przełomowy artykuł zatytułowany po prostu „Inteligencja emocjonalna”, który stał się jednym z najbardziej wpływowych artykułów we współczesnych naukach społecznych.</a:t>
            </a:r>
            <a:endParaRPr lang="en-US" altLang="ko-KR" sz="2800" i="1" dirty="0"/>
          </a:p>
        </p:txBody>
      </p:sp>
      <p:pic>
        <p:nvPicPr>
          <p:cNvPr id="2" name="Immagine 1">
            <a:extLst>
              <a:ext uri="{FF2B5EF4-FFF2-40B4-BE49-F238E27FC236}">
                <a16:creationId xmlns:a16="http://schemas.microsoft.com/office/drawing/2014/main" xmlns="" id="{65DE9EF4-8F4E-4960-B9AE-2572BFD48EE9}"/>
              </a:ext>
            </a:extLst>
          </p:cNvPr>
          <p:cNvPicPr>
            <a:picLocks noChangeAspect="1"/>
          </p:cNvPicPr>
          <p:nvPr/>
        </p:nvPicPr>
        <p:blipFill>
          <a:blip r:embed="rId5"/>
          <a:stretch>
            <a:fillRect/>
          </a:stretch>
        </p:blipFill>
        <p:spPr>
          <a:xfrm>
            <a:off x="10591800" y="2617224"/>
            <a:ext cx="3215538" cy="4832092"/>
          </a:xfrm>
          <a:prstGeom prst="rect">
            <a:avLst/>
          </a:prstGeom>
        </p:spPr>
      </p:pic>
      <p:pic>
        <p:nvPicPr>
          <p:cNvPr id="6" name="Immagine 5">
            <a:extLst>
              <a:ext uri="{FF2B5EF4-FFF2-40B4-BE49-F238E27FC236}">
                <a16:creationId xmlns:a16="http://schemas.microsoft.com/office/drawing/2014/main" xmlns="" id="{707CEB50-5C65-48C9-8D47-24869ACE0BEB}"/>
              </a:ext>
            </a:extLst>
          </p:cNvPr>
          <p:cNvPicPr>
            <a:picLocks noChangeAspect="1"/>
          </p:cNvPicPr>
          <p:nvPr/>
        </p:nvPicPr>
        <p:blipFill>
          <a:blip r:embed="rId6"/>
          <a:stretch>
            <a:fillRect/>
          </a:stretch>
        </p:blipFill>
        <p:spPr>
          <a:xfrm>
            <a:off x="13800411" y="2606833"/>
            <a:ext cx="4022717" cy="4832092"/>
          </a:xfrm>
          <a:prstGeom prst="rect">
            <a:avLst/>
          </a:prstGeom>
        </p:spPr>
      </p:pic>
      <p:sp>
        <p:nvSpPr>
          <p:cNvPr id="9" name="CasellaDiTesto 8">
            <a:extLst>
              <a:ext uri="{FF2B5EF4-FFF2-40B4-BE49-F238E27FC236}">
                <a16:creationId xmlns:a16="http://schemas.microsoft.com/office/drawing/2014/main" xmlns="" id="{5AF19A72-E488-475C-9EB4-5D092AE16C29}"/>
              </a:ext>
            </a:extLst>
          </p:cNvPr>
          <p:cNvSpPr txBox="1"/>
          <p:nvPr/>
        </p:nvSpPr>
        <p:spPr>
          <a:xfrm>
            <a:off x="10591800" y="7658100"/>
            <a:ext cx="7696200" cy="646331"/>
          </a:xfrm>
          <a:prstGeom prst="rect">
            <a:avLst/>
          </a:prstGeom>
          <a:noFill/>
        </p:spPr>
        <p:txBody>
          <a:bodyPr wrap="square" rtlCol="0">
            <a:spAutoFit/>
          </a:bodyPr>
          <a:lstStyle/>
          <a:p>
            <a:r>
              <a:rPr lang="pl-PL" dirty="0"/>
              <a:t>Po lewej:</a:t>
            </a:r>
            <a:r>
              <a:rPr lang="en-US" dirty="0"/>
              <a:t> John D. Mayer; </a:t>
            </a:r>
            <a:r>
              <a:rPr lang="pl-PL" dirty="0"/>
              <a:t>Po prawej:</a:t>
            </a:r>
            <a:r>
              <a:rPr lang="en-US" dirty="0"/>
              <a:t> Peter Salovey.</a:t>
            </a:r>
          </a:p>
          <a:p>
            <a:r>
              <a:rPr lang="pl-PL" dirty="0" err="1"/>
              <a:t>Żródło</a:t>
            </a:r>
            <a:r>
              <a:rPr lang="en-US" dirty="0"/>
              <a:t>: </a:t>
            </a:r>
            <a:r>
              <a:rPr lang="en-US" dirty="0">
                <a:hlinkClick r:id="rId7"/>
              </a:rPr>
              <a:t>University of New Hampshire </a:t>
            </a:r>
            <a:r>
              <a:rPr lang="pl-PL" dirty="0"/>
              <a:t>i</a:t>
            </a:r>
            <a:r>
              <a:rPr lang="en-US" dirty="0"/>
              <a:t> </a:t>
            </a:r>
            <a:r>
              <a:rPr lang="en-US" dirty="0">
                <a:hlinkClick r:id="rId8"/>
              </a:rPr>
              <a:t>Yale School of Management</a:t>
            </a:r>
            <a:endParaRPr lang="en-US" dirty="0"/>
          </a:p>
        </p:txBody>
      </p:sp>
      <p:sp>
        <p:nvSpPr>
          <p:cNvPr id="11" name="object 2">
            <a:extLst>
              <a:ext uri="{FF2B5EF4-FFF2-40B4-BE49-F238E27FC236}">
                <a16:creationId xmlns:a16="http://schemas.microsoft.com/office/drawing/2014/main" xmlns="" id="{B26BE1DB-5483-4CDC-BEF8-F18D6C297A21}"/>
              </a:ext>
            </a:extLst>
          </p:cNvPr>
          <p:cNvSpPr txBox="1">
            <a:spLocks/>
          </p:cNvSpPr>
          <p:nvPr/>
        </p:nvSpPr>
        <p:spPr>
          <a:xfrm>
            <a:off x="14554200" y="734412"/>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141574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xmlns=""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Daniel </a:t>
            </a:r>
            <a:r>
              <a:rPr lang="en-GB" sz="4000" b="1" spc="50" dirty="0" err="1">
                <a:solidFill>
                  <a:srgbClr val="243255"/>
                </a:solidFill>
                <a:cs typeface="Tahoma"/>
              </a:rPr>
              <a:t>Golema</a:t>
            </a:r>
            <a:r>
              <a:rPr lang="pl-PL" sz="4000" b="1" spc="50" dirty="0">
                <a:solidFill>
                  <a:srgbClr val="243255"/>
                </a:solidFill>
                <a:cs typeface="Tahoma"/>
              </a:rPr>
              <a:t>n jako popularyzator koncepcji Inteligencji emocjonalnej</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xmlns=""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xmlns=""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xmlns=""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xmlns="" id="{FF387B6A-5047-4EFF-8F1F-CCC31E055809}"/>
              </a:ext>
            </a:extLst>
          </p:cNvPr>
          <p:cNvSpPr txBox="1"/>
          <p:nvPr/>
        </p:nvSpPr>
        <p:spPr>
          <a:xfrm>
            <a:off x="938055" y="3009900"/>
            <a:ext cx="11406345" cy="4832092"/>
          </a:xfrm>
          <a:prstGeom prst="rect">
            <a:avLst/>
          </a:prstGeom>
          <a:noFill/>
        </p:spPr>
        <p:txBody>
          <a:bodyPr wrap="square" rtlCol="0">
            <a:spAutoFit/>
          </a:bodyPr>
          <a:lstStyle/>
          <a:p>
            <a:pPr algn="just"/>
            <a:r>
              <a:rPr lang="pl-PL" altLang="ko-KR" sz="2800" dirty="0"/>
              <a:t>Inteligencja emocjonalna stała się popularnym zagadnieniem dopiero w 1995 roku za sprawą amerykańskiego eseisty Daniela </a:t>
            </a:r>
            <a:r>
              <a:rPr lang="pl-PL" altLang="ko-KR" sz="2800" dirty="0" err="1"/>
              <a:t>Golemana</a:t>
            </a:r>
            <a:r>
              <a:rPr lang="pl-PL" altLang="ko-KR" sz="2800" dirty="0"/>
              <a:t>, autor światowego bestsellera </a:t>
            </a:r>
            <a:r>
              <a:rPr lang="pl-PL" altLang="ko-KR" sz="2800" b="1" i="1" dirty="0"/>
              <a:t>„Inteligencja emocjonalna. Przełomowa księga, która na nowo definiuje, co to znaczy być mądrym”.</a:t>
            </a:r>
          </a:p>
          <a:p>
            <a:pPr algn="just"/>
            <a:endParaRPr lang="pl-PL" altLang="ko-KR" sz="2800" dirty="0"/>
          </a:p>
          <a:p>
            <a:pPr algn="just"/>
            <a:r>
              <a:rPr lang="pl-PL" altLang="ko-KR" sz="2800" dirty="0"/>
              <a:t>Międzynarodowy sukces tego bestsellera pomógł w upowszechnieniu koncepcji inteligencji emocjonalnej poza kręgami akademickimi i sprawił, że stała się ona niezwykle popularna, nawet wśród ogółu społeczeństwa.</a:t>
            </a:r>
          </a:p>
          <a:p>
            <a:pPr algn="just"/>
            <a:endParaRPr lang="pl-PL" altLang="ko-KR" sz="2800" dirty="0"/>
          </a:p>
          <a:p>
            <a:pPr algn="just"/>
            <a:r>
              <a:rPr lang="pl-PL" altLang="ko-KR" sz="2800" dirty="0"/>
              <a:t>Niezliczona liczba autorów, mówców i badaczy podążyła śladami pozostawionymi przez Mayera, </a:t>
            </a:r>
            <a:r>
              <a:rPr lang="pl-PL" altLang="ko-KR" sz="2800" dirty="0" err="1"/>
              <a:t>Saloveya</a:t>
            </a:r>
            <a:r>
              <a:rPr lang="pl-PL" altLang="ko-KR" sz="2800" dirty="0"/>
              <a:t> i </a:t>
            </a:r>
            <a:r>
              <a:rPr lang="pl-PL" altLang="ko-KR" sz="2800" dirty="0" err="1"/>
              <a:t>Golemana</a:t>
            </a:r>
            <a:r>
              <a:rPr lang="pl-PL" altLang="ko-KR" sz="2800" dirty="0"/>
              <a:t>.</a:t>
            </a:r>
            <a:endParaRPr lang="en-US" altLang="ko-KR" sz="2800" dirty="0"/>
          </a:p>
        </p:txBody>
      </p:sp>
      <p:pic>
        <p:nvPicPr>
          <p:cNvPr id="3" name="Immagine 2">
            <a:extLst>
              <a:ext uri="{FF2B5EF4-FFF2-40B4-BE49-F238E27FC236}">
                <a16:creationId xmlns:a16="http://schemas.microsoft.com/office/drawing/2014/main" xmlns="" id="{BEEA0923-A763-4CB4-8EF8-6AB4C918F2C7}"/>
              </a:ext>
            </a:extLst>
          </p:cNvPr>
          <p:cNvPicPr>
            <a:picLocks noChangeAspect="1"/>
          </p:cNvPicPr>
          <p:nvPr/>
        </p:nvPicPr>
        <p:blipFill rotWithShape="1">
          <a:blip r:embed="rId5"/>
          <a:srcRect l="32000" t="-1324" r="3601" b="1324"/>
          <a:stretch/>
        </p:blipFill>
        <p:spPr>
          <a:xfrm>
            <a:off x="13233173" y="2648960"/>
            <a:ext cx="4618581" cy="4034143"/>
          </a:xfrm>
          <a:prstGeom prst="rect">
            <a:avLst/>
          </a:prstGeom>
        </p:spPr>
      </p:pic>
      <p:sp>
        <p:nvSpPr>
          <p:cNvPr id="6" name="CasellaDiTesto 5">
            <a:extLst>
              <a:ext uri="{FF2B5EF4-FFF2-40B4-BE49-F238E27FC236}">
                <a16:creationId xmlns:a16="http://schemas.microsoft.com/office/drawing/2014/main" xmlns="" id="{4F800CA4-0289-4EFD-BFD0-52338CB433AF}"/>
              </a:ext>
            </a:extLst>
          </p:cNvPr>
          <p:cNvSpPr txBox="1"/>
          <p:nvPr/>
        </p:nvSpPr>
        <p:spPr>
          <a:xfrm>
            <a:off x="14020800" y="6819900"/>
            <a:ext cx="3378427" cy="369332"/>
          </a:xfrm>
          <a:prstGeom prst="rect">
            <a:avLst/>
          </a:prstGeom>
          <a:noFill/>
        </p:spPr>
        <p:txBody>
          <a:bodyPr wrap="square" rtlCol="0">
            <a:spAutoFit/>
          </a:bodyPr>
          <a:lstStyle/>
          <a:p>
            <a:r>
              <a:rPr lang="pl-PL" dirty="0"/>
              <a:t>Źródło</a:t>
            </a:r>
            <a:r>
              <a:rPr lang="en-US" dirty="0"/>
              <a:t>: </a:t>
            </a:r>
            <a:r>
              <a:rPr lang="en-US" dirty="0">
                <a:hlinkClick r:id="rId6"/>
              </a:rPr>
              <a:t>www.danielgoleman.info</a:t>
            </a:r>
            <a:r>
              <a:rPr lang="en-US" dirty="0"/>
              <a:t> </a:t>
            </a:r>
          </a:p>
        </p:txBody>
      </p:sp>
      <p:sp>
        <p:nvSpPr>
          <p:cNvPr id="11" name="object 2">
            <a:extLst>
              <a:ext uri="{FF2B5EF4-FFF2-40B4-BE49-F238E27FC236}">
                <a16:creationId xmlns:a16="http://schemas.microsoft.com/office/drawing/2014/main" xmlns="" id="{95B7AA7C-4925-481F-893B-C6B64F365ADB}"/>
              </a:ext>
            </a:extLst>
          </p:cNvPr>
          <p:cNvSpPr txBox="1">
            <a:spLocks/>
          </p:cNvSpPr>
          <p:nvPr/>
        </p:nvSpPr>
        <p:spPr>
          <a:xfrm>
            <a:off x="14554200" y="647700"/>
            <a:ext cx="32975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Część nr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3424271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3137</TotalTime>
  <Words>4477</Words>
  <Application>Microsoft Office PowerPoint</Application>
  <PresentationFormat>Niestandardowy</PresentationFormat>
  <Paragraphs>402</Paragraphs>
  <Slides>35</Slides>
  <Notes>31</Notes>
  <HiddenSlides>0</HiddenSlides>
  <MMClips>0</MMClips>
  <ScaleCrop>false</ScaleCrop>
  <HeadingPairs>
    <vt:vector size="4" baseType="variant">
      <vt:variant>
        <vt:lpstr>Motyw</vt:lpstr>
      </vt:variant>
      <vt:variant>
        <vt:i4>2</vt:i4>
      </vt:variant>
      <vt:variant>
        <vt:lpstr>Tytuły slajdów</vt:lpstr>
      </vt:variant>
      <vt:variant>
        <vt:i4>35</vt:i4>
      </vt:variant>
    </vt:vector>
  </HeadingPairs>
  <TitlesOfParts>
    <vt:vector size="37" baseType="lpstr">
      <vt:lpstr>Office Theme</vt:lpstr>
      <vt:lpstr>1_Office Theme</vt:lpstr>
      <vt:lpstr>Prezentacja programu PowerPoint</vt:lpstr>
      <vt:lpstr>Cele kursu </vt:lpstr>
      <vt:lpstr>INDEX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Karolina Palimaka</cp:lastModifiedBy>
  <cp:revision>212</cp:revision>
  <dcterms:created xsi:type="dcterms:W3CDTF">2021-03-19T11:51:00Z</dcterms:created>
  <dcterms:modified xsi:type="dcterms:W3CDTF">2022-01-27T21:46:31Z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