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8"/>
  </p:notesMasterIdLst>
  <p:sldIdLst>
    <p:sldId id="269" r:id="rId3"/>
    <p:sldId id="257" r:id="rId4"/>
    <p:sldId id="273" r:id="rId5"/>
    <p:sldId id="264" r:id="rId6"/>
    <p:sldId id="284" r:id="rId7"/>
    <p:sldId id="276" r:id="rId8"/>
    <p:sldId id="277" r:id="rId9"/>
    <p:sldId id="278" r:id="rId10"/>
    <p:sldId id="285" r:id="rId11"/>
    <p:sldId id="294" r:id="rId12"/>
    <p:sldId id="295" r:id="rId13"/>
    <p:sldId id="288" r:id="rId14"/>
    <p:sldId id="279" r:id="rId15"/>
    <p:sldId id="291" r:id="rId16"/>
    <p:sldId id="286" r:id="rId17"/>
    <p:sldId id="280" r:id="rId18"/>
    <p:sldId id="287" r:id="rId19"/>
    <p:sldId id="292" r:id="rId20"/>
    <p:sldId id="281" r:id="rId21"/>
    <p:sldId id="282" r:id="rId22"/>
    <p:sldId id="290" r:id="rId23"/>
    <p:sldId id="289" r:id="rId24"/>
    <p:sldId id="283" r:id="rId25"/>
    <p:sldId id="293" r:id="rId26"/>
    <p:sldId id="270" r:id="rId2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61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01/03/2022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04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58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0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8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94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1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8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83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8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31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36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5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8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4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1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82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4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2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72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pl-PL" sz="2500" b="1" dirty="0">
                <a:solidFill>
                  <a:srgbClr val="E12227"/>
                </a:solidFill>
                <a:latin typeface="Tahoma" panose="020B0604030504040204" pitchFamily="34" charset="0"/>
                <a:ea typeface="Tahoma" panose="020B0604030504040204" pitchFamily="34" charset="0"/>
                <a:cs typeface="Tahoma" panose="020B0604030504040204" pitchFamily="34" charset="0"/>
              </a:rPr>
              <a:t>Praca zespołowa z wykorzystaniem narzędzi ICT</a:t>
            </a:r>
            <a:endParaRPr lang="es-ES" sz="2500" b="1" dirty="0">
              <a:solidFill>
                <a:srgbClr val="E12227"/>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0287000" y="7931608"/>
            <a:ext cx="4572000" cy="400110"/>
          </a:xfrm>
          <a:prstGeom prst="rect">
            <a:avLst/>
          </a:prstGeom>
          <a:noFill/>
        </p:spPr>
        <p:txBody>
          <a:bodyPr wrap="square">
            <a:spAutoFit/>
          </a:bodyPr>
          <a:lstStyle/>
          <a:p>
            <a:pPr algn="ct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Internet Web Solutions</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82638" y="3008157"/>
            <a:ext cx="12573000" cy="3011658"/>
          </a:xfrm>
          <a:prstGeom prst="rect">
            <a:avLst/>
          </a:prstGeom>
          <a:noFill/>
        </p:spPr>
        <p:txBody>
          <a:bodyPr wrap="square" rtlCol="0">
            <a:spAutoFit/>
          </a:bodyPr>
          <a:lstStyle/>
          <a:p>
            <a:pPr marL="342900" indent="-342900" algn="just" fontAlgn="base">
              <a:lnSpc>
                <a:spcPct val="114000"/>
              </a:lnSpc>
              <a:buFont typeface="Symbol" panose="05050102010706020507" pitchFamily="18" charset="2"/>
              <a:buChar char=""/>
            </a:pPr>
            <a:r>
              <a:rPr lang="en-GB" sz="2800" b="1" dirty="0">
                <a:solidFill>
                  <a:srgbClr val="243255"/>
                </a:solidFill>
                <a:effectLst/>
                <a:ea typeface="Times New Roman" panose="02020603050405020304" pitchFamily="18" charset="0"/>
              </a:rPr>
              <a:t>Project.co: </a:t>
            </a:r>
            <a:r>
              <a:rPr lang="pl-PL" sz="2800" dirty="0">
                <a:solidFill>
                  <a:srgbClr val="243255"/>
                </a:solidFill>
                <a:ea typeface="Times New Roman" panose="02020603050405020304" pitchFamily="18" charset="0"/>
              </a:rPr>
              <a:t>Ta platforma do zarządzania projektami pozwala użytkownikom pracować jednocześnie nad więcej niż jednym zadaniem. Możesz za jej pośrednictwem udostępniać pliki, tworzyć listy, kalendarze jak również harmonogramy, tablice </a:t>
            </a:r>
            <a:r>
              <a:rPr lang="pl-PL" sz="2800" dirty="0" err="1">
                <a:solidFill>
                  <a:srgbClr val="243255"/>
                </a:solidFill>
                <a:ea typeface="Times New Roman" panose="02020603050405020304" pitchFamily="18" charset="0"/>
              </a:rPr>
              <a:t>Kanban</a:t>
            </a:r>
            <a:r>
              <a:rPr lang="pl-PL" sz="2800" dirty="0">
                <a:solidFill>
                  <a:srgbClr val="243255"/>
                </a:solidFill>
                <a:ea typeface="Times New Roman" panose="02020603050405020304" pitchFamily="18" charset="0"/>
              </a:rPr>
              <a:t>, czy wystawiać faktury. Dzięki temu śledzenie postępów w realizacji zadań jest proste i dynamiczne</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lvl="0" algn="just" fontAlgn="base">
              <a:lnSpc>
                <a:spcPct val="114000"/>
              </a:lnSpc>
            </a:pPr>
            <a:endParaRPr lang="es-ES" sz="2800" dirty="0">
              <a:effectLst/>
              <a:ea typeface="Times New Roman" panose="02020603050405020304" pitchFamily="18" charset="0"/>
            </a:endParaRPr>
          </a:p>
        </p:txBody>
      </p:sp>
      <p:pic>
        <p:nvPicPr>
          <p:cNvPr id="8194" name="Picture 2" descr="Data Processing Agreement | Project.co">
            <a:extLst>
              <a:ext uri="{FF2B5EF4-FFF2-40B4-BE49-F238E27FC236}">
                <a16:creationId xmlns:a16="http://schemas.microsoft.com/office/drawing/2014/main" id="{BFD169AF-1604-4AE6-9746-8B05425286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420" y="1915810"/>
            <a:ext cx="4278180" cy="949964"/>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DEB01EEB-2340-4304-8961-BD533F8A8B07}"/>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4" name="object 3">
            <a:extLst>
              <a:ext uri="{FF2B5EF4-FFF2-40B4-BE49-F238E27FC236}">
                <a16:creationId xmlns:a16="http://schemas.microsoft.com/office/drawing/2014/main" id="{253A08A1-9238-49E3-9CFC-CE3795D4B5FA}"/>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49254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3285146"/>
            <a:ext cx="12725400" cy="2520434"/>
          </a:xfrm>
          <a:prstGeom prst="rect">
            <a:avLst/>
          </a:prstGeom>
          <a:noFill/>
        </p:spPr>
        <p:txBody>
          <a:bodyPr wrap="square" rtlCol="0">
            <a:spAutoFit/>
          </a:bodyPr>
          <a:lstStyle/>
          <a:p>
            <a:pPr marL="342900" lvl="0" indent="-342900" algn="just" fontAlgn="base">
              <a:lnSpc>
                <a:spcPct val="114000"/>
              </a:lnSpc>
              <a:buFont typeface="Arial" panose="020B0604020202020204" pitchFamily="34" charset="0"/>
              <a:buChar char="•"/>
            </a:pPr>
            <a:r>
              <a:rPr lang="en-GB" sz="2800" b="1" dirty="0" err="1">
                <a:solidFill>
                  <a:srgbClr val="243255"/>
                </a:solidFill>
                <a:effectLst/>
                <a:ea typeface="Times New Roman" panose="02020603050405020304" pitchFamily="18" charset="0"/>
              </a:rPr>
              <a:t>nTask</a:t>
            </a:r>
            <a:r>
              <a:rPr lang="en-GB" sz="2800" b="1" dirty="0">
                <a:solidFill>
                  <a:srgbClr val="243255"/>
                </a:solidFill>
                <a:effectLst/>
                <a:ea typeface="Times New Roman" panose="02020603050405020304" pitchFamily="18" charset="0"/>
              </a:rPr>
              <a:t>:</a:t>
            </a:r>
            <a:r>
              <a:rPr lang="en-GB" sz="2800" dirty="0">
                <a:solidFill>
                  <a:srgbClr val="243255"/>
                </a:solidFill>
                <a:effectLst/>
                <a:ea typeface="Times New Roman" panose="02020603050405020304" pitchFamily="18" charset="0"/>
              </a:rPr>
              <a:t> </a:t>
            </a:r>
            <a:r>
              <a:rPr lang="pl-PL" sz="2800" dirty="0">
                <a:solidFill>
                  <a:srgbClr val="243255"/>
                </a:solidFill>
                <a:ea typeface="Times New Roman" panose="02020603050405020304" pitchFamily="18" charset="0"/>
              </a:rPr>
              <a:t>Ta bezpłatna a przy tym inteligentna platforma, która jest przeznaczona dla współpracy w ramach zespołów. Umożliwia ona planowanie spotkań, a także wymianę plików, planowanie projektów, dając przy tym także wiele innych opcji. Została ona wyposażona w oprogramowanie do zarządzania projektami, które zapewnia wszystkie niezbędne do tego celu narzędzia</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pic>
        <p:nvPicPr>
          <p:cNvPr id="9218" name="Picture 2" descr="nTask - Free Online Task &amp;amp; Project Management Software for Teams - nTask">
            <a:extLst>
              <a:ext uri="{FF2B5EF4-FFF2-40B4-BE49-F238E27FC236}">
                <a16:creationId xmlns:a16="http://schemas.microsoft.com/office/drawing/2014/main" id="{DCF13FCD-1ED9-40E2-BD4B-A15EF20E05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866900"/>
            <a:ext cx="3744780" cy="1216578"/>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DE08C546-E152-4E31-8C73-7CE46BEB1097}"/>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4" name="object 3">
            <a:extLst>
              <a:ext uri="{FF2B5EF4-FFF2-40B4-BE49-F238E27FC236}">
                <a16:creationId xmlns:a16="http://schemas.microsoft.com/office/drawing/2014/main" id="{C8663A76-0AD8-4948-B977-BFC70C92EA5F}"/>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1450155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62300" y="2777835"/>
            <a:ext cx="12372699" cy="2029210"/>
          </a:xfrm>
          <a:prstGeom prst="rect">
            <a:avLst/>
          </a:prstGeom>
          <a:noFill/>
        </p:spPr>
        <p:txBody>
          <a:bodyPr wrap="square" rtlCol="0">
            <a:spAutoFit/>
          </a:bodyPr>
          <a:lstStyle/>
          <a:p>
            <a:pPr marL="342900" lvl="0" indent="-342900" algn="just" fontAlgn="base">
              <a:lnSpc>
                <a:spcPct val="114000"/>
              </a:lnSpc>
              <a:buFont typeface="Arial" panose="020B0604020202020204" pitchFamily="34" charset="0"/>
              <a:buChar char="•"/>
            </a:pPr>
            <a:r>
              <a:rPr lang="en-GB" sz="2800" b="1" dirty="0">
                <a:solidFill>
                  <a:srgbClr val="243255"/>
                </a:solidFill>
                <a:effectLst/>
                <a:ea typeface="Times New Roman" panose="02020603050405020304" pitchFamily="18" charset="0"/>
              </a:rPr>
              <a:t>Teamwork:</a:t>
            </a:r>
            <a:r>
              <a:rPr lang="en-GB" sz="2800" dirty="0">
                <a:solidFill>
                  <a:srgbClr val="243255"/>
                </a:solidFill>
                <a:effectLst/>
                <a:ea typeface="Times New Roman" panose="02020603050405020304" pitchFamily="18" charset="0"/>
              </a:rPr>
              <a:t> </a:t>
            </a:r>
            <a:r>
              <a:rPr lang="pl-PL" sz="2800" dirty="0">
                <a:solidFill>
                  <a:srgbClr val="243255"/>
                </a:solidFill>
                <a:ea typeface="Times New Roman" panose="02020603050405020304" pitchFamily="18" charset="0"/>
              </a:rPr>
              <a:t>To internetowe rozwiązanie oparte na chmurze, które zapewnia funkcje do zarządzania różnymi aspektami działalności biznesowej. Jego usługi obejmują m.in. listy zadań, zarządzanie czasem oraz terminami, udostępnianie plików i przesyłanie wiadomości</a:t>
            </a:r>
            <a:r>
              <a:rPr lang="en-GB" sz="2800" dirty="0">
                <a:solidFill>
                  <a:srgbClr val="243255"/>
                </a:solidFill>
                <a:effectLst/>
                <a:ea typeface="Times New Roman" panose="02020603050405020304" pitchFamily="18" charset="0"/>
              </a:rPr>
              <a:t>.</a:t>
            </a:r>
            <a:endParaRPr lang="es-ES" sz="2800" dirty="0">
              <a:effectLst/>
              <a:ea typeface="Times New Roman" panose="02020603050405020304" pitchFamily="18" charset="0"/>
            </a:endParaRPr>
          </a:p>
        </p:txBody>
      </p:sp>
      <p:pic>
        <p:nvPicPr>
          <p:cNvPr id="10246" name="Picture 6" descr="Teamwork&amp;#39;s New Brand: The highlights and the bloopers">
            <a:extLst>
              <a:ext uri="{FF2B5EF4-FFF2-40B4-BE49-F238E27FC236}">
                <a16:creationId xmlns:a16="http://schemas.microsoft.com/office/drawing/2014/main" id="{57A211FA-1514-4450-9109-3B1DE1866C8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59870" y="1711036"/>
            <a:ext cx="4390114" cy="1066799"/>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2C9FAE1E-A30B-4151-8FDE-D1617DB47061}"/>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4" name="object 3">
            <a:extLst>
              <a:ext uri="{FF2B5EF4-FFF2-40B4-BE49-F238E27FC236}">
                <a16:creationId xmlns:a16="http://schemas.microsoft.com/office/drawing/2014/main" id="{01145741-2C89-42DD-99EB-BB0BD6C0AD35}"/>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59989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ppt_w</p:attrName>
                                        </p:attrNameLst>
                                      </p:cBhvr>
                                      <p:tavLst>
                                        <p:tav tm="0">
                                          <p:val>
                                            <p:fltVal val="0"/>
                                          </p:val>
                                        </p:tav>
                                        <p:tav tm="100000">
                                          <p:val>
                                            <p:strVal val="#ppt_w"/>
                                          </p:val>
                                        </p:tav>
                                      </p:tavLst>
                                    </p:anim>
                                    <p:anim calcmode="lin" valueType="num">
                                      <p:cBhvr>
                                        <p:cTn id="8" dur="1000" fill="hold"/>
                                        <p:tgtEl>
                                          <p:spTgt spid="10246"/>
                                        </p:tgtEl>
                                        <p:attrNameLst>
                                          <p:attrName>ppt_h</p:attrName>
                                        </p:attrNameLst>
                                      </p:cBhvr>
                                      <p:tavLst>
                                        <p:tav tm="0">
                                          <p:val>
                                            <p:fltVal val="0"/>
                                          </p:val>
                                        </p:tav>
                                        <p:tav tm="100000">
                                          <p:val>
                                            <p:strVal val="#ppt_h"/>
                                          </p:val>
                                        </p:tav>
                                      </p:tavLst>
                                    </p:anim>
                                    <p:anim calcmode="lin" valueType="num">
                                      <p:cBhvr>
                                        <p:cTn id="9" dur="1000" fill="hold"/>
                                        <p:tgtEl>
                                          <p:spTgt spid="10246"/>
                                        </p:tgtEl>
                                        <p:attrNameLst>
                                          <p:attrName>style.rotation</p:attrName>
                                        </p:attrNameLst>
                                      </p:cBhvr>
                                      <p:tavLst>
                                        <p:tav tm="0">
                                          <p:val>
                                            <p:fltVal val="90"/>
                                          </p:val>
                                        </p:tav>
                                        <p:tav tm="100000">
                                          <p:val>
                                            <p:fltVal val="0"/>
                                          </p:val>
                                        </p:tav>
                                      </p:tavLst>
                                    </p:anim>
                                    <p:animEffect transition="in" filter="fade">
                                      <p:cBhvr>
                                        <p:cTn id="10" dur="1000"/>
                                        <p:tgtEl>
                                          <p:spTgt spid="102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0EBDA3-7FCD-4B88-8705-1665E4BB50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5200" y="4339126"/>
            <a:ext cx="7391400" cy="4157662"/>
          </a:xfrm>
          <a:prstGeom prst="rect">
            <a:avLst/>
          </a:prstGeom>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91592" y="1729203"/>
            <a:ext cx="10538408" cy="4485330"/>
          </a:xfrm>
          <a:prstGeom prst="rect">
            <a:avLst/>
          </a:prstGeom>
          <a:noFill/>
        </p:spPr>
        <p:txBody>
          <a:bodyPr wrap="square" rtlCol="0">
            <a:spAutoFit/>
          </a:bodyPr>
          <a:lstStyle/>
          <a:p>
            <a:pPr algn="just" fontAlgn="base">
              <a:lnSpc>
                <a:spcPct val="114000"/>
              </a:lnSpc>
            </a:pPr>
            <a:r>
              <a:rPr lang="en-GB" sz="2800" b="1" dirty="0">
                <a:solidFill>
                  <a:srgbClr val="243255"/>
                </a:solidFill>
                <a:effectLst/>
                <a:ea typeface="Times New Roman" panose="02020603050405020304" pitchFamily="18" charset="0"/>
              </a:rPr>
              <a:t>- </a:t>
            </a:r>
            <a:r>
              <a:rPr lang="pl-PL" sz="2800" b="1" dirty="0">
                <a:solidFill>
                  <a:srgbClr val="243255"/>
                </a:solidFill>
                <a:ea typeface="Times New Roman" panose="02020603050405020304" pitchFamily="18" charset="0"/>
              </a:rPr>
              <a:t>Narzędzia do komunikacji i współpracy</a:t>
            </a: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algn="just" fontAlgn="base">
              <a:lnSpc>
                <a:spcPct val="114000"/>
              </a:lnSpc>
            </a:pPr>
            <a:r>
              <a:rPr lang="pl-PL" sz="2800" dirty="0">
                <a:solidFill>
                  <a:srgbClr val="243255"/>
                </a:solidFill>
                <a:ea typeface="Times New Roman" panose="02020603050405020304" pitchFamily="18" charset="0"/>
              </a:rPr>
              <a:t>Komunikacja jest kluczowa w każdym środowisku pracy. W obecnej sytuacji Covid-19 wiele firm zostało zmuszonych do wdrożenia telepracy (pracy zdalnej), więc komunikacja stała się skomplikowana i sztuczna. Aby wzmacniać efektywność pracy zdalnej oraz eliminować jej słabości, możemy posłużyć się platformami usprawniającymi wymianę informacji, takimi jak</a:t>
            </a:r>
            <a:r>
              <a:rPr lang="en-GB" sz="2800" dirty="0">
                <a:solidFill>
                  <a:srgbClr val="243255"/>
                </a:solidFill>
                <a:effectLst/>
                <a:ea typeface="Times New Roman" panose="02020603050405020304" pitchFamily="18" charset="0"/>
              </a:rPr>
              <a:t>: </a:t>
            </a:r>
          </a:p>
          <a:p>
            <a:pPr algn="just" fontAlgn="base">
              <a:lnSpc>
                <a:spcPct val="114000"/>
              </a:lnSpc>
            </a:pPr>
            <a:endParaRPr lang="en-GB" sz="2800" dirty="0">
              <a:solidFill>
                <a:srgbClr val="243255"/>
              </a:solidFill>
              <a:ea typeface="Times New Roman" panose="02020603050405020304" pitchFamily="18" charset="0"/>
            </a:endParaRPr>
          </a:p>
          <a:p>
            <a:pPr algn="just" fontAlgn="base">
              <a:lnSpc>
                <a:spcPct val="114000"/>
              </a:lnSpc>
            </a:pPr>
            <a:endParaRPr lang="es-ES" sz="2800" dirty="0">
              <a:effectLst/>
              <a:ea typeface="Times New Roman" panose="02020603050405020304" pitchFamily="18" charset="0"/>
            </a:endParaRPr>
          </a:p>
        </p:txBody>
      </p:sp>
      <p:sp>
        <p:nvSpPr>
          <p:cNvPr id="11" name="object 2">
            <a:extLst>
              <a:ext uri="{FF2B5EF4-FFF2-40B4-BE49-F238E27FC236}">
                <a16:creationId xmlns:a16="http://schemas.microsoft.com/office/drawing/2014/main" id="{B181F56F-FAAF-45BE-8853-9CA161E7E849}"/>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3" name="object 3">
            <a:extLst>
              <a:ext uri="{FF2B5EF4-FFF2-40B4-BE49-F238E27FC236}">
                <a16:creationId xmlns:a16="http://schemas.microsoft.com/office/drawing/2014/main" id="{9B8DC929-6B20-40BB-8599-DECBAC0615B0}"/>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922961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kype - Aplicaciones en Google Play">
            <a:extLst>
              <a:ext uri="{FF2B5EF4-FFF2-40B4-BE49-F238E27FC236}">
                <a16:creationId xmlns:a16="http://schemas.microsoft.com/office/drawing/2014/main" id="{86A4C8E3-9C23-4D92-9AD0-F09A35F4B6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6974" y="1866900"/>
            <a:ext cx="1997900" cy="19979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341801" y="1985036"/>
            <a:ext cx="11304103" cy="1537985"/>
          </a:xfrm>
          <a:prstGeom prst="rect">
            <a:avLst/>
          </a:prstGeom>
          <a:noFill/>
        </p:spPr>
        <p:txBody>
          <a:bodyPr wrap="square" rtlCol="0">
            <a:spAutoFit/>
          </a:bodyPr>
          <a:lstStyle/>
          <a:p>
            <a:pPr marL="342900" indent="-342900" algn="just" fontAlgn="base">
              <a:lnSpc>
                <a:spcPct val="114000"/>
              </a:lnSpc>
              <a:buFont typeface="Symbol" panose="05050102010706020507" pitchFamily="18" charset="2"/>
              <a:buChar char=""/>
            </a:pPr>
            <a:r>
              <a:rPr lang="en-GB" sz="2800" b="1" dirty="0">
                <a:solidFill>
                  <a:srgbClr val="243255"/>
                </a:solidFill>
                <a:effectLst/>
                <a:ea typeface="Times New Roman" panose="02020603050405020304" pitchFamily="18" charset="0"/>
              </a:rPr>
              <a:t>Skype:</a:t>
            </a:r>
            <a:r>
              <a:rPr lang="en-GB" sz="2800" dirty="0">
                <a:solidFill>
                  <a:srgbClr val="243255"/>
                </a:solidFill>
                <a:effectLst/>
                <a:ea typeface="Times New Roman" panose="02020603050405020304" pitchFamily="18" charset="0"/>
              </a:rPr>
              <a:t> </a:t>
            </a:r>
            <a:r>
              <a:rPr lang="pl-PL" sz="2800" dirty="0">
                <a:solidFill>
                  <a:srgbClr val="243255"/>
                </a:solidFill>
                <a:ea typeface="Times New Roman" panose="02020603050405020304" pitchFamily="18" charset="0"/>
              </a:rPr>
              <a:t>Platforma wideokonferencyjna “par excellence”. Jej usługi obejmują między innymi rozmowy on-line (audio lub wideo), czaty, konferencje dla grup do 50 osób, a także planowanie spotkań.</a:t>
            </a:r>
            <a:endParaRPr lang="es-ES" sz="2800" dirty="0">
              <a:effectLst/>
              <a:ea typeface="Times New Roman" panose="02020603050405020304" pitchFamily="18" charset="0"/>
            </a:endParaRPr>
          </a:p>
        </p:txBody>
      </p:sp>
      <p:pic>
        <p:nvPicPr>
          <p:cNvPr id="11268" name="Picture 4" descr="ZOOM Cloud Meetings:Amazon.es:Appstore for Android">
            <a:extLst>
              <a:ext uri="{FF2B5EF4-FFF2-40B4-BE49-F238E27FC236}">
                <a16:creationId xmlns:a16="http://schemas.microsoft.com/office/drawing/2014/main" id="{02E02372-14B3-469D-B9B3-BD4097C153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6921" y="4259954"/>
            <a:ext cx="1438006" cy="14380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a:extLst>
              <a:ext uri="{FF2B5EF4-FFF2-40B4-BE49-F238E27FC236}">
                <a16:creationId xmlns:a16="http://schemas.microsoft.com/office/drawing/2014/main" id="{6A9F3D1F-8486-495D-9D9A-F03A3145F2B5}"/>
              </a:ext>
            </a:extLst>
          </p:cNvPr>
          <p:cNvSpPr txBox="1"/>
          <p:nvPr/>
        </p:nvSpPr>
        <p:spPr>
          <a:xfrm>
            <a:off x="3341801" y="4142972"/>
            <a:ext cx="11304103" cy="2520434"/>
          </a:xfrm>
          <a:prstGeom prst="rect">
            <a:avLst/>
          </a:prstGeom>
          <a:noFill/>
        </p:spPr>
        <p:txBody>
          <a:bodyPr wrap="square" rtlCol="0">
            <a:spAutoFit/>
          </a:bodyPr>
          <a:lstStyle/>
          <a:p>
            <a:pPr marL="342900" lvl="0" indent="-342900" algn="just" fontAlgn="base">
              <a:lnSpc>
                <a:spcPct val="114000"/>
              </a:lnSpc>
              <a:buFont typeface="Symbol" panose="05050102010706020507" pitchFamily="18" charset="2"/>
              <a:buChar char=""/>
            </a:pPr>
            <a:r>
              <a:rPr lang="en-GB" sz="2800" b="1" dirty="0">
                <a:solidFill>
                  <a:srgbClr val="243255"/>
                </a:solidFill>
                <a:effectLst/>
                <a:ea typeface="Times New Roman" panose="02020603050405020304" pitchFamily="18" charset="0"/>
              </a:rPr>
              <a:t>Zoom:</a:t>
            </a:r>
            <a:r>
              <a:rPr lang="en-GB" sz="2800" dirty="0">
                <a:solidFill>
                  <a:srgbClr val="243255"/>
                </a:solidFill>
                <a:effectLst/>
                <a:ea typeface="Times New Roman" panose="02020603050405020304" pitchFamily="18" charset="0"/>
              </a:rPr>
              <a:t> </a:t>
            </a:r>
            <a:r>
              <a:rPr lang="pl-PL" sz="2800" dirty="0">
                <a:solidFill>
                  <a:srgbClr val="243255"/>
                </a:solidFill>
                <a:ea typeface="Times New Roman" panose="02020603050405020304" pitchFamily="18" charset="0"/>
              </a:rPr>
              <a:t>To narzędzie do przeprowadzania wideokonferencji stało się jedną z wiodących platform w tej dziedzinie. Zoom jest odpowiedni dla zespołów wykorzystujących wirtualną przestrzeń roboczą do prowadzenia rozmów wideo lub audio, organizowania rozmów na żywo i nagrywania sesji, tak aby mieć pewność, że nic nie zostanie pominięte</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3" name="object 2">
            <a:extLst>
              <a:ext uri="{FF2B5EF4-FFF2-40B4-BE49-F238E27FC236}">
                <a16:creationId xmlns:a16="http://schemas.microsoft.com/office/drawing/2014/main" id="{EA307694-68EB-4D60-8457-B582243CF410}"/>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5" name="object 3">
            <a:extLst>
              <a:ext uri="{FF2B5EF4-FFF2-40B4-BE49-F238E27FC236}">
                <a16:creationId xmlns:a16="http://schemas.microsoft.com/office/drawing/2014/main" id="{D58A8784-C495-42CB-8EA0-274D3E0DE7AA}"/>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472219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1000"/>
                                        <p:tgtEl>
                                          <p:spTgt spid="11268"/>
                                        </p:tgtEl>
                                      </p:cBhvr>
                                    </p:animEffect>
                                    <p:anim calcmode="lin" valueType="num">
                                      <p:cBhvr>
                                        <p:cTn id="18" dur="1000" fill="hold"/>
                                        <p:tgtEl>
                                          <p:spTgt spid="11268"/>
                                        </p:tgtEl>
                                        <p:attrNameLst>
                                          <p:attrName>ppt_x</p:attrName>
                                        </p:attrNameLst>
                                      </p:cBhvr>
                                      <p:tavLst>
                                        <p:tav tm="0">
                                          <p:val>
                                            <p:strVal val="#ppt_x"/>
                                          </p:val>
                                        </p:tav>
                                        <p:tav tm="100000">
                                          <p:val>
                                            <p:strVal val="#ppt_x"/>
                                          </p:val>
                                        </p:tav>
                                      </p:tavLst>
                                    </p:anim>
                                    <p:anim calcmode="lin" valueType="num">
                                      <p:cBhvr>
                                        <p:cTn id="19" dur="1000" fill="hold"/>
                                        <p:tgtEl>
                                          <p:spTgt spid="11268"/>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657600" y="2019300"/>
            <a:ext cx="10988304" cy="2520434"/>
          </a:xfrm>
          <a:prstGeom prst="rect">
            <a:avLst/>
          </a:prstGeom>
          <a:noFill/>
        </p:spPr>
        <p:txBody>
          <a:bodyPr wrap="square" rtlCol="0">
            <a:spAutoFit/>
          </a:bodyPr>
          <a:lstStyle/>
          <a:p>
            <a:pPr marL="342900" lvl="0" indent="-342900" algn="just" fontAlgn="base">
              <a:lnSpc>
                <a:spcPct val="114000"/>
              </a:lnSpc>
              <a:buFont typeface="Symbol" panose="05050102010706020507" pitchFamily="18" charset="2"/>
              <a:buChar char=""/>
            </a:pPr>
            <a:r>
              <a:rPr lang="en-GB" sz="2800" b="1" dirty="0">
                <a:solidFill>
                  <a:srgbClr val="243255"/>
                </a:solidFill>
                <a:effectLst/>
                <a:ea typeface="Times New Roman" panose="02020603050405020304" pitchFamily="18" charset="0"/>
              </a:rPr>
              <a:t>Microsoft Teams:</a:t>
            </a:r>
            <a:r>
              <a:rPr lang="en-GB" sz="2800" dirty="0">
                <a:solidFill>
                  <a:srgbClr val="243255"/>
                </a:solidFill>
                <a:effectLst/>
                <a:ea typeface="Times New Roman" panose="02020603050405020304" pitchFamily="18" charset="0"/>
              </a:rPr>
              <a:t> </a:t>
            </a:r>
            <a:r>
              <a:rPr lang="pl-PL" sz="2800" dirty="0">
                <a:solidFill>
                  <a:srgbClr val="243255"/>
                </a:solidFill>
                <a:ea typeface="Times New Roman" panose="02020603050405020304" pitchFamily="18" charset="0"/>
              </a:rPr>
              <a:t>Ta przestrzeń robocza oferuje zarówno opcje spotkań przez czat, jak i audio oraz wideo. Umożliwia także przechowywanie dokumentów, zdjęć, filmów i historii czatów. Platforma ta pozwala także na dostosowanie oraz konfigurację obszaru roboczego za pomocą odpowiedniej aplikacji do organizowania pracy</a:t>
            </a:r>
            <a:r>
              <a:rPr lang="en-GB" sz="2800" dirty="0">
                <a:solidFill>
                  <a:srgbClr val="243255"/>
                </a:solidFill>
                <a:effectLst/>
                <a:ea typeface="Times New Roman" panose="02020603050405020304" pitchFamily="18" charset="0"/>
              </a:rPr>
              <a:t>.</a:t>
            </a: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pic>
        <p:nvPicPr>
          <p:cNvPr id="12292" name="Picture 4">
            <a:extLst>
              <a:ext uri="{FF2B5EF4-FFF2-40B4-BE49-F238E27FC236}">
                <a16:creationId xmlns:a16="http://schemas.microsoft.com/office/drawing/2014/main" id="{84FA5FB6-549C-4CF3-8D32-EA00D7CF7C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6194" y="2019300"/>
            <a:ext cx="2312952" cy="215127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4A28AC4F-FF2F-4513-883B-DA3D89A8E240}"/>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4" name="object 3">
            <a:extLst>
              <a:ext uri="{FF2B5EF4-FFF2-40B4-BE49-F238E27FC236}">
                <a16:creationId xmlns:a16="http://schemas.microsoft.com/office/drawing/2014/main" id="{42BE754C-4D87-4080-8922-F9F3FD9029A2}"/>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50329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p 10 Free and Open Source Document Management Systems | by Sharad  Bhardwaj | Medium">
            <a:extLst>
              <a:ext uri="{FF2B5EF4-FFF2-40B4-BE49-F238E27FC236}">
                <a16:creationId xmlns:a16="http://schemas.microsoft.com/office/drawing/2014/main" id="{852A01A1-D00D-4F0A-8B7B-EEC27693CB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44714" y="4811674"/>
            <a:ext cx="9043286" cy="361211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703086"/>
            <a:ext cx="12244544" cy="3994107"/>
          </a:xfrm>
          <a:prstGeom prst="rect">
            <a:avLst/>
          </a:prstGeom>
          <a:noFill/>
        </p:spPr>
        <p:txBody>
          <a:bodyPr wrap="square" rtlCol="0">
            <a:spAutoFit/>
          </a:bodyPr>
          <a:lstStyle/>
          <a:p>
            <a:pPr algn="just" fontAlgn="base">
              <a:lnSpc>
                <a:spcPct val="114000"/>
              </a:lnSpc>
            </a:pPr>
            <a:r>
              <a:rPr lang="en-GB" sz="2800" b="1" dirty="0">
                <a:solidFill>
                  <a:srgbClr val="243255"/>
                </a:solidFill>
                <a:effectLst/>
                <a:ea typeface="Times New Roman" panose="02020603050405020304" pitchFamily="18" charset="0"/>
              </a:rPr>
              <a:t>-</a:t>
            </a:r>
            <a:r>
              <a:rPr lang="en-GB" sz="2800" dirty="0">
                <a:effectLst/>
                <a:ea typeface="Times New Roman" panose="02020603050405020304" pitchFamily="18" charset="0"/>
              </a:rPr>
              <a:t> </a:t>
            </a:r>
            <a:r>
              <a:rPr lang="en-GB" sz="2800" b="1" dirty="0" err="1">
                <a:solidFill>
                  <a:srgbClr val="243255"/>
                </a:solidFill>
                <a:ea typeface="Times New Roman" panose="02020603050405020304" pitchFamily="18" charset="0"/>
              </a:rPr>
              <a:t>Narzędzia</a:t>
            </a:r>
            <a:r>
              <a:rPr lang="en-GB" sz="2800" b="1" dirty="0">
                <a:solidFill>
                  <a:srgbClr val="243255"/>
                </a:solidFill>
                <a:ea typeface="Times New Roman" panose="02020603050405020304" pitchFamily="18" charset="0"/>
              </a:rPr>
              <a:t> do </a:t>
            </a:r>
            <a:r>
              <a:rPr lang="en-GB" sz="2800" b="1" dirty="0" err="1">
                <a:solidFill>
                  <a:srgbClr val="243255"/>
                </a:solidFill>
                <a:ea typeface="Times New Roman" panose="02020603050405020304" pitchFamily="18" charset="0"/>
              </a:rPr>
              <a:t>zarządzania</a:t>
            </a:r>
            <a:r>
              <a:rPr lang="en-GB" sz="2800" b="1" dirty="0">
                <a:solidFill>
                  <a:srgbClr val="243255"/>
                </a:solidFill>
                <a:ea typeface="Times New Roman" panose="02020603050405020304" pitchFamily="18" charset="0"/>
              </a:rPr>
              <a:t> </a:t>
            </a:r>
            <a:r>
              <a:rPr lang="en-GB" sz="2800" b="1" dirty="0" err="1">
                <a:solidFill>
                  <a:srgbClr val="243255"/>
                </a:solidFill>
                <a:ea typeface="Times New Roman" panose="02020603050405020304" pitchFamily="18" charset="0"/>
              </a:rPr>
              <a:t>dokumentami</a:t>
            </a:r>
            <a:r>
              <a:rPr lang="en-GB" sz="2800" b="1" dirty="0">
                <a:solidFill>
                  <a:srgbClr val="243255"/>
                </a:solidFill>
                <a:ea typeface="Times New Roman" panose="02020603050405020304" pitchFamily="18" charset="0"/>
              </a:rPr>
              <a:t>: </a:t>
            </a:r>
            <a:endParaRPr lang="es-ES" sz="2800" dirty="0">
              <a:effectLst/>
              <a:ea typeface="Times New Roman" panose="02020603050405020304" pitchFamily="18" charset="0"/>
            </a:endParaRPr>
          </a:p>
          <a:p>
            <a:pPr algn="just" fontAlgn="base">
              <a:lnSpc>
                <a:spcPct val="114000"/>
              </a:lnSpc>
            </a:pPr>
            <a:r>
              <a:rPr lang="pl-PL" sz="2800" dirty="0">
                <a:solidFill>
                  <a:srgbClr val="243255"/>
                </a:solidFill>
                <a:ea typeface="Times New Roman" panose="02020603050405020304" pitchFamily="18" charset="0"/>
              </a:rPr>
              <a:t>Repozytorium dokumentów to przestrzeń, w której dokumenty są przechowywane, zarządzanie i organizowane tak, aby członkowie całego zespołu mieli do nich dostęp w razie potrzeby. Repozytorium jest zarządzane przez członków z uprawnieniami administracyjnymi. W ten sposób możemy usprawnić i ujednolicić cały proces konsultacji i zarządzania dokumentami. Po raz kolejny należy wskazać, że istnieją różne narzędzia ICT, które mogą nam pomóc w pracy zespołowej</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algn="just" fontAlgn="base">
              <a:lnSpc>
                <a:spcPct val="114000"/>
              </a:lnSpc>
            </a:pP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1" name="object 2">
            <a:extLst>
              <a:ext uri="{FF2B5EF4-FFF2-40B4-BE49-F238E27FC236}">
                <a16:creationId xmlns:a16="http://schemas.microsoft.com/office/drawing/2014/main" id="{F1EC0C98-2C8C-4639-A50E-D547D81BABA5}"/>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3" name="object 3">
            <a:extLst>
              <a:ext uri="{FF2B5EF4-FFF2-40B4-BE49-F238E27FC236}">
                <a16:creationId xmlns:a16="http://schemas.microsoft.com/office/drawing/2014/main" id="{08C0868C-2364-4E44-BE6E-FB4796F5A7C9}"/>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1694126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randombar(horizontal)">
                                      <p:cBhvr>
                                        <p:cTn id="11" dur="500"/>
                                        <p:tgtEl>
                                          <p:spTgt spid="133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410834"/>
            <a:ext cx="13269780" cy="2029210"/>
          </a:xfrm>
          <a:prstGeom prst="rect">
            <a:avLst/>
          </a:prstGeom>
          <a:noFill/>
        </p:spPr>
        <p:txBody>
          <a:bodyPr wrap="square" rtlCol="0">
            <a:spAutoFit/>
          </a:bodyPr>
          <a:lstStyle/>
          <a:p>
            <a:pPr marL="342900" lvl="0" indent="-342900" algn="just" fontAlgn="base">
              <a:lnSpc>
                <a:spcPct val="114000"/>
              </a:lnSpc>
              <a:buFont typeface="Symbol" panose="05050102010706020507" pitchFamily="18" charset="2"/>
              <a:buChar char=""/>
            </a:pPr>
            <a:r>
              <a:rPr lang="en-GB" sz="2800" b="1" dirty="0" err="1">
                <a:solidFill>
                  <a:srgbClr val="243255"/>
                </a:solidFill>
                <a:effectLst/>
                <a:ea typeface="Times New Roman" panose="02020603050405020304" pitchFamily="18" charset="0"/>
              </a:rPr>
              <a:t>DocuWare</a:t>
            </a:r>
            <a:r>
              <a:rPr lang="en-GB" sz="2800" b="1" dirty="0">
                <a:solidFill>
                  <a:srgbClr val="243255"/>
                </a:solidFill>
                <a:effectLst/>
                <a:ea typeface="Times New Roman" panose="02020603050405020304" pitchFamily="18" charset="0"/>
              </a:rPr>
              <a:t>:</a:t>
            </a:r>
            <a:r>
              <a:rPr lang="en-GB" sz="2800" dirty="0">
                <a:solidFill>
                  <a:srgbClr val="243255"/>
                </a:solidFill>
                <a:effectLst/>
                <a:ea typeface="Times New Roman" panose="02020603050405020304" pitchFamily="18" charset="0"/>
              </a:rPr>
              <a:t> </a:t>
            </a:r>
            <a:r>
              <a:rPr lang="pl-PL" sz="2800" dirty="0">
                <a:solidFill>
                  <a:srgbClr val="243255"/>
                </a:solidFill>
                <a:ea typeface="Times New Roman" panose="02020603050405020304" pitchFamily="18" charset="0"/>
              </a:rPr>
              <a:t>Platforma ta umożliwia przechwytywanie, a także przetwarzanie i wykorzystywanie informacji firmowych. Oprogramowanie automatyzuje istotną część procesów dotyczących przeszukiwania oraz organizacji dokumentów w scentralizowanym i bezpiecznym systemie</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pic>
        <p:nvPicPr>
          <p:cNvPr id="14338" name="Picture 2" descr="Ricoh completa la adquisición de DocuWare | Ricoh España">
            <a:extLst>
              <a:ext uri="{FF2B5EF4-FFF2-40B4-BE49-F238E27FC236}">
                <a16:creationId xmlns:a16="http://schemas.microsoft.com/office/drawing/2014/main" id="{4AE5FB23-FC59-42B4-AB29-A0584307AE6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4325600" y="2977942"/>
            <a:ext cx="3581573" cy="8645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ntelligent Information Management | M-Files">
            <a:extLst>
              <a:ext uri="{FF2B5EF4-FFF2-40B4-BE49-F238E27FC236}">
                <a16:creationId xmlns:a16="http://schemas.microsoft.com/office/drawing/2014/main" id="{A4E70628-5ACD-463A-B0BF-0C9AD818177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084" t="25383" r="7969" b="19527"/>
          <a:stretch/>
        </p:blipFill>
        <p:spPr bwMode="auto">
          <a:xfrm>
            <a:off x="14509345" y="5250756"/>
            <a:ext cx="3214081" cy="9706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
            <a:extLst>
              <a:ext uri="{FF2B5EF4-FFF2-40B4-BE49-F238E27FC236}">
                <a16:creationId xmlns:a16="http://schemas.microsoft.com/office/drawing/2014/main" id="{313AD010-3FA1-4C9B-BA58-9DFC1A5477EA}"/>
              </a:ext>
            </a:extLst>
          </p:cNvPr>
          <p:cNvSpPr txBox="1"/>
          <p:nvPr/>
        </p:nvSpPr>
        <p:spPr>
          <a:xfrm>
            <a:off x="903420" y="4714490"/>
            <a:ext cx="13269780" cy="2520434"/>
          </a:xfrm>
          <a:prstGeom prst="rect">
            <a:avLst/>
          </a:prstGeom>
          <a:noFill/>
        </p:spPr>
        <p:txBody>
          <a:bodyPr wrap="square" rtlCol="0">
            <a:spAutoFit/>
          </a:bodyPr>
          <a:lstStyle/>
          <a:p>
            <a:pPr marL="342900" lvl="0" indent="-342900" algn="just" fontAlgn="base">
              <a:lnSpc>
                <a:spcPct val="114000"/>
              </a:lnSpc>
              <a:buFont typeface="Symbol" panose="05050102010706020507" pitchFamily="18" charset="2"/>
              <a:buChar char=""/>
            </a:pPr>
            <a:r>
              <a:rPr lang="en-GB" sz="2800" b="1" dirty="0">
                <a:solidFill>
                  <a:srgbClr val="243255"/>
                </a:solidFill>
                <a:effectLst/>
                <a:ea typeface="Times New Roman" panose="02020603050405020304" pitchFamily="18" charset="0"/>
              </a:rPr>
              <a:t>M-Files:</a:t>
            </a:r>
            <a:r>
              <a:rPr lang="en-GB" sz="2800" dirty="0">
                <a:solidFill>
                  <a:srgbClr val="243255"/>
                </a:solidFill>
                <a:effectLst/>
                <a:ea typeface="Times New Roman" panose="02020603050405020304" pitchFamily="18" charset="0"/>
              </a:rPr>
              <a:t> </a:t>
            </a:r>
            <a:r>
              <a:rPr lang="pl-PL" sz="2800" dirty="0">
                <a:solidFill>
                  <a:srgbClr val="243255"/>
                </a:solidFill>
                <a:ea typeface="Times New Roman" panose="02020603050405020304" pitchFamily="18" charset="0"/>
              </a:rPr>
              <a:t>Ta opcja zarządzania informacjami charakteryzuje się łatwością użytkowania, wszechstronnością i funkcjonalnością odpowiednią dla wielu różnych branż. Za pośrednictwem tego narzędzia można uzyskać dostęp do treści z wielu repozytoriów danych bez konieczności migracji plików. Można je wdrożyć zarówno w chmurze (on-line), lokalnie jak i w sposób hybrydowy</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1" name="object 2">
            <a:extLst>
              <a:ext uri="{FF2B5EF4-FFF2-40B4-BE49-F238E27FC236}">
                <a16:creationId xmlns:a16="http://schemas.microsoft.com/office/drawing/2014/main" id="{3A416D20-1B82-4262-858F-516CBE986032}"/>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5" name="object 3">
            <a:extLst>
              <a:ext uri="{FF2B5EF4-FFF2-40B4-BE49-F238E27FC236}">
                <a16:creationId xmlns:a16="http://schemas.microsoft.com/office/drawing/2014/main" id="{9442A640-78E8-4A0B-963A-5DE77EF02DBC}"/>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200274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anim calcmode="lin" valueType="num">
                                      <p:cBhvr>
                                        <p:cTn id="11" dur="1000" fill="hold"/>
                                        <p:tgtEl>
                                          <p:spTgt spid="14338"/>
                                        </p:tgtEl>
                                        <p:attrNameLst>
                                          <p:attrName>ppt_x</p:attrName>
                                        </p:attrNameLst>
                                      </p:cBhvr>
                                      <p:tavLst>
                                        <p:tav tm="0">
                                          <p:val>
                                            <p:strVal val="#ppt_x"/>
                                          </p:val>
                                        </p:tav>
                                        <p:tav tm="100000">
                                          <p:val>
                                            <p:strVal val="#ppt_x"/>
                                          </p:val>
                                        </p:tav>
                                      </p:tavLst>
                                    </p:anim>
                                    <p:anim calcmode="lin" valueType="num">
                                      <p:cBhvr>
                                        <p:cTn id="12"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42" presetClass="entr" presetSubtype="0" fill="hold" nodeType="withEffect">
                                  <p:stCondLst>
                                    <p:cond delay="0"/>
                                  </p:stCondLst>
                                  <p:childTnLst>
                                    <p:set>
                                      <p:cBhvr>
                                        <p:cTn id="19" dur="1" fill="hold">
                                          <p:stCondLst>
                                            <p:cond delay="0"/>
                                          </p:stCondLst>
                                        </p:cTn>
                                        <p:tgtEl>
                                          <p:spTgt spid="14340"/>
                                        </p:tgtEl>
                                        <p:attrNameLst>
                                          <p:attrName>style.visibility</p:attrName>
                                        </p:attrNameLst>
                                      </p:cBhvr>
                                      <p:to>
                                        <p:strVal val="visible"/>
                                      </p:to>
                                    </p:set>
                                    <p:animEffect transition="in" filter="fade">
                                      <p:cBhvr>
                                        <p:cTn id="20" dur="1000"/>
                                        <p:tgtEl>
                                          <p:spTgt spid="14340"/>
                                        </p:tgtEl>
                                      </p:cBhvr>
                                    </p:animEffect>
                                    <p:anim calcmode="lin" valueType="num">
                                      <p:cBhvr>
                                        <p:cTn id="21" dur="1000" fill="hold"/>
                                        <p:tgtEl>
                                          <p:spTgt spid="14340"/>
                                        </p:tgtEl>
                                        <p:attrNameLst>
                                          <p:attrName>ppt_x</p:attrName>
                                        </p:attrNameLst>
                                      </p:cBhvr>
                                      <p:tavLst>
                                        <p:tav tm="0">
                                          <p:val>
                                            <p:strVal val="#ppt_x"/>
                                          </p:val>
                                        </p:tav>
                                        <p:tav tm="100000">
                                          <p:val>
                                            <p:strVal val="#ppt_x"/>
                                          </p:val>
                                        </p:tav>
                                      </p:tavLst>
                                    </p:anim>
                                    <p:anim calcmode="lin" valueType="num">
                                      <p:cBhvr>
                                        <p:cTn id="22" dur="1000" fill="hold"/>
                                        <p:tgtEl>
                                          <p:spTgt spid="1434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1"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4419600" y="2317879"/>
            <a:ext cx="11898180" cy="2520434"/>
          </a:xfrm>
          <a:prstGeom prst="rect">
            <a:avLst/>
          </a:prstGeom>
          <a:noFill/>
        </p:spPr>
        <p:txBody>
          <a:bodyPr wrap="square" rtlCol="0">
            <a:spAutoFit/>
          </a:bodyPr>
          <a:lstStyle/>
          <a:p>
            <a:pPr marL="342900" lvl="0" indent="-342900" algn="just" fontAlgn="base">
              <a:lnSpc>
                <a:spcPct val="114000"/>
              </a:lnSpc>
              <a:buFont typeface="Symbol" panose="05050102010706020507" pitchFamily="18" charset="2"/>
              <a:buChar char=""/>
            </a:pPr>
            <a:r>
              <a:rPr lang="en-GB" sz="2800" b="1" dirty="0" err="1">
                <a:solidFill>
                  <a:srgbClr val="243255"/>
                </a:solidFill>
                <a:effectLst/>
                <a:ea typeface="Times New Roman" panose="02020603050405020304" pitchFamily="18" charset="0"/>
              </a:rPr>
              <a:t>LogicalDOC</a:t>
            </a:r>
            <a:r>
              <a:rPr lang="en-GB" sz="2800" b="1" dirty="0">
                <a:solidFill>
                  <a:srgbClr val="243255"/>
                </a:solidFill>
                <a:effectLst/>
                <a:ea typeface="Times New Roman" panose="02020603050405020304" pitchFamily="18" charset="0"/>
              </a:rPr>
              <a:t>:</a:t>
            </a:r>
            <a:r>
              <a:rPr lang="en-GB" sz="2800" dirty="0">
                <a:solidFill>
                  <a:srgbClr val="243255"/>
                </a:solidFill>
                <a:effectLst/>
                <a:ea typeface="Times New Roman" panose="02020603050405020304" pitchFamily="18" charset="0"/>
              </a:rPr>
              <a:t> </a:t>
            </a:r>
            <a:r>
              <a:rPr lang="pl-PL" sz="2800" dirty="0">
                <a:solidFill>
                  <a:srgbClr val="243255"/>
                </a:solidFill>
                <a:ea typeface="Times New Roman" panose="02020603050405020304" pitchFamily="18" charset="0"/>
              </a:rPr>
              <a:t>Umożliwia kontrolę nad procesem zarządzania dokumentami. Daje możliwość tworzenia, współprodukcji i koordynacji dowolnej liczby dokumentów, wspierając tym samym współpracę oraz produktywność całego zespołu. Wszechstronność tego oprogramowania pozwala na jego dostosowanie do różnych modeli biznesowych</a:t>
            </a:r>
            <a:r>
              <a:rPr lang="en-GB" sz="2800" dirty="0">
                <a:solidFill>
                  <a:srgbClr val="243255"/>
                </a:solidFill>
                <a:effectLst/>
                <a:ea typeface="Times New Roman" panose="02020603050405020304" pitchFamily="18" charset="0"/>
              </a:rPr>
              <a:t>.</a:t>
            </a:r>
            <a:endParaRPr lang="es-ES" sz="2800" dirty="0">
              <a:effectLst/>
              <a:ea typeface="Times New Roman" panose="02020603050405020304" pitchFamily="18" charset="0"/>
            </a:endParaRPr>
          </a:p>
        </p:txBody>
      </p:sp>
      <p:pic>
        <p:nvPicPr>
          <p:cNvPr id="15364" name="Picture 4" descr="Gestión de documentos de construcción - LogicalDOC">
            <a:extLst>
              <a:ext uri="{FF2B5EF4-FFF2-40B4-BE49-F238E27FC236}">
                <a16:creationId xmlns:a16="http://schemas.microsoft.com/office/drawing/2014/main" id="{ED7F32C5-A69F-468E-8236-A6BC7EA9891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96543" y="2394704"/>
            <a:ext cx="2982780" cy="1810863"/>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630AE55C-731A-4570-AE2A-38BA4B166DCD}"/>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4" name="object 3">
            <a:extLst>
              <a:ext uri="{FF2B5EF4-FFF2-40B4-BE49-F238E27FC236}">
                <a16:creationId xmlns:a16="http://schemas.microsoft.com/office/drawing/2014/main" id="{A3144379-F957-46E6-99D2-CB98568B90B8}"/>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2044522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down)">
                                      <p:cBhvr>
                                        <p:cTn id="7" dur="580">
                                          <p:stCondLst>
                                            <p:cond delay="0"/>
                                          </p:stCondLst>
                                        </p:cTn>
                                        <p:tgtEl>
                                          <p:spTgt spid="15364"/>
                                        </p:tgtEl>
                                      </p:cBhvr>
                                    </p:animEffect>
                                    <p:anim calcmode="lin" valueType="num">
                                      <p:cBhvr>
                                        <p:cTn id="8" dur="1822"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4"/>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4"/>
                                        </p:tgtEl>
                                      </p:cBhvr>
                                      <p:to x="100000" y="60000"/>
                                    </p:animScale>
                                    <p:animScale>
                                      <p:cBhvr>
                                        <p:cTn id="14" dur="166" decel="50000">
                                          <p:stCondLst>
                                            <p:cond delay="676"/>
                                          </p:stCondLst>
                                        </p:cTn>
                                        <p:tgtEl>
                                          <p:spTgt spid="15364"/>
                                        </p:tgtEl>
                                      </p:cBhvr>
                                      <p:to x="100000" y="100000"/>
                                    </p:animScale>
                                    <p:animScale>
                                      <p:cBhvr>
                                        <p:cTn id="15" dur="26">
                                          <p:stCondLst>
                                            <p:cond delay="1312"/>
                                          </p:stCondLst>
                                        </p:cTn>
                                        <p:tgtEl>
                                          <p:spTgt spid="15364"/>
                                        </p:tgtEl>
                                      </p:cBhvr>
                                      <p:to x="100000" y="80000"/>
                                    </p:animScale>
                                    <p:animScale>
                                      <p:cBhvr>
                                        <p:cTn id="16" dur="166" decel="50000">
                                          <p:stCondLst>
                                            <p:cond delay="1338"/>
                                          </p:stCondLst>
                                        </p:cTn>
                                        <p:tgtEl>
                                          <p:spTgt spid="15364"/>
                                        </p:tgtEl>
                                      </p:cBhvr>
                                      <p:to x="100000" y="100000"/>
                                    </p:animScale>
                                    <p:animScale>
                                      <p:cBhvr>
                                        <p:cTn id="17" dur="26">
                                          <p:stCondLst>
                                            <p:cond delay="1642"/>
                                          </p:stCondLst>
                                        </p:cTn>
                                        <p:tgtEl>
                                          <p:spTgt spid="15364"/>
                                        </p:tgtEl>
                                      </p:cBhvr>
                                      <p:to x="100000" y="90000"/>
                                    </p:animScale>
                                    <p:animScale>
                                      <p:cBhvr>
                                        <p:cTn id="18" dur="166" decel="50000">
                                          <p:stCondLst>
                                            <p:cond delay="1668"/>
                                          </p:stCondLst>
                                        </p:cTn>
                                        <p:tgtEl>
                                          <p:spTgt spid="15364"/>
                                        </p:tgtEl>
                                      </p:cBhvr>
                                      <p:to x="100000" y="100000"/>
                                    </p:animScale>
                                    <p:animScale>
                                      <p:cBhvr>
                                        <p:cTn id="19" dur="26">
                                          <p:stCondLst>
                                            <p:cond delay="1808"/>
                                          </p:stCondLst>
                                        </p:cTn>
                                        <p:tgtEl>
                                          <p:spTgt spid="15364"/>
                                        </p:tgtEl>
                                      </p:cBhvr>
                                      <p:to x="100000" y="95000"/>
                                    </p:animScale>
                                    <p:animScale>
                                      <p:cBhvr>
                                        <p:cTn id="20" dur="166" decel="50000">
                                          <p:stCondLst>
                                            <p:cond delay="1834"/>
                                          </p:stCondLst>
                                        </p:cTn>
                                        <p:tgtEl>
                                          <p:spTgt spid="15364"/>
                                        </p:tgtEl>
                                      </p:cBhvr>
                                      <p:to x="100000" y="100000"/>
                                    </p:animScale>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F18DB16B-386C-4739-B8DC-AF0072AAC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52753" y="2970653"/>
            <a:ext cx="5525647" cy="5525647"/>
          </a:xfrm>
          <a:prstGeom prst="rect">
            <a:avLst/>
          </a:prstGeom>
        </p:spPr>
      </p:pic>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97544" cy="998991"/>
          </a:xfrm>
          <a:prstGeom prst="rect">
            <a:avLst/>
          </a:prstGeom>
        </p:spPr>
        <p:txBody>
          <a:bodyPr vert="horz" wrap="square" lIns="0" tIns="13970" rIns="0" bIns="0" rtlCol="0">
            <a:spAutoFit/>
          </a:bodyPr>
          <a:lstStyle/>
          <a:p>
            <a:pPr fontAlgn="base"/>
            <a:r>
              <a:rPr lang="pl-PL" sz="3200" b="1" dirty="0">
                <a:solidFill>
                  <a:srgbClr val="243255"/>
                </a:solidFill>
                <a:effectLst/>
                <a:latin typeface="Calibri" panose="020F0502020204030204" pitchFamily="34" charset="0"/>
                <a:ea typeface="Times New Roman" panose="02020603050405020304" pitchFamily="18" charset="0"/>
              </a:rPr>
              <a:t>Część nr</a:t>
            </a:r>
            <a:r>
              <a:rPr lang="en-GB" sz="3200" b="1" dirty="0">
                <a:solidFill>
                  <a:srgbClr val="243255"/>
                </a:solidFill>
                <a:effectLst/>
                <a:latin typeface="Calibri" panose="020F0502020204030204" pitchFamily="34" charset="0"/>
                <a:ea typeface="Times New Roman" panose="02020603050405020304" pitchFamily="18" charset="0"/>
              </a:rPr>
              <a:t> 2: </a:t>
            </a:r>
            <a:r>
              <a:rPr lang="pl-PL" sz="3200" b="1" dirty="0">
                <a:solidFill>
                  <a:srgbClr val="243255"/>
                </a:solidFill>
                <a:latin typeface="Calibri" panose="020F0502020204030204" pitchFamily="34" charset="0"/>
                <a:ea typeface="Times New Roman" panose="02020603050405020304" pitchFamily="18" charset="0"/>
              </a:rPr>
              <a:t>Praca zespołowa oraz koordynacja współpracy z wykorzystaniem narzędzi teleinformatycznych a także wskazówki, jak ją w sposób kreatywny usprawnić</a:t>
            </a:r>
            <a:endParaRPr lang="es-ES" sz="3200" b="1" dirty="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4327035"/>
            <a:ext cx="10907580" cy="3009350"/>
          </a:xfrm>
          <a:prstGeom prst="rect">
            <a:avLst/>
          </a:prstGeom>
          <a:noFill/>
        </p:spPr>
        <p:txBody>
          <a:bodyPr wrap="square" rtlCol="0">
            <a:spAutoFit/>
          </a:bodyPr>
          <a:lstStyle/>
          <a:p>
            <a:pPr algn="just" fontAlgn="base">
              <a:lnSpc>
                <a:spcPct val="114000"/>
              </a:lnSpc>
            </a:pPr>
            <a:r>
              <a:rPr lang="pl-PL" sz="2800" dirty="0">
                <a:solidFill>
                  <a:srgbClr val="243255"/>
                </a:solidFill>
                <a:latin typeface="Calibri" panose="020F0502020204030204" pitchFamily="34" charset="0"/>
                <a:ea typeface="Times New Roman" panose="02020603050405020304" pitchFamily="18" charset="0"/>
              </a:rPr>
              <a:t>Koordynacja i komunikacja w zespole to złożone oraz trudne do opanowania zagadnienie. Wszyscy członkowie muszą wykonać swoją część zadań, aby zapewnić sukces pracy całego zespołu. Dlatego też, aby osiągnąć dobrą skuteczność i równie dobrą atmosferę w pracy, należy wziąć pod uwagę szereg aspektów. Oto kilka wskazówek, jak uzyskać takie wyniki</a:t>
            </a:r>
            <a:r>
              <a:rPr lang="en-GB" sz="2800" dirty="0">
                <a:solidFill>
                  <a:srgbClr val="243255"/>
                </a:solidFill>
                <a:effectLst/>
                <a:latin typeface="Calibri" panose="020F0502020204030204" pitchFamily="34" charset="0"/>
                <a:ea typeface="Times New Roman" panose="02020603050405020304" pitchFamily="18" charset="0"/>
              </a:rPr>
              <a:t>: </a:t>
            </a:r>
            <a:endParaRPr lang="es-ES" sz="2800" dirty="0">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6DB2408F-C8E3-481B-BEFD-24DB75CA61AF}"/>
              </a:ext>
            </a:extLst>
          </p:cNvPr>
          <p:cNvSpPr txBox="1"/>
          <p:nvPr/>
        </p:nvSpPr>
        <p:spPr>
          <a:xfrm>
            <a:off x="889565" y="3185627"/>
            <a:ext cx="11558744" cy="1077218"/>
          </a:xfrm>
          <a:prstGeom prst="rect">
            <a:avLst/>
          </a:prstGeom>
          <a:noFill/>
        </p:spPr>
        <p:txBody>
          <a:bodyPr wrap="square" rtlCol="0" anchor="ctr">
            <a:spAutoFit/>
          </a:bodyPr>
          <a:lstStyle/>
          <a:p>
            <a:pPr fontAlgn="base"/>
            <a:r>
              <a:rPr lang="pl-PL" sz="3200" b="1" dirty="0">
                <a:solidFill>
                  <a:srgbClr val="243255"/>
                </a:solidFill>
                <a:effectLst/>
                <a:latin typeface="Calibri" panose="020F0502020204030204" pitchFamily="34" charset="0"/>
                <a:ea typeface="Times New Roman" panose="02020603050405020304" pitchFamily="18" charset="0"/>
              </a:rPr>
              <a:t>Temat </a:t>
            </a:r>
            <a:r>
              <a:rPr lang="en-GB" sz="3200" b="1" dirty="0">
                <a:solidFill>
                  <a:srgbClr val="243255"/>
                </a:solidFill>
                <a:effectLst/>
                <a:latin typeface="Calibri" panose="020F0502020204030204" pitchFamily="34" charset="0"/>
                <a:ea typeface="Times New Roman" panose="02020603050405020304" pitchFamily="18" charset="0"/>
              </a:rPr>
              <a:t>2.1</a:t>
            </a:r>
            <a:r>
              <a:rPr lang="pl-PL" sz="3200" b="1" dirty="0">
                <a:solidFill>
                  <a:srgbClr val="243255"/>
                </a:solidFill>
                <a:latin typeface="Calibri" panose="020F0502020204030204" pitchFamily="34" charset="0"/>
                <a:ea typeface="Times New Roman" panose="02020603050405020304" pitchFamily="18" charset="0"/>
              </a:rPr>
              <a:t>:</a:t>
            </a:r>
            <a:r>
              <a:rPr lang="en-GB" sz="3200" b="1" dirty="0">
                <a:solidFill>
                  <a:srgbClr val="243255"/>
                </a:solidFill>
                <a:effectLst/>
                <a:latin typeface="Calibri" panose="020F0502020204030204" pitchFamily="34" charset="0"/>
                <a:ea typeface="Times New Roman" panose="02020603050405020304" pitchFamily="18" charset="0"/>
              </a:rPr>
              <a:t> </a:t>
            </a:r>
            <a:r>
              <a:rPr lang="pl-PL" sz="3200" b="1" dirty="0">
                <a:solidFill>
                  <a:srgbClr val="243255"/>
                </a:solidFill>
                <a:latin typeface="Calibri" panose="020F0502020204030204" pitchFamily="34" charset="0"/>
                <a:ea typeface="Times New Roman" panose="02020603050405020304" pitchFamily="18" charset="0"/>
              </a:rPr>
              <a:t>Wskazówki dotyczące dobrej koordynacji współpracy oraz komunikacji</a:t>
            </a:r>
            <a:endParaRPr lang="es-ES" sz="3200" b="1" dirty="0">
              <a:effectLst/>
              <a:latin typeface="Times New Roman" panose="02020603050405020304" pitchFamily="18" charset="0"/>
              <a:ea typeface="Times New Roman" panose="02020603050405020304" pitchFamily="18" charset="0"/>
            </a:endParaRPr>
          </a:p>
        </p:txBody>
      </p:sp>
      <p:sp>
        <p:nvSpPr>
          <p:cNvPr id="12" name="object 2">
            <a:extLst>
              <a:ext uri="{FF2B5EF4-FFF2-40B4-BE49-F238E27FC236}">
                <a16:creationId xmlns:a16="http://schemas.microsoft.com/office/drawing/2014/main" id="{C83F0F3F-0FDE-43E9-9C00-A1CDEC580359}"/>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3">
            <a:extLst>
              <a:ext uri="{FF2B5EF4-FFF2-40B4-BE49-F238E27FC236}">
                <a16:creationId xmlns:a16="http://schemas.microsoft.com/office/drawing/2014/main" id="{0A27F4F4-0AA0-4B44-A6EE-DAADEEC80EF8}"/>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502535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Our Goals And Objectives Operation Of Solution Ppt Powerpoint Presentation  Icon Influencers | PowerPoint Slide Template | Presentation Templates PPT  Layout | Presentation Deck">
            <a:extLst>
              <a:ext uri="{FF2B5EF4-FFF2-40B4-BE49-F238E27FC236}">
                <a16:creationId xmlns:a16="http://schemas.microsoft.com/office/drawing/2014/main" id="{66AABCC2-B562-48E1-924A-D08035C221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407" y="593745"/>
            <a:ext cx="1800180" cy="2035155"/>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p:nvPr/>
        </p:nvSpPr>
        <p:spPr>
          <a:xfrm rot="16200000">
            <a:off x="1078978" y="396077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2228158" y="859834"/>
            <a:ext cx="12852400" cy="751488"/>
          </a:xfrm>
          <a:prstGeom prst="rect">
            <a:avLst/>
          </a:prstGeom>
        </p:spPr>
        <p:txBody>
          <a:bodyPr vert="horz" wrap="square" lIns="0" tIns="12700" rIns="0" bIns="0" rtlCol="0">
            <a:spAutoFit/>
          </a:bodyPr>
          <a:lstStyle/>
          <a:p>
            <a:pPr marL="12700">
              <a:spcBef>
                <a:spcPts val="100"/>
              </a:spcBef>
            </a:pPr>
            <a:r>
              <a:rPr lang="pl-PL" sz="4800" b="1" dirty="0">
                <a:solidFill>
                  <a:srgbClr val="E12227"/>
                </a:solidFill>
              </a:rPr>
              <a:t>Cel kursu</a:t>
            </a:r>
            <a:endParaRPr sz="4800" dirty="0">
              <a:solidFill>
                <a:srgbClr val="E12227"/>
              </a:solidFill>
            </a:endParaRPr>
          </a:p>
        </p:txBody>
      </p:sp>
      <p:sp>
        <p:nvSpPr>
          <p:cNvPr id="17" name="object 17"/>
          <p:cNvSpPr txBox="1"/>
          <p:nvPr/>
        </p:nvSpPr>
        <p:spPr>
          <a:xfrm>
            <a:off x="1105032" y="2829950"/>
            <a:ext cx="13081000" cy="444994"/>
          </a:xfrm>
          <a:prstGeom prst="rect">
            <a:avLst/>
          </a:prstGeom>
        </p:spPr>
        <p:txBody>
          <a:bodyPr vert="horz" wrap="square" lIns="0" tIns="13970" rIns="0" bIns="0" rtlCol="0">
            <a:spAutoFit/>
          </a:bodyPr>
          <a:lstStyle/>
          <a:p>
            <a:pPr algn="just"/>
            <a:r>
              <a:rPr lang="pl-PL"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Po zakończeniu tego modułu:</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504214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12351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3654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701932" y="3834157"/>
            <a:ext cx="12852400" cy="954107"/>
          </a:xfrm>
          <a:prstGeom prst="rect">
            <a:avLst/>
          </a:prstGeom>
          <a:noFill/>
        </p:spPr>
        <p:txBody>
          <a:bodyPr wrap="square" lIns="108000" rIns="108000" rtlCol="0">
            <a:spAutoFit/>
          </a:bodyPr>
          <a:lstStyle/>
          <a:p>
            <a:pPr lvl="0" algn="just"/>
            <a:r>
              <a:rPr lang="pl-PL" sz="2800" dirty="0">
                <a:solidFill>
                  <a:srgbClr val="244061"/>
                </a:solidFill>
                <a:ea typeface="Times New Roman" panose="02020603050405020304" pitchFamily="18" charset="0"/>
              </a:rPr>
              <a:t>Poznasz niektóre spośród najważniejszych narzędzi ICT w środowisku biznesowym, </a:t>
            </a:r>
            <a:br>
              <a:rPr lang="pl-PL" sz="2800" dirty="0">
                <a:solidFill>
                  <a:srgbClr val="244061"/>
                </a:solidFill>
                <a:ea typeface="Times New Roman" panose="02020603050405020304" pitchFamily="18" charset="0"/>
              </a:rPr>
            </a:br>
            <a:r>
              <a:rPr lang="pl-PL" sz="2800" dirty="0">
                <a:solidFill>
                  <a:srgbClr val="244061"/>
                </a:solidFill>
                <a:ea typeface="Times New Roman" panose="02020603050405020304" pitchFamily="18" charset="0"/>
              </a:rPr>
              <a:t>a także ich zalety oraz charakterystykę</a:t>
            </a:r>
            <a:r>
              <a:rPr lang="en-GB" sz="2800" dirty="0">
                <a:solidFill>
                  <a:srgbClr val="244061"/>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701932" y="4978121"/>
            <a:ext cx="12852399" cy="523220"/>
          </a:xfrm>
          <a:prstGeom prst="rect">
            <a:avLst/>
          </a:prstGeom>
          <a:noFill/>
        </p:spPr>
        <p:txBody>
          <a:bodyPr wrap="square" lIns="108000" rIns="108000" rtlCol="0">
            <a:spAutoFit/>
          </a:bodyPr>
          <a:lstStyle/>
          <a:p>
            <a:r>
              <a:rPr lang="pl-PL" sz="2800" dirty="0">
                <a:solidFill>
                  <a:srgbClr val="244061"/>
                </a:solidFill>
                <a:ea typeface="Times New Roman" panose="02020603050405020304" pitchFamily="18" charset="0"/>
              </a:rPr>
              <a:t>Poznasz zachęty do współpracy oraz pracy zespołowej za pomocą narzędzi ICT</a:t>
            </a:r>
            <a:r>
              <a:rPr lang="en-GB" sz="2800" dirty="0">
                <a:solidFill>
                  <a:srgbClr val="244061"/>
                </a:solidFill>
                <a:effectLst/>
                <a:ea typeface="Times New Roman" panose="02020603050405020304" pitchFamily="18" charset="0"/>
              </a:rPr>
              <a:t>.</a:t>
            </a:r>
            <a:endParaRPr lang="es-ES" sz="2800" dirty="0">
              <a:effectLst/>
              <a:ea typeface="Times New Roman" panose="02020603050405020304" pitchFamily="18"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48749" y="7102379"/>
            <a:ext cx="14158328" cy="954107"/>
          </a:xfrm>
          <a:prstGeom prst="rect">
            <a:avLst/>
          </a:prstGeom>
          <a:noFill/>
        </p:spPr>
        <p:txBody>
          <a:bodyPr wrap="square" lIns="108000" rIns="108000" rtlCol="0">
            <a:spAutoFit/>
          </a:bodyPr>
          <a:lstStyle/>
          <a:p>
            <a:pPr lvl="0"/>
            <a:r>
              <a:rPr lang="pl-PL" sz="2800" dirty="0">
                <a:solidFill>
                  <a:srgbClr val="244061"/>
                </a:solidFill>
                <a:ea typeface="Times New Roman" panose="02020603050405020304" pitchFamily="18" charset="0"/>
              </a:rPr>
              <a:t>Wykształcisz umiejętności zapewnienia dobrej atmosfery w zespole biznesowym poprzez efektywną komunikację.</a:t>
            </a:r>
            <a:endParaRPr lang="es-ES" sz="2800" dirty="0">
              <a:effectLst/>
              <a:ea typeface="Times New Roman" panose="02020603050405020304" pitchFamily="18"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014053"/>
            <a:ext cx="12914802" cy="954107"/>
          </a:xfrm>
          <a:prstGeom prst="rect">
            <a:avLst/>
          </a:prstGeom>
          <a:noFill/>
        </p:spPr>
        <p:txBody>
          <a:bodyPr wrap="square" lIns="108000" rIns="108000" rtlCol="0">
            <a:spAutoFit/>
          </a:bodyPr>
          <a:lstStyle/>
          <a:p>
            <a:pPr lvl="0"/>
            <a:r>
              <a:rPr lang="pl-PL" sz="2800" dirty="0">
                <a:solidFill>
                  <a:srgbClr val="244061"/>
                </a:solidFill>
                <a:ea typeface="Times New Roman" panose="02020603050405020304" pitchFamily="18" charset="0"/>
              </a:rPr>
              <a:t>Uzyskasz wiedzę o sposobach rozwiązywania trudności związanych z komunikacją w ramach telepracy (pracy zdalnej).</a:t>
            </a:r>
            <a:endParaRPr lang="es-ES" sz="2800" dirty="0">
              <a:effectLst/>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animBg="1"/>
      <p:bldP spid="28" grpId="0" animBg="1"/>
      <p:bldP spid="29" grpId="0" animBg="1"/>
      <p:bldP spid="33" grpId="0" animBg="1"/>
      <p:bldP spid="35" grpId="0"/>
      <p:bldP spid="37"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790700"/>
            <a:ext cx="9982200" cy="5467779"/>
          </a:xfrm>
          <a:prstGeom prst="rect">
            <a:avLst/>
          </a:prstGeom>
          <a:noFill/>
        </p:spPr>
        <p:txBody>
          <a:bodyPr wrap="square" rtlCol="0">
            <a:spAutoFit/>
          </a:bodyPr>
          <a:lstStyle/>
          <a:p>
            <a:pPr marL="342900" lvl="0" indent="-342900" algn="just" fontAlgn="base">
              <a:lnSpc>
                <a:spcPct val="114000"/>
              </a:lnSpc>
              <a:buFont typeface="Symbol" panose="05050102010706020507" pitchFamily="18" charset="2"/>
              <a:buChar char=""/>
            </a:pPr>
            <a:r>
              <a:rPr lang="pl-PL" sz="2800" dirty="0">
                <a:solidFill>
                  <a:srgbClr val="243255"/>
                </a:solidFill>
                <a:ea typeface="Times New Roman" panose="02020603050405020304" pitchFamily="18" charset="0"/>
              </a:rPr>
              <a:t>Zapewnij prawidłowy podział pracy w zespole. Opisane wyżej platformy służą do przydzielania różnych zadań całemu Twojemu zespołowi. Część z nich wykorzystuje metodę </a:t>
            </a:r>
            <a:r>
              <a:rPr lang="pl-PL" sz="2800" dirty="0" err="1">
                <a:solidFill>
                  <a:srgbClr val="243255"/>
                </a:solidFill>
                <a:ea typeface="Times New Roman" panose="02020603050405020304" pitchFamily="18" charset="0"/>
              </a:rPr>
              <a:t>Kanban</a:t>
            </a:r>
            <a:r>
              <a:rPr lang="pl-PL" sz="2800" dirty="0">
                <a:solidFill>
                  <a:srgbClr val="243255"/>
                </a:solidFill>
                <a:ea typeface="Times New Roman" panose="02020603050405020304" pitchFamily="18" charset="0"/>
              </a:rPr>
              <a:t>, która jest narzędziem do wizualizacji przepływu pracy. Składa się ona z plansz podzielonych na rzędy oraz kolumny: pierwsza dotyczy projektu lub czynności, a druga stopnia jego zaawansowania (zadań do zrobienia, zadań w trakcie rewizji, zadań zablokowanych itp.). Cyfrowe narzędzie jakim jest </a:t>
            </a:r>
            <a:r>
              <a:rPr lang="pl-PL" sz="2800" dirty="0" err="1">
                <a:solidFill>
                  <a:srgbClr val="243255"/>
                </a:solidFill>
                <a:ea typeface="Times New Roman" panose="02020603050405020304" pitchFamily="18" charset="0"/>
              </a:rPr>
              <a:t>Kanban</a:t>
            </a:r>
            <a:r>
              <a:rPr lang="pl-PL" sz="2800" dirty="0">
                <a:solidFill>
                  <a:srgbClr val="243255"/>
                </a:solidFill>
                <a:ea typeface="Times New Roman" panose="02020603050405020304" pitchFamily="18" charset="0"/>
              </a:rPr>
              <a:t> umożliwia organizację pracy, w sposób łatwy do wizualizacji oraz podziału, co czyni je sojusznikiem dla zapewnienia większej efektywności prac zespołu</a:t>
            </a:r>
            <a:r>
              <a:rPr lang="en-GB" sz="2800" dirty="0">
                <a:solidFill>
                  <a:srgbClr val="243255"/>
                </a:solidFill>
                <a:effectLst/>
                <a:ea typeface="Times New Roman" panose="02020603050405020304" pitchFamily="18" charset="0"/>
              </a:rPr>
              <a:t>.</a:t>
            </a:r>
            <a:endParaRPr lang="es-ES" sz="2800" dirty="0">
              <a:effectLst/>
              <a:ea typeface="Times New Roman" panose="02020603050405020304" pitchFamily="18" charset="0"/>
            </a:endParaRPr>
          </a:p>
        </p:txBody>
      </p:sp>
      <p:pic>
        <p:nvPicPr>
          <p:cNvPr id="3" name="Imagen 2">
            <a:extLst>
              <a:ext uri="{FF2B5EF4-FFF2-40B4-BE49-F238E27FC236}">
                <a16:creationId xmlns:a16="http://schemas.microsoft.com/office/drawing/2014/main" id="{94173FFD-0016-4454-B175-A14BDB0D3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00" y="1790700"/>
            <a:ext cx="6705600" cy="6705600"/>
          </a:xfrm>
          <a:prstGeom prst="rect">
            <a:avLst/>
          </a:prstGeom>
        </p:spPr>
      </p:pic>
      <p:sp>
        <p:nvSpPr>
          <p:cNvPr id="11" name="object 2">
            <a:extLst>
              <a:ext uri="{FF2B5EF4-FFF2-40B4-BE49-F238E27FC236}">
                <a16:creationId xmlns:a16="http://schemas.microsoft.com/office/drawing/2014/main" id="{7D3A1E1B-52B9-4618-849F-ED221E5E2AEA}"/>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4" name="object 3">
            <a:extLst>
              <a:ext uri="{FF2B5EF4-FFF2-40B4-BE49-F238E27FC236}">
                <a16:creationId xmlns:a16="http://schemas.microsoft.com/office/drawing/2014/main" id="{9A26E961-DD56-481D-B54B-A0EFE7C6756D}"/>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Email Marketing Campaign: The Ultimate Guide | Sender">
            <a:extLst>
              <a:ext uri="{FF2B5EF4-FFF2-40B4-BE49-F238E27FC236}">
                <a16:creationId xmlns:a16="http://schemas.microsoft.com/office/drawing/2014/main" id="{A9F4EEA2-DE95-4B75-999A-48980EB4E0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961" t="10000" r="19974" b="9111"/>
          <a:stretch/>
        </p:blipFill>
        <p:spPr bwMode="auto">
          <a:xfrm>
            <a:off x="12202980" y="2417707"/>
            <a:ext cx="5181600" cy="427247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943100"/>
            <a:ext cx="11127816" cy="2046779"/>
          </a:xfrm>
          <a:prstGeom prst="rect">
            <a:avLst/>
          </a:prstGeom>
          <a:noFill/>
        </p:spPr>
        <p:txBody>
          <a:bodyPr wrap="square" rtlCol="0">
            <a:spAutoFit/>
          </a:bodyPr>
          <a:lstStyle/>
          <a:p>
            <a:pPr marL="457200" algn="just" fontAlgn="base">
              <a:lnSpc>
                <a:spcPct val="114000"/>
              </a:lnSpc>
            </a:pPr>
            <a:r>
              <a:rPr lang="en-GB" sz="100" dirty="0">
                <a:solidFill>
                  <a:srgbClr val="243255"/>
                </a:solidFill>
                <a:effectLst/>
                <a:ea typeface="Times New Roman" panose="02020603050405020304" pitchFamily="18" charset="0"/>
              </a:rPr>
              <a:t> </a:t>
            </a:r>
            <a:endParaRPr lang="es-ES" sz="100" dirty="0">
              <a:effectLst/>
              <a:ea typeface="Times New Roman" panose="02020603050405020304" pitchFamily="18" charset="0"/>
            </a:endParaRPr>
          </a:p>
          <a:p>
            <a:pPr marL="342900" lvl="0" indent="-342900" algn="just" fontAlgn="base">
              <a:lnSpc>
                <a:spcPct val="114000"/>
              </a:lnSpc>
              <a:buFont typeface="Symbol" panose="05050102010706020507" pitchFamily="18" charset="2"/>
              <a:buChar char=""/>
            </a:pPr>
            <a:r>
              <a:rPr lang="pl-PL" sz="2800" dirty="0">
                <a:solidFill>
                  <a:srgbClr val="243255"/>
                </a:solidFill>
                <a:ea typeface="Times New Roman" panose="02020603050405020304" pitchFamily="18" charset="0"/>
              </a:rPr>
              <a:t>Pisząc e-maile rób to w sposób jasny i zwięzły. Pamiętaj, aby przywitać się, przedstawić i w sposób odpowiedni pożegnać. Ponadto zastosowanie odpowiedniego nagłówka (tematu) pozwoli na lepszą klasyfikację przesyłanych wiadomości</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11" name="object 2">
            <a:extLst>
              <a:ext uri="{FF2B5EF4-FFF2-40B4-BE49-F238E27FC236}">
                <a16:creationId xmlns:a16="http://schemas.microsoft.com/office/drawing/2014/main" id="{5F22E7B6-7B73-4A2A-A15B-E827D5BC4A9A}"/>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4" name="object 3">
            <a:extLst>
              <a:ext uri="{FF2B5EF4-FFF2-40B4-BE49-F238E27FC236}">
                <a16:creationId xmlns:a16="http://schemas.microsoft.com/office/drawing/2014/main" id="{42B5F909-230D-4D3F-9CFA-93A0E2275368}"/>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854150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40"/>
                                        </p:tgtEl>
                                        <p:attrNameLst>
                                          <p:attrName>style.visibility</p:attrName>
                                        </p:attrNameLst>
                                      </p:cBhvr>
                                      <p:to>
                                        <p:strVal val="visible"/>
                                      </p:to>
                                    </p:set>
                                    <p:animEffect transition="in" filter="fade">
                                      <p:cBhvr>
                                        <p:cTn id="11" dur="500"/>
                                        <p:tgtEl>
                                          <p:spTgt spid="184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6 Best Meeting Management Software - Weekdone">
            <a:extLst>
              <a:ext uri="{FF2B5EF4-FFF2-40B4-BE49-F238E27FC236}">
                <a16:creationId xmlns:a16="http://schemas.microsoft.com/office/drawing/2014/main" id="{1D78CFB1-8165-4F37-9DED-DCD757B82F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39600" y="4331557"/>
            <a:ext cx="6248400" cy="416474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609600" y="1200074"/>
            <a:ext cx="11676507" cy="2520434"/>
          </a:xfrm>
          <a:prstGeom prst="rect">
            <a:avLst/>
          </a:prstGeom>
          <a:noFill/>
        </p:spPr>
        <p:txBody>
          <a:bodyPr wrap="square" rtlCol="0">
            <a:spAutoFit/>
          </a:bodyPr>
          <a:lstStyle/>
          <a:p>
            <a:pPr lvl="0" algn="just" fontAlgn="base">
              <a:lnSpc>
                <a:spcPct val="114000"/>
              </a:lnSpc>
            </a:pPr>
            <a:endParaRPr lang="en-GB" sz="2800" dirty="0">
              <a:solidFill>
                <a:srgbClr val="243255"/>
              </a:solidFill>
              <a:effectLst/>
              <a:ea typeface="Times New Roman" panose="02020603050405020304" pitchFamily="18" charset="0"/>
            </a:endParaRPr>
          </a:p>
          <a:p>
            <a:pPr marL="342900" indent="-342900" algn="just" fontAlgn="base">
              <a:lnSpc>
                <a:spcPct val="114000"/>
              </a:lnSpc>
              <a:buFont typeface="Symbol" panose="05050102010706020507" pitchFamily="18" charset="2"/>
              <a:buChar char=""/>
            </a:pPr>
            <a:r>
              <a:rPr lang="pl-PL" sz="2800" dirty="0">
                <a:solidFill>
                  <a:srgbClr val="243255"/>
                </a:solidFill>
                <a:ea typeface="Times New Roman" panose="02020603050405020304" pitchFamily="18" charset="0"/>
              </a:rPr>
              <a:t>Organizuj regularne spotkania. Pozwoli to być świadomym ogólnej sytuacji firmy i każdego współpracownika z osobna, co z kolei usprawni podział zadań oraz zapewni płynną a przy tym dynamiczną komunikację</a:t>
            </a: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marL="342900" indent="-342900" algn="just" fontAlgn="base">
              <a:lnSpc>
                <a:spcPct val="114000"/>
              </a:lnSpc>
              <a:buFont typeface="Symbol" panose="05050102010706020507" pitchFamily="18" charset="2"/>
              <a:buChar char=""/>
            </a:pPr>
            <a:endParaRPr lang="es-ES" sz="2800" dirty="0">
              <a:effectLst/>
              <a:ea typeface="Times New Roman" panose="02020603050405020304" pitchFamily="18" charset="0"/>
            </a:endParaRPr>
          </a:p>
        </p:txBody>
      </p:sp>
      <p:sp>
        <p:nvSpPr>
          <p:cNvPr id="11" name="CuadroTexto 10">
            <a:extLst>
              <a:ext uri="{FF2B5EF4-FFF2-40B4-BE49-F238E27FC236}">
                <a16:creationId xmlns:a16="http://schemas.microsoft.com/office/drawing/2014/main" id="{D67C5376-F9D1-46FC-8714-70A1879F2BE4}"/>
              </a:ext>
            </a:extLst>
          </p:cNvPr>
          <p:cNvSpPr txBox="1"/>
          <p:nvPr/>
        </p:nvSpPr>
        <p:spPr>
          <a:xfrm>
            <a:off x="762000" y="4163878"/>
            <a:ext cx="11676506" cy="2520434"/>
          </a:xfrm>
          <a:prstGeom prst="rect">
            <a:avLst/>
          </a:prstGeom>
          <a:noFill/>
        </p:spPr>
        <p:txBody>
          <a:bodyPr wrap="square">
            <a:spAutoFit/>
          </a:bodyPr>
          <a:lstStyle/>
          <a:p>
            <a:pPr marL="285750" indent="-285750" algn="just">
              <a:lnSpc>
                <a:spcPct val="114000"/>
              </a:lnSpc>
              <a:buFont typeface="Arial" panose="020B0604020202020204" pitchFamily="34" charset="0"/>
              <a:buChar char="•"/>
            </a:pPr>
            <a:r>
              <a:rPr lang="pl-PL" sz="2800" dirty="0">
                <a:solidFill>
                  <a:srgbClr val="243255"/>
                </a:solidFill>
                <a:ea typeface="Times New Roman" panose="02020603050405020304" pitchFamily="18" charset="0"/>
              </a:rPr>
              <a:t>Nie wahaj się prosić o pomoc oraz oferować pomocy w razie takiej potrzeby. Jak wspomniano powyżej, każdy członek zespołu ma mocne strony, które można wykorzystać na rzecz organizacji, oraz słabe strony, które można odpowiednio udoskonalić poprzez pracę zespołową. Pamiętaj: jedność daje siłę</a:t>
            </a:r>
            <a:r>
              <a:rPr lang="en-GB" sz="2800" dirty="0">
                <a:solidFill>
                  <a:srgbClr val="243255"/>
                </a:solidFill>
                <a:effectLst/>
                <a:ea typeface="Times New Roman" panose="02020603050405020304" pitchFamily="18" charset="0"/>
              </a:rPr>
              <a:t>.</a:t>
            </a:r>
            <a:endParaRPr lang="es-ES" sz="2800" dirty="0"/>
          </a:p>
        </p:txBody>
      </p:sp>
      <p:sp>
        <p:nvSpPr>
          <p:cNvPr id="13" name="object 2">
            <a:extLst>
              <a:ext uri="{FF2B5EF4-FFF2-40B4-BE49-F238E27FC236}">
                <a16:creationId xmlns:a16="http://schemas.microsoft.com/office/drawing/2014/main" id="{7FF60A49-D860-4206-986F-C4D79A9BD4D7}"/>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3">
            <a:extLst>
              <a:ext uri="{FF2B5EF4-FFF2-40B4-BE49-F238E27FC236}">
                <a16:creationId xmlns:a16="http://schemas.microsoft.com/office/drawing/2014/main" id="{D39FAC88-6E24-4D4F-8DD4-07D1F33ED3C7}"/>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4178968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fade">
                                      <p:cBhvr>
                                        <p:cTn id="16" dur="1000"/>
                                        <p:tgtEl>
                                          <p:spTgt spid="19458"/>
                                        </p:tgtEl>
                                      </p:cBhvr>
                                    </p:animEffect>
                                    <p:anim calcmode="lin" valueType="num">
                                      <p:cBhvr>
                                        <p:cTn id="17" dur="1000" fill="hold"/>
                                        <p:tgtEl>
                                          <p:spTgt spid="19458"/>
                                        </p:tgtEl>
                                        <p:attrNameLst>
                                          <p:attrName>ppt_x</p:attrName>
                                        </p:attrNameLst>
                                      </p:cBhvr>
                                      <p:tavLst>
                                        <p:tav tm="0">
                                          <p:val>
                                            <p:strVal val="#ppt_x"/>
                                          </p:val>
                                        </p:tav>
                                        <p:tav tm="100000">
                                          <p:val>
                                            <p:strVal val="#ppt_x"/>
                                          </p:val>
                                        </p:tav>
                                      </p:tavLst>
                                    </p:anim>
                                    <p:anim calcmode="lin" valueType="num">
                                      <p:cBhvr>
                                        <p:cTn id="18" dur="1000" fill="hold"/>
                                        <p:tgtEl>
                                          <p:spTgt spid="1945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715379"/>
            <a:ext cx="11113961" cy="3011658"/>
          </a:xfrm>
          <a:prstGeom prst="rect">
            <a:avLst/>
          </a:prstGeom>
          <a:noFill/>
        </p:spPr>
        <p:txBody>
          <a:bodyPr wrap="square" rtlCol="0">
            <a:spAutoFit/>
          </a:bodyPr>
          <a:lstStyle/>
          <a:p>
            <a:pPr marL="457200" indent="-457200" algn="just" fontAlgn="base">
              <a:lnSpc>
                <a:spcPct val="114000"/>
              </a:lnSpc>
              <a:buFont typeface="Arial" panose="020B0604020202020204" pitchFamily="34" charset="0"/>
              <a:buChar char="•"/>
            </a:pPr>
            <a:r>
              <a:rPr lang="pl-PL" sz="2800" dirty="0">
                <a:solidFill>
                  <a:srgbClr val="243255"/>
                </a:solidFill>
                <a:ea typeface="Times New Roman" panose="02020603050405020304" pitchFamily="18" charset="0"/>
              </a:rPr>
              <a:t>Motywacja jest kluczem. Pogratuluj kolegom, którzy odnieśli sukces w swojej pracy. Z drugiej strony zaoferuj pomoc, jeśli mają oni trudności lub problemy z wykonywaniem swoich zadań. Jeżeli wiesz, jak im pomóc, nie wahaj się wyciągnąć pomocnej ręki. Wspólne rozwiązywanie problemów może sprzyjać budowaniu więzi i efektywności pracy w zespole</a:t>
            </a:r>
            <a:r>
              <a:rPr lang="en-GB" sz="2800" dirty="0">
                <a:solidFill>
                  <a:srgbClr val="243255"/>
                </a:solidFill>
                <a:effectLst/>
                <a:ea typeface="Times New Roman" panose="02020603050405020304" pitchFamily="18" charset="0"/>
              </a:rPr>
              <a:t>.  </a:t>
            </a:r>
          </a:p>
        </p:txBody>
      </p:sp>
      <p:pic>
        <p:nvPicPr>
          <p:cNvPr id="3" name="Imagen 2">
            <a:extLst>
              <a:ext uri="{FF2B5EF4-FFF2-40B4-BE49-F238E27FC236}">
                <a16:creationId xmlns:a16="http://schemas.microsoft.com/office/drawing/2014/main" id="{83FDB372-970C-4ADF-83CA-A8A68D6DC4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72600" y="3535382"/>
            <a:ext cx="8647619" cy="4850793"/>
          </a:xfrm>
          <a:prstGeom prst="rect">
            <a:avLst/>
          </a:prstGeom>
        </p:spPr>
      </p:pic>
      <p:sp>
        <p:nvSpPr>
          <p:cNvPr id="11" name="object 2">
            <a:extLst>
              <a:ext uri="{FF2B5EF4-FFF2-40B4-BE49-F238E27FC236}">
                <a16:creationId xmlns:a16="http://schemas.microsoft.com/office/drawing/2014/main" id="{7CAA98BE-A648-4EC5-9BC2-FB6EF6C4ECB4}"/>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4" name="object 3">
            <a:extLst>
              <a:ext uri="{FF2B5EF4-FFF2-40B4-BE49-F238E27FC236}">
                <a16:creationId xmlns:a16="http://schemas.microsoft.com/office/drawing/2014/main" id="{99D07D04-662D-419E-A230-695722E06B1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41034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ee Vector | Vector of people outdoors activity holiday at the park">
            <a:extLst>
              <a:ext uri="{FF2B5EF4-FFF2-40B4-BE49-F238E27FC236}">
                <a16:creationId xmlns:a16="http://schemas.microsoft.com/office/drawing/2014/main" id="{C19E1F20-BA26-4DCE-8AAB-D37AAAD958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2200" y="4000500"/>
            <a:ext cx="7869555" cy="436219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89709" y="1573427"/>
            <a:ext cx="11113961" cy="3502882"/>
          </a:xfrm>
          <a:prstGeom prst="rect">
            <a:avLst/>
          </a:prstGeom>
          <a:noFill/>
        </p:spPr>
        <p:txBody>
          <a:bodyPr wrap="square" rtlCol="0">
            <a:spAutoFit/>
          </a:bodyPr>
          <a:lstStyle/>
          <a:p>
            <a:pPr marL="457200" indent="-457200" algn="just">
              <a:lnSpc>
                <a:spcPct val="114000"/>
              </a:lnSpc>
              <a:buFont typeface="Arial" panose="020B0604020202020204" pitchFamily="34" charset="0"/>
              <a:buChar char="•"/>
            </a:pPr>
            <a:r>
              <a:rPr lang="pl-PL" sz="2800" dirty="0">
                <a:solidFill>
                  <a:srgbClr val="243255"/>
                </a:solidFill>
                <a:ea typeface="Times New Roman" panose="02020603050405020304" pitchFamily="18" charset="0"/>
              </a:rPr>
              <a:t>Zalecane się podejmowanie działań zespołowych poza firmą. Takie rozwiązanie nie tylko stworzy bardziej komfortową i przyjemną atmosferę, lecz także wzmocni więzi i zjednoczony zespół. Na przykład raz w miesiącu możesz organizować zajęcia rekreacyjne, takie jak uprawianie sportu, odwiedzanie miejsc lub wspólne spożywanie lunchu. Przełożą się one niewątpliwie na realizację wskazanych wyżej pożądanych efektów</a:t>
            </a:r>
            <a:r>
              <a:rPr lang="en-GB" sz="2800" dirty="0">
                <a:solidFill>
                  <a:srgbClr val="243255"/>
                </a:solidFill>
                <a:effectLst/>
                <a:ea typeface="Times New Roman" panose="02020603050405020304" pitchFamily="18" charset="0"/>
              </a:rPr>
              <a:t>.</a:t>
            </a:r>
            <a:endParaRPr lang="en-US" altLang="ko-KR" sz="2800" dirty="0"/>
          </a:p>
        </p:txBody>
      </p:sp>
      <p:sp>
        <p:nvSpPr>
          <p:cNvPr id="11" name="object 2">
            <a:extLst>
              <a:ext uri="{FF2B5EF4-FFF2-40B4-BE49-F238E27FC236}">
                <a16:creationId xmlns:a16="http://schemas.microsoft.com/office/drawing/2014/main" id="{06F9691A-574A-47A9-90A8-24CF3D7E4914}"/>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4" name="object 3">
            <a:extLst>
              <a:ext uri="{FF2B5EF4-FFF2-40B4-BE49-F238E27FC236}">
                <a16:creationId xmlns:a16="http://schemas.microsoft.com/office/drawing/2014/main" id="{D839F368-F872-4DA4-906A-D62F38161749}"/>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1513056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randombar(horizontal)">
                                      <p:cBhvr>
                                        <p:cTn id="11" dur="500"/>
                                        <p:tgtEl>
                                          <p:spTgt spid="2150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4876800" y="3924300"/>
            <a:ext cx="11963400" cy="1397819"/>
          </a:xfrm>
        </p:spPr>
        <p:txBody>
          <a:bodyPr vert="horz" wrap="square" lIns="0" tIns="12700" rIns="0" bIns="0" rtlCol="0">
            <a:spAutoFit/>
          </a:bodyPr>
          <a:lstStyle/>
          <a:p>
            <a:r>
              <a:rPr lang="pl-PL" dirty="0"/>
              <a:t>Dziękuję za uwagę!</a:t>
            </a:r>
            <a:endParaRPr lang="es-ES" dirty="0"/>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Ventajas y desventajas de usar check list en auditoría | iAuditoria">
            <a:extLst>
              <a:ext uri="{FF2B5EF4-FFF2-40B4-BE49-F238E27FC236}">
                <a16:creationId xmlns:a16="http://schemas.microsoft.com/office/drawing/2014/main" id="{0681E3F3-D55E-4E30-BAB2-22B8996B9D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40589" y="6019468"/>
            <a:ext cx="6374993" cy="3349361"/>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1" name="object 6">
            <a:extLst>
              <a:ext uri="{FF2B5EF4-FFF2-40B4-BE49-F238E27FC236}">
                <a16:creationId xmlns:a16="http://schemas.microsoft.com/office/drawing/2014/main" id="{363075C9-9554-40E8-8D98-C687898DA96D}"/>
              </a:ext>
            </a:extLst>
          </p:cNvPr>
          <p:cNvSpPr/>
          <p:nvPr/>
        </p:nvSpPr>
        <p:spPr>
          <a:xfrm>
            <a:off x="15751629"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182329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0293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7522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9" name="Group 85">
            <a:extLst>
              <a:ext uri="{FF2B5EF4-FFF2-40B4-BE49-F238E27FC236}">
                <a16:creationId xmlns:a16="http://schemas.microsoft.com/office/drawing/2014/main" id="{AED96A6A-A82E-4DE9-BE65-0BFED9971E65}"/>
              </a:ext>
            </a:extLst>
          </p:cNvPr>
          <p:cNvGrpSpPr/>
          <p:nvPr/>
        </p:nvGrpSpPr>
        <p:grpSpPr>
          <a:xfrm>
            <a:off x="4385888" y="3371501"/>
            <a:ext cx="1906544" cy="2512226"/>
            <a:chOff x="1599983" y="1766707"/>
            <a:chExt cx="1231720" cy="2512226"/>
          </a:xfrm>
        </p:grpSpPr>
        <p:sp>
          <p:nvSpPr>
            <p:cNvPr id="50" name="TextBox 37">
              <a:extLst>
                <a:ext uri="{FF2B5EF4-FFF2-40B4-BE49-F238E27FC236}">
                  <a16:creationId xmlns:a16="http://schemas.microsoft.com/office/drawing/2014/main" id="{260397A8-85F6-4ABA-95FC-3C9E9A075CB3}"/>
                </a:ext>
              </a:extLst>
            </p:cNvPr>
            <p:cNvSpPr txBox="1"/>
            <p:nvPr/>
          </p:nvSpPr>
          <p:spPr>
            <a:xfrm>
              <a:off x="1599983" y="1970609"/>
              <a:ext cx="1127219" cy="2308324"/>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pl-PL" sz="2400" b="1" dirty="0">
                  <a:solidFill>
                    <a:srgbClr val="243255"/>
                  </a:solidFill>
                  <a:latin typeface="Calibri" panose="020F0502020204030204" pitchFamily="34" charset="0"/>
                  <a:ea typeface="Times New Roman" panose="02020603050405020304" pitchFamily="18" charset="0"/>
                </a:rPr>
                <a:t>Narzędzia teleinformatyczne i praca zespołowa.</a:t>
              </a:r>
              <a:endParaRPr lang="en-US" altLang="ko-KR" sz="2800" b="1" dirty="0">
                <a:cs typeface="Arial" pitchFamily="34" charset="0"/>
              </a:endParaRP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3" y="1766707"/>
              <a:ext cx="1127220"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Część nr</a:t>
              </a:r>
              <a:r>
                <a:rPr lang="en-US" altLang="ko-KR" sz="2800" b="1" dirty="0">
                  <a:solidFill>
                    <a:srgbClr val="243255"/>
                  </a:solidFill>
                  <a:cs typeface="Arial" pitchFamily="34" charset="0"/>
                </a:rPr>
                <a:t> 1</a:t>
              </a:r>
              <a:endParaRPr lang="ko-KR" altLang="en-US" sz="2800" b="1" dirty="0">
                <a:solidFill>
                  <a:srgbClr val="243255"/>
                </a:solidFill>
                <a:cs typeface="Arial" pitchFamily="34" charset="0"/>
              </a:endParaRP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6759025" y="3371501"/>
            <a:ext cx="2941149" cy="2569934"/>
            <a:chOff x="985870" y="1766707"/>
            <a:chExt cx="1900125" cy="2569934"/>
          </a:xfrm>
        </p:grpSpPr>
        <p:sp>
          <p:nvSpPr>
            <p:cNvPr id="53" name="TextBox 41">
              <a:extLst>
                <a:ext uri="{FF2B5EF4-FFF2-40B4-BE49-F238E27FC236}">
                  <a16:creationId xmlns:a16="http://schemas.microsoft.com/office/drawing/2014/main" id="{8BD68FBC-44FC-4EFC-A09F-16946911D992}"/>
                </a:ext>
              </a:extLst>
            </p:cNvPr>
            <p:cNvSpPr txBox="1"/>
            <p:nvPr/>
          </p:nvSpPr>
          <p:spPr>
            <a:xfrm>
              <a:off x="985870" y="2028317"/>
              <a:ext cx="1900125" cy="2308324"/>
            </a:xfrm>
            <a:prstGeom prst="rect">
              <a:avLst/>
            </a:prstGeom>
            <a:noFill/>
          </p:spPr>
          <p:txBody>
            <a:bodyPr wrap="square" rtlCol="0">
              <a:spAutoFit/>
            </a:bodyPr>
            <a:lstStyle/>
            <a:p>
              <a:endParaRPr lang="en-US" altLang="ko-KR" sz="2400" b="1" dirty="0">
                <a:solidFill>
                  <a:srgbClr val="243255"/>
                </a:solidFill>
                <a:cs typeface="Arial" pitchFamily="34" charset="0"/>
              </a:endParaRPr>
            </a:p>
            <a:p>
              <a:pPr marL="228600" algn="ctr" fontAlgn="base"/>
              <a:r>
                <a:rPr lang="es-ES" sz="2400" b="1" dirty="0">
                  <a:solidFill>
                    <a:srgbClr val="243255"/>
                  </a:solidFill>
                  <a:effectLst/>
                  <a:latin typeface="Calibri" panose="020F0502020204030204" pitchFamily="34" charset="0"/>
                  <a:ea typeface="Times New Roman" panose="02020603050405020304" pitchFamily="18" charset="0"/>
                </a:rPr>
                <a:t> </a:t>
              </a:r>
              <a:r>
                <a:rPr lang="pl-PL" sz="2400" b="1" dirty="0">
                  <a:solidFill>
                    <a:srgbClr val="243255"/>
                  </a:solidFill>
                  <a:latin typeface="Calibri" panose="020F0502020204030204" pitchFamily="34" charset="0"/>
                  <a:ea typeface="Times New Roman" panose="02020603050405020304" pitchFamily="18" charset="0"/>
                </a:rPr>
                <a:t>Narzędzia ICT do pracy zespołowej oraz koordynacji współpracy z innymi.</a:t>
              </a:r>
              <a:endParaRPr lang="es-ES" sz="2400" b="1" dirty="0">
                <a:effectLst/>
                <a:latin typeface="Times New Roman" panose="02020603050405020304" pitchFamily="18" charset="0"/>
                <a:ea typeface="Times New Roman" panose="02020603050405020304" pitchFamily="18"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360517" y="1766707"/>
              <a:ext cx="1300197"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Temat</a:t>
              </a:r>
              <a:r>
                <a:rPr lang="en-US" altLang="ko-KR" sz="2800" b="1" dirty="0">
                  <a:solidFill>
                    <a:srgbClr val="243255"/>
                  </a:solidFill>
                  <a:cs typeface="Arial" pitchFamily="34" charset="0"/>
                </a:rPr>
                <a:t> 1.1</a:t>
              </a:r>
              <a:endParaRPr lang="ko-KR" altLang="en-US" sz="2800" b="1" dirty="0">
                <a:solidFill>
                  <a:srgbClr val="243255"/>
                </a:solidFill>
                <a:cs typeface="Arial" pitchFamily="34" charset="0"/>
              </a:endParaRP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0280078" y="3325334"/>
            <a:ext cx="4199301" cy="2898569"/>
            <a:chOff x="892783" y="1766707"/>
            <a:chExt cx="2712952" cy="2898569"/>
          </a:xfrm>
        </p:grpSpPr>
        <p:sp>
          <p:nvSpPr>
            <p:cNvPr id="56" name="TextBox 45">
              <a:extLst>
                <a:ext uri="{FF2B5EF4-FFF2-40B4-BE49-F238E27FC236}">
                  <a16:creationId xmlns:a16="http://schemas.microsoft.com/office/drawing/2014/main" id="{0BC45CAB-3677-49A3-AB97-94FFF0DA3D8F}"/>
                </a:ext>
              </a:extLst>
            </p:cNvPr>
            <p:cNvSpPr txBox="1"/>
            <p:nvPr/>
          </p:nvSpPr>
          <p:spPr>
            <a:xfrm>
              <a:off x="892783" y="1987620"/>
              <a:ext cx="2712952" cy="2677656"/>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pl-PL" sz="2400" b="1" dirty="0">
                  <a:solidFill>
                    <a:srgbClr val="243255"/>
                  </a:solidFill>
                  <a:latin typeface="Calibri" panose="020F0502020204030204" pitchFamily="34" charset="0"/>
                  <a:ea typeface="Times New Roman" panose="02020603050405020304" pitchFamily="18" charset="0"/>
                </a:rPr>
                <a:t>Praca zespołowa oraz koordynacja współpracy z wykorzystaniem narzędzi teleinformatycznych a także wskazówki, jak ją w sposób kreatywny usprawnić</a:t>
              </a:r>
              <a:r>
                <a:rPr lang="en-GB" sz="2400" b="1" dirty="0">
                  <a:solidFill>
                    <a:srgbClr val="243255"/>
                  </a:solidFill>
                  <a:effectLst/>
                  <a:latin typeface="Calibri" panose="020F0502020204030204" pitchFamily="34" charset="0"/>
                  <a:ea typeface="Times New Roman" panose="02020603050405020304" pitchFamily="18" charset="0"/>
                </a:rPr>
                <a:t>. </a:t>
              </a:r>
              <a:endParaRPr lang="en-US" altLang="ko-KR" sz="2800" b="1" dirty="0">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4" y="1766707"/>
              <a:ext cx="1249958"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Część nr</a:t>
              </a:r>
              <a:r>
                <a:rPr lang="en-US" altLang="ko-KR" sz="2800" b="1" dirty="0">
                  <a:solidFill>
                    <a:srgbClr val="243255"/>
                  </a:solidFill>
                  <a:cs typeface="Arial" pitchFamily="34" charset="0"/>
                </a:rPr>
                <a:t> 2</a:t>
              </a:r>
              <a:endParaRPr lang="ko-KR" altLang="en-US" sz="2800" b="1" dirty="0">
                <a:solidFill>
                  <a:srgbClr val="243255"/>
                </a:solidFill>
                <a:cs typeface="Arial" pitchFamily="34" charset="0"/>
              </a:endParaRPr>
            </a:p>
          </p:txBody>
        </p:sp>
      </p:grpSp>
      <p:grpSp>
        <p:nvGrpSpPr>
          <p:cNvPr id="59" name="Group 100">
            <a:extLst>
              <a:ext uri="{FF2B5EF4-FFF2-40B4-BE49-F238E27FC236}">
                <a16:creationId xmlns:a16="http://schemas.microsoft.com/office/drawing/2014/main" id="{7F9B183F-5C67-40DB-AAD0-B2FCE2D37940}"/>
              </a:ext>
            </a:extLst>
          </p:cNvPr>
          <p:cNvGrpSpPr/>
          <p:nvPr/>
        </p:nvGrpSpPr>
        <p:grpSpPr>
          <a:xfrm>
            <a:off x="14523288" y="3313793"/>
            <a:ext cx="2774113" cy="2540778"/>
            <a:chOff x="1044537" y="1765085"/>
            <a:chExt cx="1792212" cy="2540778"/>
          </a:xfrm>
        </p:grpSpPr>
        <p:sp>
          <p:nvSpPr>
            <p:cNvPr id="60" name="TextBox 49">
              <a:extLst>
                <a:ext uri="{FF2B5EF4-FFF2-40B4-BE49-F238E27FC236}">
                  <a16:creationId xmlns:a16="http://schemas.microsoft.com/office/drawing/2014/main" id="{0DDE4045-17C9-47CF-B419-FB19A8527C6E}"/>
                </a:ext>
              </a:extLst>
            </p:cNvPr>
            <p:cNvSpPr txBox="1"/>
            <p:nvPr/>
          </p:nvSpPr>
          <p:spPr>
            <a:xfrm>
              <a:off x="1044537" y="1997539"/>
              <a:ext cx="1792212" cy="2308324"/>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pl-PL" sz="2400" b="1" dirty="0">
                  <a:solidFill>
                    <a:srgbClr val="243255"/>
                  </a:solidFill>
                  <a:latin typeface="Calibri" panose="020F0502020204030204" pitchFamily="34" charset="0"/>
                  <a:ea typeface="Times New Roman" panose="02020603050405020304" pitchFamily="18" charset="0"/>
                </a:rPr>
                <a:t>Wskazówki dotyczące dobrej koordynacji współpracy oraz komunikacji.</a:t>
              </a:r>
              <a:endParaRPr lang="en-US" altLang="ko-KR" sz="2800" b="1" dirty="0">
                <a:cs typeface="Arial" pitchFamily="34" charset="0"/>
              </a:endParaRPr>
            </a:p>
          </p:txBody>
        </p:sp>
        <p:sp>
          <p:nvSpPr>
            <p:cNvPr id="61" name="TextBox 50">
              <a:extLst>
                <a:ext uri="{FF2B5EF4-FFF2-40B4-BE49-F238E27FC236}">
                  <a16:creationId xmlns:a16="http://schemas.microsoft.com/office/drawing/2014/main" id="{6CE690BD-AF17-46EA-9F9B-92E04E9C3EA0}"/>
                </a:ext>
              </a:extLst>
            </p:cNvPr>
            <p:cNvSpPr txBox="1"/>
            <p:nvPr/>
          </p:nvSpPr>
          <p:spPr>
            <a:xfrm>
              <a:off x="1380095" y="1765085"/>
              <a:ext cx="1249958"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Temat</a:t>
              </a:r>
              <a:r>
                <a:rPr lang="en-US" altLang="ko-KR" sz="2800" b="1" dirty="0">
                  <a:solidFill>
                    <a:srgbClr val="243255"/>
                  </a:solidFill>
                  <a:cs typeface="Arial" pitchFamily="34" charset="0"/>
                </a:rPr>
                <a:t> 2.1</a:t>
              </a:r>
              <a:endParaRPr lang="ko-KR" altLang="en-US" sz="2800" b="1" dirty="0">
                <a:solidFill>
                  <a:srgbClr val="243255"/>
                </a:solidFill>
                <a:cs typeface="Arial" pitchFamily="34" charset="0"/>
              </a:endParaRPr>
            </a:p>
          </p:txBody>
        </p:sp>
      </p:grpSp>
      <p:grpSp>
        <p:nvGrpSpPr>
          <p:cNvPr id="29" name="Group 85">
            <a:extLst>
              <a:ext uri="{FF2B5EF4-FFF2-40B4-BE49-F238E27FC236}">
                <a16:creationId xmlns:a16="http://schemas.microsoft.com/office/drawing/2014/main" id="{F58E6574-C670-4C5F-8A0F-C318F96EC4D5}"/>
              </a:ext>
            </a:extLst>
          </p:cNvPr>
          <p:cNvGrpSpPr/>
          <p:nvPr/>
        </p:nvGrpSpPr>
        <p:grpSpPr>
          <a:xfrm>
            <a:off x="533400" y="3325334"/>
            <a:ext cx="2687188" cy="1790573"/>
            <a:chOff x="1128813" y="1766707"/>
            <a:chExt cx="1736053" cy="1790573"/>
          </a:xfrm>
        </p:grpSpPr>
        <p:sp>
          <p:nvSpPr>
            <p:cNvPr id="33" name="TextBox 37">
              <a:extLst>
                <a:ext uri="{FF2B5EF4-FFF2-40B4-BE49-F238E27FC236}">
                  <a16:creationId xmlns:a16="http://schemas.microsoft.com/office/drawing/2014/main" id="{2407937F-66CF-409C-A209-EC24F699CF3F}"/>
                </a:ext>
              </a:extLst>
            </p:cNvPr>
            <p:cNvSpPr txBox="1"/>
            <p:nvPr/>
          </p:nvSpPr>
          <p:spPr>
            <a:xfrm>
              <a:off x="1128813" y="1987620"/>
              <a:ext cx="1736053" cy="1569660"/>
            </a:xfrm>
            <a:prstGeom prst="rect">
              <a:avLst/>
            </a:prstGeom>
            <a:noFill/>
          </p:spPr>
          <p:txBody>
            <a:bodyPr wrap="square" rtlCol="0">
              <a:spAutoFit/>
            </a:bodyPr>
            <a:lstStyle/>
            <a:p>
              <a:endParaRPr lang="en-US" altLang="ko-KR" sz="2400" b="1" dirty="0">
                <a:solidFill>
                  <a:srgbClr val="243255"/>
                </a:solidFill>
                <a:cs typeface="Arial" pitchFamily="34" charset="0"/>
              </a:endParaRPr>
            </a:p>
            <a:p>
              <a:pPr marL="228600" algn="ctr" fontAlgn="base"/>
              <a:r>
                <a:rPr lang="pl-PL" sz="2400" b="1" dirty="0">
                  <a:solidFill>
                    <a:srgbClr val="243255"/>
                  </a:solidFill>
                  <a:latin typeface="Calibri" panose="020F0502020204030204" pitchFamily="34" charset="0"/>
                  <a:ea typeface="Times New Roman" panose="02020603050405020304" pitchFamily="18" charset="0"/>
                </a:rPr>
                <a:t>Praca zespołowa z wykorzystaniem narzędzi ICT.</a:t>
              </a:r>
              <a:endParaRPr lang="es-ES" sz="2400" b="1" dirty="0">
                <a:effectLst/>
                <a:latin typeface="Times New Roman" panose="02020603050405020304" pitchFamily="18" charset="0"/>
                <a:ea typeface="Times New Roman" panose="02020603050405020304" pitchFamily="18" charset="0"/>
              </a:endParaRPr>
            </a:p>
          </p:txBody>
        </p:sp>
        <p:sp>
          <p:nvSpPr>
            <p:cNvPr id="34" name="TextBox 38">
              <a:extLst>
                <a:ext uri="{FF2B5EF4-FFF2-40B4-BE49-F238E27FC236}">
                  <a16:creationId xmlns:a16="http://schemas.microsoft.com/office/drawing/2014/main" id="{083E8DA7-9D9F-42A3-B4B6-811C6F412770}"/>
                </a:ext>
              </a:extLst>
            </p:cNvPr>
            <p:cNvSpPr txBox="1"/>
            <p:nvPr/>
          </p:nvSpPr>
          <p:spPr>
            <a:xfrm>
              <a:off x="1704484" y="1766707"/>
              <a:ext cx="1023846"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Kurs</a:t>
              </a:r>
              <a:r>
                <a:rPr lang="en-US" altLang="ko-KR" sz="2800" b="1" dirty="0">
                  <a:solidFill>
                    <a:srgbClr val="243255"/>
                  </a:solidFill>
                  <a:cs typeface="Arial" pitchFamily="34" charset="0"/>
                </a:rPr>
                <a:t> 2</a:t>
              </a:r>
              <a:endParaRPr lang="ko-KR" altLang="en-US" sz="2800" b="1" dirty="0">
                <a:solidFill>
                  <a:srgbClr val="243255"/>
                </a:solidFill>
                <a:cs typeface="Arial" pitchFamily="34" charset="0"/>
              </a:endParaRPr>
            </a:p>
          </p:txBody>
        </p:sp>
      </p:grpSp>
    </p:spTree>
    <p:extLst>
      <p:ext uri="{BB962C8B-B14F-4D97-AF65-F5344CB8AC3E}">
        <p14:creationId xmlns:p14="http://schemas.microsoft.com/office/powerpoint/2010/main" val="291498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par>
                          <p:cTn id="56" fill="hold">
                            <p:stCondLst>
                              <p:cond delay="500"/>
                            </p:stCondLst>
                            <p:childTnLst>
                              <p:par>
                                <p:cTn id="57" presetID="42" presetClass="entr" presetSubtype="0" fill="hold" nodeType="afterEffect">
                                  <p:stCondLst>
                                    <p:cond delay="0"/>
                                  </p:stCondLst>
                                  <p:childTnLst>
                                    <p:set>
                                      <p:cBhvr>
                                        <p:cTn id="58" dur="1" fill="hold">
                                          <p:stCondLst>
                                            <p:cond delay="0"/>
                                          </p:stCondLst>
                                        </p:cTn>
                                        <p:tgtEl>
                                          <p:spTgt spid="2050"/>
                                        </p:tgtEl>
                                        <p:attrNameLst>
                                          <p:attrName>style.visibility</p:attrName>
                                        </p:attrNameLst>
                                      </p:cBhvr>
                                      <p:to>
                                        <p:strVal val="visible"/>
                                      </p:to>
                                    </p:set>
                                    <p:animEffect transition="in" filter="fade">
                                      <p:cBhvr>
                                        <p:cTn id="59" dur="1000"/>
                                        <p:tgtEl>
                                          <p:spTgt spid="2050"/>
                                        </p:tgtEl>
                                      </p:cBhvr>
                                    </p:animEffect>
                                    <p:anim calcmode="lin" valueType="num">
                                      <p:cBhvr>
                                        <p:cTn id="60" dur="1000" fill="hold"/>
                                        <p:tgtEl>
                                          <p:spTgt spid="2050"/>
                                        </p:tgtEl>
                                        <p:attrNameLst>
                                          <p:attrName>ppt_x</p:attrName>
                                        </p:attrNameLst>
                                      </p:cBhvr>
                                      <p:tavLst>
                                        <p:tav tm="0">
                                          <p:val>
                                            <p:strVal val="#ppt_x"/>
                                          </p:val>
                                        </p:tav>
                                        <p:tav tm="100000">
                                          <p:val>
                                            <p:strVal val="#ppt_x"/>
                                          </p:val>
                                        </p:tav>
                                      </p:tavLst>
                                    </p:anim>
                                    <p:anim calcmode="lin" valueType="num">
                                      <p:cBhvr>
                                        <p:cTn id="6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1" grpId="0" animBg="1"/>
      <p:bldP spid="22" grpId="0" animBg="1"/>
      <p:bldP spid="23" grpId="0" animBg="1"/>
      <p:bldP spid="24"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help students work more effectively in teams (opinion)">
            <a:extLst>
              <a:ext uri="{FF2B5EF4-FFF2-40B4-BE49-F238E27FC236}">
                <a16:creationId xmlns:a16="http://schemas.microsoft.com/office/drawing/2014/main" id="{A6637DC3-2B3B-42C7-9702-6AE3B1D1CA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91800" y="3086099"/>
            <a:ext cx="7543800" cy="5257801"/>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4630400"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400300"/>
            <a:ext cx="11059980" cy="3766031"/>
          </a:xfrm>
          <a:prstGeom prst="rect">
            <a:avLst/>
          </a:prstGeom>
          <a:noFill/>
        </p:spPr>
        <p:txBody>
          <a:bodyPr wrap="square" rtlCol="0">
            <a:spAutoFit/>
          </a:bodyPr>
          <a:lstStyle/>
          <a:p>
            <a:pPr algn="just" fontAlgn="base">
              <a:lnSpc>
                <a:spcPct val="114000"/>
              </a:lnSpc>
            </a:pPr>
            <a:r>
              <a:rPr lang="pl-PL" sz="2800" dirty="0">
                <a:solidFill>
                  <a:srgbClr val="243255"/>
                </a:solidFill>
                <a:ea typeface="Times New Roman" panose="02020603050405020304" pitchFamily="18" charset="0"/>
              </a:rPr>
              <a:t>Narzędzia ICT okazały się skutecznym sprzymierzeńcem w wielu sektorach: poczynając od zarządzania biznesem po komunikację międzynarodową a kończąc na życiu osobistym. Dlatego też wykorzystanie ich do usprawnienia pracy zespołowej jak również komunikacji jest dobrym rozwiązaniem.</a:t>
            </a:r>
          </a:p>
          <a:p>
            <a:pPr algn="just" fontAlgn="base">
              <a:lnSpc>
                <a:spcPct val="114000"/>
              </a:lnSpc>
            </a:pPr>
            <a:endParaRPr lang="pl-PL" sz="1500" dirty="0">
              <a:solidFill>
                <a:srgbClr val="243255"/>
              </a:solidFill>
              <a:ea typeface="Times New Roman" panose="02020603050405020304" pitchFamily="18" charset="0"/>
            </a:endParaRPr>
          </a:p>
          <a:p>
            <a:pPr fontAlgn="base">
              <a:lnSpc>
                <a:spcPct val="114000"/>
              </a:lnSpc>
            </a:pPr>
            <a:r>
              <a:rPr lang="pl-PL" sz="2800" dirty="0">
                <a:solidFill>
                  <a:srgbClr val="243255"/>
                </a:solidFill>
                <a:ea typeface="Times New Roman" panose="02020603050405020304" pitchFamily="18" charset="0"/>
              </a:rPr>
              <a:t>Większość współczesnych firm wybrała pracę zespołową oraz współpracę jako metodę pracy. Podejście takie daje niezliczone korzyści, </a:t>
            </a:r>
            <a:br>
              <a:rPr lang="pl-PL" sz="2800" dirty="0">
                <a:solidFill>
                  <a:srgbClr val="243255"/>
                </a:solidFill>
                <a:ea typeface="Times New Roman" panose="02020603050405020304" pitchFamily="18" charset="0"/>
              </a:rPr>
            </a:br>
            <a:r>
              <a:rPr lang="pl-PL" sz="2800" dirty="0">
                <a:solidFill>
                  <a:srgbClr val="243255"/>
                </a:solidFill>
                <a:ea typeface="Times New Roman" panose="02020603050405020304" pitchFamily="18" charset="0"/>
              </a:rPr>
              <a:t>w tym między innymi:</a:t>
            </a:r>
          </a:p>
        </p:txBody>
      </p:sp>
      <p:sp>
        <p:nvSpPr>
          <p:cNvPr id="11" name="TextBox 5">
            <a:extLst>
              <a:ext uri="{FF2B5EF4-FFF2-40B4-BE49-F238E27FC236}">
                <a16:creationId xmlns:a16="http://schemas.microsoft.com/office/drawing/2014/main" id="{6DB2408F-C8E3-481B-BEFD-24DB75CA61AF}"/>
              </a:ext>
            </a:extLst>
          </p:cNvPr>
          <p:cNvSpPr txBox="1"/>
          <p:nvPr/>
        </p:nvSpPr>
        <p:spPr>
          <a:xfrm>
            <a:off x="903420" y="1669106"/>
            <a:ext cx="10526580" cy="584775"/>
          </a:xfrm>
          <a:prstGeom prst="rect">
            <a:avLst/>
          </a:prstGeom>
          <a:noFill/>
        </p:spPr>
        <p:txBody>
          <a:bodyPr wrap="square" rtlCol="0" anchor="ctr">
            <a:spAutoFit/>
          </a:bodyPr>
          <a:lstStyle/>
          <a:p>
            <a:pPr fontAlgn="base"/>
            <a:r>
              <a:rPr lang="pl-PL" sz="3200" b="1" dirty="0">
                <a:solidFill>
                  <a:srgbClr val="243255"/>
                </a:solidFill>
                <a:latin typeface="Calibri" panose="020F0502020204030204" pitchFamily="34" charset="0"/>
                <a:ea typeface="Times New Roman" panose="02020603050405020304" pitchFamily="18" charset="0"/>
              </a:rPr>
              <a:t>Część nr 1: Narzędzia teleinformatyczne i praca zespołowa</a:t>
            </a:r>
            <a:endParaRPr lang="es-ES" sz="3200" b="1"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C6213089-FC4E-48A0-A927-5C21B045C166}"/>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26"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down)">
                                      <p:cBhvr>
                                        <p:cTn id="24" dur="580">
                                          <p:stCondLst>
                                            <p:cond delay="0"/>
                                          </p:stCondLst>
                                        </p:cTn>
                                        <p:tgtEl>
                                          <p:spTgt spid="3074"/>
                                        </p:tgtEl>
                                      </p:cBhvr>
                                    </p:animEffect>
                                    <p:anim calcmode="lin" valueType="num">
                                      <p:cBhvr>
                                        <p:cTn id="2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0" dur="26">
                                          <p:stCondLst>
                                            <p:cond delay="650"/>
                                          </p:stCondLst>
                                        </p:cTn>
                                        <p:tgtEl>
                                          <p:spTgt spid="3074"/>
                                        </p:tgtEl>
                                      </p:cBhvr>
                                      <p:to x="100000" y="60000"/>
                                    </p:animScale>
                                    <p:animScale>
                                      <p:cBhvr>
                                        <p:cTn id="31" dur="166" decel="50000">
                                          <p:stCondLst>
                                            <p:cond delay="676"/>
                                          </p:stCondLst>
                                        </p:cTn>
                                        <p:tgtEl>
                                          <p:spTgt spid="3074"/>
                                        </p:tgtEl>
                                      </p:cBhvr>
                                      <p:to x="100000" y="100000"/>
                                    </p:animScale>
                                    <p:animScale>
                                      <p:cBhvr>
                                        <p:cTn id="32" dur="26">
                                          <p:stCondLst>
                                            <p:cond delay="1312"/>
                                          </p:stCondLst>
                                        </p:cTn>
                                        <p:tgtEl>
                                          <p:spTgt spid="3074"/>
                                        </p:tgtEl>
                                      </p:cBhvr>
                                      <p:to x="100000" y="80000"/>
                                    </p:animScale>
                                    <p:animScale>
                                      <p:cBhvr>
                                        <p:cTn id="33" dur="166" decel="50000">
                                          <p:stCondLst>
                                            <p:cond delay="1338"/>
                                          </p:stCondLst>
                                        </p:cTn>
                                        <p:tgtEl>
                                          <p:spTgt spid="3074"/>
                                        </p:tgtEl>
                                      </p:cBhvr>
                                      <p:to x="100000" y="100000"/>
                                    </p:animScale>
                                    <p:animScale>
                                      <p:cBhvr>
                                        <p:cTn id="34" dur="26">
                                          <p:stCondLst>
                                            <p:cond delay="1642"/>
                                          </p:stCondLst>
                                        </p:cTn>
                                        <p:tgtEl>
                                          <p:spTgt spid="3074"/>
                                        </p:tgtEl>
                                      </p:cBhvr>
                                      <p:to x="100000" y="90000"/>
                                    </p:animScale>
                                    <p:animScale>
                                      <p:cBhvr>
                                        <p:cTn id="35" dur="166" decel="50000">
                                          <p:stCondLst>
                                            <p:cond delay="1668"/>
                                          </p:stCondLst>
                                        </p:cTn>
                                        <p:tgtEl>
                                          <p:spTgt spid="3074"/>
                                        </p:tgtEl>
                                      </p:cBhvr>
                                      <p:to x="100000" y="100000"/>
                                    </p:animScale>
                                    <p:animScale>
                                      <p:cBhvr>
                                        <p:cTn id="36" dur="26">
                                          <p:stCondLst>
                                            <p:cond delay="1808"/>
                                          </p:stCondLst>
                                        </p:cTn>
                                        <p:tgtEl>
                                          <p:spTgt spid="3074"/>
                                        </p:tgtEl>
                                      </p:cBhvr>
                                      <p:to x="100000" y="95000"/>
                                    </p:animScale>
                                    <p:animScale>
                                      <p:cBhvr>
                                        <p:cTn id="37"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deas de creación de dibujos animados de generación plana de negocios. |  Vector Premium">
            <a:extLst>
              <a:ext uri="{FF2B5EF4-FFF2-40B4-BE49-F238E27FC236}">
                <a16:creationId xmlns:a16="http://schemas.microsoft.com/office/drawing/2014/main" id="{242375D8-B5B8-4340-A84A-BEBD5A358D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82169" y="2975259"/>
            <a:ext cx="6848804" cy="503266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2095500"/>
            <a:ext cx="10287000" cy="4029180"/>
          </a:xfrm>
          <a:prstGeom prst="rect">
            <a:avLst/>
          </a:prstGeom>
          <a:noFill/>
        </p:spPr>
        <p:txBody>
          <a:bodyPr wrap="square" rtlCol="0">
            <a:spAutoFit/>
          </a:bodyPr>
          <a:lstStyle/>
          <a:p>
            <a:pPr marL="342900" lvl="0" indent="-342900" fontAlgn="base">
              <a:lnSpc>
                <a:spcPct val="114000"/>
              </a:lnSpc>
              <a:buFont typeface="Symbol" panose="05050102010706020507" pitchFamily="18" charset="2"/>
              <a:buChar char=""/>
            </a:pPr>
            <a:r>
              <a:rPr lang="pl-PL" sz="2800" dirty="0">
                <a:solidFill>
                  <a:srgbClr val="243255"/>
                </a:solidFill>
                <a:ea typeface="Times New Roman" panose="02020603050405020304" pitchFamily="18" charset="0"/>
              </a:rPr>
              <a:t>Możliwość rozpoznawania i wykorzystywania talenty i umiejętności każdego pracownika.</a:t>
            </a:r>
          </a:p>
          <a:p>
            <a:pPr marL="342900" lvl="0" indent="-342900" fontAlgn="base">
              <a:lnSpc>
                <a:spcPct val="114000"/>
              </a:lnSpc>
              <a:buFont typeface="Symbol" panose="05050102010706020507" pitchFamily="18" charset="2"/>
              <a:buChar char=""/>
            </a:pPr>
            <a:endParaRPr lang="pl-PL" sz="1500" dirty="0">
              <a:solidFill>
                <a:srgbClr val="243255"/>
              </a:solidFill>
              <a:ea typeface="Times New Roman" panose="02020603050405020304" pitchFamily="18" charset="0"/>
            </a:endParaRPr>
          </a:p>
          <a:p>
            <a:pPr marL="342900" lvl="0" indent="-342900" fontAlgn="base">
              <a:lnSpc>
                <a:spcPct val="114000"/>
              </a:lnSpc>
              <a:buFont typeface="Symbol" panose="05050102010706020507" pitchFamily="18" charset="2"/>
              <a:buChar char=""/>
            </a:pPr>
            <a:r>
              <a:rPr lang="pl-PL" sz="2800" dirty="0">
                <a:solidFill>
                  <a:srgbClr val="243255"/>
                </a:solidFill>
                <a:ea typeface="Times New Roman" panose="02020603050405020304" pitchFamily="18" charset="0"/>
              </a:rPr>
              <a:t>Większa liczba i różnorodność proponowanych pomysłów, przekłada się na większe możliwości.</a:t>
            </a:r>
          </a:p>
          <a:p>
            <a:pPr marL="342900" lvl="0" indent="-342900" fontAlgn="base">
              <a:lnSpc>
                <a:spcPct val="114000"/>
              </a:lnSpc>
              <a:buFont typeface="Symbol" panose="05050102010706020507" pitchFamily="18" charset="2"/>
              <a:buChar char=""/>
            </a:pPr>
            <a:endParaRPr lang="pl-PL" sz="1500" dirty="0">
              <a:solidFill>
                <a:srgbClr val="243255"/>
              </a:solidFill>
              <a:ea typeface="Times New Roman" panose="02020603050405020304" pitchFamily="18" charset="0"/>
            </a:endParaRPr>
          </a:p>
          <a:p>
            <a:pPr marL="342900" lvl="0" indent="-342900" fontAlgn="base">
              <a:lnSpc>
                <a:spcPct val="114000"/>
              </a:lnSpc>
              <a:buFont typeface="Symbol" panose="05050102010706020507" pitchFamily="18" charset="2"/>
              <a:buChar char=""/>
            </a:pPr>
            <a:r>
              <a:rPr lang="pl-PL" sz="2800" dirty="0">
                <a:solidFill>
                  <a:srgbClr val="243255"/>
                </a:solidFill>
                <a:ea typeface="Times New Roman" panose="02020603050405020304" pitchFamily="18" charset="0"/>
              </a:rPr>
              <a:t>Zwiększa się poziom więzi i współudziału w zespole, co z kolei sprzyja dobremu środowisku pracy, zaufaniu oraz efektywności pracy.</a:t>
            </a:r>
          </a:p>
        </p:txBody>
      </p:sp>
      <p:sp>
        <p:nvSpPr>
          <p:cNvPr id="11" name="object 2">
            <a:extLst>
              <a:ext uri="{FF2B5EF4-FFF2-40B4-BE49-F238E27FC236}">
                <a16:creationId xmlns:a16="http://schemas.microsoft.com/office/drawing/2014/main" id="{E8BAB05D-B472-4FCE-B3DC-BCC95BFD55B2}"/>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4" name="object 3">
            <a:extLst>
              <a:ext uri="{FF2B5EF4-FFF2-40B4-BE49-F238E27FC236}">
                <a16:creationId xmlns:a16="http://schemas.microsoft.com/office/drawing/2014/main" id="{E460BDE5-D46F-4138-96E5-2B82981F6FCB}"/>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120463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anim calcmode="lin" valueType="num">
                                      <p:cBhvr>
                                        <p:cTn id="12" dur="1000" fill="hold"/>
                                        <p:tgtEl>
                                          <p:spTgt spid="4098"/>
                                        </p:tgtEl>
                                        <p:attrNameLst>
                                          <p:attrName>ppt_x</p:attrName>
                                        </p:attrNameLst>
                                      </p:cBhvr>
                                      <p:tavLst>
                                        <p:tav tm="0">
                                          <p:val>
                                            <p:strVal val="#ppt_x"/>
                                          </p:val>
                                        </p:tav>
                                        <p:tav tm="100000">
                                          <p:val>
                                            <p:strVal val="#ppt_x"/>
                                          </p:val>
                                        </p:tav>
                                      </p:tavLst>
                                    </p:anim>
                                    <p:anim calcmode="lin" valueType="num">
                                      <p:cBhvr>
                                        <p:cTn id="13" dur="1000" fill="hold"/>
                                        <p:tgtEl>
                                          <p:spTgt spid="409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lustración de Personas Trabajadores De Oficina Personajes Generación De  Buenas Ideas Concepto De Trabajo En Equipo Vector Plano Dibujos Animados  Diseño Gráfico Aislado Ilustración y más Vectores Libres de Derechos de  Comunidad -">
            <a:extLst>
              <a:ext uri="{FF2B5EF4-FFF2-40B4-BE49-F238E27FC236}">
                <a16:creationId xmlns:a16="http://schemas.microsoft.com/office/drawing/2014/main" id="{0F970B0F-F122-4C95-989B-CEA97E0F14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17901" y="2324100"/>
            <a:ext cx="5317699" cy="463655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953286"/>
            <a:ext cx="12126780" cy="3274807"/>
          </a:xfrm>
          <a:prstGeom prst="rect">
            <a:avLst/>
          </a:prstGeom>
          <a:noFill/>
        </p:spPr>
        <p:txBody>
          <a:bodyPr wrap="square" rtlCol="0">
            <a:spAutoFit/>
          </a:bodyPr>
          <a:lstStyle/>
          <a:p>
            <a:pPr marL="342900" lvl="0" indent="-342900" algn="just" fontAlgn="base">
              <a:lnSpc>
                <a:spcPct val="114000"/>
              </a:lnSpc>
              <a:buFont typeface="Symbol" panose="05050102010706020507" pitchFamily="18" charset="2"/>
              <a:buChar char=""/>
            </a:pPr>
            <a:r>
              <a:rPr lang="pl-PL" sz="2800" dirty="0">
                <a:solidFill>
                  <a:srgbClr val="243255"/>
                </a:solidFill>
                <a:ea typeface="Times New Roman" panose="02020603050405020304" pitchFamily="18" charset="0"/>
              </a:rPr>
              <a:t>Kooperacyjny charakter współpracy oznacza, że wszyscy członkowie pracują razem, dzięki czemu indywidualne słabości każdego pracownika mogą być dynamicznie poprawiane.</a:t>
            </a:r>
          </a:p>
          <a:p>
            <a:pPr marL="342900" lvl="0" indent="-342900" algn="just" fontAlgn="base">
              <a:lnSpc>
                <a:spcPct val="114000"/>
              </a:lnSpc>
              <a:buFont typeface="Symbol" panose="05050102010706020507" pitchFamily="18" charset="2"/>
              <a:buChar char=""/>
            </a:pPr>
            <a:endParaRPr lang="pl-PL" sz="1500" dirty="0">
              <a:solidFill>
                <a:srgbClr val="243255"/>
              </a:solidFill>
              <a:ea typeface="Times New Roman" panose="02020603050405020304" pitchFamily="18" charset="0"/>
            </a:endParaRPr>
          </a:p>
          <a:p>
            <a:pPr marL="342900" lvl="0" indent="-342900" algn="just" fontAlgn="base">
              <a:lnSpc>
                <a:spcPct val="114000"/>
              </a:lnSpc>
              <a:buFont typeface="Symbol" panose="05050102010706020507" pitchFamily="18" charset="2"/>
              <a:buChar char=""/>
            </a:pPr>
            <a:r>
              <a:rPr lang="pl-PL" sz="2800" dirty="0">
                <a:solidFill>
                  <a:srgbClr val="243255"/>
                </a:solidFill>
                <a:ea typeface="Times New Roman" panose="02020603050405020304" pitchFamily="18" charset="0"/>
              </a:rPr>
              <a:t>Jedność to siła: Stąd też łącząc wszystkie mocne strony, umiejętności i wiedzę każdej osoby, osiągniemy zespół o większym potencjale niż wszystkie jednostki traktowane osobno</a:t>
            </a:r>
          </a:p>
        </p:txBody>
      </p:sp>
      <p:sp>
        <p:nvSpPr>
          <p:cNvPr id="12" name="CuadroTexto 11">
            <a:extLst>
              <a:ext uri="{FF2B5EF4-FFF2-40B4-BE49-F238E27FC236}">
                <a16:creationId xmlns:a16="http://schemas.microsoft.com/office/drawing/2014/main" id="{5E2A6D15-00FF-4BC4-810F-919D68123BEA}"/>
              </a:ext>
            </a:extLst>
          </p:cNvPr>
          <p:cNvSpPr txBox="1"/>
          <p:nvPr/>
        </p:nvSpPr>
        <p:spPr>
          <a:xfrm>
            <a:off x="898099" y="5446141"/>
            <a:ext cx="11919801" cy="910377"/>
          </a:xfrm>
          <a:prstGeom prst="rect">
            <a:avLst/>
          </a:prstGeom>
          <a:noFill/>
        </p:spPr>
        <p:txBody>
          <a:bodyPr wrap="square">
            <a:spAutoFit/>
          </a:bodyPr>
          <a:lstStyle/>
          <a:p>
            <a:pPr algn="just" fontAlgn="base">
              <a:lnSpc>
                <a:spcPct val="114000"/>
              </a:lnSpc>
            </a:pPr>
            <a:r>
              <a:rPr lang="pl-PL" sz="2400" dirty="0">
                <a:solidFill>
                  <a:srgbClr val="243255"/>
                </a:solidFill>
                <a:ea typeface="Times New Roman" panose="02020603050405020304" pitchFamily="18" charset="0"/>
              </a:rPr>
              <a:t>To właśnie dlatego praca zespołowa jest jedną z najlepszych opcji zwiększenia efektywności </a:t>
            </a:r>
            <a:br>
              <a:rPr lang="pl-PL" sz="2400" dirty="0">
                <a:solidFill>
                  <a:srgbClr val="243255"/>
                </a:solidFill>
                <a:ea typeface="Times New Roman" panose="02020603050405020304" pitchFamily="18" charset="0"/>
              </a:rPr>
            </a:br>
            <a:r>
              <a:rPr lang="pl-PL" sz="2400" dirty="0">
                <a:solidFill>
                  <a:srgbClr val="243255"/>
                </a:solidFill>
                <a:ea typeface="Times New Roman" panose="02020603050405020304" pitchFamily="18" charset="0"/>
              </a:rPr>
              <a:t>i dobrej atmosfery w zespole</a:t>
            </a:r>
            <a:r>
              <a:rPr lang="en-GB" sz="2400" dirty="0">
                <a:solidFill>
                  <a:srgbClr val="243255"/>
                </a:solidFill>
                <a:effectLst/>
                <a:ea typeface="Times New Roman" panose="02020603050405020304" pitchFamily="18" charset="0"/>
              </a:rPr>
              <a:t>.</a:t>
            </a:r>
            <a:endParaRPr lang="es-ES" sz="2400" dirty="0">
              <a:effectLst/>
              <a:ea typeface="Times New Roman" panose="02020603050405020304" pitchFamily="18" charset="0"/>
            </a:endParaRPr>
          </a:p>
        </p:txBody>
      </p:sp>
      <p:sp>
        <p:nvSpPr>
          <p:cNvPr id="11" name="object 2">
            <a:extLst>
              <a:ext uri="{FF2B5EF4-FFF2-40B4-BE49-F238E27FC236}">
                <a16:creationId xmlns:a16="http://schemas.microsoft.com/office/drawing/2014/main" id="{BFA9CD7C-9A75-4DB5-A08E-FA8ACA4E7127}"/>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4" name="object 3">
            <a:extLst>
              <a:ext uri="{FF2B5EF4-FFF2-40B4-BE49-F238E27FC236}">
                <a16:creationId xmlns:a16="http://schemas.microsoft.com/office/drawing/2014/main" id="{8A9F0279-C61F-4A7B-8851-825BFBE68DD7}"/>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076924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ipe(down)">
                                      <p:cBhvr>
                                        <p:cTn id="16" dur="500"/>
                                        <p:tgtEl>
                                          <p:spTgt spid="512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456797D-E33D-4314-BF47-42732288B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8242" y="1934165"/>
            <a:ext cx="5163558" cy="4405766"/>
          </a:xfrm>
          <a:prstGeom prst="rect">
            <a:avLst/>
          </a:prstGeom>
        </p:spPr>
      </p:pic>
      <p:sp>
        <p:nvSpPr>
          <p:cNvPr id="5" name="object 3">
            <a:extLst>
              <a:ext uri="{FF2B5EF4-FFF2-40B4-BE49-F238E27FC236}">
                <a16:creationId xmlns:a16="http://schemas.microsoft.com/office/drawing/2014/main" id="{0409B19A-6693-43E7-B35B-C85E49857B17}"/>
              </a:ext>
            </a:extLst>
          </p:cNvPr>
          <p:cNvSpPr txBox="1"/>
          <p:nvPr/>
        </p:nvSpPr>
        <p:spPr>
          <a:xfrm>
            <a:off x="903420" y="1873251"/>
            <a:ext cx="15902144" cy="506549"/>
          </a:xfrm>
          <a:prstGeom prst="rect">
            <a:avLst/>
          </a:prstGeom>
        </p:spPr>
        <p:txBody>
          <a:bodyPr vert="horz" wrap="square" lIns="0" tIns="13970" rIns="0" bIns="0" rtlCol="0">
            <a:spAutoFit/>
          </a:bodyPr>
          <a:lstStyle/>
          <a:p>
            <a:pPr marL="12700">
              <a:spcBef>
                <a:spcPts val="110"/>
              </a:spcBef>
            </a:pPr>
            <a:r>
              <a:rPr lang="en-GB" sz="3200" b="1" dirty="0">
                <a:solidFill>
                  <a:srgbClr val="243255"/>
                </a:solidFill>
                <a:effectLst/>
                <a:latin typeface="Calibri" panose="020F0502020204030204" pitchFamily="34" charset="0"/>
                <a:ea typeface="Times New Roman" panose="02020603050405020304" pitchFamily="18" charset="0"/>
              </a:rPr>
              <a:t>1.</a:t>
            </a:r>
            <a:r>
              <a:rPr lang="pl-PL" sz="3200" b="1" dirty="0">
                <a:solidFill>
                  <a:srgbClr val="243255"/>
                </a:solidFill>
                <a:latin typeface="Calibri" panose="020F0502020204030204" pitchFamily="34" charset="0"/>
                <a:ea typeface="Times New Roman" panose="02020603050405020304" pitchFamily="18" charset="0"/>
              </a:rPr>
              <a:t>1</a:t>
            </a:r>
            <a:r>
              <a:rPr lang="pl-PL" sz="3200" b="1" dirty="0">
                <a:solidFill>
                  <a:srgbClr val="243255"/>
                </a:solidFill>
                <a:effectLst/>
                <a:latin typeface="Calibri" panose="020F0502020204030204" pitchFamily="34" charset="0"/>
                <a:ea typeface="Times New Roman" panose="02020603050405020304" pitchFamily="18" charset="0"/>
              </a:rPr>
              <a:t>.</a:t>
            </a:r>
            <a:r>
              <a:rPr lang="en-GB" sz="3200" b="1" dirty="0">
                <a:solidFill>
                  <a:srgbClr val="243255"/>
                </a:solidFill>
                <a:effectLst/>
                <a:latin typeface="Calibri" panose="020F0502020204030204" pitchFamily="34" charset="0"/>
                <a:ea typeface="Times New Roman" panose="02020603050405020304" pitchFamily="18" charset="0"/>
              </a:rPr>
              <a:t> </a:t>
            </a:r>
            <a:r>
              <a:rPr lang="pl-PL" sz="3200" b="1" dirty="0">
                <a:solidFill>
                  <a:srgbClr val="243255"/>
                </a:solidFill>
                <a:latin typeface="Calibri" panose="020F0502020204030204" pitchFamily="34" charset="0"/>
                <a:ea typeface="Times New Roman" panose="02020603050405020304" pitchFamily="18" charset="0"/>
              </a:rPr>
              <a:t>Narzędzia ICT do pracy zespołowej oraz koordynacji współpracy z innymi</a:t>
            </a:r>
            <a:endParaRPr lang="en-GB" altLang="es-ES" sz="16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518719"/>
            <a:ext cx="12244544" cy="3766031"/>
          </a:xfrm>
          <a:prstGeom prst="rect">
            <a:avLst/>
          </a:prstGeom>
          <a:noFill/>
        </p:spPr>
        <p:txBody>
          <a:bodyPr wrap="square" rtlCol="0">
            <a:spAutoFit/>
          </a:bodyPr>
          <a:lstStyle/>
          <a:p>
            <a:pPr algn="just" fontAlgn="base">
              <a:lnSpc>
                <a:spcPct val="114000"/>
              </a:lnSpc>
            </a:pPr>
            <a:r>
              <a:rPr lang="pl-PL" sz="2800" dirty="0">
                <a:solidFill>
                  <a:srgbClr val="243255"/>
                </a:solidFill>
                <a:latin typeface="Calibri" panose="020F0502020204030204" pitchFamily="34" charset="0"/>
                <a:ea typeface="Times New Roman" panose="02020603050405020304" pitchFamily="18" charset="0"/>
              </a:rPr>
              <a:t>Rozwój technologiczny w ostatnich latach był tak znaczący, że obecnie trudno wyobrazić sobie firmę i jej działalność bez zasobów, takich jak platformy, systemy i aplikacje gwarantujące jej usługi. Niezależnie od tego, czy są to MŚP, czy duże firmy, zasoby ICT są bardzo przydatne pod względem dystrybucji pracy i współpracy. </a:t>
            </a:r>
          </a:p>
          <a:p>
            <a:pPr algn="just" fontAlgn="base">
              <a:lnSpc>
                <a:spcPct val="114000"/>
              </a:lnSpc>
            </a:pPr>
            <a:endParaRPr lang="pl-PL" sz="1500" dirty="0">
              <a:solidFill>
                <a:srgbClr val="243255"/>
              </a:solidFill>
              <a:latin typeface="Calibri" panose="020F0502020204030204" pitchFamily="34" charset="0"/>
              <a:ea typeface="Times New Roman" panose="02020603050405020304" pitchFamily="18" charset="0"/>
            </a:endParaRPr>
          </a:p>
          <a:p>
            <a:pPr algn="just" fontAlgn="base">
              <a:lnSpc>
                <a:spcPct val="114000"/>
              </a:lnSpc>
            </a:pPr>
            <a:r>
              <a:rPr lang="pl-PL" sz="2800" dirty="0">
                <a:solidFill>
                  <a:srgbClr val="243255"/>
                </a:solidFill>
                <a:latin typeface="Calibri" panose="020F0502020204030204" pitchFamily="34" charset="0"/>
                <a:ea typeface="Times New Roman" panose="02020603050405020304" pitchFamily="18" charset="0"/>
              </a:rPr>
              <a:t>Świat narzędzi ICT jest bardzo złożony i różnorodny, przez co nie da się ich wszystkich sklasyfikować na jednej liście. Poniżej zamieszczono kilka wybranych rozwiązań, które pomogą Ci wesprzeć pracę zespołową.</a:t>
            </a:r>
          </a:p>
        </p:txBody>
      </p:sp>
      <p:sp>
        <p:nvSpPr>
          <p:cNvPr id="11" name="object 2">
            <a:extLst>
              <a:ext uri="{FF2B5EF4-FFF2-40B4-BE49-F238E27FC236}">
                <a16:creationId xmlns:a16="http://schemas.microsoft.com/office/drawing/2014/main" id="{AC9905F0-2607-4B20-B038-30B9DFB845F4}"/>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3" name="object 3">
            <a:extLst>
              <a:ext uri="{FF2B5EF4-FFF2-40B4-BE49-F238E27FC236}">
                <a16:creationId xmlns:a16="http://schemas.microsoft.com/office/drawing/2014/main" id="{DD249739-6CD6-4FFA-AC22-7AAFD6D160F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4701760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ail Marketing | More">
            <a:extLst>
              <a:ext uri="{FF2B5EF4-FFF2-40B4-BE49-F238E27FC236}">
                <a16:creationId xmlns:a16="http://schemas.microsoft.com/office/drawing/2014/main" id="{54D421D8-AC83-4F10-85B4-EE29BC2262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25200" y="3467100"/>
            <a:ext cx="6899564" cy="465633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75711" y="1866900"/>
            <a:ext cx="11240089" cy="3994107"/>
          </a:xfrm>
          <a:prstGeom prst="rect">
            <a:avLst/>
          </a:prstGeom>
          <a:noFill/>
        </p:spPr>
        <p:txBody>
          <a:bodyPr wrap="square" rtlCol="0">
            <a:spAutoFit/>
          </a:bodyPr>
          <a:lstStyle/>
          <a:p>
            <a:pPr marL="285750" indent="-285750" algn="just" fontAlgn="base">
              <a:lnSpc>
                <a:spcPct val="114000"/>
              </a:lnSpc>
              <a:buFontTx/>
              <a:buChar char="-"/>
            </a:pPr>
            <a:r>
              <a:rPr lang="en-GB" sz="2800" b="1" dirty="0" err="1">
                <a:solidFill>
                  <a:srgbClr val="243255"/>
                </a:solidFill>
                <a:ea typeface="Times New Roman" panose="02020603050405020304" pitchFamily="18" charset="0"/>
              </a:rPr>
              <a:t>Narzędzia</a:t>
            </a:r>
            <a:r>
              <a:rPr lang="en-GB" sz="2800" b="1" dirty="0">
                <a:solidFill>
                  <a:srgbClr val="243255"/>
                </a:solidFill>
                <a:ea typeface="Times New Roman" panose="02020603050405020304" pitchFamily="18" charset="0"/>
              </a:rPr>
              <a:t> do </a:t>
            </a:r>
            <a:r>
              <a:rPr lang="en-GB" sz="2800" b="1" dirty="0" err="1">
                <a:solidFill>
                  <a:srgbClr val="243255"/>
                </a:solidFill>
                <a:ea typeface="Times New Roman" panose="02020603050405020304" pitchFamily="18" charset="0"/>
              </a:rPr>
              <a:t>zarządzania</a:t>
            </a:r>
            <a:r>
              <a:rPr lang="en-GB" sz="2800" b="1" dirty="0">
                <a:solidFill>
                  <a:srgbClr val="243255"/>
                </a:solidFill>
                <a:ea typeface="Times New Roman" panose="02020603050405020304" pitchFamily="18" charset="0"/>
              </a:rPr>
              <a:t> </a:t>
            </a:r>
            <a:r>
              <a:rPr lang="en-GB" sz="2800" b="1" dirty="0" err="1">
                <a:solidFill>
                  <a:srgbClr val="243255"/>
                </a:solidFill>
                <a:ea typeface="Times New Roman" panose="02020603050405020304" pitchFamily="18" charset="0"/>
              </a:rPr>
              <a:t>projektami</a:t>
            </a:r>
            <a:r>
              <a:rPr lang="en-GB" sz="2800" b="1" dirty="0">
                <a:solidFill>
                  <a:srgbClr val="243255"/>
                </a:solidFill>
                <a:ea typeface="Times New Roman" panose="02020603050405020304" pitchFamily="18" charset="0"/>
              </a:rPr>
              <a:t>: </a:t>
            </a:r>
            <a:endParaRPr lang="en-GB" sz="2800" b="1" dirty="0">
              <a:solidFill>
                <a:srgbClr val="243255"/>
              </a:solidFill>
              <a:effectLst/>
              <a:ea typeface="Times New Roman" panose="02020603050405020304" pitchFamily="18" charset="0"/>
            </a:endParaRPr>
          </a:p>
          <a:p>
            <a:pPr algn="just" fontAlgn="base">
              <a:lnSpc>
                <a:spcPct val="114000"/>
              </a:lnSpc>
            </a:pPr>
            <a:r>
              <a:rPr lang="pl-PL" sz="2800" dirty="0">
                <a:solidFill>
                  <a:srgbClr val="243255"/>
                </a:solidFill>
                <a:ea typeface="Times New Roman" panose="02020603050405020304" pitchFamily="18" charset="0"/>
              </a:rPr>
              <a:t>Narzędzia do zarządzania projektami są istotną częścią procesu zarządzania zespołem. Dzięki nim możemy zapewnić dobry podział zadań pomiędzy współpracowników. Wśród najbardziej znanych ICT wykorzystywanych w zarządzaniu projektami można wymienić następujące narzędzia</a:t>
            </a:r>
            <a:r>
              <a:rPr lang="en-GB" sz="2800" dirty="0">
                <a:solidFill>
                  <a:srgbClr val="243255"/>
                </a:solidFill>
                <a:effectLst/>
                <a:ea typeface="Times New Roman" panose="02020603050405020304" pitchFamily="18" charset="0"/>
              </a:rPr>
              <a:t>:</a:t>
            </a:r>
          </a:p>
          <a:p>
            <a:pPr algn="just" fontAlgn="base">
              <a:lnSpc>
                <a:spcPct val="114000"/>
              </a:lnSpc>
            </a:pPr>
            <a:endParaRPr lang="en-GB" sz="2800" dirty="0">
              <a:solidFill>
                <a:srgbClr val="243255"/>
              </a:solidFill>
              <a:effectLst/>
              <a:ea typeface="Times New Roman" panose="02020603050405020304" pitchFamily="18" charset="0"/>
            </a:endParaRPr>
          </a:p>
          <a:p>
            <a:pPr algn="just" fontAlgn="base">
              <a:lnSpc>
                <a:spcPct val="114000"/>
              </a:lnSpc>
            </a:pPr>
            <a:endParaRPr lang="es-ES" sz="2800" dirty="0">
              <a:effectLst/>
              <a:ea typeface="Times New Roman" panose="02020603050405020304" pitchFamily="18" charset="0"/>
            </a:endParaRPr>
          </a:p>
          <a:p>
            <a:pPr algn="just" fontAlgn="base">
              <a:lnSpc>
                <a:spcPct val="114000"/>
              </a:lnSpc>
            </a:pPr>
            <a:endParaRPr lang="en-GB" sz="2800" b="1" dirty="0">
              <a:solidFill>
                <a:srgbClr val="243255"/>
              </a:solidFill>
              <a:effectLst/>
              <a:ea typeface="Times New Roman" panose="02020603050405020304" pitchFamily="18" charset="0"/>
            </a:endParaRPr>
          </a:p>
        </p:txBody>
      </p:sp>
      <p:sp>
        <p:nvSpPr>
          <p:cNvPr id="11" name="object 2">
            <a:extLst>
              <a:ext uri="{FF2B5EF4-FFF2-40B4-BE49-F238E27FC236}">
                <a16:creationId xmlns:a16="http://schemas.microsoft.com/office/drawing/2014/main" id="{DFB64ED0-1EC8-487A-8DC6-70218B3A7C79}"/>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3" name="object 3">
            <a:extLst>
              <a:ext uri="{FF2B5EF4-FFF2-40B4-BE49-F238E27FC236}">
                <a16:creationId xmlns:a16="http://schemas.microsoft.com/office/drawing/2014/main" id="{087DED70-E440-4625-979B-9131CFBC9330}"/>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766993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3675657"/>
            <a:ext cx="12736380" cy="2520434"/>
          </a:xfrm>
          <a:prstGeom prst="rect">
            <a:avLst/>
          </a:prstGeom>
          <a:noFill/>
        </p:spPr>
        <p:txBody>
          <a:bodyPr wrap="square" rtlCol="0">
            <a:spAutoFit/>
          </a:bodyPr>
          <a:lstStyle/>
          <a:p>
            <a:pPr marL="342900" lvl="0" indent="-342900" algn="just" fontAlgn="base">
              <a:lnSpc>
                <a:spcPct val="114000"/>
              </a:lnSpc>
              <a:buFont typeface="Symbol" panose="05050102010706020507" pitchFamily="18" charset="2"/>
              <a:buChar char=""/>
            </a:pPr>
            <a:r>
              <a:rPr lang="en-GB" sz="2800" b="1" dirty="0">
                <a:solidFill>
                  <a:srgbClr val="243255"/>
                </a:solidFill>
                <a:effectLst/>
                <a:ea typeface="Times New Roman" panose="02020603050405020304" pitchFamily="18" charset="0"/>
              </a:rPr>
              <a:t>Asana: </a:t>
            </a:r>
            <a:r>
              <a:rPr lang="pl-PL" sz="2800" dirty="0">
                <a:solidFill>
                  <a:srgbClr val="243255"/>
                </a:solidFill>
                <a:ea typeface="Times New Roman" panose="02020603050405020304" pitchFamily="18" charset="0"/>
              </a:rPr>
              <a:t>Asana to platforma internetowa, która może pomóc zaplanować i zorganizować wszystko, co jest związane z pracą zespołową. Ponadto może również pełnić funkcję efektywnego narzędzia do współpracy. Koordynuje zadania, udostępnianie materiałów, plany, organizuje oraz śledzi postępy projektu, nad którym pracuje każdy członek zespołu</a:t>
            </a:r>
            <a:r>
              <a:rPr lang="en-GB" sz="2800" dirty="0">
                <a:solidFill>
                  <a:srgbClr val="243255"/>
                </a:solidFill>
                <a:effectLst/>
                <a:ea typeface="Times New Roman" panose="02020603050405020304" pitchFamily="18" charset="0"/>
              </a:rPr>
              <a:t>.</a:t>
            </a:r>
            <a:endParaRPr lang="es-ES" sz="2800" dirty="0">
              <a:effectLst/>
              <a:ea typeface="Times New Roman" panose="02020603050405020304" pitchFamily="18" charset="0"/>
            </a:endParaRPr>
          </a:p>
        </p:txBody>
      </p:sp>
      <p:pic>
        <p:nvPicPr>
          <p:cNvPr id="7170" name="Picture 2" descr="Asana (programari) - Viquipèdia, l&amp;#39;enciclopèdia lliure">
            <a:extLst>
              <a:ext uri="{FF2B5EF4-FFF2-40B4-BE49-F238E27FC236}">
                <a16:creationId xmlns:a16="http://schemas.microsoft.com/office/drawing/2014/main" id="{90F94FC9-5971-4CAC-B4D9-C5D2CCD9B5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420" y="1634325"/>
            <a:ext cx="2845710" cy="1878168"/>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213ADBF9-E0B0-47E6-83EA-3F4580D24ECE}"/>
              </a:ext>
            </a:extLst>
          </p:cNvPr>
          <p:cNvSpPr txBox="1">
            <a:spLocks/>
          </p:cNvSpPr>
          <p:nvPr/>
        </p:nvSpPr>
        <p:spPr>
          <a:xfrm>
            <a:off x="14645904" y="647700"/>
            <a:ext cx="32213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4" name="object 3">
            <a:extLst>
              <a:ext uri="{FF2B5EF4-FFF2-40B4-BE49-F238E27FC236}">
                <a16:creationId xmlns:a16="http://schemas.microsoft.com/office/drawing/2014/main" id="{A75CF401-8FC9-4529-9DA4-AE369677784D}"/>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pl-PL" sz="4000" b="1" dirty="0">
                <a:solidFill>
                  <a:srgbClr val="E12227"/>
                </a:solidFill>
                <a:ea typeface="Times New Roman" panose="02020603050405020304" pitchFamily="18" charset="0"/>
              </a:rPr>
              <a:t>Praca zespołowa z wykorzystaniem narzędzi ICT</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29727193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2686</Words>
  <Application>Microsoft Office PowerPoint</Application>
  <PresentationFormat>Personalizado</PresentationFormat>
  <Paragraphs>158</Paragraphs>
  <Slides>25</Slides>
  <Notes>22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Arial</vt:lpstr>
      <vt:lpstr>Calibri</vt:lpstr>
      <vt:lpstr>Symbol</vt:lpstr>
      <vt:lpstr>Tahoma</vt:lpstr>
      <vt:lpstr>Times New Roman</vt:lpstr>
      <vt:lpstr>YADLjI9qxTA 0</vt:lpstr>
      <vt:lpstr>Office Theme</vt:lpstr>
      <vt:lpstr>1_Office Theme</vt:lpstr>
      <vt:lpstr>Presentación de PowerPoint</vt:lpstr>
      <vt:lpstr>Cel kursu</vt:lpstr>
      <vt:lpstr>INDEX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Miriam Internet Web Solutions</cp:lastModifiedBy>
  <cp:revision>73</cp:revision>
  <dcterms:created xsi:type="dcterms:W3CDTF">2021-03-19T11:51:00Z</dcterms:created>
  <dcterms:modified xsi:type="dcterms:W3CDTF">2022-03-01T16:04:25Z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