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69" r:id="rId3"/>
    <p:sldId id="257" r:id="rId4"/>
    <p:sldId id="273" r:id="rId5"/>
    <p:sldId id="26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70"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08" y="5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28/03/2022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20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4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3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25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48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9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921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0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95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05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3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90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82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93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50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498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181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60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651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45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478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38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89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5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40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5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91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7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lbertbandura.com/"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www.unh.edu/unhtoday/expert/mayer-john-0" TargetMode="External"/><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citeseerx.ist.psu.edu/viewdoc/download?doi=10.1.1.385.4383&amp;rep=rep1&amp;type=pdf" TargetMode="External"/><Relationship Id="rId4" Type="http://schemas.openxmlformats.org/officeDocument/2006/relationships/image" Target="../media/image7.png"/><Relationship Id="rId9" Type="http://schemas.openxmlformats.org/officeDocument/2006/relationships/hyperlink" Target="https://som.yale.edu/faculty/peter-salove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danielgoleman.info/" TargetMode="Externa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6994103" y="7048623"/>
            <a:ext cx="113538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2500" b="1" dirty="0">
                <a:solidFill>
                  <a:srgbClr val="E12227"/>
                </a:solidFill>
                <a:latin typeface="Tahoma" panose="020B0604030504040204" pitchFamily="34" charset="0"/>
                <a:ea typeface="Tahoma" panose="020B0604030504040204" pitchFamily="34" charset="0"/>
                <a:cs typeface="Tahoma" panose="020B0604030504040204" pitchFamily="34" charset="0"/>
              </a:rPr>
              <a:t>Emotional Intelligence for better employability</a:t>
            </a:r>
            <a:endParaRPr kumimoji="0" lang="pt-BR"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248900" y="8080036"/>
            <a:ext cx="53340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IDP European Consultants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current literature on Emotional Intelligence</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832092"/>
          </a:xfrm>
          <a:prstGeom prst="rect">
            <a:avLst/>
          </a:prstGeom>
          <a:noFill/>
        </p:spPr>
        <p:txBody>
          <a:bodyPr wrap="square" rtlCol="0">
            <a:spAutoFit/>
          </a:bodyPr>
          <a:lstStyle/>
          <a:p>
            <a:pPr algn="just"/>
            <a:r>
              <a:rPr lang="en-US" altLang="ko-KR" sz="2800" dirty="0"/>
              <a:t>As of today, the literature in the field of emotional intelligence – and emotional intelligence applied to business environments – in incredibly vast.</a:t>
            </a:r>
            <a:endParaRPr lang="pl-PL" altLang="ko-KR" sz="2800" dirty="0"/>
          </a:p>
          <a:p>
            <a:pPr algn="just"/>
            <a:endParaRPr lang="en-US" altLang="ko-KR" sz="2800" dirty="0"/>
          </a:p>
          <a:p>
            <a:pPr algn="just"/>
            <a:r>
              <a:rPr lang="en-US" altLang="ko-KR" sz="2800" dirty="0"/>
              <a:t>Throughout the years, the concept has been re-framed in many different ways. However, the essentials of emotional intelligence (i.e., the Emotional Intelligence Framework) have remained the same: </a:t>
            </a:r>
            <a:endParaRPr lang="pl-PL" altLang="ko-KR" sz="2800" dirty="0"/>
          </a:p>
          <a:p>
            <a:pPr algn="just"/>
            <a:endParaRPr lang="en-US" altLang="ko-KR" sz="2800" dirty="0"/>
          </a:p>
          <a:p>
            <a:pPr marL="514350" indent="-514350" algn="just">
              <a:buFont typeface="+mj-lt"/>
              <a:buAutoNum type="arabicPeriod"/>
            </a:pPr>
            <a:r>
              <a:rPr lang="en-US" altLang="ko-KR" sz="2800" dirty="0"/>
              <a:t>Self-awareness → the ability to recognize </a:t>
            </a:r>
            <a:r>
              <a:rPr lang="pl-PL" altLang="ko-KR" sz="2800" dirty="0"/>
              <a:t>o</a:t>
            </a:r>
            <a:r>
              <a:rPr lang="en-US" altLang="ko-KR" sz="2800" dirty="0" err="1"/>
              <a:t>ne’s</a:t>
            </a:r>
            <a:r>
              <a:rPr lang="en-US" altLang="ko-KR" sz="2800" dirty="0"/>
              <a:t> and others’ emotions</a:t>
            </a:r>
          </a:p>
          <a:p>
            <a:pPr marL="514350" indent="-514350" algn="just">
              <a:buFont typeface="+mj-lt"/>
              <a:buAutoNum type="arabicPeriod"/>
            </a:pPr>
            <a:r>
              <a:rPr lang="en-US" altLang="ko-KR" sz="2800" dirty="0"/>
              <a:t>Self-regulation → the ability to recognize how one’s and others</a:t>
            </a:r>
            <a:r>
              <a:rPr lang="pl-PL" altLang="ko-KR" sz="2800" dirty="0"/>
              <a:t>’</a:t>
            </a:r>
            <a:r>
              <a:rPr lang="en-US" altLang="ko-KR" sz="2800" dirty="0"/>
              <a:t> emotions impact the surrounding environment</a:t>
            </a:r>
          </a:p>
          <a:p>
            <a:pPr marL="514350" indent="-514350" algn="just">
              <a:buFont typeface="+mj-lt"/>
              <a:buAutoNum type="arabicPeriod"/>
            </a:pPr>
            <a:r>
              <a:rPr lang="en-US" altLang="ko-KR" sz="2800" dirty="0"/>
              <a:t>Motivation → the ability to recognize and leverage on the drivers of our actions</a:t>
            </a:r>
          </a:p>
          <a:p>
            <a:pPr marL="514350" indent="-514350" algn="just">
              <a:buFont typeface="+mj-lt"/>
              <a:buAutoNum type="arabicPeriod"/>
            </a:pPr>
            <a:r>
              <a:rPr lang="en-US" altLang="ko-KR" sz="2800" dirty="0"/>
              <a:t>Empathy → the ability to establish a meaningful relation with others by understanding their feeling/emotions</a:t>
            </a:r>
          </a:p>
          <a:p>
            <a:pPr marL="514350" indent="-514350" algn="just">
              <a:buFont typeface="+mj-lt"/>
              <a:buAutoNum type="arabicPeriod"/>
            </a:pPr>
            <a:r>
              <a:rPr lang="en-US" altLang="ko-KR" sz="2800" dirty="0"/>
              <a:t>Social Skills → the ability to interpret the relational dynamics surround</a:t>
            </a:r>
            <a:r>
              <a:rPr lang="pl-PL" altLang="ko-KR" sz="2800" dirty="0" err="1"/>
              <a:t>ing</a:t>
            </a:r>
            <a:r>
              <a:rPr lang="en-US" altLang="ko-KR" sz="2800" dirty="0"/>
              <a:t> one’s ecosystem</a:t>
            </a:r>
          </a:p>
        </p:txBody>
      </p:sp>
    </p:spTree>
    <p:extLst>
      <p:ext uri="{BB962C8B-B14F-4D97-AF65-F5344CB8AC3E}">
        <p14:creationId xmlns:p14="http://schemas.microsoft.com/office/powerpoint/2010/main" val="37738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arn(inVertical)">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barn(inVertical)">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barn(inVertical)">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barn(inVertical)">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barn(inVertical)">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comparison of the two frameworks (1)</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Tabella 2">
            <a:extLst>
              <a:ext uri="{FF2B5EF4-FFF2-40B4-BE49-F238E27FC236}">
                <a16:creationId xmlns:a16="http://schemas.microsoft.com/office/drawing/2014/main" id="{37A83D08-3341-4F0F-8155-7DCCB7C4A65F}"/>
              </a:ext>
            </a:extLst>
          </p:cNvPr>
          <p:cNvGraphicFramePr>
            <a:graphicFrameLocks noGrp="1"/>
          </p:cNvGraphicFramePr>
          <p:nvPr>
            <p:extLst>
              <p:ext uri="{D42A27DB-BD31-4B8C-83A1-F6EECF244321}">
                <p14:modId xmlns:p14="http://schemas.microsoft.com/office/powerpoint/2010/main" val="801057706"/>
              </p:ext>
            </p:extLst>
          </p:nvPr>
        </p:nvGraphicFramePr>
        <p:xfrm>
          <a:off x="1828800" y="3046504"/>
          <a:ext cx="14630400" cy="402336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136993467"/>
                    </a:ext>
                  </a:extLst>
                </a:gridCol>
                <a:gridCol w="7315200">
                  <a:extLst>
                    <a:ext uri="{9D8B030D-6E8A-4147-A177-3AD203B41FA5}">
                      <a16:colId xmlns:a16="http://schemas.microsoft.com/office/drawing/2014/main" val="577786731"/>
                    </a:ext>
                  </a:extLst>
                </a:gridCol>
              </a:tblGrid>
              <a:tr h="364490">
                <a:tc>
                  <a:txBody>
                    <a:bodyPr/>
                    <a:lstStyle/>
                    <a:p>
                      <a:pPr algn="ctr"/>
                      <a:r>
                        <a:rPr lang="en-US" sz="3800" dirty="0">
                          <a:solidFill>
                            <a:sysClr val="windowText" lastClr="000000"/>
                          </a:solidFill>
                        </a:rPr>
                        <a:t>EntreComp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en-US" sz="3800" dirty="0">
                          <a:solidFill>
                            <a:sysClr val="windowText" lastClr="000000"/>
                          </a:solidFill>
                        </a:rPr>
                        <a:t>Emotional Intelligence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364490">
                <a:tc>
                  <a:txBody>
                    <a:bodyPr/>
                    <a:lstStyle/>
                    <a:p>
                      <a:pPr algn="ctr"/>
                      <a:r>
                        <a:rPr lang="en-US" sz="3800" dirty="0">
                          <a:solidFill>
                            <a:sysClr val="windowText" lastClr="000000"/>
                          </a:solidFill>
                        </a:rPr>
                        <a:t>Self-awareness and self-efficacy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Self-awareness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364490">
                <a:tc>
                  <a:txBody>
                    <a:bodyPr/>
                    <a:lstStyle/>
                    <a:p>
                      <a:pPr algn="ctr"/>
                      <a:r>
                        <a:rPr lang="en-US" sz="3800" dirty="0">
                          <a:solidFill>
                            <a:sysClr val="windowText" lastClr="000000"/>
                          </a:solidFill>
                        </a:rPr>
                        <a:t>Motivation and perseverance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Self-regulation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364490">
                <a:tc>
                  <a:txBody>
                    <a:bodyPr/>
                    <a:lstStyle/>
                    <a:p>
                      <a:pPr algn="ctr"/>
                      <a:r>
                        <a:rPr lang="en-US" sz="3800" dirty="0">
                          <a:solidFill>
                            <a:sysClr val="windowText" lastClr="000000"/>
                          </a:solidFill>
                        </a:rPr>
                        <a:t>Mobilising resources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Motivation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364490">
                <a:tc>
                  <a:txBody>
                    <a:bodyPr/>
                    <a:lstStyle/>
                    <a:p>
                      <a:pPr algn="ctr"/>
                      <a:r>
                        <a:rPr lang="en-US" sz="3800" dirty="0">
                          <a:solidFill>
                            <a:sysClr val="windowText" lastClr="000000"/>
                          </a:solidFill>
                        </a:rPr>
                        <a:t>Financial and economic literacy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Empathy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364490">
                <a:tc>
                  <a:txBody>
                    <a:bodyPr/>
                    <a:lstStyle/>
                    <a:p>
                      <a:pPr algn="ctr"/>
                      <a:r>
                        <a:rPr lang="en-US" sz="3800" dirty="0">
                          <a:solidFill>
                            <a:sysClr val="windowText" lastClr="000000"/>
                          </a:solidFill>
                        </a:rPr>
                        <a:t>Mobilising others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3800" dirty="0">
                          <a:solidFill>
                            <a:sysClr val="windowText" lastClr="000000"/>
                          </a:solidFill>
                        </a:rPr>
                        <a:t>Social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spTree>
    <p:extLst>
      <p:ext uri="{BB962C8B-B14F-4D97-AF65-F5344CB8AC3E}">
        <p14:creationId xmlns:p14="http://schemas.microsoft.com/office/powerpoint/2010/main" val="164430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spcBef>
                <a:spcPts val="110"/>
              </a:spcBef>
            </a:pPr>
            <a:r>
              <a:rPr lang="en-GB" sz="4000" b="1" spc="50" dirty="0">
                <a:solidFill>
                  <a:srgbClr val="243255"/>
                </a:solidFill>
                <a:cs typeface="Tahoma"/>
              </a:rPr>
              <a:t>The comparison of the two frameworks (2)</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1815882"/>
          </a:xfrm>
          <a:prstGeom prst="rect">
            <a:avLst/>
          </a:prstGeom>
          <a:noFill/>
        </p:spPr>
        <p:txBody>
          <a:bodyPr wrap="square" rtlCol="0">
            <a:spAutoFit/>
          </a:bodyPr>
          <a:lstStyle/>
          <a:p>
            <a:pPr algn="just"/>
            <a:r>
              <a:rPr lang="en-US" altLang="ko-KR" sz="2800" dirty="0"/>
              <a:t>By looking side-by-side at both Frameworks, it is impossible not to notice the many different ways in which the two relates and overlap each others. </a:t>
            </a:r>
          </a:p>
          <a:p>
            <a:pPr algn="just"/>
            <a:endParaRPr lang="en-US" altLang="ko-KR" sz="2800" dirty="0"/>
          </a:p>
          <a:p>
            <a:pPr algn="just"/>
            <a:r>
              <a:rPr lang="en-US" altLang="ko-KR" sz="2800" dirty="0"/>
              <a:t>The most notable cross references are:  </a:t>
            </a:r>
          </a:p>
        </p:txBody>
      </p:sp>
      <p:graphicFrame>
        <p:nvGraphicFramePr>
          <p:cNvPr id="9" name="Tabella 2">
            <a:extLst>
              <a:ext uri="{FF2B5EF4-FFF2-40B4-BE49-F238E27FC236}">
                <a16:creationId xmlns:a16="http://schemas.microsoft.com/office/drawing/2014/main" id="{DD26092D-FFAC-4529-8E7A-4BC6DE9C3C03}"/>
              </a:ext>
            </a:extLst>
          </p:cNvPr>
          <p:cNvGraphicFramePr>
            <a:graphicFrameLocks noGrp="1"/>
          </p:cNvGraphicFramePr>
          <p:nvPr>
            <p:extLst>
              <p:ext uri="{D42A27DB-BD31-4B8C-83A1-F6EECF244321}">
                <p14:modId xmlns:p14="http://schemas.microsoft.com/office/powerpoint/2010/main" val="3551525784"/>
              </p:ext>
            </p:extLst>
          </p:nvPr>
        </p:nvGraphicFramePr>
        <p:xfrm>
          <a:off x="1860059" y="4853963"/>
          <a:ext cx="14630400" cy="256032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136993467"/>
                    </a:ext>
                  </a:extLst>
                </a:gridCol>
                <a:gridCol w="7315200">
                  <a:extLst>
                    <a:ext uri="{9D8B030D-6E8A-4147-A177-3AD203B41FA5}">
                      <a16:colId xmlns:a16="http://schemas.microsoft.com/office/drawing/2014/main" val="577786731"/>
                    </a:ext>
                  </a:extLst>
                </a:gridCol>
              </a:tblGrid>
              <a:tr h="364490">
                <a:tc>
                  <a:txBody>
                    <a:bodyPr/>
                    <a:lstStyle/>
                    <a:p>
                      <a:pPr algn="ctr"/>
                      <a:r>
                        <a:rPr lang="en-US" sz="2200" dirty="0">
                          <a:solidFill>
                            <a:sysClr val="windowText" lastClr="000000"/>
                          </a:solidFill>
                        </a:rPr>
                        <a:t>EntreComp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en-US" sz="2200" dirty="0">
                          <a:solidFill>
                            <a:sysClr val="windowText" lastClr="000000"/>
                          </a:solidFill>
                        </a:rPr>
                        <a:t>Emotional Intelligence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364490">
                <a:tc>
                  <a:txBody>
                    <a:bodyPr/>
                    <a:lstStyle/>
                    <a:p>
                      <a:pPr algn="ctr"/>
                      <a:r>
                        <a:rPr lang="en-US" sz="2200" dirty="0">
                          <a:solidFill>
                            <a:sysClr val="windowText" lastClr="000000"/>
                          </a:solidFill>
                        </a:rPr>
                        <a:t>Self-awareness and self-efficacy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Self-awareness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364490">
                <a:tc>
                  <a:txBody>
                    <a:bodyPr/>
                    <a:lstStyle/>
                    <a:p>
                      <a:pPr algn="ctr"/>
                      <a:r>
                        <a:rPr lang="en-US" sz="2200" dirty="0">
                          <a:solidFill>
                            <a:sysClr val="windowText" lastClr="000000"/>
                          </a:solidFill>
                        </a:rPr>
                        <a:t>Motivation and perseverance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Self-regulation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364490">
                <a:tc>
                  <a:txBody>
                    <a:bodyPr/>
                    <a:lstStyle/>
                    <a:p>
                      <a:pPr algn="ctr"/>
                      <a:r>
                        <a:rPr lang="en-US" sz="2200" dirty="0">
                          <a:solidFill>
                            <a:sysClr val="windowText" lastClr="000000"/>
                          </a:solidFill>
                        </a:rPr>
                        <a:t>Mobilising resources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Motivation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364490">
                <a:tc>
                  <a:txBody>
                    <a:bodyPr/>
                    <a:lstStyle/>
                    <a:p>
                      <a:pPr algn="ctr"/>
                      <a:r>
                        <a:rPr lang="en-US" sz="2200" dirty="0">
                          <a:solidFill>
                            <a:sysClr val="windowText" lastClr="000000"/>
                          </a:solidFill>
                        </a:rPr>
                        <a:t>Financial and economic literacy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Empathy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364490">
                <a:tc>
                  <a:txBody>
                    <a:bodyPr/>
                    <a:lstStyle/>
                    <a:p>
                      <a:pPr algn="ctr"/>
                      <a:r>
                        <a:rPr lang="en-US" sz="2200" dirty="0">
                          <a:solidFill>
                            <a:sysClr val="windowText" lastClr="000000"/>
                          </a:solidFill>
                        </a:rPr>
                        <a:t>Mobilising others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200" dirty="0">
                          <a:solidFill>
                            <a:sysClr val="windowText" lastClr="000000"/>
                          </a:solidFill>
                        </a:rPr>
                        <a:t>Social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cxnSp>
        <p:nvCxnSpPr>
          <p:cNvPr id="3" name="Connettore 2 2">
            <a:extLst>
              <a:ext uri="{FF2B5EF4-FFF2-40B4-BE49-F238E27FC236}">
                <a16:creationId xmlns:a16="http://schemas.microsoft.com/office/drawing/2014/main" id="{C9167974-2EB4-4BC7-8055-104102627F97}"/>
              </a:ext>
            </a:extLst>
          </p:cNvPr>
          <p:cNvCxnSpPr>
            <a:cxnSpLocks/>
          </p:cNvCxnSpPr>
          <p:nvPr/>
        </p:nvCxnSpPr>
        <p:spPr>
          <a:xfrm flipV="1">
            <a:off x="7467600" y="5479816"/>
            <a:ext cx="4343400" cy="636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B51091D-257C-4FED-93F0-42927516B58D}"/>
              </a:ext>
            </a:extLst>
          </p:cNvPr>
          <p:cNvCxnSpPr>
            <a:cxnSpLocks/>
          </p:cNvCxnSpPr>
          <p:nvPr/>
        </p:nvCxnSpPr>
        <p:spPr>
          <a:xfrm>
            <a:off x="7467600" y="5543454"/>
            <a:ext cx="4343400" cy="38912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89EB78D-EDED-4D62-914D-AD53D967CDBB}"/>
              </a:ext>
            </a:extLst>
          </p:cNvPr>
          <p:cNvCxnSpPr/>
          <p:nvPr/>
        </p:nvCxnSpPr>
        <p:spPr>
          <a:xfrm>
            <a:off x="7467600" y="5932583"/>
            <a:ext cx="4343400" cy="430117"/>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6C3FC8B7-F2EF-45B9-B0BD-E89B7E4D643F}"/>
              </a:ext>
            </a:extLst>
          </p:cNvPr>
          <p:cNvCxnSpPr>
            <a:cxnSpLocks/>
          </p:cNvCxnSpPr>
          <p:nvPr/>
        </p:nvCxnSpPr>
        <p:spPr>
          <a:xfrm>
            <a:off x="7467600" y="5543454"/>
            <a:ext cx="4343400" cy="158124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4D4B2022-D0EA-45E1-B584-63A478072A12}"/>
              </a:ext>
            </a:extLst>
          </p:cNvPr>
          <p:cNvCxnSpPr>
            <a:cxnSpLocks/>
          </p:cNvCxnSpPr>
          <p:nvPr/>
        </p:nvCxnSpPr>
        <p:spPr>
          <a:xfrm flipV="1">
            <a:off x="7467600" y="5479816"/>
            <a:ext cx="4343400" cy="16448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0618C52A-E863-4E2D-82F4-79C84AAABE54}"/>
              </a:ext>
            </a:extLst>
          </p:cNvPr>
          <p:cNvCxnSpPr>
            <a:cxnSpLocks/>
          </p:cNvCxnSpPr>
          <p:nvPr/>
        </p:nvCxnSpPr>
        <p:spPr>
          <a:xfrm flipV="1">
            <a:off x="7467600" y="5932583"/>
            <a:ext cx="4343400" cy="11921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294E5507-A460-4FEA-A178-1749C77A7410}"/>
              </a:ext>
            </a:extLst>
          </p:cNvPr>
          <p:cNvCxnSpPr/>
          <p:nvPr/>
        </p:nvCxnSpPr>
        <p:spPr>
          <a:xfrm flipH="1">
            <a:off x="7467600" y="6743700"/>
            <a:ext cx="4343400" cy="381000"/>
          </a:xfrm>
          <a:prstGeom prst="straightConnector1">
            <a:avLst/>
          </a:prstGeom>
          <a:ln>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E7784475-13AF-433B-A5D6-4633DDFAF1A2}"/>
              </a:ext>
            </a:extLst>
          </p:cNvPr>
          <p:cNvCxnSpPr/>
          <p:nvPr/>
        </p:nvCxnSpPr>
        <p:spPr>
          <a:xfrm>
            <a:off x="7467600" y="5543454"/>
            <a:ext cx="4343400" cy="1200246"/>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E2A35C56-5615-4904-A55C-5ADF46A4DDA9}"/>
              </a:ext>
            </a:extLst>
          </p:cNvPr>
          <p:cNvCxnSpPr/>
          <p:nvPr/>
        </p:nvCxnSpPr>
        <p:spPr>
          <a:xfrm>
            <a:off x="7467600" y="5543454"/>
            <a:ext cx="4343400" cy="819246"/>
          </a:xfrm>
          <a:prstGeom prst="straightConnector1">
            <a:avLst/>
          </a:prstGeom>
          <a:ln>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6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comparison of the two frameworks (3)</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en-US" altLang="ko-KR" sz="2800" dirty="0"/>
              <a:t>As we can see, </a:t>
            </a:r>
            <a:r>
              <a:rPr lang="pl-PL" altLang="ko-KR" sz="2800" dirty="0"/>
              <a:t>o</a:t>
            </a:r>
            <a:r>
              <a:rPr lang="en-US" altLang="ko-KR" sz="2800" dirty="0" err="1"/>
              <a:t>ut</a:t>
            </a:r>
            <a:r>
              <a:rPr lang="en-US" altLang="ko-KR" sz="2800" dirty="0"/>
              <a:t> of the five Resources’ competences, self-awareness and self-efficacy remain the competence  with the highest level of consistency and coherence with the “original” Emotional Intelligence Framework as it  narrows down to all its five dimensions. </a:t>
            </a:r>
            <a:endParaRPr lang="pl-PL" altLang="ko-KR" sz="2800" dirty="0"/>
          </a:p>
          <a:p>
            <a:pPr algn="just"/>
            <a:endParaRPr lang="en-US" altLang="ko-KR" sz="2800" dirty="0"/>
          </a:p>
          <a:p>
            <a:pPr algn="just"/>
            <a:r>
              <a:rPr lang="en-US" altLang="ko-KR" sz="2800" dirty="0"/>
              <a:t>Self-awareness and self-efficacy (2.1) as an “intelligence” allow people to progress for the better, set for themselves higher standards of performance, be highly reliable and confident in their actions, move towards desired states, generate a positive impact on themselves and the ones around them. </a:t>
            </a:r>
          </a:p>
          <a:p>
            <a:pPr algn="just"/>
            <a:endParaRPr lang="en-US" altLang="ko-KR" sz="2800" dirty="0"/>
          </a:p>
          <a:p>
            <a:pPr algn="just"/>
            <a:r>
              <a:rPr lang="en-US" altLang="ko-KR" sz="2800" b="1" dirty="0">
                <a:solidFill>
                  <a:srgbClr val="0070C0"/>
                </a:solidFill>
              </a:rPr>
              <a:t>Self-awareness and self-efficacy are two driving engines leading people’s resilience and goal-oriented mindsets.</a:t>
            </a:r>
          </a:p>
        </p:txBody>
      </p:sp>
    </p:spTree>
    <p:extLst>
      <p:ext uri="{BB962C8B-B14F-4D97-AF65-F5344CB8AC3E}">
        <p14:creationId xmlns:p14="http://schemas.microsoft.com/office/powerpoint/2010/main" val="319256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arn(inVertical)">
                                      <p:cBhvr>
                                        <p:cTn id="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About self-awareness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en-US" altLang="ko-KR" sz="2800" dirty="0"/>
              <a:t>Self-awareness has always been a buzzing topic of debate in p</a:t>
            </a:r>
            <a:r>
              <a:rPr lang="pl-PL" altLang="ko-KR" sz="2800" dirty="0"/>
              <a:t>s</a:t>
            </a:r>
            <a:r>
              <a:rPr lang="en-US" altLang="ko-KR" sz="2800" dirty="0" err="1"/>
              <a:t>yc</a:t>
            </a:r>
            <a:r>
              <a:rPr lang="pl-PL" altLang="ko-KR" sz="2800" dirty="0"/>
              <a:t>h</a:t>
            </a:r>
            <a:r>
              <a:rPr lang="en-US" altLang="ko-KR" sz="2800" dirty="0"/>
              <a:t>ology, neuroscience, theology, philosophy, and lately physics as well.</a:t>
            </a:r>
          </a:p>
          <a:p>
            <a:pPr algn="just"/>
            <a:endParaRPr lang="en-US" altLang="ko-KR" sz="2800" dirty="0"/>
          </a:p>
          <a:p>
            <a:pPr algn="just"/>
            <a:r>
              <a:rPr lang="en-US" altLang="ko-KR" sz="2800" dirty="0"/>
              <a:t>The concepts of awareness and “consciousness” have been discussed by many intellectuals and scientists  ever since the concepts first appeared in the works of Greek philosophers. </a:t>
            </a:r>
            <a:endParaRPr lang="pl-PL" altLang="ko-KR" sz="2800" dirty="0"/>
          </a:p>
          <a:p>
            <a:pPr algn="just"/>
            <a:endParaRPr lang="en-US" altLang="ko-KR" sz="2800" dirty="0"/>
          </a:p>
          <a:p>
            <a:pPr algn="just"/>
            <a:r>
              <a:rPr lang="en-US" altLang="ko-KR" sz="2800" dirty="0"/>
              <a:t>The concept has gained different meanings, as  many scientists from different fields focused on the phenomenon from the perspective of their subjects. </a:t>
            </a:r>
          </a:p>
        </p:txBody>
      </p:sp>
    </p:spTree>
    <p:extLst>
      <p:ext uri="{BB962C8B-B14F-4D97-AF65-F5344CB8AC3E}">
        <p14:creationId xmlns:p14="http://schemas.microsoft.com/office/powerpoint/2010/main" val="270352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 common understanding of self-awareness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en-US" altLang="ko-KR" sz="2800" dirty="0"/>
              <a:t>Out of the many possible interpretations, in the context of this module we prefer to rely on a social psychology theory proposed by two authors in 1972.</a:t>
            </a:r>
          </a:p>
          <a:p>
            <a:pPr algn="just"/>
            <a:endParaRPr lang="en-US" altLang="ko-KR" sz="2800" b="1" i="1" dirty="0"/>
          </a:p>
          <a:p>
            <a:pPr algn="just"/>
            <a:r>
              <a:rPr lang="en-US" altLang="ko-KR" sz="2800" dirty="0"/>
              <a:t>Self-awareness is a psychological process of auto-regulation that allows people to orientate their behaviors towards favorable and more desired thoughts and feelings.</a:t>
            </a:r>
          </a:p>
          <a:p>
            <a:pPr algn="just"/>
            <a:r>
              <a:rPr lang="en-US" altLang="ko-KR" sz="2200" dirty="0"/>
              <a:t>Source: </a:t>
            </a:r>
            <a:r>
              <a:rPr lang="en-GB" altLang="ko-KR" sz="2200" dirty="0"/>
              <a:t>Duval, Shelley; </a:t>
            </a:r>
            <a:r>
              <a:rPr lang="en-GB" altLang="ko-KR" sz="2200" dirty="0" err="1"/>
              <a:t>Wicklund</a:t>
            </a:r>
            <a:r>
              <a:rPr lang="en-GB" altLang="ko-KR" sz="2200" dirty="0"/>
              <a:t>, Robert A. (1972). A Theory of Objective Self Awareness</a:t>
            </a:r>
            <a:endParaRPr lang="en-US" altLang="ko-KR" sz="2200" dirty="0"/>
          </a:p>
          <a:p>
            <a:pPr algn="just"/>
            <a:endParaRPr lang="en-US" altLang="ko-KR" sz="2800" dirty="0"/>
          </a:p>
          <a:p>
            <a:pPr algn="just"/>
            <a:r>
              <a:rPr lang="en-US" altLang="ko-KR" sz="2800" dirty="0"/>
              <a:t>The self-awareness process happens in all domains of life and it is an essential mechanism to help people in sustaining (and reinforcing) actions and attitudes that produce positive impacts.  </a:t>
            </a:r>
          </a:p>
        </p:txBody>
      </p:sp>
    </p:spTree>
    <p:extLst>
      <p:ext uri="{BB962C8B-B14F-4D97-AF65-F5344CB8AC3E}">
        <p14:creationId xmlns:p14="http://schemas.microsoft.com/office/powerpoint/2010/main" val="118906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Self-awareness for employability</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5262979"/>
          </a:xfrm>
          <a:prstGeom prst="rect">
            <a:avLst/>
          </a:prstGeom>
          <a:noFill/>
        </p:spPr>
        <p:txBody>
          <a:bodyPr wrap="square" rtlCol="0">
            <a:spAutoFit/>
          </a:bodyPr>
          <a:lstStyle/>
          <a:p>
            <a:pPr algn="just"/>
            <a:r>
              <a:rPr lang="en-US" altLang="ko-KR" sz="2800" dirty="0"/>
              <a:t>By being more sensitive to your self-awareness’ mechanisms (i.e., being more honest and open with yourself), you train your mind to be:</a:t>
            </a:r>
          </a:p>
          <a:p>
            <a:pPr algn="just"/>
            <a:endParaRPr lang="en-US" altLang="ko-KR" sz="2800" dirty="0"/>
          </a:p>
          <a:p>
            <a:pPr marL="457200" indent="-457200" algn="just">
              <a:buFont typeface="Arial" panose="020B0604020202020204" pitchFamily="34" charset="0"/>
              <a:buChar char="•"/>
            </a:pPr>
            <a:r>
              <a:rPr lang="en-US" altLang="ko-KR" sz="2800" dirty="0"/>
              <a:t>Responsive to the external environment</a:t>
            </a:r>
          </a:p>
          <a:p>
            <a:pPr marL="457200" indent="-457200" algn="just">
              <a:buFont typeface="Arial" panose="020B0604020202020204" pitchFamily="34" charset="0"/>
              <a:buChar char="•"/>
            </a:pPr>
            <a:r>
              <a:rPr lang="en-US" altLang="ko-KR" sz="2800" dirty="0"/>
              <a:t>Aware about your needs, aspirations and long-term vision</a:t>
            </a:r>
          </a:p>
          <a:p>
            <a:pPr marL="457200" indent="-457200" algn="just">
              <a:buFont typeface="Arial" panose="020B0604020202020204" pitchFamily="34" charset="0"/>
              <a:buChar char="•"/>
            </a:pPr>
            <a:r>
              <a:rPr lang="en-US" altLang="ko-KR" sz="2800" dirty="0"/>
              <a:t>Proficient in assessing your strengths and surrounding opportunities</a:t>
            </a:r>
          </a:p>
          <a:p>
            <a:pPr marL="457200" indent="-457200" algn="just">
              <a:buFont typeface="Arial" panose="020B0604020202020204" pitchFamily="34" charset="0"/>
              <a:buChar char="•"/>
            </a:pPr>
            <a:r>
              <a:rPr lang="en-US" altLang="ko-KR" sz="2800" dirty="0"/>
              <a:t>Comfortable with your weaknesses and insecurities</a:t>
            </a:r>
          </a:p>
          <a:p>
            <a:pPr marL="457200" indent="-457200" algn="just">
              <a:buFont typeface="Arial" panose="020B0604020202020204" pitchFamily="34" charset="0"/>
              <a:buChar char="•"/>
            </a:pPr>
            <a:r>
              <a:rPr lang="en-US" altLang="ko-KR" sz="2800" dirty="0"/>
              <a:t>Resilient towards external adversities and “knockdowns”</a:t>
            </a:r>
          </a:p>
          <a:p>
            <a:pPr marL="457200" indent="-457200" algn="just">
              <a:buFont typeface="Arial" panose="020B0604020202020204" pitchFamily="34" charset="0"/>
              <a:buChar char="•"/>
            </a:pPr>
            <a:r>
              <a:rPr lang="en-US" altLang="ko-KR" sz="2800" dirty="0"/>
              <a:t>Confident about your potentialities</a:t>
            </a:r>
          </a:p>
          <a:p>
            <a:pPr marL="457200" indent="-457200" algn="just">
              <a:buFont typeface="Arial" panose="020B0604020202020204" pitchFamily="34" charset="0"/>
              <a:buChar char="•"/>
            </a:pPr>
            <a:endParaRPr lang="en-US" altLang="ko-KR" sz="2800" dirty="0"/>
          </a:p>
          <a:p>
            <a:pPr algn="just"/>
            <a:r>
              <a:rPr lang="en-US" altLang="ko-KR" sz="2800" dirty="0"/>
              <a:t>Bare in mind that this does not relates only to professional life but it can greatly benefit your relationship with family members and peers. </a:t>
            </a:r>
          </a:p>
        </p:txBody>
      </p:sp>
    </p:spTree>
    <p:extLst>
      <p:ext uri="{BB962C8B-B14F-4D97-AF65-F5344CB8AC3E}">
        <p14:creationId xmlns:p14="http://schemas.microsoft.com/office/powerpoint/2010/main" val="24031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arn(inVertic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arn(inVertic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arn(inVertical)">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About self-efficacy</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2573000" cy="4832092"/>
          </a:xfrm>
          <a:prstGeom prst="rect">
            <a:avLst/>
          </a:prstGeom>
          <a:noFill/>
        </p:spPr>
        <p:txBody>
          <a:bodyPr wrap="square" rtlCol="0">
            <a:spAutoFit/>
          </a:bodyPr>
          <a:lstStyle/>
          <a:p>
            <a:pPr algn="just"/>
            <a:r>
              <a:rPr lang="en-GB" altLang="ko-KR" sz="2800" dirty="0"/>
              <a:t>Self-efficacy is one’s reflection of internal beliefs, driving forces and motivation agents that lead him/her to “execute courses of action required to deal with prospective situations”.</a:t>
            </a:r>
          </a:p>
          <a:p>
            <a:pPr algn="just"/>
            <a:r>
              <a:rPr lang="en-GB" altLang="ko-KR" sz="2200" dirty="0"/>
              <a:t>Source: Source: Bandura, Albert (1982). “Self-efficacy mechanism in human agency”. American Psychologist. 37 (2): 122–147</a:t>
            </a:r>
          </a:p>
          <a:p>
            <a:pPr algn="just"/>
            <a:endParaRPr lang="en-GB" altLang="ko-KR" sz="2800" dirty="0"/>
          </a:p>
          <a:p>
            <a:pPr algn="just"/>
            <a:r>
              <a:rPr lang="en-GB" altLang="ko-KR" sz="2800" dirty="0"/>
              <a:t>The concept of self-efficacy was originally proposed by the Canadian psychologist Albert Bandura and it represents our capacity to orientate social, cognitive and behavioural competences so as to be as effective and efficient as possible to achieve a specific objective. </a:t>
            </a:r>
          </a:p>
          <a:p>
            <a:pPr algn="just"/>
            <a:endParaRPr lang="en-US" altLang="ko-KR" sz="2800" dirty="0"/>
          </a:p>
        </p:txBody>
      </p:sp>
      <p:pic>
        <p:nvPicPr>
          <p:cNvPr id="2" name="Immagine 1">
            <a:extLst>
              <a:ext uri="{FF2B5EF4-FFF2-40B4-BE49-F238E27FC236}">
                <a16:creationId xmlns:a16="http://schemas.microsoft.com/office/drawing/2014/main" id="{6905547A-0A9D-4410-9512-757C19EA4EA1}"/>
              </a:ext>
            </a:extLst>
          </p:cNvPr>
          <p:cNvPicPr>
            <a:picLocks noChangeAspect="1"/>
          </p:cNvPicPr>
          <p:nvPr/>
        </p:nvPicPr>
        <p:blipFill rotWithShape="1">
          <a:blip r:embed="rId5"/>
          <a:srcRect r="1215" b="8837"/>
          <a:stretch/>
        </p:blipFill>
        <p:spPr>
          <a:xfrm>
            <a:off x="13702134" y="2332322"/>
            <a:ext cx="4130570" cy="5552570"/>
          </a:xfrm>
          <a:prstGeom prst="rect">
            <a:avLst/>
          </a:prstGeom>
        </p:spPr>
      </p:pic>
      <p:sp>
        <p:nvSpPr>
          <p:cNvPr id="3" name="CasellaDiTesto 2">
            <a:extLst>
              <a:ext uri="{FF2B5EF4-FFF2-40B4-BE49-F238E27FC236}">
                <a16:creationId xmlns:a16="http://schemas.microsoft.com/office/drawing/2014/main" id="{E4291A65-FC05-4FEB-A518-86F8FA63E694}"/>
              </a:ext>
            </a:extLst>
          </p:cNvPr>
          <p:cNvSpPr txBox="1"/>
          <p:nvPr/>
        </p:nvSpPr>
        <p:spPr>
          <a:xfrm>
            <a:off x="14117954" y="7638041"/>
            <a:ext cx="3733800" cy="369332"/>
          </a:xfrm>
          <a:prstGeom prst="rect">
            <a:avLst/>
          </a:prstGeom>
          <a:noFill/>
        </p:spPr>
        <p:txBody>
          <a:bodyPr wrap="square" rtlCol="0">
            <a:spAutoFit/>
          </a:bodyPr>
          <a:lstStyle/>
          <a:p>
            <a:r>
              <a:rPr lang="en-US" dirty="0"/>
              <a:t>Source: </a:t>
            </a:r>
            <a:r>
              <a:rPr lang="en-US" dirty="0">
                <a:hlinkClick r:id="rId6"/>
              </a:rPr>
              <a:t>www.albertbandura.com</a:t>
            </a:r>
            <a:r>
              <a:rPr lang="en-US" dirty="0"/>
              <a:t> </a:t>
            </a:r>
          </a:p>
        </p:txBody>
      </p:sp>
    </p:spTree>
    <p:extLst>
      <p:ext uri="{BB962C8B-B14F-4D97-AF65-F5344CB8AC3E}">
        <p14:creationId xmlns:p14="http://schemas.microsoft.com/office/powerpoint/2010/main" val="289581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founding elements of self-efficacy</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5262979"/>
          </a:xfrm>
          <a:prstGeom prst="rect">
            <a:avLst/>
          </a:prstGeom>
          <a:noFill/>
        </p:spPr>
        <p:txBody>
          <a:bodyPr wrap="square" rtlCol="0">
            <a:spAutoFit/>
          </a:bodyPr>
          <a:lstStyle/>
          <a:p>
            <a:pPr algn="just"/>
            <a:r>
              <a:rPr lang="en-US" altLang="ko-KR" sz="2800" dirty="0"/>
              <a:t>According to Bandura, the sense of self-efficacy compared to a specific performance derives from three beliefs: </a:t>
            </a:r>
          </a:p>
          <a:p>
            <a:pPr algn="just"/>
            <a:endParaRPr lang="en-US" altLang="ko-KR" sz="2800" dirty="0"/>
          </a:p>
          <a:p>
            <a:pPr marL="457200" indent="-457200" algn="just">
              <a:buFont typeface="Arial" panose="020B0604020202020204" pitchFamily="34" charset="0"/>
              <a:buChar char="•"/>
            </a:pPr>
            <a:r>
              <a:rPr lang="en-GB" altLang="ko-KR" sz="2800" dirty="0"/>
              <a:t>Belief on what to do to achieve something</a:t>
            </a:r>
          </a:p>
          <a:p>
            <a:pPr marL="457200" indent="-457200" algn="just">
              <a:buFont typeface="Arial" panose="020B0604020202020204" pitchFamily="34" charset="0"/>
              <a:buChar char="•"/>
            </a:pPr>
            <a:r>
              <a:rPr lang="en-GB" altLang="ko-KR" sz="2800" dirty="0"/>
              <a:t>Belief on one’s own competences to perform what to do</a:t>
            </a:r>
          </a:p>
          <a:p>
            <a:pPr marL="457200" indent="-457200" algn="just">
              <a:buFont typeface="Arial" panose="020B0604020202020204" pitchFamily="34" charset="0"/>
              <a:buChar char="•"/>
            </a:pPr>
            <a:r>
              <a:rPr lang="en-GB" altLang="ko-KR" sz="2800" dirty="0"/>
              <a:t>Belief on the planned task will produced the desired effect</a:t>
            </a:r>
          </a:p>
          <a:p>
            <a:pPr marL="457200" indent="-457200" algn="just">
              <a:buFont typeface="Arial" panose="020B0604020202020204" pitchFamily="34" charset="0"/>
              <a:buChar char="•"/>
            </a:pPr>
            <a:endParaRPr lang="en-GB" altLang="ko-KR" sz="2800" dirty="0"/>
          </a:p>
          <a:p>
            <a:pPr algn="just"/>
            <a:r>
              <a:rPr lang="en-GB" altLang="ko-KR" sz="2800" dirty="0"/>
              <a:t>On the other hand, the aforementioned system of belief generates from four sources of information:</a:t>
            </a:r>
          </a:p>
          <a:p>
            <a:pPr algn="just"/>
            <a:endParaRPr lang="en-GB" altLang="ko-KR" sz="2800" dirty="0"/>
          </a:p>
          <a:p>
            <a:pPr marL="457200" indent="-457200" algn="just">
              <a:buFont typeface="Arial" panose="020B0604020202020204" pitchFamily="34" charset="0"/>
              <a:buChar char="•"/>
            </a:pPr>
            <a:r>
              <a:rPr lang="en-US" altLang="ko-KR" sz="2800" dirty="0"/>
              <a:t>Direct experiences (i.e., one’s know-how a.k.a. capacity indicators)</a:t>
            </a:r>
          </a:p>
          <a:p>
            <a:pPr marL="457200" indent="-457200" algn="just">
              <a:buFont typeface="Arial" panose="020B0604020202020204" pitchFamily="34" charset="0"/>
              <a:buChar char="•"/>
            </a:pPr>
            <a:r>
              <a:rPr lang="en-US" altLang="ko-KR" sz="2800" dirty="0"/>
              <a:t>Indirect experiences (i.e., benchmarking with others’ performances and courses of actions in similar contexts)</a:t>
            </a:r>
          </a:p>
          <a:p>
            <a:pPr marL="457200" indent="-457200" algn="just">
              <a:buFont typeface="Arial" panose="020B0604020202020204" pitchFamily="34" charset="0"/>
              <a:buChar char="•"/>
            </a:pPr>
            <a:r>
              <a:rPr lang="en-US" altLang="ko-KR" sz="2800" dirty="0"/>
              <a:t>Peers’ influence</a:t>
            </a:r>
          </a:p>
          <a:p>
            <a:pPr marL="457200" indent="-457200" algn="just">
              <a:buFont typeface="Arial" panose="020B0604020202020204" pitchFamily="34" charset="0"/>
              <a:buChar char="•"/>
            </a:pPr>
            <a:r>
              <a:rPr lang="en-US" altLang="ko-KR" sz="2800" dirty="0"/>
              <a:t>Physiological and emotional states</a:t>
            </a:r>
          </a:p>
        </p:txBody>
      </p:sp>
    </p:spTree>
    <p:extLst>
      <p:ext uri="{BB962C8B-B14F-4D97-AF65-F5344CB8AC3E}">
        <p14:creationId xmlns:p14="http://schemas.microsoft.com/office/powerpoint/2010/main" val="25339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barn(inVertical)">
                                      <p:cBhvr>
                                        <p:cTn id="7" dur="500"/>
                                        <p:tgtEl>
                                          <p:spTgt spid="10">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9" end="9"/>
                                            </p:txEl>
                                          </p:spTgt>
                                        </p:tgtEl>
                                        <p:attrNameLst>
                                          <p:attrName>style.visibility</p:attrName>
                                        </p:attrNameLst>
                                      </p:cBhvr>
                                      <p:to>
                                        <p:strVal val="visible"/>
                                      </p:to>
                                    </p:set>
                                    <p:animEffect transition="in" filter="barn(inVertical)">
                                      <p:cBhvr>
                                        <p:cTn id="12" dur="500"/>
                                        <p:tgtEl>
                                          <p:spTgt spid="10">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0" end="10"/>
                                            </p:txEl>
                                          </p:spTgt>
                                        </p:tgtEl>
                                        <p:attrNameLst>
                                          <p:attrName>style.visibility</p:attrName>
                                        </p:attrNameLst>
                                      </p:cBhvr>
                                      <p:to>
                                        <p:strVal val="visible"/>
                                      </p:to>
                                    </p:set>
                                    <p:animEffect transition="in" filter="barn(inVertical)">
                                      <p:cBhvr>
                                        <p:cTn id="17" dur="500"/>
                                        <p:tgtEl>
                                          <p:spTgt spid="10">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1" end="11"/>
                                            </p:txEl>
                                          </p:spTgt>
                                        </p:tgtEl>
                                        <p:attrNameLst>
                                          <p:attrName>style.visibility</p:attrName>
                                        </p:attrNameLst>
                                      </p:cBhvr>
                                      <p:to>
                                        <p:strVal val="visible"/>
                                      </p:to>
                                    </p:set>
                                    <p:animEffect transition="in" filter="barn(inVertical)">
                                      <p:cBhvr>
                                        <p:cTn id="22"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nurturing process of self-efficacy</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en-US" altLang="ko-KR" sz="2800" dirty="0"/>
              <a:t>Typically, self-efficacy beliefs stem from a three-stage process: </a:t>
            </a:r>
          </a:p>
          <a:p>
            <a:pPr algn="just"/>
            <a:endParaRPr lang="en-US" altLang="ko-KR" sz="2800" dirty="0"/>
          </a:p>
          <a:p>
            <a:pPr marL="514350" indent="-514350" algn="just">
              <a:buFont typeface="+mj-lt"/>
              <a:buAutoNum type="arabicPeriod"/>
            </a:pPr>
            <a:r>
              <a:rPr lang="en-US" altLang="ko-KR" sz="2800" dirty="0"/>
              <a:t>Education and training on the required skills/competences from direct and indirect experiences</a:t>
            </a:r>
          </a:p>
          <a:p>
            <a:pPr marL="514350" indent="-514350" algn="just">
              <a:buFont typeface="+mj-lt"/>
              <a:buAutoNum type="arabicPeriod"/>
            </a:pPr>
            <a:r>
              <a:rPr lang="en-US" altLang="ko-KR" sz="2800" dirty="0"/>
              <a:t>Testing of the previous in a “safe environment” (i.e., family and peers)</a:t>
            </a:r>
          </a:p>
          <a:p>
            <a:pPr marL="514350" indent="-514350" algn="just">
              <a:buFont typeface="+mj-lt"/>
              <a:buAutoNum type="arabicPeriod"/>
            </a:pPr>
            <a:r>
              <a:rPr lang="en-US" altLang="ko-KR" sz="2800" dirty="0"/>
              <a:t>Piloting of newly acquired skills/competences in a “hostile environment” (i.e., work and everyday life)</a:t>
            </a:r>
          </a:p>
          <a:p>
            <a:pPr marL="514350" indent="-514350" algn="just">
              <a:buFont typeface="+mj-lt"/>
              <a:buAutoNum type="arabicPeriod"/>
            </a:pPr>
            <a:endParaRPr lang="en-US" altLang="ko-KR" sz="2800" dirty="0"/>
          </a:p>
          <a:p>
            <a:pPr algn="just"/>
            <a:r>
              <a:rPr lang="en-US" altLang="ko-KR" sz="2800" dirty="0"/>
              <a:t>Building a sense of self-efficacy implies validation and approval from others. The process can result in harming one’ self-esteem if the person nurtures a bias against external judgement – preventing him/her  from finding useful insights and indicators for self-improvement.</a:t>
            </a:r>
          </a:p>
        </p:txBody>
      </p:sp>
    </p:spTree>
    <p:extLst>
      <p:ext uri="{BB962C8B-B14F-4D97-AF65-F5344CB8AC3E}">
        <p14:creationId xmlns:p14="http://schemas.microsoft.com/office/powerpoint/2010/main" val="87306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OBJECTIVES AND GOALS</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the end of this module you will be able to:</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364929" cy="830997"/>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Familiarize with the concept of Emotional Intelligence</a:t>
            </a:r>
          </a:p>
          <a:p>
            <a:r>
              <a:rPr lang="en-US" altLang="ko-KR" sz="2400" dirty="0">
                <a:solidFill>
                  <a:srgbClr val="000000"/>
                </a:solidFill>
                <a:cs typeface="Arial" pitchFamily="34" charset="0"/>
              </a:rPr>
              <a:t>…so to better equip learners with a robust theoretical background   </a:t>
            </a:r>
            <a:endParaRPr lang="ko-KR" altLang="en-US" sz="2400" dirty="0">
              <a:solidFill>
                <a:srgbClr val="000000"/>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7071" y="4751481"/>
            <a:ext cx="15812729" cy="830997"/>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Experiment and test your EI in real-life settings</a:t>
            </a:r>
          </a:p>
          <a:p>
            <a:r>
              <a:rPr lang="en-US" altLang="ko-KR" sz="2400" dirty="0">
                <a:solidFill>
                  <a:srgbClr val="000000"/>
                </a:solidFill>
                <a:cs typeface="Arial" pitchFamily="34" charset="0"/>
              </a:rPr>
              <a:t>Learners will be exposed to the very fundamentals of EI and the framework that help them in navigating social environments</a:t>
            </a:r>
            <a:endParaRPr lang="ko-KR" altLang="en-US" sz="2400" dirty="0">
              <a:solidFill>
                <a:srgbClr val="000000"/>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4594205" cy="1200329"/>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Combining emotional awareness with Social Intelligence</a:t>
            </a:r>
          </a:p>
          <a:p>
            <a:r>
              <a:rPr lang="en-US" altLang="ko-KR" sz="2400" dirty="0">
                <a:cs typeface="Arial" pitchFamily="34" charset="0"/>
              </a:rPr>
              <a:t>Where Social Intelligence stands for </a:t>
            </a:r>
            <a:r>
              <a:rPr lang="en-GB" altLang="ko-KR" sz="2400" dirty="0">
                <a:cs typeface="Arial" pitchFamily="34" charset="0"/>
              </a:rPr>
              <a:t>the ability to build and nurture positive and stimulating interpersonal relations</a:t>
            </a:r>
            <a:endParaRPr lang="en-US" altLang="ko-KR" sz="2400" dirty="0">
              <a:cs typeface="Arial" pitchFamily="34" charset="0"/>
            </a:endParaRPr>
          </a:p>
          <a:p>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15505471" cy="830997"/>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Be</a:t>
            </a:r>
            <a:r>
              <a:rPr lang="pl-PL" altLang="ko-KR" sz="2400" b="1" dirty="0" err="1">
                <a:solidFill>
                  <a:srgbClr val="243255"/>
                </a:solidFill>
                <a:cs typeface="Arial" pitchFamily="34" charset="0"/>
              </a:rPr>
              <a:t>ing</a:t>
            </a:r>
            <a:r>
              <a:rPr lang="en-US" altLang="ko-KR" sz="2400" b="1" dirty="0">
                <a:solidFill>
                  <a:srgbClr val="243255"/>
                </a:solidFill>
                <a:cs typeface="Arial" pitchFamily="34" charset="0"/>
              </a:rPr>
              <a:t> more self-aware and self-effective combining the EI framework with EntreComp</a:t>
            </a:r>
          </a:p>
          <a:p>
            <a:r>
              <a:rPr lang="en-US" altLang="ko-KR" sz="2400" dirty="0">
                <a:cs typeface="Arial" pitchFamily="34" charset="0"/>
              </a:rPr>
              <a:t>...to better manage and understand the true power of emotions for a positive state of mental well-being</a:t>
            </a:r>
            <a:endParaRPr lang="ko-KR" altLang="en-US" sz="2400" dirty="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Self-awareness and self-efficacy</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108543"/>
          </a:xfrm>
          <a:prstGeom prst="rect">
            <a:avLst/>
          </a:prstGeom>
          <a:noFill/>
        </p:spPr>
        <p:txBody>
          <a:bodyPr wrap="square" rtlCol="0">
            <a:spAutoFit/>
          </a:bodyPr>
          <a:lstStyle/>
          <a:p>
            <a:pPr algn="just"/>
            <a:r>
              <a:rPr lang="en-US" altLang="ko-KR" sz="2800" dirty="0"/>
              <a:t>Bandura’ self-efficacy is the into-practice’s dimension of self-awareness. The two concepts are very interrelated as self-efficacy builds on self-awareness and vice versa through a continuous cycle of improvements and upscaling.</a:t>
            </a:r>
          </a:p>
          <a:p>
            <a:pPr algn="just"/>
            <a:endParaRPr lang="en-US" altLang="ko-KR" sz="2800" dirty="0"/>
          </a:p>
          <a:p>
            <a:pPr algn="just"/>
            <a:r>
              <a:rPr lang="en-US" altLang="ko-KR" sz="2800" dirty="0"/>
              <a:t>→ </a:t>
            </a:r>
            <a:r>
              <a:rPr lang="en-US" altLang="ko-KR" sz="2800" b="1" dirty="0">
                <a:solidFill>
                  <a:srgbClr val="0070C0"/>
                </a:solidFill>
              </a:rPr>
              <a:t>Self-awareness</a:t>
            </a:r>
            <a:r>
              <a:rPr lang="en-US" altLang="ko-KR" sz="2800" dirty="0"/>
              <a:t> is a full checkup and results in a final diagnosis of the most </a:t>
            </a:r>
            <a:r>
              <a:rPr lang="en-US" altLang="ko-KR" sz="2800" i="1" dirty="0"/>
              <a:t>critical</a:t>
            </a:r>
            <a:r>
              <a:rPr lang="en-US" altLang="ko-KR" sz="2800" dirty="0"/>
              <a:t> areas of intervention</a:t>
            </a:r>
          </a:p>
          <a:p>
            <a:pPr algn="just"/>
            <a:endParaRPr lang="en-US" altLang="ko-KR" sz="2800" dirty="0"/>
          </a:p>
          <a:p>
            <a:pPr algn="just"/>
            <a:r>
              <a:rPr lang="en-US" altLang="ko-KR" sz="2800" dirty="0"/>
              <a:t>→ </a:t>
            </a:r>
            <a:r>
              <a:rPr lang="en-US" altLang="ko-KR" sz="2800" b="1" dirty="0">
                <a:solidFill>
                  <a:srgbClr val="0070C0"/>
                </a:solidFill>
              </a:rPr>
              <a:t>Self-efficacy</a:t>
            </a:r>
            <a:r>
              <a:rPr lang="en-US" altLang="ko-KR" sz="2800" dirty="0"/>
              <a:t> is the rehabilitation process, and not of the easiest one as it moves through errors, adjustments, fine-tuning strategies and a long cycle of testing and validation. </a:t>
            </a:r>
          </a:p>
        </p:txBody>
      </p:sp>
    </p:spTree>
    <p:extLst>
      <p:ext uri="{BB962C8B-B14F-4D97-AF65-F5344CB8AC3E}">
        <p14:creationId xmlns:p14="http://schemas.microsoft.com/office/powerpoint/2010/main" val="86614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Self-awareness and self-efficacy in EntreComp</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954107"/>
          </a:xfrm>
          <a:prstGeom prst="rect">
            <a:avLst/>
          </a:prstGeom>
          <a:noFill/>
        </p:spPr>
        <p:txBody>
          <a:bodyPr wrap="square" rtlCol="0">
            <a:spAutoFit/>
          </a:bodyPr>
          <a:lstStyle/>
          <a:p>
            <a:pPr algn="just"/>
            <a:r>
              <a:rPr lang="en-US" altLang="ko-KR" sz="2800" dirty="0"/>
              <a:t>Luckily, the EntreComp offers you a reliable self-assessment model composed of eight level of proficiency that you can use to monitor and evaluate your progresses with each of the 15 competences. </a:t>
            </a:r>
          </a:p>
        </p:txBody>
      </p:sp>
      <p:graphicFrame>
        <p:nvGraphicFramePr>
          <p:cNvPr id="9" name="Tabella 5">
            <a:extLst>
              <a:ext uri="{FF2B5EF4-FFF2-40B4-BE49-F238E27FC236}">
                <a16:creationId xmlns:a16="http://schemas.microsoft.com/office/drawing/2014/main" id="{10BD7992-EA38-4DA9-9F04-13E06F07AE36}"/>
              </a:ext>
            </a:extLst>
          </p:cNvPr>
          <p:cNvGraphicFramePr>
            <a:graphicFrameLocks noGrp="1"/>
          </p:cNvGraphicFramePr>
          <p:nvPr>
            <p:extLst>
              <p:ext uri="{D42A27DB-BD31-4B8C-83A1-F6EECF244321}">
                <p14:modId xmlns:p14="http://schemas.microsoft.com/office/powerpoint/2010/main" val="3927746043"/>
              </p:ext>
            </p:extLst>
          </p:nvPr>
        </p:nvGraphicFramePr>
        <p:xfrm>
          <a:off x="1014176" y="4022650"/>
          <a:ext cx="16259648" cy="4278239"/>
        </p:xfrm>
        <a:graphic>
          <a:graphicData uri="http://schemas.openxmlformats.org/drawingml/2006/table">
            <a:tbl>
              <a:tblPr firstRow="1" bandRow="1">
                <a:tableStyleId>{5C22544A-7EE6-4342-B048-85BDC9FD1C3A}</a:tableStyleId>
              </a:tblPr>
              <a:tblGrid>
                <a:gridCol w="2032456">
                  <a:extLst>
                    <a:ext uri="{9D8B030D-6E8A-4147-A177-3AD203B41FA5}">
                      <a16:colId xmlns:a16="http://schemas.microsoft.com/office/drawing/2014/main" val="414805210"/>
                    </a:ext>
                  </a:extLst>
                </a:gridCol>
                <a:gridCol w="2032456">
                  <a:extLst>
                    <a:ext uri="{9D8B030D-6E8A-4147-A177-3AD203B41FA5}">
                      <a16:colId xmlns:a16="http://schemas.microsoft.com/office/drawing/2014/main" val="2583722988"/>
                    </a:ext>
                  </a:extLst>
                </a:gridCol>
                <a:gridCol w="2032456">
                  <a:extLst>
                    <a:ext uri="{9D8B030D-6E8A-4147-A177-3AD203B41FA5}">
                      <a16:colId xmlns:a16="http://schemas.microsoft.com/office/drawing/2014/main" val="3442029451"/>
                    </a:ext>
                  </a:extLst>
                </a:gridCol>
                <a:gridCol w="2032456">
                  <a:extLst>
                    <a:ext uri="{9D8B030D-6E8A-4147-A177-3AD203B41FA5}">
                      <a16:colId xmlns:a16="http://schemas.microsoft.com/office/drawing/2014/main" val="3599296151"/>
                    </a:ext>
                  </a:extLst>
                </a:gridCol>
                <a:gridCol w="2032456">
                  <a:extLst>
                    <a:ext uri="{9D8B030D-6E8A-4147-A177-3AD203B41FA5}">
                      <a16:colId xmlns:a16="http://schemas.microsoft.com/office/drawing/2014/main" val="3549105305"/>
                    </a:ext>
                  </a:extLst>
                </a:gridCol>
                <a:gridCol w="2032456">
                  <a:extLst>
                    <a:ext uri="{9D8B030D-6E8A-4147-A177-3AD203B41FA5}">
                      <a16:colId xmlns:a16="http://schemas.microsoft.com/office/drawing/2014/main" val="2973949631"/>
                    </a:ext>
                  </a:extLst>
                </a:gridCol>
                <a:gridCol w="2032456">
                  <a:extLst>
                    <a:ext uri="{9D8B030D-6E8A-4147-A177-3AD203B41FA5}">
                      <a16:colId xmlns:a16="http://schemas.microsoft.com/office/drawing/2014/main" val="1436346978"/>
                    </a:ext>
                  </a:extLst>
                </a:gridCol>
                <a:gridCol w="2032456">
                  <a:extLst>
                    <a:ext uri="{9D8B030D-6E8A-4147-A177-3AD203B41FA5}">
                      <a16:colId xmlns:a16="http://schemas.microsoft.com/office/drawing/2014/main" val="1937824920"/>
                    </a:ext>
                  </a:extLst>
                </a:gridCol>
              </a:tblGrid>
              <a:tr h="310054">
                <a:tc gridSpan="2">
                  <a:txBody>
                    <a:bodyPr/>
                    <a:lstStyle/>
                    <a:p>
                      <a:pPr algn="ctr"/>
                      <a:r>
                        <a:rPr lang="en-US" sz="1800" i="1" dirty="0">
                          <a:solidFill>
                            <a:schemeClr val="tx1"/>
                          </a:solidFill>
                        </a:rPr>
                        <a:t>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800" i="1" dirty="0">
                          <a:solidFill>
                            <a:schemeClr val="tx1"/>
                          </a:solidFill>
                        </a:rPr>
                        <a:t>Intermediate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algn="ctr"/>
                      <a:r>
                        <a:rPr lang="en-US" sz="1800" i="1" dirty="0">
                          <a:solidFill>
                            <a:schemeClr val="tx1"/>
                          </a:solidFill>
                        </a:rPr>
                        <a:t>Advanced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pPr algn="ctr"/>
                      <a:r>
                        <a:rPr lang="en-US" sz="1800" i="1" dirty="0">
                          <a:solidFill>
                            <a:schemeClr val="tx1"/>
                          </a:solidFill>
                        </a:rPr>
                        <a:t>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2573470390"/>
                  </a:ext>
                </a:extLst>
              </a:tr>
              <a:tr h="542595">
                <a:tc gridSpan="2">
                  <a:txBody>
                    <a:bodyPr/>
                    <a:lstStyle/>
                    <a:p>
                      <a:r>
                        <a:rPr lang="en-GB" sz="1800" dirty="0"/>
                        <a:t>Relying on support from others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r>
                        <a:rPr lang="en-GB" sz="1800" dirty="0"/>
                        <a:t>Building independence</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r>
                        <a:rPr lang="en-GB" sz="1800" dirty="0"/>
                        <a:t>Taking responsibility</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r>
                        <a:rPr lang="en-GB" sz="1800" dirty="0"/>
                        <a:t>Driving transformation, innovation and growth</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3878563662"/>
                  </a:ext>
                </a:extLst>
              </a:tr>
              <a:tr h="1108319">
                <a:tc>
                  <a:txBody>
                    <a:bodyPr/>
                    <a:lstStyle/>
                    <a:p>
                      <a:r>
                        <a:rPr lang="en-GB" sz="1500" dirty="0"/>
                        <a:t>Under direct supervision</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500" dirty="0"/>
                        <a:t>With reduced support from others, some autonomy and together with my peers.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500" dirty="0"/>
                        <a:t>On my own and together with my peers.</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1500" dirty="0"/>
                        <a:t>Taking and sharing some responsibilities.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1500" dirty="0"/>
                        <a:t>With some guidance and together with others.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500" dirty="0"/>
                        <a:t>Taking responsibility for making decisions and working with others.</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1500" dirty="0"/>
                        <a:t>Taking responsibility for contributing to complex developments in a specific field.</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500" dirty="0"/>
                        <a:t>Contributing substantially to the development of a specific field.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77691182"/>
                  </a:ext>
                </a:extLst>
              </a:tr>
              <a:tr h="310054">
                <a:tc>
                  <a:txBody>
                    <a:bodyPr/>
                    <a:lstStyle/>
                    <a:p>
                      <a:pPr algn="ctr"/>
                      <a:r>
                        <a:rPr lang="en-GB" sz="1800" b="1" dirty="0">
                          <a:solidFill>
                            <a:srgbClr val="002060"/>
                          </a:solidFill>
                        </a:rPr>
                        <a:t>Discover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800" b="1" dirty="0">
                          <a:solidFill>
                            <a:srgbClr val="002060"/>
                          </a:solidFill>
                        </a:rPr>
                        <a:t>Explore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800" b="1" dirty="0">
                          <a:solidFill>
                            <a:srgbClr val="002060"/>
                          </a:solidFill>
                        </a:rPr>
                        <a:t>Experiment</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800" b="1" dirty="0">
                          <a:solidFill>
                            <a:srgbClr val="002060"/>
                          </a:solidFill>
                        </a:rPr>
                        <a:t>Dare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800" b="1" dirty="0">
                          <a:solidFill>
                            <a:srgbClr val="002060"/>
                          </a:solidFill>
                        </a:rPr>
                        <a:t>Improve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sz="1800" b="1" dirty="0">
                          <a:solidFill>
                            <a:srgbClr val="002060"/>
                          </a:solidFill>
                        </a:rPr>
                        <a:t>Reinforce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sz="1800" b="1" dirty="0">
                          <a:solidFill>
                            <a:srgbClr val="002060"/>
                          </a:solidFill>
                        </a:rPr>
                        <a:t>Expand</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800" b="1" dirty="0">
                          <a:solidFill>
                            <a:srgbClr val="002060"/>
                          </a:solidFill>
                        </a:rPr>
                        <a:t>Transform</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36400073"/>
                  </a:ext>
                </a:extLst>
              </a:tr>
              <a:tr h="1731135">
                <a:tc>
                  <a:txBody>
                    <a:bodyPr/>
                    <a:lstStyle/>
                    <a:p>
                      <a:pPr algn="l"/>
                      <a:r>
                        <a:rPr lang="en-GB" sz="1600" dirty="0"/>
                        <a:t>I can identify my needs, wants, interests and goals.</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GB" sz="1600" dirty="0"/>
                        <a:t>I can describe my needs, wants, interests and goals.</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US" sz="1600" b="0" dirty="0">
                          <a:solidFill>
                            <a:schemeClr val="tx1"/>
                          </a:solidFill>
                        </a:rPr>
                        <a:t>I </a:t>
                      </a:r>
                      <a:r>
                        <a:rPr lang="en-GB" sz="1600" b="0" dirty="0">
                          <a:solidFill>
                            <a:schemeClr val="tx1"/>
                          </a:solidFill>
                        </a:rPr>
                        <a:t> can commit </a:t>
                      </a:r>
                    </a:p>
                    <a:p>
                      <a:pPr algn="l"/>
                      <a:r>
                        <a:rPr lang="en-GB" sz="1600" b="0" dirty="0">
                          <a:solidFill>
                            <a:schemeClr val="tx1"/>
                          </a:solidFill>
                        </a:rPr>
                        <a:t>to fulfilling my </a:t>
                      </a:r>
                    </a:p>
                    <a:p>
                      <a:pPr algn="l"/>
                      <a:r>
                        <a:rPr lang="en-GB" sz="1600" b="0" dirty="0">
                          <a:solidFill>
                            <a:schemeClr val="tx1"/>
                          </a:solidFill>
                        </a:rPr>
                        <a:t>needs, wants, </a:t>
                      </a:r>
                    </a:p>
                    <a:p>
                      <a:pPr algn="l"/>
                      <a:r>
                        <a:rPr lang="en-GB" sz="1600" b="0" dirty="0">
                          <a:solidFill>
                            <a:schemeClr val="tx1"/>
                          </a:solidFill>
                        </a:rPr>
                        <a:t>interests and </a:t>
                      </a:r>
                    </a:p>
                    <a:p>
                      <a:pPr algn="l"/>
                      <a:r>
                        <a:rPr lang="en-GB" sz="1600" b="0" dirty="0">
                          <a:solidFill>
                            <a:schemeClr val="tx1"/>
                          </a:solidFill>
                        </a:rPr>
                        <a:t>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en-US" sz="1600" b="1" dirty="0">
                          <a:solidFill>
                            <a:srgbClr val="002060"/>
                          </a:solidFill>
                        </a:rPr>
                        <a:t>I </a:t>
                      </a:r>
                      <a:r>
                        <a:rPr lang="en-GB" sz="1600" dirty="0"/>
                        <a:t>can reflect on my individual and group needs, wants, interests and aspirations in relation to opportunities and future prospects.</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en-GB" sz="1600" dirty="0"/>
                        <a:t>I can translate my needs, wants, interests and aspirations into goals that help me reach them. </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US" sz="1600" b="1" dirty="0">
                          <a:solidFill>
                            <a:srgbClr val="002060"/>
                          </a:solidFill>
                        </a:rPr>
                        <a:t>I </a:t>
                      </a:r>
                      <a:r>
                        <a:rPr lang="en-GB" sz="1600" dirty="0"/>
                        <a:t>can help others to reflect on their needs, wants, interests and aspirations and how they can turn these into goals.</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18679812"/>
                  </a:ext>
                </a:extLst>
              </a:tr>
            </a:tbl>
          </a:graphicData>
        </a:graphic>
      </p:graphicFrame>
    </p:spTree>
    <p:extLst>
      <p:ext uri="{BB962C8B-B14F-4D97-AF65-F5344CB8AC3E}">
        <p14:creationId xmlns:p14="http://schemas.microsoft.com/office/powerpoint/2010/main" val="287732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901803"/>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Combining the two relational intelligences: Emotional and Social</a:t>
            </a:r>
            <a:endParaRPr lang="es-ES" sz="4000" b="1" spc="50" dirty="0">
              <a:solidFill>
                <a:srgbClr val="243255"/>
              </a:solidFill>
              <a:cs typeface="Tahoma"/>
            </a:endParaRPr>
          </a:p>
          <a:p>
            <a:pPr marL="12700" algn="just">
              <a:lnSpc>
                <a:spcPct val="100000"/>
              </a:lnSpc>
              <a:spcBef>
                <a:spcPts val="110"/>
              </a:spcBef>
            </a:pPr>
            <a:endParaRPr lang="es-ES" sz="2500" spc="50" dirty="0">
              <a:solidFill>
                <a:srgbClr val="002060"/>
              </a:solidFill>
              <a:latin typeface="Tahoma"/>
              <a:cs typeface="Tahoma"/>
            </a:endParaRPr>
          </a:p>
          <a:p>
            <a:pPr marL="12700" algn="just">
              <a:spcBef>
                <a:spcPts val="110"/>
              </a:spcBef>
            </a:pPr>
            <a:r>
              <a:rPr lang="en-GB" altLang="es-ES" sz="2800" dirty="0">
                <a:latin typeface="Calibri" panose="020F0502020204030204" pitchFamily="34" charset="0"/>
                <a:cs typeface="Calibri" panose="020F0502020204030204" pitchFamily="34" charset="0"/>
              </a:rPr>
              <a:t>One of the most successful Goleman’s follow-up to its 1995 bestseller was a detailed study on the fifth dimension of the Emotional Intelligence Framework: the one related to social and relational skills.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6913698" cy="2246769"/>
          </a:xfrm>
          <a:prstGeom prst="rect">
            <a:avLst/>
          </a:prstGeom>
          <a:noFill/>
        </p:spPr>
        <p:txBody>
          <a:bodyPr wrap="square" rtlCol="0">
            <a:spAutoFit/>
          </a:bodyPr>
          <a:lstStyle/>
          <a:p>
            <a:pPr algn="just"/>
            <a:r>
              <a:rPr lang="en-US" altLang="ko-KR" sz="2800" dirty="0"/>
              <a:t>After a series of other successful publication on Emotional Intelligence, in 2006 Daniel Goleman reached once again popularity with </a:t>
            </a:r>
            <a:r>
              <a:rPr lang="pl-PL" altLang="ko-KR" sz="2800" dirty="0"/>
              <a:t>hi</a:t>
            </a:r>
            <a:r>
              <a:rPr lang="en-US" altLang="ko-KR" sz="2800" dirty="0"/>
              <a:t>s new book </a:t>
            </a:r>
            <a:r>
              <a:rPr lang="en-GB" altLang="ko-KR" sz="2800" b="1" i="1" dirty="0"/>
              <a:t>Social Intelligence. The New Science of Human Relationships</a:t>
            </a:r>
            <a:r>
              <a:rPr lang="en-GB" altLang="ko-KR" sz="2800" dirty="0"/>
              <a:t>.</a:t>
            </a:r>
          </a:p>
          <a:p>
            <a:pPr algn="just"/>
            <a:endParaRPr lang="en-GB" altLang="ko-KR" sz="2800" b="1" i="1" dirty="0"/>
          </a:p>
          <a:p>
            <a:pPr algn="just"/>
            <a:r>
              <a:rPr lang="en-GB" altLang="ko-KR" sz="2800" dirty="0"/>
              <a:t>The book deep dives into </a:t>
            </a:r>
            <a:r>
              <a:rPr lang="pl-PL" altLang="ko-KR" sz="2800" dirty="0"/>
              <a:t>the </a:t>
            </a:r>
            <a:r>
              <a:rPr lang="en-GB" altLang="ko-KR" sz="2800" dirty="0"/>
              <a:t>social and relational skills originally included into the fifth dimension of the Emotional Intelligence Framework and, as expected, it found great success among organisation</a:t>
            </a:r>
            <a:r>
              <a:rPr lang="pl-PL" altLang="ko-KR" sz="2800" dirty="0"/>
              <a:t>s</a:t>
            </a:r>
            <a:r>
              <a:rPr lang="en-GB" altLang="ko-KR" sz="2800" dirty="0"/>
              <a:t>, businesses and general public.</a:t>
            </a:r>
            <a:endParaRPr lang="en-US" altLang="ko-KR" sz="28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4167344" cy="584775"/>
          </a:xfrm>
          <a:prstGeom prst="rect">
            <a:avLst/>
          </a:prstGeom>
          <a:noFill/>
        </p:spPr>
        <p:txBody>
          <a:bodyPr wrap="square" rtlCol="0" anchor="ctr">
            <a:spAutoFit/>
          </a:bodyPr>
          <a:lstStyle/>
          <a:p>
            <a:r>
              <a:rPr lang="en-US" altLang="ko-KR" sz="3200" b="1" dirty="0">
                <a:solidFill>
                  <a:srgbClr val="243255"/>
                </a:solidFill>
                <a:ea typeface="Tahoma" panose="020B0604030504040204" pitchFamily="34" charset="0"/>
                <a:cs typeface="Tahoma" panose="020B0604030504040204" pitchFamily="34" charset="0"/>
              </a:rPr>
              <a:t>Social Intelligence</a:t>
            </a:r>
            <a:endParaRPr lang="ko-KR" altLang="en-US" sz="32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12508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Background and introduction to Social Intelligence</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832092"/>
          </a:xfrm>
          <a:prstGeom prst="rect">
            <a:avLst/>
          </a:prstGeom>
          <a:noFill/>
        </p:spPr>
        <p:txBody>
          <a:bodyPr wrap="square" rtlCol="0">
            <a:spAutoFit/>
          </a:bodyPr>
          <a:lstStyle/>
          <a:p>
            <a:pPr algn="just"/>
            <a:r>
              <a:rPr lang="en-US" altLang="ko-KR" sz="2800" dirty="0"/>
              <a:t>The concept of Social Intelligence is less mainstreamed compared to Emotional Intelligence, mainly due to the fact that it is mostly associated to other phenomena and labels.</a:t>
            </a:r>
          </a:p>
          <a:p>
            <a:pPr algn="just"/>
            <a:endParaRPr lang="en-US" altLang="ko-KR" sz="2800" dirty="0"/>
          </a:p>
          <a:p>
            <a:pPr algn="just"/>
            <a:r>
              <a:rPr lang="en-US" altLang="ko-KR" sz="2800" dirty="0"/>
              <a:t>Again, Goleman contributed to popularizing the term, but its true origins should be traced back in the beginning of the last century by the American psychologist Edward Lee Thorndike. </a:t>
            </a:r>
          </a:p>
          <a:p>
            <a:pPr algn="just"/>
            <a:endParaRPr lang="en-US" altLang="ko-KR" sz="2800" dirty="0"/>
          </a:p>
          <a:p>
            <a:pPr algn="just"/>
            <a:r>
              <a:rPr lang="en-US" altLang="ko-KR" sz="2800" dirty="0"/>
              <a:t>Social Intelligence was introduced as a specific dimension of a three-area model for intellectual development:</a:t>
            </a:r>
          </a:p>
          <a:p>
            <a:pPr algn="just"/>
            <a:endParaRPr lang="en-US" altLang="ko-KR" sz="2800" dirty="0"/>
          </a:p>
          <a:p>
            <a:pPr marL="514350" indent="-514350" algn="just">
              <a:buFont typeface="+mj-lt"/>
              <a:buAutoNum type="arabicPeriod"/>
            </a:pPr>
            <a:r>
              <a:rPr lang="en-US" altLang="ko-KR" sz="2800" dirty="0"/>
              <a:t>Abstract Intelligence</a:t>
            </a:r>
          </a:p>
          <a:p>
            <a:pPr marL="514350" indent="-514350" algn="just">
              <a:buFont typeface="+mj-lt"/>
              <a:buAutoNum type="arabicPeriod"/>
            </a:pPr>
            <a:r>
              <a:rPr lang="en-US" altLang="ko-KR" sz="2800" dirty="0"/>
              <a:t>Mechanical Intelligence </a:t>
            </a:r>
          </a:p>
          <a:p>
            <a:pPr marL="514350" indent="-514350" algn="just">
              <a:buFont typeface="+mj-lt"/>
              <a:buAutoNum type="arabicPeriod"/>
            </a:pPr>
            <a:r>
              <a:rPr lang="en-US" altLang="ko-KR" sz="2800" dirty="0"/>
              <a:t>Social Intelligence</a:t>
            </a:r>
          </a:p>
        </p:txBody>
      </p:sp>
    </p:spTree>
    <p:extLst>
      <p:ext uri="{BB962C8B-B14F-4D97-AF65-F5344CB8AC3E}">
        <p14:creationId xmlns:p14="http://schemas.microsoft.com/office/powerpoint/2010/main" val="69716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Social Intelligence nowadays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en-US" altLang="ko-KR" sz="2800" dirty="0"/>
              <a:t>Social Intelligence changes in meaning based on the areas of interests/discipline in which the concept finds application. That is why we have Social Intelligence as: </a:t>
            </a:r>
          </a:p>
          <a:p>
            <a:pPr algn="just"/>
            <a:endParaRPr lang="en-US" altLang="ko-KR" sz="2800" dirty="0"/>
          </a:p>
          <a:p>
            <a:pPr marL="457200" indent="-457200" algn="just">
              <a:buFont typeface="Arial" panose="020B0604020202020204" pitchFamily="34" charset="0"/>
              <a:buChar char="•"/>
            </a:pPr>
            <a:r>
              <a:rPr lang="en-US" altLang="ko-KR" sz="2800" dirty="0"/>
              <a:t>Social influences impacting (for the worst or for the better) human intelligence</a:t>
            </a:r>
          </a:p>
          <a:p>
            <a:pPr marL="457200" indent="-457200" algn="just">
              <a:buFont typeface="Arial" panose="020B0604020202020204" pitchFamily="34" charset="0"/>
              <a:buChar char="•"/>
            </a:pPr>
            <a:r>
              <a:rPr lang="en-US" altLang="ko-KR" sz="2800" dirty="0"/>
              <a:t>Group Intelligence</a:t>
            </a:r>
          </a:p>
          <a:p>
            <a:pPr marL="457200" indent="-457200" algn="just">
              <a:buFont typeface="Arial" panose="020B0604020202020204" pitchFamily="34" charset="0"/>
              <a:buChar char="•"/>
            </a:pPr>
            <a:r>
              <a:rPr lang="en-US" altLang="ko-KR" sz="2800" dirty="0"/>
              <a:t>Ability to comprehend how to build and nurture positive and stimulating interpersonal relationship</a:t>
            </a:r>
          </a:p>
          <a:p>
            <a:pPr algn="just"/>
            <a:endParaRPr lang="en-US" altLang="ko-KR" sz="2800" dirty="0"/>
          </a:p>
          <a:p>
            <a:pPr algn="just"/>
            <a:r>
              <a:rPr lang="en-US" altLang="ko-KR" sz="2800" dirty="0"/>
              <a:t>In the context of this training module, we will refer to the latter.  </a:t>
            </a:r>
          </a:p>
          <a:p>
            <a:pPr marL="457200" indent="-457200" algn="just">
              <a:buFont typeface="Arial" panose="020B0604020202020204" pitchFamily="34" charset="0"/>
              <a:buChar char="•"/>
            </a:pPr>
            <a:endParaRPr lang="en-US" altLang="ko-KR" sz="2800" dirty="0"/>
          </a:p>
        </p:txBody>
      </p:sp>
    </p:spTree>
    <p:extLst>
      <p:ext uri="{BB962C8B-B14F-4D97-AF65-F5344CB8AC3E}">
        <p14:creationId xmlns:p14="http://schemas.microsoft.com/office/powerpoint/2010/main" val="236162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five-dimension framework of Social Intelligence</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en-US" altLang="ko-KR" sz="2800" dirty="0"/>
              <a:t>As per the Emotional Intelligence, Social Intelligence is commonly framed into a five-dimension model that takes into consideration: </a:t>
            </a:r>
          </a:p>
          <a:p>
            <a:pPr algn="just"/>
            <a:endParaRPr lang="en-US" altLang="ko-KR" sz="2800" dirty="0"/>
          </a:p>
          <a:p>
            <a:pPr marL="514350" indent="-514350" algn="just">
              <a:buFont typeface="+mj-lt"/>
              <a:buAutoNum type="arabicPeriod"/>
            </a:pPr>
            <a:r>
              <a:rPr lang="en-US" altLang="ko-KR" sz="2800" dirty="0"/>
              <a:t>Situational Awareness – the environment that you are sharing with other people and their willingness to interact and participate with you in “social” activities</a:t>
            </a:r>
          </a:p>
          <a:p>
            <a:pPr marL="514350" indent="-514350" algn="just">
              <a:buFont typeface="+mj-lt"/>
              <a:buAutoNum type="arabicPeriod"/>
            </a:pPr>
            <a:r>
              <a:rPr lang="en-US" altLang="ko-KR" sz="2800" dirty="0"/>
              <a:t>Presence – insights and signals that indicates their emotional states (voice’s tones, posture, etc.)</a:t>
            </a:r>
          </a:p>
          <a:p>
            <a:pPr marL="514350" indent="-514350" algn="just">
              <a:buFont typeface="+mj-lt"/>
              <a:buAutoNum type="arabicPeriod"/>
            </a:pPr>
            <a:r>
              <a:rPr lang="en-US" altLang="ko-KR" sz="2800" dirty="0"/>
              <a:t>Authenticity – what other people are perceiving from us</a:t>
            </a:r>
          </a:p>
          <a:p>
            <a:pPr marL="514350" indent="-514350" algn="just">
              <a:buFont typeface="+mj-lt"/>
              <a:buAutoNum type="arabicPeriod"/>
            </a:pPr>
            <a:r>
              <a:rPr lang="en-US" altLang="ko-KR" sz="2800" dirty="0"/>
              <a:t>Clarity – our ability to share in a clear and detailed way ideas, information and opinions that can gain us their trust</a:t>
            </a:r>
          </a:p>
          <a:p>
            <a:pPr marL="514350" indent="-514350" algn="just">
              <a:buFont typeface="+mj-lt"/>
              <a:buAutoNum type="arabicPeriod"/>
            </a:pPr>
            <a:r>
              <a:rPr lang="en-US" altLang="ko-KR" sz="2800" dirty="0"/>
              <a:t>Empathy –  an identification process to others’ emotional states and feelings</a:t>
            </a:r>
          </a:p>
        </p:txBody>
      </p:sp>
    </p:spTree>
    <p:extLst>
      <p:ext uri="{BB962C8B-B14F-4D97-AF65-F5344CB8AC3E}">
        <p14:creationId xmlns:p14="http://schemas.microsoft.com/office/powerpoint/2010/main" val="40802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arn(inVertic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arn(inVertic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About Empathy</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en-US" altLang="ko-KR" sz="2800" dirty="0"/>
              <a:t>Empathy represents the most sophisticated dimension of the framework as it implies great knowledge and mastery of the framework itself.</a:t>
            </a:r>
          </a:p>
          <a:p>
            <a:pPr algn="just"/>
            <a:endParaRPr lang="en-US" altLang="ko-KR" sz="2800" dirty="0"/>
          </a:p>
          <a:p>
            <a:pPr algn="just"/>
            <a:r>
              <a:rPr lang="en-US" altLang="ko-KR" sz="2800" dirty="0"/>
              <a:t>Establishing an empathy-based relationship requires a twofold effort: </a:t>
            </a:r>
          </a:p>
          <a:p>
            <a:pPr algn="just"/>
            <a:endParaRPr lang="en-US" altLang="ko-KR" sz="2800" dirty="0"/>
          </a:p>
          <a:p>
            <a:pPr marL="457200" indent="-457200" algn="just">
              <a:buFont typeface="Arial" panose="020B0604020202020204" pitchFamily="34" charset="0"/>
              <a:buChar char="•"/>
            </a:pPr>
            <a:r>
              <a:rPr lang="en-US" altLang="ko-KR" sz="2800" dirty="0"/>
              <a:t>Great self-awareness and self-efficacy</a:t>
            </a:r>
          </a:p>
          <a:p>
            <a:pPr marL="457200" indent="-457200" algn="just">
              <a:buFont typeface="Arial" panose="020B0604020202020204" pitchFamily="34" charset="0"/>
              <a:buChar char="•"/>
            </a:pPr>
            <a:r>
              <a:rPr lang="en-US" altLang="ko-KR" sz="2800" dirty="0"/>
              <a:t>Great authenticity and clarity of our intentions</a:t>
            </a:r>
          </a:p>
          <a:p>
            <a:pPr marL="457200" indent="-457200" algn="just">
              <a:buFont typeface="Arial" panose="020B0604020202020204" pitchFamily="34" charset="0"/>
              <a:buChar char="•"/>
            </a:pPr>
            <a:endParaRPr lang="en-US" altLang="ko-KR" sz="2800" dirty="0"/>
          </a:p>
          <a:p>
            <a:pPr algn="just"/>
            <a:r>
              <a:rPr lang="en-US" altLang="ko-KR" sz="2800" dirty="0"/>
              <a:t>Any mismatch or misinterpretation can generate a totally opposite effect, damaging not only the relations but also our reputation and identity.</a:t>
            </a:r>
          </a:p>
        </p:txBody>
      </p:sp>
    </p:spTree>
    <p:extLst>
      <p:ext uri="{BB962C8B-B14F-4D97-AF65-F5344CB8AC3E}">
        <p14:creationId xmlns:p14="http://schemas.microsoft.com/office/powerpoint/2010/main" val="43258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Attitudes that facilitates the emergence of empathy-based relations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2677656"/>
          </a:xfrm>
          <a:prstGeom prst="rect">
            <a:avLst/>
          </a:prstGeom>
          <a:noFill/>
        </p:spPr>
        <p:txBody>
          <a:bodyPr wrap="square" rtlCol="0">
            <a:spAutoFit/>
          </a:bodyPr>
          <a:lstStyle/>
          <a:p>
            <a:pPr algn="just"/>
            <a:r>
              <a:rPr lang="en-US" altLang="ko-KR" sz="2800" dirty="0"/>
              <a:t>There are three key ingredients that helps establish empathy based relations: </a:t>
            </a:r>
          </a:p>
          <a:p>
            <a:pPr algn="just"/>
            <a:endParaRPr lang="en-US" altLang="ko-KR" sz="2800" dirty="0"/>
          </a:p>
          <a:p>
            <a:pPr marL="457200" indent="-457200" algn="just">
              <a:buFont typeface="Arial" panose="020B0604020202020204" pitchFamily="34" charset="0"/>
              <a:buChar char="•"/>
            </a:pPr>
            <a:r>
              <a:rPr lang="en-US" altLang="ko-KR" sz="2800" dirty="0"/>
              <a:t>Thoughtfulness – demonstrating genuine care for others’ mental and physical well-being</a:t>
            </a:r>
          </a:p>
          <a:p>
            <a:pPr marL="457200" indent="-457200" algn="just">
              <a:buFont typeface="Arial" panose="020B0604020202020204" pitchFamily="34" charset="0"/>
              <a:buChar char="•"/>
            </a:pPr>
            <a:r>
              <a:rPr lang="en-US" altLang="ko-KR" sz="2800" dirty="0"/>
              <a:t>Appreciation – valorizing and recognizing others’ opinions, while peacefully stating our disagreements (if any)</a:t>
            </a:r>
          </a:p>
          <a:p>
            <a:pPr marL="457200" indent="-457200" algn="just">
              <a:buFont typeface="Arial" panose="020B0604020202020204" pitchFamily="34" charset="0"/>
              <a:buChar char="•"/>
            </a:pPr>
            <a:r>
              <a:rPr lang="en-US" altLang="ko-KR" sz="2800" dirty="0"/>
              <a:t>Acceptance – supporting and sustaining people around you, practicing active listening, nurture dialogue and common understanding</a:t>
            </a:r>
          </a:p>
        </p:txBody>
      </p:sp>
    </p:spTree>
    <p:extLst>
      <p:ext uri="{BB962C8B-B14F-4D97-AF65-F5344CB8AC3E}">
        <p14:creationId xmlns:p14="http://schemas.microsoft.com/office/powerpoint/2010/main" val="3615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901803"/>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Ability Model: evaluating, regulating and managing your emotions</a:t>
            </a:r>
            <a:endParaRPr lang="es-ES" sz="4000" b="1" spc="50" dirty="0">
              <a:solidFill>
                <a:srgbClr val="243255"/>
              </a:solidFill>
              <a:cs typeface="Tahoma"/>
            </a:endParaRPr>
          </a:p>
          <a:p>
            <a:pPr marL="12700" algn="just">
              <a:lnSpc>
                <a:spcPct val="100000"/>
              </a:lnSpc>
              <a:spcBef>
                <a:spcPts val="110"/>
              </a:spcBef>
            </a:pPr>
            <a:endParaRPr lang="es-ES" sz="2500" spc="50" dirty="0">
              <a:solidFill>
                <a:srgbClr val="002060"/>
              </a:solidFill>
              <a:latin typeface="Tahoma"/>
              <a:cs typeface="Tahoma"/>
            </a:endParaRPr>
          </a:p>
          <a:p>
            <a:pPr marL="12700" algn="just">
              <a:spcBef>
                <a:spcPts val="110"/>
              </a:spcBef>
            </a:pPr>
            <a:r>
              <a:rPr lang="en-GB" altLang="es-ES" sz="2800" dirty="0">
                <a:latin typeface="Calibri" panose="020F0502020204030204" pitchFamily="34" charset="0"/>
                <a:cs typeface="Calibri" panose="020F0502020204030204" pitchFamily="34" charset="0"/>
              </a:rPr>
              <a:t>Before Goleman’s EI Framework, Salovey and Mayer came up with their own reference framework for Emotional Intelligence, the so defined Ability Model, as It implies one’s own capacity to process the nature of his/her </a:t>
            </a:r>
            <a:r>
              <a:rPr lang="en-GB" altLang="es-ES" sz="2800" dirty="0" err="1">
                <a:latin typeface="Calibri" panose="020F0502020204030204" pitchFamily="34" charset="0"/>
                <a:cs typeface="Calibri" panose="020F0502020204030204" pitchFamily="34" charset="0"/>
              </a:rPr>
              <a:t>em</a:t>
            </a:r>
            <a:r>
              <a:rPr lang="pl-PL" altLang="es-ES" sz="2800" dirty="0">
                <a:latin typeface="Calibri" panose="020F0502020204030204" pitchFamily="34" charset="0"/>
                <a:cs typeface="Calibri" panose="020F0502020204030204" pitchFamily="34" charset="0"/>
              </a:rPr>
              <a:t>o</a:t>
            </a:r>
            <a:r>
              <a:rPr lang="en-GB" altLang="es-ES" sz="2800" dirty="0" err="1">
                <a:latin typeface="Calibri" panose="020F0502020204030204" pitchFamily="34" charset="0"/>
                <a:cs typeface="Calibri" panose="020F0502020204030204" pitchFamily="34" charset="0"/>
              </a:rPr>
              <a:t>tions</a:t>
            </a: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6913698" cy="2569934"/>
          </a:xfrm>
          <a:prstGeom prst="rect">
            <a:avLst/>
          </a:prstGeom>
          <a:noFill/>
        </p:spPr>
        <p:txBody>
          <a:bodyPr wrap="square" rtlCol="0">
            <a:spAutoFit/>
          </a:bodyPr>
          <a:lstStyle/>
          <a:p>
            <a:pPr algn="just"/>
            <a:r>
              <a:rPr lang="en-US" altLang="ko-KR" sz="2800" dirty="0"/>
              <a:t>In a publication from 2004, the two authors </a:t>
            </a:r>
            <a:r>
              <a:rPr lang="pl-PL" altLang="ko-KR" sz="2800" dirty="0" err="1"/>
              <a:t>defined</a:t>
            </a:r>
            <a:r>
              <a:rPr lang="en-US" altLang="ko-KR" sz="2800" dirty="0"/>
              <a:t> Emotional Intelligence as:</a:t>
            </a:r>
          </a:p>
          <a:p>
            <a:pPr algn="just"/>
            <a:endParaRPr lang="en-US" altLang="ko-KR" sz="2800" dirty="0"/>
          </a:p>
          <a:p>
            <a:pPr algn="just"/>
            <a:r>
              <a:rPr lang="en-US" altLang="ko-KR" sz="2800" i="1" dirty="0"/>
              <a:t>…t</a:t>
            </a:r>
            <a:r>
              <a:rPr lang="en-GB" altLang="ko-KR" sz="2800" i="1" dirty="0"/>
              <a:t>he capacity to reason about emotions, and of emotions, to enhance thinking. It includes the abilities to accurately perceive emotions, to access and generate emotions so as to assist thought, to understand emotions and emotional knowledge, and to reflectively regulate emotions so as to promote emotional and intellectual growth.</a:t>
            </a:r>
            <a:endParaRPr lang="en-US" altLang="ko-KR" sz="2800" i="1" dirty="0"/>
          </a:p>
          <a:p>
            <a:pPr algn="just"/>
            <a:r>
              <a:rPr lang="en-US" altLang="ko-KR" sz="2100" dirty="0"/>
              <a:t>Source: </a:t>
            </a:r>
            <a:r>
              <a:rPr lang="en-GB" altLang="ko-KR" sz="2100" dirty="0"/>
              <a:t>Mayer JD, Salovey P, Caruso DR (July 2004). “Emotional Intelligence: Theory, Findings, and Implications”. Psychological Inquiry. 15 (3): 197–215.</a:t>
            </a:r>
            <a:endParaRPr lang="en-US" altLang="ko-KR" sz="21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4167344" cy="584775"/>
          </a:xfrm>
          <a:prstGeom prst="rect">
            <a:avLst/>
          </a:prstGeom>
          <a:noFill/>
        </p:spPr>
        <p:txBody>
          <a:bodyPr wrap="square" rtlCol="0" anchor="ctr">
            <a:spAutoFit/>
          </a:bodyPr>
          <a:lstStyle/>
          <a:p>
            <a:r>
              <a:rPr lang="en-US" altLang="ko-KR" sz="3200" b="1" dirty="0">
                <a:solidFill>
                  <a:srgbClr val="243255"/>
                </a:solidFill>
                <a:ea typeface="Tahoma" panose="020B0604030504040204" pitchFamily="34" charset="0"/>
                <a:cs typeface="Tahoma" panose="020B0604030504040204" pitchFamily="34" charset="0"/>
              </a:rPr>
              <a:t>Furthermore…</a:t>
            </a:r>
            <a:endParaRPr lang="ko-KR" altLang="en-US" sz="32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4721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barn(inVertical)">
                                      <p:cBhvr>
                                        <p:cTn id="1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Navigating the social environment through Emotional Intelligence</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832092"/>
          </a:xfrm>
          <a:prstGeom prst="rect">
            <a:avLst/>
          </a:prstGeom>
          <a:noFill/>
        </p:spPr>
        <p:txBody>
          <a:bodyPr wrap="square" rtlCol="0">
            <a:spAutoFit/>
          </a:bodyPr>
          <a:lstStyle/>
          <a:p>
            <a:pPr algn="just"/>
            <a:r>
              <a:rPr lang="en-US" altLang="ko-KR" sz="2800" dirty="0"/>
              <a:t>Emotional Intelligence is the social “compass” that gives people guidance in orientating their behaviors, actions and reactions to external and internal stimuli.</a:t>
            </a:r>
          </a:p>
          <a:p>
            <a:pPr algn="just"/>
            <a:endParaRPr lang="en-US" altLang="ko-KR" sz="2800" dirty="0"/>
          </a:p>
          <a:p>
            <a:pPr algn="just"/>
            <a:r>
              <a:rPr lang="en-US" altLang="ko-KR" sz="2800" dirty="0"/>
              <a:t>This orienteering ability, presents itself similarly to the self-regulating process that we saw in action talking about self-awareness and self-efficacy. The construct of the Ability Model lies on four different abilities that are:</a:t>
            </a:r>
          </a:p>
          <a:p>
            <a:pPr algn="just"/>
            <a:endParaRPr lang="en-US" altLang="ko-KR" sz="2800" dirty="0"/>
          </a:p>
          <a:p>
            <a:pPr marL="457200" indent="-457200" algn="just">
              <a:buFont typeface="Arial" panose="020B0604020202020204" pitchFamily="34" charset="0"/>
              <a:buChar char="•"/>
            </a:pPr>
            <a:r>
              <a:rPr lang="en-US" altLang="ko-KR" sz="2800" dirty="0"/>
              <a:t>Perceiving Emotions</a:t>
            </a:r>
          </a:p>
          <a:p>
            <a:pPr marL="457200" indent="-457200" algn="just">
              <a:buFont typeface="Arial" panose="020B0604020202020204" pitchFamily="34" charset="0"/>
              <a:buChar char="•"/>
            </a:pPr>
            <a:r>
              <a:rPr lang="en-US" altLang="ko-KR" sz="2800" dirty="0"/>
              <a:t>Using Emotions</a:t>
            </a:r>
          </a:p>
          <a:p>
            <a:pPr marL="457200" indent="-457200" algn="just">
              <a:buFont typeface="Arial" panose="020B0604020202020204" pitchFamily="34" charset="0"/>
              <a:buChar char="•"/>
            </a:pPr>
            <a:r>
              <a:rPr lang="en-US" altLang="ko-KR" sz="2800" dirty="0"/>
              <a:t>Understanding Emotions</a:t>
            </a:r>
          </a:p>
          <a:p>
            <a:pPr marL="457200" indent="-457200" algn="just">
              <a:buFont typeface="Arial" panose="020B0604020202020204" pitchFamily="34" charset="0"/>
              <a:buChar char="•"/>
            </a:pPr>
            <a:r>
              <a:rPr lang="en-US" altLang="ko-KR" sz="2800" dirty="0"/>
              <a:t>Managing Emotions</a:t>
            </a:r>
          </a:p>
          <a:p>
            <a:pPr algn="just"/>
            <a:endParaRPr lang="en-US" altLang="ko-KR" sz="2800" dirty="0"/>
          </a:p>
        </p:txBody>
      </p:sp>
    </p:spTree>
    <p:extLst>
      <p:ext uri="{BB962C8B-B14F-4D97-AF65-F5344CB8AC3E}">
        <p14:creationId xmlns:p14="http://schemas.microsoft.com/office/powerpoint/2010/main" val="16628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arn(inVertical)">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barn(inVertical)">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barn(inVertical)">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barn(inVertical)">
                                      <p:cBhvr>
                                        <p:cTn id="2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4249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848804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43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457200" y="3371499"/>
            <a:ext cx="5774580" cy="3416320"/>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Unit 1: An EntreComp approach to EI</a:t>
            </a: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EntreComp: Resources’ pillar</a:t>
            </a:r>
          </a:p>
          <a:p>
            <a:pPr marL="342900" indent="-342900" algn="just">
              <a:buFont typeface="Arial" panose="020B0604020202020204" pitchFamily="34" charset="0"/>
              <a:buChar char="•"/>
            </a:pPr>
            <a:r>
              <a:rPr lang="en-US" altLang="ko-KR" sz="2400" dirty="0">
                <a:solidFill>
                  <a:srgbClr val="000000"/>
                </a:solidFill>
                <a:cs typeface="Arial" pitchFamily="34" charset="0"/>
              </a:rPr>
              <a:t>What takeaways for employability?</a:t>
            </a:r>
          </a:p>
          <a:p>
            <a:pPr marL="342900" indent="-342900" algn="just">
              <a:buFont typeface="Arial" panose="020B0604020202020204" pitchFamily="34" charset="0"/>
              <a:buChar char="•"/>
            </a:pPr>
            <a:r>
              <a:rPr lang="en-US" altLang="ko-KR" sz="2400" dirty="0">
                <a:solidFill>
                  <a:srgbClr val="000000"/>
                </a:solidFill>
                <a:cs typeface="Arial" pitchFamily="34" charset="0"/>
              </a:rPr>
              <a:t>Cross-referencing EntreComp with EI</a:t>
            </a:r>
          </a:p>
          <a:p>
            <a:pPr marL="342900" indent="-342900" algn="just">
              <a:buFont typeface="Arial" panose="020B0604020202020204" pitchFamily="34" charset="0"/>
              <a:buChar char="•"/>
            </a:pPr>
            <a:r>
              <a:rPr lang="en-US" altLang="ko-KR" sz="2400" dirty="0">
                <a:solidFill>
                  <a:srgbClr val="000000"/>
                </a:solidFill>
                <a:cs typeface="Arial" pitchFamily="34" charset="0"/>
              </a:rPr>
              <a:t>The defining elements of self-efficacy</a:t>
            </a:r>
          </a:p>
          <a:p>
            <a:pPr marL="342900" indent="-342900" algn="just">
              <a:buFont typeface="Arial" panose="020B0604020202020204" pitchFamily="34" charset="0"/>
              <a:buChar char="•"/>
            </a:pPr>
            <a:r>
              <a:rPr lang="en-US" altLang="ko-KR" sz="2400" dirty="0">
                <a:solidFill>
                  <a:srgbClr val="000000"/>
                </a:solidFill>
                <a:cs typeface="Arial" pitchFamily="34" charset="0"/>
              </a:rPr>
              <a:t>Deep diving into self-awareness </a:t>
            </a:r>
          </a:p>
          <a:p>
            <a:pPr marL="342900" indent="-342900" algn="just">
              <a:buFont typeface="Arial" panose="020B0604020202020204" pitchFamily="34" charset="0"/>
              <a:buChar char="•"/>
            </a:pPr>
            <a:r>
              <a:rPr lang="en-US" altLang="ko-KR" sz="2400" dirty="0">
                <a:solidFill>
                  <a:srgbClr val="000000"/>
                </a:solidFill>
                <a:cs typeface="Arial" pitchFamily="34" charset="0"/>
              </a:rPr>
              <a:t>Self-awareness and efficacy in EntreComp</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29" name="TextBox 34">
            <a:extLst>
              <a:ext uri="{FF2B5EF4-FFF2-40B4-BE49-F238E27FC236}">
                <a16:creationId xmlns:a16="http://schemas.microsoft.com/office/drawing/2014/main" id="{9A4BBE72-BFEB-4C72-9760-B722279C9CA7}"/>
              </a:ext>
            </a:extLst>
          </p:cNvPr>
          <p:cNvSpPr txBox="1"/>
          <p:nvPr/>
        </p:nvSpPr>
        <p:spPr>
          <a:xfrm>
            <a:off x="6231780" y="3378237"/>
            <a:ext cx="5774580" cy="2308324"/>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Unit 2: Emotional and Social Intelligence</a:t>
            </a: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Empathy and empathy-based relations</a:t>
            </a:r>
          </a:p>
          <a:p>
            <a:pPr marL="342900" indent="-342900" algn="just">
              <a:buFont typeface="Arial" panose="020B0604020202020204" pitchFamily="34" charset="0"/>
              <a:buChar char="•"/>
            </a:pPr>
            <a:r>
              <a:rPr lang="en-US" altLang="ko-KR" sz="2400" dirty="0">
                <a:solidFill>
                  <a:srgbClr val="000000"/>
                </a:solidFill>
                <a:cs typeface="Arial" pitchFamily="34" charset="0"/>
              </a:rPr>
              <a:t>Thoughtfulness &amp; appreciation</a:t>
            </a:r>
          </a:p>
          <a:p>
            <a:pPr marL="342900" indent="-342900" algn="just">
              <a:buFont typeface="Arial" panose="020B0604020202020204" pitchFamily="34" charset="0"/>
              <a:buChar char="•"/>
            </a:pPr>
            <a:r>
              <a:rPr lang="en-US" altLang="ko-KR" sz="2400" dirty="0">
                <a:solidFill>
                  <a:srgbClr val="000000"/>
                </a:solidFill>
                <a:cs typeface="Arial" pitchFamily="34" charset="0"/>
              </a:rPr>
              <a:t>Acceptance and recognitions of others</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33" name="TextBox 34">
            <a:extLst>
              <a:ext uri="{FF2B5EF4-FFF2-40B4-BE49-F238E27FC236}">
                <a16:creationId xmlns:a16="http://schemas.microsoft.com/office/drawing/2014/main" id="{9A4BBE72-BFEB-4C72-9760-B722279C9CA7}"/>
              </a:ext>
            </a:extLst>
          </p:cNvPr>
          <p:cNvSpPr txBox="1"/>
          <p:nvPr/>
        </p:nvSpPr>
        <p:spPr>
          <a:xfrm>
            <a:off x="12537304" y="3350439"/>
            <a:ext cx="5774580" cy="2677656"/>
          </a:xfrm>
          <a:prstGeom prst="rect">
            <a:avLst/>
          </a:prstGeom>
          <a:noFill/>
        </p:spPr>
        <p:txBody>
          <a:bodyPr wrap="square" lIns="108000" rIns="108000" rtlCol="0">
            <a:spAutoFit/>
          </a:bodyPr>
          <a:lstStyle/>
          <a:p>
            <a:pPr algn="just"/>
            <a:r>
              <a:rPr lang="en-US" altLang="ko-KR" sz="2400" b="1" dirty="0">
                <a:solidFill>
                  <a:srgbClr val="243255"/>
                </a:solidFill>
                <a:cs typeface="Arial" pitchFamily="34" charset="0"/>
              </a:rPr>
              <a:t>Unit 3: The ability model for EI</a:t>
            </a: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GB" altLang="ko-KR" sz="2400" dirty="0">
                <a:solidFill>
                  <a:srgbClr val="000000"/>
                </a:solidFill>
                <a:cs typeface="Arial" pitchFamily="34" charset="0"/>
              </a:rPr>
              <a:t>Perceiving Emotions</a:t>
            </a:r>
          </a:p>
          <a:p>
            <a:pPr marL="342900" indent="-342900" algn="just">
              <a:buFont typeface="Arial" panose="020B0604020202020204" pitchFamily="34" charset="0"/>
              <a:buChar char="•"/>
            </a:pPr>
            <a:r>
              <a:rPr lang="en-GB" altLang="ko-KR" sz="2400" dirty="0">
                <a:solidFill>
                  <a:srgbClr val="000000"/>
                </a:solidFill>
                <a:cs typeface="Arial" pitchFamily="34" charset="0"/>
              </a:rPr>
              <a:t>Using Emotions</a:t>
            </a:r>
          </a:p>
          <a:p>
            <a:pPr marL="342900" indent="-342900" algn="just">
              <a:buFont typeface="Arial" panose="020B0604020202020204" pitchFamily="34" charset="0"/>
              <a:buChar char="•"/>
            </a:pPr>
            <a:r>
              <a:rPr lang="en-GB" altLang="ko-KR" sz="2400" dirty="0">
                <a:solidFill>
                  <a:srgbClr val="000000"/>
                </a:solidFill>
                <a:cs typeface="Arial" pitchFamily="34" charset="0"/>
              </a:rPr>
              <a:t>Understanding Emotions</a:t>
            </a:r>
          </a:p>
          <a:p>
            <a:pPr marL="342900" indent="-342900" algn="just">
              <a:buFont typeface="Arial" panose="020B0604020202020204" pitchFamily="34" charset="0"/>
              <a:buChar char="•"/>
            </a:pPr>
            <a:r>
              <a:rPr lang="en-GB" altLang="ko-KR" sz="2400" dirty="0">
                <a:solidFill>
                  <a:srgbClr val="000000"/>
                </a:solidFill>
                <a:cs typeface="Arial" pitchFamily="34" charset="0"/>
              </a:rPr>
              <a:t>Managing Emotions</a:t>
            </a: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1. Perceiving Emotions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en-US" altLang="ko-KR" sz="2800" dirty="0"/>
              <a:t>The Perception dimension of the model implies the ability to detect and recognize the traits in which emotions manifests.</a:t>
            </a:r>
          </a:p>
          <a:p>
            <a:pPr algn="just"/>
            <a:endParaRPr lang="en-US" altLang="ko-KR" sz="2800" dirty="0"/>
          </a:p>
          <a:p>
            <a:pPr algn="just"/>
            <a:r>
              <a:rPr lang="en-US" altLang="ko-KR" sz="2800" dirty="0"/>
              <a:t>This layer of the model represents the very first building block of emotional awareness as it is instrumental for the functioning of all other emotion-based cognitive processes.</a:t>
            </a:r>
          </a:p>
          <a:p>
            <a:pPr algn="just"/>
            <a:endParaRPr lang="en-US" altLang="ko-KR" sz="2800" dirty="0"/>
          </a:p>
          <a:p>
            <a:pPr algn="just"/>
            <a:r>
              <a:rPr lang="en-US" altLang="ko-KR" sz="2800" dirty="0"/>
              <a:t>Higher states of perception awareness include also cultural factors that might intervene as further carriers of meanings and social artefacts with great implications for the development of the relation</a:t>
            </a:r>
            <a:r>
              <a:rPr lang="pl-PL" altLang="ko-KR" sz="2800" dirty="0"/>
              <a:t>s</a:t>
            </a:r>
            <a:r>
              <a:rPr lang="en-US" altLang="ko-KR" sz="2800" dirty="0"/>
              <a:t>.  </a:t>
            </a:r>
          </a:p>
        </p:txBody>
      </p:sp>
    </p:spTree>
    <p:extLst>
      <p:ext uri="{BB962C8B-B14F-4D97-AF65-F5344CB8AC3E}">
        <p14:creationId xmlns:p14="http://schemas.microsoft.com/office/powerpoint/2010/main" val="277336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2. Using Emotions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en-US" altLang="ko-KR" sz="2800" dirty="0"/>
              <a:t>The “use” of emotions implies the ability to network emotions, decode their meaning and carry them to sustain at best other cognitive abilities – such as creativity, lateral and critical thinking.</a:t>
            </a:r>
          </a:p>
          <a:p>
            <a:pPr algn="just"/>
            <a:endParaRPr lang="en-US" altLang="ko-KR" sz="2800" dirty="0"/>
          </a:p>
          <a:p>
            <a:pPr algn="just"/>
            <a:r>
              <a:rPr lang="en-US" altLang="ko-KR" sz="2800" dirty="0"/>
              <a:t>In other words, using emotions means leveraging on their full potentials to generate meaningful ideas, thoughts and solutions. </a:t>
            </a:r>
          </a:p>
          <a:p>
            <a:pPr algn="just"/>
            <a:endParaRPr lang="en-US" altLang="ko-KR" sz="2800" dirty="0"/>
          </a:p>
          <a:p>
            <a:pPr algn="just"/>
            <a:r>
              <a:rPr lang="en-US" altLang="ko-KR" sz="2800" dirty="0"/>
              <a:t>On the other hand, while dealing with disrupting feelings (i.e., anger, jealousy, etc.), people should use emotions as a coping mechanism so as to “break the loop” and re-establish a peaceful state of mind.</a:t>
            </a:r>
          </a:p>
        </p:txBody>
      </p:sp>
    </p:spTree>
    <p:extLst>
      <p:ext uri="{BB962C8B-B14F-4D97-AF65-F5344CB8AC3E}">
        <p14:creationId xmlns:p14="http://schemas.microsoft.com/office/powerpoint/2010/main" val="3678524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3. Understanding Emotions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en-US" altLang="ko-KR" sz="2800" dirty="0"/>
              <a:t>While perception pertains to the capacity of people to “detect” emotions, the understanding dimension pertains to the ability to catch where they come from, read and decode the relation among them, comprehend their shades and the way they might evolve over time. </a:t>
            </a:r>
          </a:p>
          <a:p>
            <a:pPr algn="just"/>
            <a:endParaRPr lang="en-US" altLang="ko-KR" sz="2800" dirty="0"/>
          </a:p>
          <a:p>
            <a:pPr algn="just"/>
            <a:r>
              <a:rPr lang="en-US" altLang="ko-KR" sz="2800" dirty="0"/>
              <a:t>Understanding emotions requires a great sensitivity and responsiveness to the external environment as many times the most meaningful </a:t>
            </a:r>
            <a:r>
              <a:rPr lang="en-US" altLang="ko-KR" sz="2800"/>
              <a:t>insights appear </a:t>
            </a:r>
            <a:r>
              <a:rPr lang="en-US" altLang="ko-KR" sz="2800" dirty="0"/>
              <a:t>much less tangible than what we can imagine.</a:t>
            </a:r>
          </a:p>
          <a:p>
            <a:pPr algn="just"/>
            <a:endParaRPr lang="en-US" altLang="ko-KR" sz="2800" dirty="0"/>
          </a:p>
          <a:p>
            <a:pPr algn="just"/>
            <a:r>
              <a:rPr lang="en-US" altLang="ko-KR" sz="2800" dirty="0"/>
              <a:t>For instance, in non-verbal communication there is a lot more than what words can express…</a:t>
            </a:r>
          </a:p>
        </p:txBody>
      </p:sp>
    </p:spTree>
    <p:extLst>
      <p:ext uri="{BB962C8B-B14F-4D97-AF65-F5344CB8AC3E}">
        <p14:creationId xmlns:p14="http://schemas.microsoft.com/office/powerpoint/2010/main" val="257066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4. Managing Emotions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en-US" altLang="ko-KR" sz="2800" dirty="0"/>
              <a:t>Managing emotions represents the peak-state of the Ability Model. </a:t>
            </a:r>
          </a:p>
          <a:p>
            <a:pPr algn="just"/>
            <a:endParaRPr lang="en-US" altLang="ko-KR" sz="2800" dirty="0"/>
          </a:p>
          <a:p>
            <a:pPr algn="just"/>
            <a:r>
              <a:rPr lang="en-US" altLang="ko-KR" sz="2800" dirty="0"/>
              <a:t>People that manage to master their Emotional Intelligence can relate with the surrounding environment in a way that allows them to be extremely proficient, effective and efficient in what they do (i.e., professional development, sentimental relationship, etc.). </a:t>
            </a:r>
          </a:p>
          <a:p>
            <a:pPr algn="just"/>
            <a:endParaRPr lang="en-US" altLang="ko-KR" sz="2800" dirty="0"/>
          </a:p>
          <a:p>
            <a:pPr algn="just"/>
            <a:r>
              <a:rPr lang="en-US" altLang="ko-KR" sz="2800" dirty="0"/>
              <a:t>This is not about manipulation and there is nothing malicious in this process, “emotional aware” people recognize and valorize other people’s feelings while supporting them in their needs and development paths. </a:t>
            </a:r>
          </a:p>
        </p:txBody>
      </p:sp>
    </p:spTree>
    <p:extLst>
      <p:ext uri="{BB962C8B-B14F-4D97-AF65-F5344CB8AC3E}">
        <p14:creationId xmlns:p14="http://schemas.microsoft.com/office/powerpoint/2010/main" val="136633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40149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Summing Up</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5656677"/>
          </a:xfrm>
          <a:prstGeom prst="rect">
            <a:avLst/>
          </a:prstGeom>
        </p:spPr>
        <p:txBody>
          <a:bodyPr vert="horz" wrap="square" lIns="0" tIns="13970" rIns="0" bIns="0" rtlCol="0">
            <a:spAutoFit/>
          </a:bodyPr>
          <a:lstStyle/>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Emotional Intelligence embedded into </a:t>
            </a:r>
            <a:r>
              <a:rPr lang="en-GB" sz="4000" b="1" spc="50" dirty="0" err="1">
                <a:solidFill>
                  <a:srgbClr val="243255"/>
                </a:solidFill>
                <a:cs typeface="Tahoma"/>
              </a:rPr>
              <a:t>EntreComp</a:t>
            </a:r>
            <a:r>
              <a:rPr lang="en-GB" sz="4000" b="1" spc="50" dirty="0">
                <a:solidFill>
                  <a:srgbClr val="243255"/>
                </a:solidFill>
                <a:cs typeface="Tahoma"/>
              </a:rPr>
              <a:t>: Resources Pillar</a:t>
            </a: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Self-awareness and self-efficacy in </a:t>
            </a:r>
            <a:r>
              <a:rPr lang="en-GB" sz="4000" b="1" spc="50" dirty="0" err="1">
                <a:solidFill>
                  <a:srgbClr val="243255"/>
                </a:solidFill>
                <a:cs typeface="Tahoma"/>
              </a:rPr>
              <a:t>EntreComp</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The EI framework: motivation, empathy and social skills </a:t>
            </a: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Social Intelligence to navigate the relational ecosystems </a:t>
            </a: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The ability model to understand, use and manage emotions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9" name="Imagen 18">
            <a:extLst>
              <a:ext uri="{FF2B5EF4-FFF2-40B4-BE49-F238E27FC236}">
                <a16:creationId xmlns:a16="http://schemas.microsoft.com/office/drawing/2014/main" id="{48E3DFE5-3AAA-4AA5-A90F-48CBCBE1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extLst>
      <p:ext uri="{BB962C8B-B14F-4D97-AF65-F5344CB8AC3E}">
        <p14:creationId xmlns:p14="http://schemas.microsoft.com/office/powerpoint/2010/main" val="48174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a:t>Thank you!</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901803"/>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Self-awareness and self-efficacy: an “EntreComp approach” to EI</a:t>
            </a:r>
            <a:endParaRPr lang="es-ES" sz="4000" b="1" spc="50" dirty="0">
              <a:solidFill>
                <a:srgbClr val="243255"/>
              </a:solidFill>
              <a:cs typeface="Tahoma"/>
            </a:endParaRPr>
          </a:p>
          <a:p>
            <a:pPr marL="12700" algn="just">
              <a:lnSpc>
                <a:spcPct val="100000"/>
              </a:lnSpc>
              <a:spcBef>
                <a:spcPts val="110"/>
              </a:spcBef>
            </a:pPr>
            <a:endParaRPr lang="es-ES" sz="2500" spc="50" dirty="0">
              <a:solidFill>
                <a:srgbClr val="002060"/>
              </a:solidFill>
              <a:latin typeface="Tahoma"/>
              <a:cs typeface="Tahoma"/>
            </a:endParaRPr>
          </a:p>
          <a:p>
            <a:pPr marL="12700" algn="just">
              <a:spcBef>
                <a:spcPts val="110"/>
              </a:spcBef>
            </a:pPr>
            <a:r>
              <a:rPr lang="en-GB" altLang="es-ES" sz="2800" dirty="0">
                <a:latin typeface="Calibri" panose="020F0502020204030204" pitchFamily="34" charset="0"/>
                <a:cs typeface="Calibri" panose="020F0502020204030204" pitchFamily="34" charset="0"/>
              </a:rPr>
              <a:t>In IHF’s module, you had the opportunity to familiarise with the official EU framework for education and training on entrepreneurial skills and how it can be a strategic resource of reference for new comers in the labour market.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6913698" cy="2246769"/>
          </a:xfrm>
          <a:prstGeom prst="rect">
            <a:avLst/>
          </a:prstGeom>
          <a:noFill/>
        </p:spPr>
        <p:txBody>
          <a:bodyPr wrap="square" rtlCol="0">
            <a:spAutoFit/>
          </a:bodyPr>
          <a:lstStyle/>
          <a:p>
            <a:pPr algn="just"/>
            <a:r>
              <a:rPr lang="en-US" altLang="ko-KR" sz="2800" dirty="0"/>
              <a:t>By “Resources” we mean the competences area that is most relevant for the acquisition of key personal, material and non-material resources that are instrumental in favoring people’s empowerment and professionalization.</a:t>
            </a:r>
          </a:p>
          <a:p>
            <a:pPr algn="just"/>
            <a:endParaRPr lang="en-US" altLang="ko-KR" sz="2800" dirty="0"/>
          </a:p>
          <a:p>
            <a:pPr algn="just"/>
            <a:r>
              <a:rPr lang="en-US" altLang="ko-KR" sz="2800" dirty="0"/>
              <a:t>The five competences listed under this training area enhance and strengthen your competitiveness in the labor market as strategic lever for your job-hunting.</a:t>
            </a:r>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4167344" cy="584775"/>
          </a:xfrm>
          <a:prstGeom prst="rect">
            <a:avLst/>
          </a:prstGeom>
          <a:noFill/>
        </p:spPr>
        <p:txBody>
          <a:bodyPr wrap="square" rtlCol="0" anchor="ctr">
            <a:spAutoFit/>
          </a:bodyPr>
          <a:lstStyle/>
          <a:p>
            <a:r>
              <a:rPr lang="en-US" altLang="ko-KR" sz="3200" b="1" dirty="0">
                <a:solidFill>
                  <a:srgbClr val="243255"/>
                </a:solidFill>
                <a:ea typeface="Tahoma" panose="020B0604030504040204" pitchFamily="34" charset="0"/>
                <a:cs typeface="Tahoma" panose="020B0604030504040204" pitchFamily="34" charset="0"/>
              </a:rPr>
              <a:t>The </a:t>
            </a:r>
            <a:r>
              <a:rPr lang="en-US" altLang="ko-KR" sz="3200" b="1" i="1" dirty="0">
                <a:solidFill>
                  <a:srgbClr val="243255"/>
                </a:solidFill>
                <a:ea typeface="Tahoma" panose="020B0604030504040204" pitchFamily="34" charset="0"/>
                <a:cs typeface="Tahoma" panose="020B0604030504040204" pitchFamily="34" charset="0"/>
              </a:rPr>
              <a:t>Resources</a:t>
            </a:r>
            <a:r>
              <a:rPr lang="en-US" altLang="ko-KR" sz="3200" b="1" dirty="0">
                <a:solidFill>
                  <a:srgbClr val="243255"/>
                </a:solidFill>
                <a:ea typeface="Tahoma" panose="020B0604030504040204" pitchFamily="34" charset="0"/>
                <a:cs typeface="Tahoma" panose="020B0604030504040204" pitchFamily="34" charset="0"/>
              </a:rPr>
              <a:t> pillar</a:t>
            </a:r>
            <a:endParaRPr lang="ko-KR" altLang="en-US" sz="3200" b="1" dirty="0">
              <a:solidFill>
                <a:srgbClr val="243255"/>
              </a:solidFill>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Resources’ Competences</a:t>
            </a: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en-US" altLang="ko-KR" sz="2800" dirty="0"/>
              <a:t>Each of the listed competence</a:t>
            </a:r>
            <a:r>
              <a:rPr lang="pl-PL" altLang="ko-KR" sz="2800" dirty="0"/>
              <a:t>s</a:t>
            </a:r>
            <a:r>
              <a:rPr lang="en-US" altLang="ko-KR" sz="2800" dirty="0"/>
              <a:t> represents for you a focus of interest as it provides for the most valuable skills to thrive in business and professional life.</a:t>
            </a:r>
          </a:p>
          <a:p>
            <a:pPr algn="just"/>
            <a:endParaRPr lang="en-US" altLang="ko-KR" sz="2800" dirty="0"/>
          </a:p>
          <a:p>
            <a:pPr algn="just"/>
            <a:r>
              <a:rPr lang="en-US" altLang="ko-KR" sz="2800" dirty="0"/>
              <a:t>2.1 </a:t>
            </a:r>
            <a:r>
              <a:rPr lang="en-GB" sz="2800" b="1" dirty="0"/>
              <a:t>Self-awareness and self-efficacy</a:t>
            </a:r>
          </a:p>
          <a:p>
            <a:pPr algn="just"/>
            <a:r>
              <a:rPr lang="en-GB" altLang="ko-KR" sz="2800" dirty="0"/>
              <a:t>2.2 </a:t>
            </a:r>
            <a:r>
              <a:rPr lang="en-GB" altLang="ko-KR" sz="2800" b="1" dirty="0"/>
              <a:t>Motivation and perseverance</a:t>
            </a:r>
          </a:p>
          <a:p>
            <a:pPr algn="just"/>
            <a:r>
              <a:rPr lang="en-GB" altLang="ko-KR" sz="2800" dirty="0"/>
              <a:t>2.3 </a:t>
            </a:r>
            <a:r>
              <a:rPr lang="en-GB" altLang="ko-KR" sz="2800" b="1" dirty="0"/>
              <a:t>Mobilising resources</a:t>
            </a:r>
          </a:p>
          <a:p>
            <a:pPr algn="just"/>
            <a:r>
              <a:rPr lang="en-GB" altLang="ko-KR" sz="2800" dirty="0"/>
              <a:t>2.4 </a:t>
            </a:r>
            <a:r>
              <a:rPr lang="en-GB" altLang="ko-KR" sz="2800" b="1" dirty="0"/>
              <a:t>Financial and economic literacy</a:t>
            </a:r>
          </a:p>
          <a:p>
            <a:pPr algn="just"/>
            <a:r>
              <a:rPr lang="en-GB" altLang="ko-KR" sz="2800" dirty="0"/>
              <a:t>2.5 </a:t>
            </a:r>
            <a:r>
              <a:rPr lang="en-GB" altLang="ko-KR" sz="2800" b="1" dirty="0"/>
              <a:t>Mobilising others</a:t>
            </a:r>
          </a:p>
          <a:p>
            <a:pPr algn="just"/>
            <a:endParaRPr lang="en-US" altLang="ko-KR" sz="2800" dirty="0"/>
          </a:p>
        </p:txBody>
      </p:sp>
    </p:spTree>
    <p:extLst>
      <p:ext uri="{BB962C8B-B14F-4D97-AF65-F5344CB8AC3E}">
        <p14:creationId xmlns:p14="http://schemas.microsoft.com/office/powerpoint/2010/main" val="12742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arn(inVertic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arn(inVertic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Resources’ Competences and opportunities for employability</a:t>
            </a: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ella 2">
            <a:extLst>
              <a:ext uri="{FF2B5EF4-FFF2-40B4-BE49-F238E27FC236}">
                <a16:creationId xmlns:a16="http://schemas.microsoft.com/office/drawing/2014/main" id="{78EF0F77-F54B-4180-9DBF-8A7552B0783D}"/>
              </a:ext>
            </a:extLst>
          </p:cNvPr>
          <p:cNvGraphicFramePr>
            <a:graphicFrameLocks noGrp="1"/>
          </p:cNvGraphicFramePr>
          <p:nvPr>
            <p:extLst>
              <p:ext uri="{D42A27DB-BD31-4B8C-83A1-F6EECF244321}">
                <p14:modId xmlns:p14="http://schemas.microsoft.com/office/powerpoint/2010/main" val="3423305763"/>
              </p:ext>
            </p:extLst>
          </p:nvPr>
        </p:nvGraphicFramePr>
        <p:xfrm>
          <a:off x="1828800" y="3046504"/>
          <a:ext cx="14630400" cy="519684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136993467"/>
                    </a:ext>
                  </a:extLst>
                </a:gridCol>
                <a:gridCol w="7315200">
                  <a:extLst>
                    <a:ext uri="{9D8B030D-6E8A-4147-A177-3AD203B41FA5}">
                      <a16:colId xmlns:a16="http://schemas.microsoft.com/office/drawing/2014/main" val="577786731"/>
                    </a:ext>
                  </a:extLst>
                </a:gridCol>
              </a:tblGrid>
              <a:tr h="364490">
                <a:tc>
                  <a:txBody>
                    <a:bodyPr/>
                    <a:lstStyle/>
                    <a:p>
                      <a:pPr algn="ctr"/>
                      <a:r>
                        <a:rPr lang="en-US" sz="2500" dirty="0">
                          <a:solidFill>
                            <a:sysClr val="windowText" lastClr="000000"/>
                          </a:solidFill>
                        </a:rPr>
                        <a:t>Competence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500" dirty="0">
                          <a:solidFill>
                            <a:sysClr val="windowText" lastClr="000000"/>
                          </a:solidFill>
                        </a:rPr>
                        <a:t>Employability’s potentials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364490">
                <a:tc>
                  <a:txBody>
                    <a:bodyPr/>
                    <a:lstStyle/>
                    <a:p>
                      <a:pPr algn="just"/>
                      <a:r>
                        <a:rPr lang="en-US" sz="2500" dirty="0">
                          <a:solidFill>
                            <a:sysClr val="windowText" lastClr="000000"/>
                          </a:solidFill>
                        </a:rPr>
                        <a:t>Self-awareness and self-efficacy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dirty="0">
                          <a:solidFill>
                            <a:sysClr val="windowText" lastClr="000000"/>
                          </a:solidFill>
                        </a:rPr>
                        <a:t>Educate yourself, remain engaged in training opportunities, develop a sense of self-initiatives, recognize your limits and work on your weaknesses.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364490">
                <a:tc>
                  <a:txBody>
                    <a:bodyPr/>
                    <a:lstStyle/>
                    <a:p>
                      <a:pPr algn="just"/>
                      <a:r>
                        <a:rPr lang="en-US" sz="2500" dirty="0">
                          <a:solidFill>
                            <a:sysClr val="windowText" lastClr="000000"/>
                          </a:solidFill>
                        </a:rPr>
                        <a:t>Motivation and perseverance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dirty="0">
                          <a:solidFill>
                            <a:sysClr val="windowText" lastClr="000000"/>
                          </a:solidFill>
                        </a:rPr>
                        <a:t>Remain focused, do something that build up your confidence, turn negative thoughts in opportunities for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364490">
                <a:tc>
                  <a:txBody>
                    <a:bodyPr/>
                    <a:lstStyle/>
                    <a:p>
                      <a:pPr algn="just"/>
                      <a:r>
                        <a:rPr lang="en-US" sz="2500" dirty="0">
                          <a:solidFill>
                            <a:sysClr val="windowText" lastClr="000000"/>
                          </a:solidFill>
                        </a:rPr>
                        <a:t>Mobilising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dirty="0">
                          <a:solidFill>
                            <a:sysClr val="windowText" lastClr="000000"/>
                          </a:solidFill>
                        </a:rPr>
                        <a:t>Gather as much information as you can on the industry/sector of your interest, scout the web in search for relevant information/insights on your employers/the organization you want to apply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364490">
                <a:tc>
                  <a:txBody>
                    <a:bodyPr/>
                    <a:lstStyle/>
                    <a:p>
                      <a:pPr algn="just"/>
                      <a:r>
                        <a:rPr lang="en-US" sz="2500" dirty="0">
                          <a:solidFill>
                            <a:sysClr val="windowText" lastClr="000000"/>
                          </a:solidFill>
                        </a:rPr>
                        <a:t>Financial and economic 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dirty="0">
                          <a:solidFill>
                            <a:sysClr val="windowText" lastClr="000000"/>
                          </a:solidFill>
                        </a:rPr>
                        <a:t>Strengthen your knowledge of the very essentials of business, learn the vocabulary and glossary of management, study in advance the operative context in which you will find yourself operating 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364490">
                <a:tc>
                  <a:txBody>
                    <a:bodyPr/>
                    <a:lstStyle/>
                    <a:p>
                      <a:pPr algn="just"/>
                      <a:r>
                        <a:rPr lang="en-US" sz="2500" dirty="0">
                          <a:solidFill>
                            <a:sysClr val="windowText" lastClr="000000"/>
                          </a:solidFill>
                        </a:rPr>
                        <a:t>Mobilising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dirty="0">
                          <a:solidFill>
                            <a:sysClr val="windowText" lastClr="000000"/>
                          </a:solidFill>
                        </a:rPr>
                        <a:t>Train to be an effective communicator, learn how to share enthusiasm and a sense of reliability, seek for external guidance.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spTree>
    <p:extLst>
      <p:ext uri="{BB962C8B-B14F-4D97-AF65-F5344CB8AC3E}">
        <p14:creationId xmlns:p14="http://schemas.microsoft.com/office/powerpoint/2010/main" val="339591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…so what about Emotional Intelligence?</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216539"/>
          </a:xfrm>
          <a:prstGeom prst="rect">
            <a:avLst/>
          </a:prstGeom>
          <a:noFill/>
        </p:spPr>
        <p:txBody>
          <a:bodyPr wrap="square" rtlCol="0">
            <a:spAutoFit/>
          </a:bodyPr>
          <a:lstStyle/>
          <a:p>
            <a:pPr algn="just"/>
            <a:r>
              <a:rPr lang="en-US" altLang="ko-KR" sz="2800" dirty="0"/>
              <a:t>Emotional intelligence is a type of social intelligence that involves the ability to monitor one's own and others' emotions, to discriminate among them, and to use the information to guide one's thinking and actions</a:t>
            </a:r>
            <a:endParaRPr lang="pl-PL" altLang="ko-KR" sz="2800" dirty="0"/>
          </a:p>
          <a:p>
            <a:pPr algn="just"/>
            <a:r>
              <a:rPr lang="en-US" altLang="ko-KR" sz="2200" dirty="0"/>
              <a:t>Source: </a:t>
            </a:r>
            <a:r>
              <a:rPr lang="en-GB" altLang="ko-KR" sz="2200" dirty="0"/>
              <a:t> P. Salovey, John D. Mayer, 1990, Emotional Intelligence</a:t>
            </a:r>
            <a:r>
              <a:rPr lang="en-US" altLang="ko-KR" sz="2200" dirty="0"/>
              <a:t> </a:t>
            </a:r>
          </a:p>
          <a:p>
            <a:pPr algn="just"/>
            <a:endParaRPr lang="en-US" altLang="ko-KR" sz="2200" dirty="0"/>
          </a:p>
          <a:p>
            <a:pPr algn="just"/>
            <a:r>
              <a:rPr lang="en-US" altLang="ko-KR" sz="2800" dirty="0"/>
              <a:t>Emotional Intelligence is an integral part of  many studies on behavioral psychology applied to organizations, businesses and management, leadership and Human Resources. For many years the concept has been a trending topic for debate and discussion among academics and professionals.</a:t>
            </a:r>
            <a:endParaRPr lang="pl-PL" altLang="ko-KR" sz="2800" dirty="0"/>
          </a:p>
          <a:p>
            <a:pPr algn="just"/>
            <a:endParaRPr lang="en-US" altLang="ko-KR" sz="2800" dirty="0"/>
          </a:p>
          <a:p>
            <a:pPr algn="just"/>
            <a:r>
              <a:rPr lang="en-US" altLang="ko-KR" sz="2800" dirty="0">
                <a:solidFill>
                  <a:srgbClr val="0070C0"/>
                </a:solidFill>
              </a:rPr>
              <a:t>!!</a:t>
            </a:r>
            <a:r>
              <a:rPr lang="en-US" altLang="ko-KR" sz="2800" dirty="0"/>
              <a:t> The EntreComp framework does not </a:t>
            </a:r>
            <a:r>
              <a:rPr lang="pl-PL" altLang="ko-KR" sz="2800" dirty="0" err="1"/>
              <a:t>refer</a:t>
            </a:r>
            <a:r>
              <a:rPr lang="pl-PL" altLang="ko-KR" sz="2800" dirty="0"/>
              <a:t> </a:t>
            </a:r>
            <a:r>
              <a:rPr lang="en-US" altLang="ko-KR" sz="2800" dirty="0"/>
              <a:t>to Emotional Intelligence</a:t>
            </a:r>
            <a:r>
              <a:rPr lang="pl-PL" altLang="ko-KR" sz="2800" dirty="0"/>
              <a:t> </a:t>
            </a:r>
            <a:r>
              <a:rPr lang="pl-PL" altLang="ko-KR" sz="2800" dirty="0" err="1"/>
              <a:t>directly</a:t>
            </a:r>
            <a:r>
              <a:rPr lang="en-US" altLang="ko-KR" sz="2800" dirty="0"/>
              <a:t>, but at the same time, many of the </a:t>
            </a:r>
            <a:r>
              <a:rPr lang="en-US" altLang="ko-KR" sz="2800" dirty="0" err="1"/>
              <a:t>EntreComp’s</a:t>
            </a:r>
            <a:r>
              <a:rPr lang="en-US" altLang="ko-KR" sz="2800" dirty="0"/>
              <a:t> areas of interest share the same field of Emotional Intelligence </a:t>
            </a:r>
            <a:r>
              <a:rPr lang="en-US" altLang="ko-KR" sz="2800" dirty="0">
                <a:solidFill>
                  <a:srgbClr val="0070C0"/>
                </a:solidFill>
              </a:rPr>
              <a:t>!!</a:t>
            </a:r>
          </a:p>
        </p:txBody>
      </p:sp>
    </p:spTree>
    <p:extLst>
      <p:ext uri="{BB962C8B-B14F-4D97-AF65-F5344CB8AC3E}">
        <p14:creationId xmlns:p14="http://schemas.microsoft.com/office/powerpoint/2010/main" val="27938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barn(inVertical)">
                                      <p:cBhvr>
                                        <p:cTn id="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A background on Emotional Intelligence</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9425145" cy="4832092"/>
          </a:xfrm>
          <a:prstGeom prst="rect">
            <a:avLst/>
          </a:prstGeom>
          <a:noFill/>
        </p:spPr>
        <p:txBody>
          <a:bodyPr wrap="square" rtlCol="0">
            <a:spAutoFit/>
          </a:bodyPr>
          <a:lstStyle/>
          <a:p>
            <a:pPr algn="just"/>
            <a:r>
              <a:rPr lang="en-US" altLang="ko-KR" sz="2800" dirty="0"/>
              <a:t>The first empirical studies on the roles played by “emotions” in our everyday began in the </a:t>
            </a:r>
            <a:r>
              <a:rPr lang="pl-PL" altLang="ko-KR" sz="2800" dirty="0"/>
              <a:t>19</a:t>
            </a:r>
            <a:r>
              <a:rPr lang="en-US" altLang="ko-KR" sz="2800" dirty="0"/>
              <a:t>20s (</a:t>
            </a:r>
            <a:r>
              <a:rPr lang="en-US" altLang="ko-KR" sz="2800" dirty="0" err="1"/>
              <a:t>Averile</a:t>
            </a:r>
            <a:r>
              <a:rPr lang="en-US" altLang="ko-KR" sz="2800" dirty="0"/>
              <a:t> &amp; Nunley, 1922) with a study conducted to understand how humans comprehend and analyze emotions. </a:t>
            </a:r>
          </a:p>
          <a:p>
            <a:pPr algn="just"/>
            <a:endParaRPr lang="en-US" altLang="ko-KR" sz="2800" dirty="0"/>
          </a:p>
          <a:p>
            <a:pPr algn="just"/>
            <a:r>
              <a:rPr lang="en-US" altLang="ko-KR" sz="2800" dirty="0"/>
              <a:t>For the next 70 years, the research done  on Emotional Intelligence and “emotions” was  relatively insignificant . That was until 1990 when two authors, (John D. Mayer and Peter Salovey) published a ground-breaking article simply entitled </a:t>
            </a:r>
            <a:r>
              <a:rPr lang="en-US" altLang="ko-KR" sz="2800" i="1" dirty="0">
                <a:hlinkClick r:id="rId5"/>
              </a:rPr>
              <a:t>Emotional Intelligence</a:t>
            </a:r>
            <a:r>
              <a:rPr lang="en-US" altLang="ko-KR" sz="2800" dirty="0"/>
              <a:t>, which was  destined to become one of the most influential articles in contemporary social science.</a:t>
            </a:r>
            <a:endParaRPr lang="en-US" altLang="ko-KR" sz="2800" i="1" dirty="0"/>
          </a:p>
        </p:txBody>
      </p:sp>
      <p:pic>
        <p:nvPicPr>
          <p:cNvPr id="2" name="Immagine 1">
            <a:extLst>
              <a:ext uri="{FF2B5EF4-FFF2-40B4-BE49-F238E27FC236}">
                <a16:creationId xmlns:a16="http://schemas.microsoft.com/office/drawing/2014/main" id="{65DE9EF4-8F4E-4960-B9AE-2572BFD48EE9}"/>
              </a:ext>
            </a:extLst>
          </p:cNvPr>
          <p:cNvPicPr>
            <a:picLocks noChangeAspect="1"/>
          </p:cNvPicPr>
          <p:nvPr/>
        </p:nvPicPr>
        <p:blipFill>
          <a:blip r:embed="rId6"/>
          <a:stretch>
            <a:fillRect/>
          </a:stretch>
        </p:blipFill>
        <p:spPr>
          <a:xfrm>
            <a:off x="10591800" y="2617224"/>
            <a:ext cx="3215538" cy="4832092"/>
          </a:xfrm>
          <a:prstGeom prst="rect">
            <a:avLst/>
          </a:prstGeom>
        </p:spPr>
      </p:pic>
      <p:pic>
        <p:nvPicPr>
          <p:cNvPr id="6" name="Immagine 5">
            <a:extLst>
              <a:ext uri="{FF2B5EF4-FFF2-40B4-BE49-F238E27FC236}">
                <a16:creationId xmlns:a16="http://schemas.microsoft.com/office/drawing/2014/main" id="{707CEB50-5C65-48C9-8D47-24869ACE0BEB}"/>
              </a:ext>
            </a:extLst>
          </p:cNvPr>
          <p:cNvPicPr>
            <a:picLocks noChangeAspect="1"/>
          </p:cNvPicPr>
          <p:nvPr/>
        </p:nvPicPr>
        <p:blipFill>
          <a:blip r:embed="rId7"/>
          <a:stretch>
            <a:fillRect/>
          </a:stretch>
        </p:blipFill>
        <p:spPr>
          <a:xfrm>
            <a:off x="13800411" y="2606833"/>
            <a:ext cx="4022717" cy="4832092"/>
          </a:xfrm>
          <a:prstGeom prst="rect">
            <a:avLst/>
          </a:prstGeom>
        </p:spPr>
      </p:pic>
      <p:sp>
        <p:nvSpPr>
          <p:cNvPr id="9" name="CasellaDiTesto 8">
            <a:extLst>
              <a:ext uri="{FF2B5EF4-FFF2-40B4-BE49-F238E27FC236}">
                <a16:creationId xmlns:a16="http://schemas.microsoft.com/office/drawing/2014/main" id="{5AF19A72-E488-475C-9EB4-5D092AE16C29}"/>
              </a:ext>
            </a:extLst>
          </p:cNvPr>
          <p:cNvSpPr txBox="1"/>
          <p:nvPr/>
        </p:nvSpPr>
        <p:spPr>
          <a:xfrm>
            <a:off x="10591800" y="7658100"/>
            <a:ext cx="7696200" cy="646331"/>
          </a:xfrm>
          <a:prstGeom prst="rect">
            <a:avLst/>
          </a:prstGeom>
          <a:noFill/>
        </p:spPr>
        <p:txBody>
          <a:bodyPr wrap="square" rtlCol="0">
            <a:spAutoFit/>
          </a:bodyPr>
          <a:lstStyle/>
          <a:p>
            <a:r>
              <a:rPr lang="en-US" dirty="0"/>
              <a:t>On the left, John D. Mayer; on the right, Peter Salovey.</a:t>
            </a:r>
          </a:p>
          <a:p>
            <a:r>
              <a:rPr lang="en-US" dirty="0"/>
              <a:t>Source: </a:t>
            </a:r>
            <a:r>
              <a:rPr lang="en-US" dirty="0">
                <a:hlinkClick r:id="rId8"/>
              </a:rPr>
              <a:t>University of New Hampshire </a:t>
            </a:r>
            <a:r>
              <a:rPr lang="en-US" dirty="0"/>
              <a:t>and </a:t>
            </a:r>
            <a:r>
              <a:rPr lang="en-US" dirty="0">
                <a:hlinkClick r:id="rId9"/>
              </a:rPr>
              <a:t>Yale School of Management</a:t>
            </a:r>
            <a:endParaRPr lang="en-US" dirty="0"/>
          </a:p>
        </p:txBody>
      </p:sp>
    </p:spTree>
    <p:extLst>
      <p:ext uri="{BB962C8B-B14F-4D97-AF65-F5344CB8AC3E}">
        <p14:creationId xmlns:p14="http://schemas.microsoft.com/office/powerpoint/2010/main" val="14157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Daniel Goleman and the popularization of the concept</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1406345" cy="4401205"/>
          </a:xfrm>
          <a:prstGeom prst="rect">
            <a:avLst/>
          </a:prstGeom>
          <a:noFill/>
        </p:spPr>
        <p:txBody>
          <a:bodyPr wrap="square" rtlCol="0">
            <a:spAutoFit/>
          </a:bodyPr>
          <a:lstStyle/>
          <a:p>
            <a:pPr algn="just"/>
            <a:r>
              <a:rPr lang="en-US" altLang="ko-KR" sz="2800" dirty="0"/>
              <a:t>Emotional intelligence became a “pop” phenomenon  in 1995 when the American psychologist and essayist Daniel Goleman, wrote  the  bestseller  </a:t>
            </a:r>
            <a:r>
              <a:rPr lang="en-US" altLang="ko-KR" sz="2800" b="1" i="1" dirty="0"/>
              <a:t>Emotional Intelligence: Why It Can Matter More Than IQ</a:t>
            </a:r>
            <a:r>
              <a:rPr lang="pl-PL" altLang="ko-KR" sz="2800" b="1" i="1" dirty="0"/>
              <a:t>.</a:t>
            </a:r>
            <a:r>
              <a:rPr lang="en-US" altLang="ko-KR" sz="2800" b="1" i="1" dirty="0"/>
              <a:t>..</a:t>
            </a:r>
            <a:endParaRPr lang="pl-PL" altLang="ko-KR" sz="2800" b="1" i="1" dirty="0"/>
          </a:p>
          <a:p>
            <a:pPr algn="just"/>
            <a:endParaRPr lang="en-GB" altLang="ko-KR" sz="2800" i="1" dirty="0"/>
          </a:p>
          <a:p>
            <a:pPr algn="just"/>
            <a:r>
              <a:rPr lang="en-US" altLang="ko-KR" sz="2800" dirty="0"/>
              <a:t>The international success of this self-help book has helped the concept of Emotional intelligence reach out beyond  academic studies  and become extremely popular with  the general public. </a:t>
            </a:r>
            <a:endParaRPr lang="pl-PL" altLang="ko-KR" sz="2800" dirty="0"/>
          </a:p>
          <a:p>
            <a:pPr algn="just"/>
            <a:endParaRPr lang="en-GB" altLang="ko-KR" sz="2800" dirty="0"/>
          </a:p>
          <a:p>
            <a:pPr algn="just"/>
            <a:r>
              <a:rPr lang="en-US" altLang="ko-KR" sz="2800" dirty="0"/>
              <a:t>Ever since, a countless number of authors, speakers, and researchers have followed in the footsteps of  Mayer, Salovey and Goleman.</a:t>
            </a:r>
          </a:p>
        </p:txBody>
      </p:sp>
      <p:pic>
        <p:nvPicPr>
          <p:cNvPr id="3" name="Immagine 2">
            <a:extLst>
              <a:ext uri="{FF2B5EF4-FFF2-40B4-BE49-F238E27FC236}">
                <a16:creationId xmlns:a16="http://schemas.microsoft.com/office/drawing/2014/main" id="{BEEA0923-A763-4CB4-8EF8-6AB4C918F2C7}"/>
              </a:ext>
            </a:extLst>
          </p:cNvPr>
          <p:cNvPicPr>
            <a:picLocks noChangeAspect="1"/>
          </p:cNvPicPr>
          <p:nvPr/>
        </p:nvPicPr>
        <p:blipFill rotWithShape="1">
          <a:blip r:embed="rId5"/>
          <a:srcRect l="32000" t="-1324" r="3601" b="1324"/>
          <a:stretch/>
        </p:blipFill>
        <p:spPr>
          <a:xfrm>
            <a:off x="13233173" y="2648960"/>
            <a:ext cx="4618581" cy="4034143"/>
          </a:xfrm>
          <a:prstGeom prst="rect">
            <a:avLst/>
          </a:prstGeom>
        </p:spPr>
      </p:pic>
      <p:sp>
        <p:nvSpPr>
          <p:cNvPr id="6" name="CasellaDiTesto 5">
            <a:extLst>
              <a:ext uri="{FF2B5EF4-FFF2-40B4-BE49-F238E27FC236}">
                <a16:creationId xmlns:a16="http://schemas.microsoft.com/office/drawing/2014/main" id="{4F800CA4-0289-4EFD-BFD0-52338CB433AF}"/>
              </a:ext>
            </a:extLst>
          </p:cNvPr>
          <p:cNvSpPr txBox="1"/>
          <p:nvPr/>
        </p:nvSpPr>
        <p:spPr>
          <a:xfrm>
            <a:off x="14020800" y="6819900"/>
            <a:ext cx="3378427" cy="369332"/>
          </a:xfrm>
          <a:prstGeom prst="rect">
            <a:avLst/>
          </a:prstGeom>
          <a:noFill/>
        </p:spPr>
        <p:txBody>
          <a:bodyPr wrap="square" rtlCol="0">
            <a:spAutoFit/>
          </a:bodyPr>
          <a:lstStyle/>
          <a:p>
            <a:r>
              <a:rPr lang="en-US" dirty="0"/>
              <a:t>Source: </a:t>
            </a:r>
            <a:r>
              <a:rPr lang="en-US" dirty="0">
                <a:hlinkClick r:id="rId6"/>
              </a:rPr>
              <a:t>www.danielgoleman.info</a:t>
            </a:r>
            <a:r>
              <a:rPr lang="en-US" dirty="0"/>
              <a:t> </a:t>
            </a:r>
          </a:p>
        </p:txBody>
      </p:sp>
    </p:spTree>
    <p:extLst>
      <p:ext uri="{BB962C8B-B14F-4D97-AF65-F5344CB8AC3E}">
        <p14:creationId xmlns:p14="http://schemas.microsoft.com/office/powerpoint/2010/main" val="3424271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2774</TotalTime>
  <Words>4934</Words>
  <Application>Microsoft Office PowerPoint</Application>
  <PresentationFormat>Niestandardowy</PresentationFormat>
  <Paragraphs>415</Paragraphs>
  <Slides>35</Slides>
  <Notes>31</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35</vt:i4>
      </vt:variant>
    </vt:vector>
  </HeadingPairs>
  <TitlesOfParts>
    <vt:vector size="43" baseType="lpstr">
      <vt:lpstr>맑은 고딕</vt:lpstr>
      <vt:lpstr>Arial</vt:lpstr>
      <vt:lpstr>Calibri</vt:lpstr>
      <vt:lpstr>Tahoma</vt:lpstr>
      <vt:lpstr>Times New Roman</vt:lpstr>
      <vt:lpstr>YADLjI9qxTA 0</vt:lpstr>
      <vt:lpstr>Office Theme</vt:lpstr>
      <vt:lpstr>1_Office Theme</vt:lpstr>
      <vt:lpstr>Prezentacja programu PowerPoint</vt:lpstr>
      <vt:lpstr>OBJECTIVES AND GOALS </vt:lpstr>
      <vt:lpstr>INDEX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Karolina Palimąka</cp:lastModifiedBy>
  <cp:revision>60</cp:revision>
  <dcterms:created xsi:type="dcterms:W3CDTF">2021-03-19T11:51:00Z</dcterms:created>
  <dcterms:modified xsi:type="dcterms:W3CDTF">2022-03-28T09:27:33Z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