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media/image11.jpg" ContentType="image/jpeg"/>
  <Override PartName="/ppt/notesSlides/notesSlide2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40"/>
  </p:notesMasterIdLst>
  <p:sldIdLst>
    <p:sldId id="269" r:id="rId3"/>
    <p:sldId id="257" r:id="rId4"/>
    <p:sldId id="273" r:id="rId5"/>
    <p:sldId id="332" r:id="rId6"/>
    <p:sldId id="264" r:id="rId7"/>
    <p:sldId id="275" r:id="rId8"/>
    <p:sldId id="329" r:id="rId9"/>
    <p:sldId id="324" r:id="rId10"/>
    <p:sldId id="304" r:id="rId11"/>
    <p:sldId id="305" r:id="rId12"/>
    <p:sldId id="328" r:id="rId13"/>
    <p:sldId id="306" r:id="rId14"/>
    <p:sldId id="310" r:id="rId15"/>
    <p:sldId id="327" r:id="rId16"/>
    <p:sldId id="345" r:id="rId17"/>
    <p:sldId id="346" r:id="rId18"/>
    <p:sldId id="347" r:id="rId19"/>
    <p:sldId id="348" r:id="rId20"/>
    <p:sldId id="349" r:id="rId21"/>
    <p:sldId id="350" r:id="rId22"/>
    <p:sldId id="351" r:id="rId23"/>
    <p:sldId id="352" r:id="rId24"/>
    <p:sldId id="353" r:id="rId25"/>
    <p:sldId id="354" r:id="rId26"/>
    <p:sldId id="341" r:id="rId27"/>
    <p:sldId id="337" r:id="rId28"/>
    <p:sldId id="338" r:id="rId29"/>
    <p:sldId id="339" r:id="rId30"/>
    <p:sldId id="344" r:id="rId31"/>
    <p:sldId id="340" r:id="rId32"/>
    <p:sldId id="343" r:id="rId33"/>
    <p:sldId id="356" r:id="rId34"/>
    <p:sldId id="355" r:id="rId35"/>
    <p:sldId id="333" r:id="rId36"/>
    <p:sldId id="330" r:id="rId37"/>
    <p:sldId id="331" r:id="rId38"/>
    <p:sldId id="270" r:id="rId39"/>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4660"/>
  </p:normalViewPr>
  <p:slideViewPr>
    <p:cSldViewPr>
      <p:cViewPr varScale="1">
        <p:scale>
          <a:sx n="73" d="100"/>
          <a:sy n="73" d="100"/>
        </p:scale>
        <p:origin x="70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1988C-082D-44AA-9722-D6ABD896168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3CA0011-42EE-4CDE-8AFF-4F0DF062C41A}">
      <dgm:prSet/>
      <dgm:spPr>
        <a:solidFill>
          <a:srgbClr val="243255"/>
        </a:solidFill>
      </dgm:spPr>
      <dgm:t>
        <a:bodyPr/>
        <a:lstStyle/>
        <a:p>
          <a:pPr rtl="0"/>
          <a:r>
            <a:rPr lang="en-GB" b="1" dirty="0"/>
            <a:t>CREATIVIDAD</a:t>
          </a:r>
          <a:endParaRPr lang="hr-HR" dirty="0"/>
        </a:p>
      </dgm:t>
    </dgm:pt>
    <dgm:pt modelId="{5EDF9AFA-1868-4858-9D7B-E392149AF97B}" type="parTrans" cxnId="{65BB2472-CE7C-4EA0-8E0C-247F61C08BCB}">
      <dgm:prSet/>
      <dgm:spPr/>
      <dgm:t>
        <a:bodyPr/>
        <a:lstStyle/>
        <a:p>
          <a:endParaRPr lang="en-US"/>
        </a:p>
      </dgm:t>
    </dgm:pt>
    <dgm:pt modelId="{61F3453B-0629-4A52-8F6D-EDBF3D9890CA}" type="sibTrans" cxnId="{65BB2472-CE7C-4EA0-8E0C-247F61C08BCB}">
      <dgm:prSet/>
      <dgm:spPr/>
      <dgm:t>
        <a:bodyPr/>
        <a:lstStyle/>
        <a:p>
          <a:endParaRPr lang="en-US"/>
        </a:p>
      </dgm:t>
    </dgm:pt>
    <dgm:pt modelId="{29CA8948-0A80-4B53-93C4-71C7570D42F7}" type="pres">
      <dgm:prSet presAssocID="{2791988C-082D-44AA-9722-D6ABD8961682}" presName="linear" presStyleCnt="0">
        <dgm:presLayoutVars>
          <dgm:animLvl val="lvl"/>
          <dgm:resizeHandles val="exact"/>
        </dgm:presLayoutVars>
      </dgm:prSet>
      <dgm:spPr/>
    </dgm:pt>
    <dgm:pt modelId="{2C81B13C-AA17-44E9-8569-B75BA188C82C}" type="pres">
      <dgm:prSet presAssocID="{63CA0011-42EE-4CDE-8AFF-4F0DF062C41A}" presName="parentText" presStyleLbl="node1" presStyleIdx="0" presStyleCnt="1" custScaleY="100970" custLinFactNeighborY="16164">
        <dgm:presLayoutVars>
          <dgm:chMax val="0"/>
          <dgm:bulletEnabled val="1"/>
        </dgm:presLayoutVars>
      </dgm:prSet>
      <dgm:spPr/>
    </dgm:pt>
  </dgm:ptLst>
  <dgm:cxnLst>
    <dgm:cxn modelId="{06531968-C578-4859-A447-722B76AB7686}" type="presOf" srcId="{2791988C-082D-44AA-9722-D6ABD8961682}" destId="{29CA8948-0A80-4B53-93C4-71C7570D42F7}" srcOrd="0" destOrd="0" presId="urn:microsoft.com/office/officeart/2005/8/layout/vList2"/>
    <dgm:cxn modelId="{65BB2472-CE7C-4EA0-8E0C-247F61C08BCB}" srcId="{2791988C-082D-44AA-9722-D6ABD8961682}" destId="{63CA0011-42EE-4CDE-8AFF-4F0DF062C41A}" srcOrd="0" destOrd="0" parTransId="{5EDF9AFA-1868-4858-9D7B-E392149AF97B}" sibTransId="{61F3453B-0629-4A52-8F6D-EDBF3D9890CA}"/>
    <dgm:cxn modelId="{04FCB0DD-CD37-45F2-9AED-E126C5D9B4A9}" type="presOf" srcId="{63CA0011-42EE-4CDE-8AFF-4F0DF062C41A}" destId="{2C81B13C-AA17-44E9-8569-B75BA188C82C}" srcOrd="0" destOrd="0" presId="urn:microsoft.com/office/officeart/2005/8/layout/vList2"/>
    <dgm:cxn modelId="{5BA9E450-DFC6-4669-B1BE-4D06DC425DDD}" type="presParOf" srcId="{29CA8948-0A80-4B53-93C4-71C7570D42F7}" destId="{2C81B13C-AA17-44E9-8569-B75BA188C82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1994EE-4A5E-499C-BE50-8A6B96AF0D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2A6928-2C55-4325-8450-26A41F9AE8DD}">
      <dgm:prSet/>
      <dgm:spPr>
        <a:solidFill>
          <a:srgbClr val="243255"/>
        </a:solidFill>
      </dgm:spPr>
      <dgm:t>
        <a:bodyPr/>
        <a:lstStyle/>
        <a:p>
          <a:pPr rtl="0"/>
          <a:r>
            <a:rPr lang="es-ES" b="1" noProof="0" dirty="0"/>
            <a:t>Características de la gente creativa: Adaptación de </a:t>
          </a:r>
          <a:r>
            <a:rPr lang="es-ES" b="1" noProof="0" dirty="0" err="1"/>
            <a:t>Cloninger</a:t>
          </a:r>
          <a:r>
            <a:rPr lang="es-ES" b="1" noProof="0" dirty="0"/>
            <a:t> y </a:t>
          </a:r>
          <a:r>
            <a:rPr lang="es-ES" b="1" noProof="0" dirty="0" err="1"/>
            <a:t>Mengert</a:t>
          </a:r>
          <a:r>
            <a:rPr lang="es-ES" b="1" noProof="0" dirty="0"/>
            <a:t> (2010) </a:t>
          </a:r>
          <a:endParaRPr lang="es-ES" noProof="0" dirty="0"/>
        </a:p>
      </dgm:t>
    </dgm:pt>
    <dgm:pt modelId="{F2E97347-6364-4E7B-9ECC-A0649AB12CA8}" type="parTrans" cxnId="{54012798-B3AF-44C0-B99C-090B2384166E}">
      <dgm:prSet/>
      <dgm:spPr/>
      <dgm:t>
        <a:bodyPr/>
        <a:lstStyle/>
        <a:p>
          <a:endParaRPr lang="en-US"/>
        </a:p>
      </dgm:t>
    </dgm:pt>
    <dgm:pt modelId="{2725159C-BD82-4CF6-A0FC-BB005689E0EA}" type="sibTrans" cxnId="{54012798-B3AF-44C0-B99C-090B2384166E}">
      <dgm:prSet/>
      <dgm:spPr/>
      <dgm:t>
        <a:bodyPr/>
        <a:lstStyle/>
        <a:p>
          <a:endParaRPr lang="en-US"/>
        </a:p>
      </dgm:t>
    </dgm:pt>
    <dgm:pt modelId="{A4143D79-2BD4-424D-A169-34985FD98385}" type="pres">
      <dgm:prSet presAssocID="{271994EE-4A5E-499C-BE50-8A6B96AF0D85}" presName="linear" presStyleCnt="0">
        <dgm:presLayoutVars>
          <dgm:animLvl val="lvl"/>
          <dgm:resizeHandles val="exact"/>
        </dgm:presLayoutVars>
      </dgm:prSet>
      <dgm:spPr/>
    </dgm:pt>
    <dgm:pt modelId="{CED07ECB-5C7B-4661-BF9D-6574C90267C0}" type="pres">
      <dgm:prSet presAssocID="{C42A6928-2C55-4325-8450-26A41F9AE8DD}" presName="parentText" presStyleLbl="node1" presStyleIdx="0" presStyleCnt="1">
        <dgm:presLayoutVars>
          <dgm:chMax val="0"/>
          <dgm:bulletEnabled val="1"/>
        </dgm:presLayoutVars>
      </dgm:prSet>
      <dgm:spPr/>
    </dgm:pt>
  </dgm:ptLst>
  <dgm:cxnLst>
    <dgm:cxn modelId="{54012798-B3AF-44C0-B99C-090B2384166E}" srcId="{271994EE-4A5E-499C-BE50-8A6B96AF0D85}" destId="{C42A6928-2C55-4325-8450-26A41F9AE8DD}" srcOrd="0" destOrd="0" parTransId="{F2E97347-6364-4E7B-9ECC-A0649AB12CA8}" sibTransId="{2725159C-BD82-4CF6-A0FC-BB005689E0EA}"/>
    <dgm:cxn modelId="{1B7D229B-A801-465D-A486-EC8763FA421B}" type="presOf" srcId="{C42A6928-2C55-4325-8450-26A41F9AE8DD}" destId="{CED07ECB-5C7B-4661-BF9D-6574C90267C0}" srcOrd="0" destOrd="0" presId="urn:microsoft.com/office/officeart/2005/8/layout/vList2"/>
    <dgm:cxn modelId="{7B7563C8-A8F0-4FAB-BD18-A51DAF725D8F}" type="presOf" srcId="{271994EE-4A5E-499C-BE50-8A6B96AF0D85}" destId="{A4143D79-2BD4-424D-A169-34985FD98385}" srcOrd="0" destOrd="0" presId="urn:microsoft.com/office/officeart/2005/8/layout/vList2"/>
    <dgm:cxn modelId="{C69EE7FC-AF5D-4121-B056-060E6CCDC3D6}" type="presParOf" srcId="{A4143D79-2BD4-424D-A169-34985FD98385}" destId="{CED07ECB-5C7B-4661-BF9D-6574C90267C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FEEDDE-F6C4-4EF0-B1AF-227CF2F801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646D04-DEF2-46F5-A2DC-F47A3A604992}">
      <dgm:prSet/>
      <dgm:spPr>
        <a:solidFill>
          <a:srgbClr val="243255"/>
        </a:solidFill>
      </dgm:spPr>
      <dgm:t>
        <a:bodyPr/>
        <a:lstStyle/>
        <a:p>
          <a:pPr rtl="0"/>
          <a:r>
            <a:rPr lang="es-ES" b="1" noProof="0" dirty="0"/>
            <a:t>El modelo de creatividad 4P </a:t>
          </a:r>
          <a:endParaRPr lang="es-ES" noProof="0" dirty="0"/>
        </a:p>
      </dgm:t>
    </dgm:pt>
    <dgm:pt modelId="{1C2768C5-1474-40FA-A22C-8AA4AABC33EF}" type="parTrans" cxnId="{C7FD3C7D-262A-40D0-9F35-95C2D8715321}">
      <dgm:prSet/>
      <dgm:spPr/>
      <dgm:t>
        <a:bodyPr/>
        <a:lstStyle/>
        <a:p>
          <a:endParaRPr lang="en-US"/>
        </a:p>
      </dgm:t>
    </dgm:pt>
    <dgm:pt modelId="{EEE71EF8-35B3-450C-828F-4D09FAF17F9B}" type="sibTrans" cxnId="{C7FD3C7D-262A-40D0-9F35-95C2D8715321}">
      <dgm:prSet/>
      <dgm:spPr/>
      <dgm:t>
        <a:bodyPr/>
        <a:lstStyle/>
        <a:p>
          <a:endParaRPr lang="en-US"/>
        </a:p>
      </dgm:t>
    </dgm:pt>
    <dgm:pt modelId="{4A77C4B7-4FAB-4105-9072-D4E630FDC4A7}" type="pres">
      <dgm:prSet presAssocID="{70FEEDDE-F6C4-4EF0-B1AF-227CF2F801D9}" presName="linear" presStyleCnt="0">
        <dgm:presLayoutVars>
          <dgm:animLvl val="lvl"/>
          <dgm:resizeHandles val="exact"/>
        </dgm:presLayoutVars>
      </dgm:prSet>
      <dgm:spPr/>
    </dgm:pt>
    <dgm:pt modelId="{CE33C942-163B-44B1-8071-F21D6C0F06F4}" type="pres">
      <dgm:prSet presAssocID="{B6646D04-DEF2-46F5-A2DC-F47A3A604992}" presName="parentText" presStyleLbl="node1" presStyleIdx="0" presStyleCnt="1" custScaleX="95780" custScaleY="100970">
        <dgm:presLayoutVars>
          <dgm:chMax val="0"/>
          <dgm:bulletEnabled val="1"/>
        </dgm:presLayoutVars>
      </dgm:prSet>
      <dgm:spPr/>
    </dgm:pt>
  </dgm:ptLst>
  <dgm:cxnLst>
    <dgm:cxn modelId="{C7FD3C7D-262A-40D0-9F35-95C2D8715321}" srcId="{70FEEDDE-F6C4-4EF0-B1AF-227CF2F801D9}" destId="{B6646D04-DEF2-46F5-A2DC-F47A3A604992}" srcOrd="0" destOrd="0" parTransId="{1C2768C5-1474-40FA-A22C-8AA4AABC33EF}" sibTransId="{EEE71EF8-35B3-450C-828F-4D09FAF17F9B}"/>
    <dgm:cxn modelId="{6C89DEAD-D1BA-4345-9572-AD560D20861C}" type="presOf" srcId="{B6646D04-DEF2-46F5-A2DC-F47A3A604992}" destId="{CE33C942-163B-44B1-8071-F21D6C0F06F4}" srcOrd="0" destOrd="0" presId="urn:microsoft.com/office/officeart/2005/8/layout/vList2"/>
    <dgm:cxn modelId="{297F6EB0-DE89-47A7-85C2-BD4F82AFB2DE}" type="presOf" srcId="{70FEEDDE-F6C4-4EF0-B1AF-227CF2F801D9}" destId="{4A77C4B7-4FAB-4105-9072-D4E630FDC4A7}" srcOrd="0" destOrd="0" presId="urn:microsoft.com/office/officeart/2005/8/layout/vList2"/>
    <dgm:cxn modelId="{E76144D6-2B75-4228-98CF-4431FC1BB5EC}" type="presParOf" srcId="{4A77C4B7-4FAB-4105-9072-D4E630FDC4A7}" destId="{CE33C942-163B-44B1-8071-F21D6C0F06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EB1126-4CD4-4221-976A-30288C6FFB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5B0993-29A2-4C03-AB5B-B891A4658306}">
      <dgm:prSet/>
      <dgm:spPr>
        <a:solidFill>
          <a:srgbClr val="243255"/>
        </a:solidFill>
      </dgm:spPr>
      <dgm:t>
        <a:bodyPr/>
        <a:lstStyle/>
        <a:p>
          <a:pPr rtl="0"/>
          <a:r>
            <a:rPr lang="es-ES" b="1" noProof="0" dirty="0"/>
            <a:t>Tipos de creatividad</a:t>
          </a:r>
          <a:endParaRPr lang="es-ES" noProof="0" dirty="0"/>
        </a:p>
      </dgm:t>
    </dgm:pt>
    <dgm:pt modelId="{FAC4BC9E-87C9-4769-954E-E8A361675593}" type="parTrans" cxnId="{614C3699-5788-49CC-A092-7A10AF5BD404}">
      <dgm:prSet/>
      <dgm:spPr/>
      <dgm:t>
        <a:bodyPr/>
        <a:lstStyle/>
        <a:p>
          <a:endParaRPr lang="en-US"/>
        </a:p>
      </dgm:t>
    </dgm:pt>
    <dgm:pt modelId="{9F3DEB96-83AF-4200-B548-3D09F51CCD07}" type="sibTrans" cxnId="{614C3699-5788-49CC-A092-7A10AF5BD404}">
      <dgm:prSet/>
      <dgm:spPr/>
      <dgm:t>
        <a:bodyPr/>
        <a:lstStyle/>
        <a:p>
          <a:endParaRPr lang="en-US"/>
        </a:p>
      </dgm:t>
    </dgm:pt>
    <dgm:pt modelId="{CD9DC7A0-5944-453F-8D70-21275C73E49C}" type="pres">
      <dgm:prSet presAssocID="{63EB1126-4CD4-4221-976A-30288C6FFB14}" presName="linear" presStyleCnt="0">
        <dgm:presLayoutVars>
          <dgm:animLvl val="lvl"/>
          <dgm:resizeHandles val="exact"/>
        </dgm:presLayoutVars>
      </dgm:prSet>
      <dgm:spPr/>
    </dgm:pt>
    <dgm:pt modelId="{3BC45FE5-4AD4-472A-9115-592D8C132F50}" type="pres">
      <dgm:prSet presAssocID="{1B5B0993-29A2-4C03-AB5B-B891A4658306}" presName="parentText" presStyleLbl="node1" presStyleIdx="0" presStyleCnt="1">
        <dgm:presLayoutVars>
          <dgm:chMax val="0"/>
          <dgm:bulletEnabled val="1"/>
        </dgm:presLayoutVars>
      </dgm:prSet>
      <dgm:spPr/>
    </dgm:pt>
  </dgm:ptLst>
  <dgm:cxnLst>
    <dgm:cxn modelId="{4DCDD762-7D72-4909-9245-A2E10333F77A}" type="presOf" srcId="{63EB1126-4CD4-4221-976A-30288C6FFB14}" destId="{CD9DC7A0-5944-453F-8D70-21275C73E49C}" srcOrd="0" destOrd="0" presId="urn:microsoft.com/office/officeart/2005/8/layout/vList2"/>
    <dgm:cxn modelId="{614C3699-5788-49CC-A092-7A10AF5BD404}" srcId="{63EB1126-4CD4-4221-976A-30288C6FFB14}" destId="{1B5B0993-29A2-4C03-AB5B-B891A4658306}" srcOrd="0" destOrd="0" parTransId="{FAC4BC9E-87C9-4769-954E-E8A361675593}" sibTransId="{9F3DEB96-83AF-4200-B548-3D09F51CCD07}"/>
    <dgm:cxn modelId="{495FF0DB-27E5-4354-B529-4B1A575CB286}" type="presOf" srcId="{1B5B0993-29A2-4C03-AB5B-B891A4658306}" destId="{3BC45FE5-4AD4-472A-9115-592D8C132F50}" srcOrd="0" destOrd="0" presId="urn:microsoft.com/office/officeart/2005/8/layout/vList2"/>
    <dgm:cxn modelId="{4810E47D-A2D1-477E-9810-642F67C744E5}" type="presParOf" srcId="{CD9DC7A0-5944-453F-8D70-21275C73E49C}" destId="{3BC45FE5-4AD4-472A-9115-592D8C132F5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29303B-E217-4364-A797-B4521C9851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4440FA-B432-4E90-88D9-DEC7DF2BBE2A}">
      <dgm:prSet/>
      <dgm:spPr>
        <a:solidFill>
          <a:srgbClr val="243255"/>
        </a:solidFill>
      </dgm:spPr>
      <dgm:t>
        <a:bodyPr/>
        <a:lstStyle/>
        <a:p>
          <a:pPr rtl="0"/>
          <a:r>
            <a:rPr lang="es-ES" b="1" noProof="0" dirty="0"/>
            <a:t>Ejemplos de distintos tipos de creatividad</a:t>
          </a:r>
          <a:endParaRPr lang="es-ES" noProof="0" dirty="0"/>
        </a:p>
      </dgm:t>
    </dgm:pt>
    <dgm:pt modelId="{4C30E77B-B6DB-458F-84F5-BBBA49D938C3}" type="parTrans" cxnId="{BA5F59D3-68BB-4172-B114-1BC455D8ADCC}">
      <dgm:prSet/>
      <dgm:spPr/>
      <dgm:t>
        <a:bodyPr/>
        <a:lstStyle/>
        <a:p>
          <a:endParaRPr lang="en-US"/>
        </a:p>
      </dgm:t>
    </dgm:pt>
    <dgm:pt modelId="{FA63FD39-F1F8-4439-B20B-867D2513BA30}" type="sibTrans" cxnId="{BA5F59D3-68BB-4172-B114-1BC455D8ADCC}">
      <dgm:prSet/>
      <dgm:spPr/>
      <dgm:t>
        <a:bodyPr/>
        <a:lstStyle/>
        <a:p>
          <a:endParaRPr lang="en-US"/>
        </a:p>
      </dgm:t>
    </dgm:pt>
    <dgm:pt modelId="{AE225C48-1DB7-4D2F-BB3F-468A054EDE39}" type="pres">
      <dgm:prSet presAssocID="{2B29303B-E217-4364-A797-B4521C9851E0}" presName="linear" presStyleCnt="0">
        <dgm:presLayoutVars>
          <dgm:animLvl val="lvl"/>
          <dgm:resizeHandles val="exact"/>
        </dgm:presLayoutVars>
      </dgm:prSet>
      <dgm:spPr/>
    </dgm:pt>
    <dgm:pt modelId="{37B4327F-475B-441E-816E-0A81FA37DB40}" type="pres">
      <dgm:prSet presAssocID="{2F4440FA-B432-4E90-88D9-DEC7DF2BBE2A}" presName="parentText" presStyleLbl="node1" presStyleIdx="0" presStyleCnt="1" custScaleY="100970">
        <dgm:presLayoutVars>
          <dgm:chMax val="0"/>
          <dgm:bulletEnabled val="1"/>
        </dgm:presLayoutVars>
      </dgm:prSet>
      <dgm:spPr/>
    </dgm:pt>
  </dgm:ptLst>
  <dgm:cxnLst>
    <dgm:cxn modelId="{98BC622F-04FD-444A-B55D-2DED3F882237}" type="presOf" srcId="{2F4440FA-B432-4E90-88D9-DEC7DF2BBE2A}" destId="{37B4327F-475B-441E-816E-0A81FA37DB40}" srcOrd="0" destOrd="0" presId="urn:microsoft.com/office/officeart/2005/8/layout/vList2"/>
    <dgm:cxn modelId="{515827CB-8587-471A-A59B-E9D3BA5DD628}" type="presOf" srcId="{2B29303B-E217-4364-A797-B4521C9851E0}" destId="{AE225C48-1DB7-4D2F-BB3F-468A054EDE39}" srcOrd="0" destOrd="0" presId="urn:microsoft.com/office/officeart/2005/8/layout/vList2"/>
    <dgm:cxn modelId="{BA5F59D3-68BB-4172-B114-1BC455D8ADCC}" srcId="{2B29303B-E217-4364-A797-B4521C9851E0}" destId="{2F4440FA-B432-4E90-88D9-DEC7DF2BBE2A}" srcOrd="0" destOrd="0" parTransId="{4C30E77B-B6DB-458F-84F5-BBBA49D938C3}" sibTransId="{FA63FD39-F1F8-4439-B20B-867D2513BA30}"/>
    <dgm:cxn modelId="{12976019-BC2B-4594-932B-3815AB665AB2}" type="presParOf" srcId="{AE225C48-1DB7-4D2F-BB3F-468A054EDE39}" destId="{37B4327F-475B-441E-816E-0A81FA37DB4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noProof="0" dirty="0"/>
            <a:t>Superando las barreras personales de la creatividad</a:t>
          </a:r>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1F79CA4A-03DC-4100-A945-09E3A3E5B587}" type="presOf" srcId="{7E36A696-6849-4171-ABB0-B03BE07DAD48}" destId="{042FCD17-01C9-426B-8124-15CB5B8B4CE9}" srcOrd="0" destOrd="0" presId="urn:microsoft.com/office/officeart/2005/8/layout/vList2"/>
    <dgm:cxn modelId="{FA714E7C-10B1-4987-B9C1-CF7896E667AC}"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3F5F6F4-D320-45AE-96FB-A3349E5A2E62}"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noProof="0" dirty="0"/>
            <a:t>Superando las barreras personales de la creatividad</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789C1E84-1820-48CD-87E2-6DAAA064A3EF}" type="presOf" srcId="{D89105CF-35D9-40E3-B34C-EF08538E4860}" destId="{0345C861-32A9-44B6-B9F1-A78F93DC1CC7}" srcOrd="0" destOrd="0" presId="urn:microsoft.com/office/officeart/2005/8/layout/vList2"/>
    <dgm:cxn modelId="{BD2460B1-4CDE-408D-A318-FF9C7EEE6611}"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B6AC7694-56B7-4426-8C51-D96DEDB16FA6}"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noProof="0" dirty="0"/>
            <a:t>Superando las barreras personales de la creatividad</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FA821D28-CC61-471E-A32E-800123997EE6}" type="presOf" srcId="{7E36A696-6849-4171-ABB0-B03BE07DAD48}" destId="{042FCD17-01C9-426B-8124-15CB5B8B4CE9}" srcOrd="0" destOrd="0" presId="urn:microsoft.com/office/officeart/2005/8/layout/vList2"/>
    <dgm:cxn modelId="{7289697A-6BC4-4F19-9A9F-6736424B864E}"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D7096968-4025-49AF-993F-3CB17186FA75}"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noProof="0" dirty="0"/>
            <a:t>Superando las barreras personales de la creatividad</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FB5AE55E-72F8-4471-95E8-2654DC7107BB}" type="presOf" srcId="{7E36A696-6849-4171-ABB0-B03BE07DAD48}" destId="{042FCD17-01C9-426B-8124-15CB5B8B4CE9}" srcOrd="0" destOrd="0" presId="urn:microsoft.com/office/officeart/2005/8/layout/vList2"/>
    <dgm:cxn modelId="{D33DE579-2F22-4446-A861-497BF035B70C}"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6B695027-3E99-44DA-BBDD-71C8D180C5E7}"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noProof="0" dirty="0"/>
            <a:t>Superando las barreras personales de la creatividad</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514F7757-7EAC-44BE-973E-296EFA1C8947}" type="presOf" srcId="{7E36A696-6849-4171-ABB0-B03BE07DAD48}" destId="{042FCD17-01C9-426B-8124-15CB5B8B4CE9}" srcOrd="0" destOrd="0" presId="urn:microsoft.com/office/officeart/2005/8/layout/vList2"/>
    <dgm:cxn modelId="{0B0A34C3-206F-44A2-BFD7-997F41EACDE7}"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EFA7CCE8-12E6-419F-9DF6-253FC06FD53F}"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noProof="0" dirty="0"/>
            <a:t>Superando las barreras personales de la creatividad</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BD303750-EC97-45A9-9756-89ED3978A0F9}" type="presOf" srcId="{7E36A696-6849-4171-ABB0-B03BE07DAD48}" destId="{042FCD17-01C9-426B-8124-15CB5B8B4CE9}" srcOrd="0" destOrd="0" presId="urn:microsoft.com/office/officeart/2005/8/layout/vList2"/>
    <dgm:cxn modelId="{50EF5E79-2944-4CE6-BB6B-188DCD271E09}"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D7458C18-E7EB-4419-8B29-A518204940FF}"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DAC6E-51FF-4EC8-8B36-491D3A13810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99136B9-8495-48E7-902E-63BA085792DB}">
      <dgm:prSet/>
      <dgm:spPr>
        <a:solidFill>
          <a:srgbClr val="243255"/>
        </a:solidFill>
      </dgm:spPr>
      <dgm:t>
        <a:bodyPr/>
        <a:lstStyle/>
        <a:p>
          <a:pPr rtl="0"/>
          <a:r>
            <a:rPr lang="es-ES" b="1" noProof="0" dirty="0"/>
            <a:t>¿Qué es la creatividad?</a:t>
          </a:r>
          <a:endParaRPr lang="es-ES" noProof="0" dirty="0"/>
        </a:p>
      </dgm:t>
    </dgm:pt>
    <dgm:pt modelId="{AED08C29-E06F-4B93-9C76-0E4F78AB7487}" type="parTrans" cxnId="{E307FBFC-56D5-4802-B81F-3E4C3AD8EC09}">
      <dgm:prSet/>
      <dgm:spPr/>
      <dgm:t>
        <a:bodyPr/>
        <a:lstStyle/>
        <a:p>
          <a:endParaRPr lang="en-US"/>
        </a:p>
      </dgm:t>
    </dgm:pt>
    <dgm:pt modelId="{A71255A4-0093-49FC-8956-0C97E8EB8259}" type="sibTrans" cxnId="{E307FBFC-56D5-4802-B81F-3E4C3AD8EC09}">
      <dgm:prSet/>
      <dgm:spPr/>
      <dgm:t>
        <a:bodyPr/>
        <a:lstStyle/>
        <a:p>
          <a:endParaRPr lang="en-US"/>
        </a:p>
      </dgm:t>
    </dgm:pt>
    <dgm:pt modelId="{53FF482D-15EC-4C91-A927-00E8F4AB2F5D}">
      <dgm:prSet/>
      <dgm:spPr>
        <a:ln>
          <a:solidFill>
            <a:srgbClr val="E12227"/>
          </a:solidFill>
        </a:ln>
      </dgm:spPr>
      <dgm:t>
        <a:bodyPr/>
        <a:lstStyle/>
        <a:p>
          <a:pPr rtl="0"/>
          <a:r>
            <a:rPr lang="es-ES" noProof="0" dirty="0"/>
            <a:t>Ser creativo es una necesidad en un mundo desafiante que cambia constantemente</a:t>
          </a:r>
        </a:p>
      </dgm:t>
    </dgm:pt>
    <dgm:pt modelId="{0EC1BE8A-F4A6-4E34-B1F3-B0A0E3234F1A}" type="parTrans" cxnId="{751A9701-5FFE-43F7-B315-CFBE9CBACC86}">
      <dgm:prSet/>
      <dgm:spPr/>
      <dgm:t>
        <a:bodyPr/>
        <a:lstStyle/>
        <a:p>
          <a:endParaRPr lang="en-US"/>
        </a:p>
      </dgm:t>
    </dgm:pt>
    <dgm:pt modelId="{7F048A0E-7911-4F3E-996C-714ADC7FCE5E}" type="sibTrans" cxnId="{751A9701-5FFE-43F7-B315-CFBE9CBACC86}">
      <dgm:prSet/>
      <dgm:spPr/>
      <dgm:t>
        <a:bodyPr/>
        <a:lstStyle/>
        <a:p>
          <a:endParaRPr lang="en-US"/>
        </a:p>
      </dgm:t>
    </dgm:pt>
    <dgm:pt modelId="{8238450C-52E1-484C-A32A-3C2C43E59A5A}">
      <dgm:prSet/>
      <dgm:spPr>
        <a:ln>
          <a:solidFill>
            <a:srgbClr val="E12227"/>
          </a:solidFill>
        </a:ln>
      </dgm:spPr>
      <dgm:t>
        <a:bodyPr/>
        <a:lstStyle/>
        <a:p>
          <a:pPr rtl="0"/>
          <a:r>
            <a:rPr lang="es-ES" noProof="0" dirty="0"/>
            <a:t>La creatividad es la clave del éxito en casi todos los aspectos de la vida, tanto personal como profesionalmente</a:t>
          </a:r>
        </a:p>
      </dgm:t>
    </dgm:pt>
    <dgm:pt modelId="{8916A1D1-6546-4F38-9EB1-DFCDA57CD463}" type="parTrans" cxnId="{BE2AAEDD-A4E0-44A3-9682-98DA7A2E719E}">
      <dgm:prSet/>
      <dgm:spPr/>
      <dgm:t>
        <a:bodyPr/>
        <a:lstStyle/>
        <a:p>
          <a:endParaRPr lang="en-US"/>
        </a:p>
      </dgm:t>
    </dgm:pt>
    <dgm:pt modelId="{8BA1ED72-8302-4344-8F3A-74D42D9A3742}" type="sibTrans" cxnId="{BE2AAEDD-A4E0-44A3-9682-98DA7A2E719E}">
      <dgm:prSet/>
      <dgm:spPr/>
      <dgm:t>
        <a:bodyPr/>
        <a:lstStyle/>
        <a:p>
          <a:endParaRPr lang="en-US"/>
        </a:p>
      </dgm:t>
    </dgm:pt>
    <dgm:pt modelId="{13C5E79B-8884-4534-837C-AD318CCC79E6}">
      <dgm:prSet/>
      <dgm:spPr>
        <a:ln>
          <a:solidFill>
            <a:srgbClr val="E12227"/>
          </a:solidFill>
        </a:ln>
      </dgm:spPr>
      <dgm:t>
        <a:bodyPr/>
        <a:lstStyle/>
        <a:p>
          <a:pPr rtl="0"/>
          <a:r>
            <a:rPr lang="es-ES" noProof="0" dirty="0"/>
            <a:t>La creatividad es importante en la sociedad y ejerce una poderosa influencia en todos los aspectos de la sociedad</a:t>
          </a:r>
        </a:p>
      </dgm:t>
    </dgm:pt>
    <dgm:pt modelId="{72156156-CEAA-4905-8CFD-EB4B31F85998}" type="parTrans" cxnId="{853CDFB2-F9AD-4845-AB91-9C175B240F21}">
      <dgm:prSet/>
      <dgm:spPr/>
      <dgm:t>
        <a:bodyPr/>
        <a:lstStyle/>
        <a:p>
          <a:endParaRPr lang="en-US"/>
        </a:p>
      </dgm:t>
    </dgm:pt>
    <dgm:pt modelId="{67D8E8BA-932A-4011-88DA-62F106FC5D25}" type="sibTrans" cxnId="{853CDFB2-F9AD-4845-AB91-9C175B240F21}">
      <dgm:prSet/>
      <dgm:spPr/>
      <dgm:t>
        <a:bodyPr/>
        <a:lstStyle/>
        <a:p>
          <a:endParaRPr lang="en-US"/>
        </a:p>
      </dgm:t>
    </dgm:pt>
    <dgm:pt modelId="{797A2E8F-E958-4C57-9BF9-6004F236548E}">
      <dgm:prSet/>
      <dgm:spPr>
        <a:ln>
          <a:solidFill>
            <a:srgbClr val="E12227"/>
          </a:solidFill>
        </a:ln>
      </dgm:spPr>
      <dgm:t>
        <a:bodyPr/>
        <a:lstStyle/>
        <a:p>
          <a:pPr rtl="0"/>
          <a:r>
            <a:rPr lang="es-ES" noProof="0" dirty="0"/>
            <a:t>En pocas palabras, la creatividad es la combinación de dos elementos claves: </a:t>
          </a:r>
        </a:p>
      </dgm:t>
    </dgm:pt>
    <dgm:pt modelId="{E838526B-490B-4E40-B282-735661F11B50}" type="parTrans" cxnId="{1109152F-0B84-4E23-BB9B-E0DACDD034E7}">
      <dgm:prSet/>
      <dgm:spPr/>
      <dgm:t>
        <a:bodyPr/>
        <a:lstStyle/>
        <a:p>
          <a:endParaRPr lang="en-US"/>
        </a:p>
      </dgm:t>
    </dgm:pt>
    <dgm:pt modelId="{5BC233D8-75AF-48E5-955B-5C3F6D398B22}" type="sibTrans" cxnId="{1109152F-0B84-4E23-BB9B-E0DACDD034E7}">
      <dgm:prSet/>
      <dgm:spPr/>
      <dgm:t>
        <a:bodyPr/>
        <a:lstStyle/>
        <a:p>
          <a:endParaRPr lang="en-US"/>
        </a:p>
      </dgm:t>
    </dgm:pt>
    <dgm:pt modelId="{A83E1FE7-C514-4595-AB9F-C26C446C21BC}">
      <dgm:prSet/>
      <dgm:spPr>
        <a:ln>
          <a:solidFill>
            <a:srgbClr val="E12227"/>
          </a:solidFill>
        </a:ln>
      </dgm:spPr>
      <dgm:t>
        <a:bodyPr/>
        <a:lstStyle/>
        <a:p>
          <a:pPr rtl="0"/>
          <a:r>
            <a:rPr lang="es-ES" i="1" noProof="0" dirty="0"/>
            <a:t>(1) innovación, novedad, o originalidad y</a:t>
          </a:r>
          <a:endParaRPr lang="es-ES" noProof="0" dirty="0"/>
        </a:p>
      </dgm:t>
    </dgm:pt>
    <dgm:pt modelId="{61C12540-9A37-4262-87FA-29D590E6A912}" type="parTrans" cxnId="{945EAD34-B343-4CFD-A7F5-CBD3DB9F60AE}">
      <dgm:prSet/>
      <dgm:spPr/>
      <dgm:t>
        <a:bodyPr/>
        <a:lstStyle/>
        <a:p>
          <a:endParaRPr lang="en-US"/>
        </a:p>
      </dgm:t>
    </dgm:pt>
    <dgm:pt modelId="{AB342DCE-A516-4EF2-987F-CAB19B866A59}" type="sibTrans" cxnId="{945EAD34-B343-4CFD-A7F5-CBD3DB9F60AE}">
      <dgm:prSet/>
      <dgm:spPr/>
      <dgm:t>
        <a:bodyPr/>
        <a:lstStyle/>
        <a:p>
          <a:endParaRPr lang="en-US"/>
        </a:p>
      </dgm:t>
    </dgm:pt>
    <dgm:pt modelId="{95BEF1C6-77E1-4CD4-B50C-B90CB98ADF61}">
      <dgm:prSet/>
      <dgm:spPr>
        <a:ln>
          <a:solidFill>
            <a:srgbClr val="E12227"/>
          </a:solidFill>
        </a:ln>
      </dgm:spPr>
      <dgm:t>
        <a:bodyPr/>
        <a:lstStyle/>
        <a:p>
          <a:pPr rtl="0"/>
          <a:r>
            <a:rPr lang="es-ES" i="1" noProof="0" dirty="0"/>
            <a:t>(2) idoneidad, utilidad, o valía</a:t>
          </a:r>
          <a:r>
            <a:rPr lang="es-ES" b="1" i="1" noProof="0" dirty="0"/>
            <a:t>.</a:t>
          </a:r>
          <a:endParaRPr lang="es-ES" noProof="0" dirty="0"/>
        </a:p>
      </dgm:t>
    </dgm:pt>
    <dgm:pt modelId="{8BB9237A-9A16-458F-9EC9-02EE28F737CB}" type="parTrans" cxnId="{56280FFA-DF55-4ADE-9D42-A8573915EE6D}">
      <dgm:prSet/>
      <dgm:spPr/>
      <dgm:t>
        <a:bodyPr/>
        <a:lstStyle/>
        <a:p>
          <a:endParaRPr lang="en-US"/>
        </a:p>
      </dgm:t>
    </dgm:pt>
    <dgm:pt modelId="{B1893C6B-F1C3-4786-BD73-FEFEBBFF9C73}" type="sibTrans" cxnId="{56280FFA-DF55-4ADE-9D42-A8573915EE6D}">
      <dgm:prSet/>
      <dgm:spPr/>
      <dgm:t>
        <a:bodyPr/>
        <a:lstStyle/>
        <a:p>
          <a:endParaRPr lang="en-US"/>
        </a:p>
      </dgm:t>
    </dgm:pt>
    <dgm:pt modelId="{97117638-3580-4C75-97A5-5DBD7767C3CA}" type="pres">
      <dgm:prSet presAssocID="{5FBDAC6E-51FF-4EC8-8B36-491D3A13810E}" presName="linear" presStyleCnt="0">
        <dgm:presLayoutVars>
          <dgm:dir/>
          <dgm:animLvl val="lvl"/>
          <dgm:resizeHandles val="exact"/>
        </dgm:presLayoutVars>
      </dgm:prSet>
      <dgm:spPr/>
    </dgm:pt>
    <dgm:pt modelId="{74DD6A11-2BC7-4596-8C36-96E61FE77301}" type="pres">
      <dgm:prSet presAssocID="{499136B9-8495-48E7-902E-63BA085792DB}" presName="parentLin" presStyleCnt="0"/>
      <dgm:spPr/>
    </dgm:pt>
    <dgm:pt modelId="{BA41C789-FC40-450C-8E01-FBE9D28D9EC7}" type="pres">
      <dgm:prSet presAssocID="{499136B9-8495-48E7-902E-63BA085792DB}" presName="parentLeftMargin" presStyleLbl="node1" presStyleIdx="0" presStyleCnt="1"/>
      <dgm:spPr/>
    </dgm:pt>
    <dgm:pt modelId="{335CCE47-B0A7-4E31-BA0F-4591AE467EA7}" type="pres">
      <dgm:prSet presAssocID="{499136B9-8495-48E7-902E-63BA085792DB}" presName="parentText" presStyleLbl="node1" presStyleIdx="0" presStyleCnt="1">
        <dgm:presLayoutVars>
          <dgm:chMax val="0"/>
          <dgm:bulletEnabled val="1"/>
        </dgm:presLayoutVars>
      </dgm:prSet>
      <dgm:spPr/>
    </dgm:pt>
    <dgm:pt modelId="{C523A454-BE1C-4299-8EEA-FF1DBB88ACA2}" type="pres">
      <dgm:prSet presAssocID="{499136B9-8495-48E7-902E-63BA085792DB}" presName="negativeSpace" presStyleCnt="0"/>
      <dgm:spPr/>
    </dgm:pt>
    <dgm:pt modelId="{F84B42E7-1FED-4B36-ABBC-6C5A43F75138}" type="pres">
      <dgm:prSet presAssocID="{499136B9-8495-48E7-902E-63BA085792DB}" presName="childText" presStyleLbl="conFgAcc1" presStyleIdx="0" presStyleCnt="1" custScaleX="96198">
        <dgm:presLayoutVars>
          <dgm:bulletEnabled val="1"/>
        </dgm:presLayoutVars>
      </dgm:prSet>
      <dgm:spPr/>
    </dgm:pt>
  </dgm:ptLst>
  <dgm:cxnLst>
    <dgm:cxn modelId="{751A9701-5FFE-43F7-B315-CFBE9CBACC86}" srcId="{499136B9-8495-48E7-902E-63BA085792DB}" destId="{53FF482D-15EC-4C91-A927-00E8F4AB2F5D}" srcOrd="0" destOrd="0" parTransId="{0EC1BE8A-F4A6-4E34-B1F3-B0A0E3234F1A}" sibTransId="{7F048A0E-7911-4F3E-996C-714ADC7FCE5E}"/>
    <dgm:cxn modelId="{1109152F-0B84-4E23-BB9B-E0DACDD034E7}" srcId="{499136B9-8495-48E7-902E-63BA085792DB}" destId="{797A2E8F-E958-4C57-9BF9-6004F236548E}" srcOrd="3" destOrd="0" parTransId="{E838526B-490B-4E40-B282-735661F11B50}" sibTransId="{5BC233D8-75AF-48E5-955B-5C3F6D398B22}"/>
    <dgm:cxn modelId="{3E59CF31-6DDD-42DA-BE1A-206FF6EA4EE7}" type="presOf" srcId="{8238450C-52E1-484C-A32A-3C2C43E59A5A}" destId="{F84B42E7-1FED-4B36-ABBC-6C5A43F75138}" srcOrd="0" destOrd="1" presId="urn:microsoft.com/office/officeart/2005/8/layout/list1"/>
    <dgm:cxn modelId="{945EAD34-B343-4CFD-A7F5-CBD3DB9F60AE}" srcId="{499136B9-8495-48E7-902E-63BA085792DB}" destId="{A83E1FE7-C514-4595-AB9F-C26C446C21BC}" srcOrd="4" destOrd="0" parTransId="{61C12540-9A37-4262-87FA-29D590E6A912}" sibTransId="{AB342DCE-A516-4EF2-987F-CAB19B866A59}"/>
    <dgm:cxn modelId="{56CD3D3D-81DA-4CE7-B78B-E4F7F2E2B116}" type="presOf" srcId="{499136B9-8495-48E7-902E-63BA085792DB}" destId="{BA41C789-FC40-450C-8E01-FBE9D28D9EC7}" srcOrd="0" destOrd="0" presId="urn:microsoft.com/office/officeart/2005/8/layout/list1"/>
    <dgm:cxn modelId="{BFBFD366-1CB6-4D87-9865-620FC5786A88}" type="presOf" srcId="{797A2E8F-E958-4C57-9BF9-6004F236548E}" destId="{F84B42E7-1FED-4B36-ABBC-6C5A43F75138}" srcOrd="0" destOrd="3" presId="urn:microsoft.com/office/officeart/2005/8/layout/list1"/>
    <dgm:cxn modelId="{669A974D-C1B6-4B99-AE54-5DDCC94ED513}" type="presOf" srcId="{5FBDAC6E-51FF-4EC8-8B36-491D3A13810E}" destId="{97117638-3580-4C75-97A5-5DBD7767C3CA}" srcOrd="0" destOrd="0" presId="urn:microsoft.com/office/officeart/2005/8/layout/list1"/>
    <dgm:cxn modelId="{82B5B04D-3435-4E5A-A143-BF56DC6CD9B5}" type="presOf" srcId="{499136B9-8495-48E7-902E-63BA085792DB}" destId="{335CCE47-B0A7-4E31-BA0F-4591AE467EA7}" srcOrd="1" destOrd="0" presId="urn:microsoft.com/office/officeart/2005/8/layout/list1"/>
    <dgm:cxn modelId="{9E40C095-7409-496A-B1A7-6F08A5A58F56}" type="presOf" srcId="{13C5E79B-8884-4534-837C-AD318CCC79E6}" destId="{F84B42E7-1FED-4B36-ABBC-6C5A43F75138}" srcOrd="0" destOrd="2" presId="urn:microsoft.com/office/officeart/2005/8/layout/list1"/>
    <dgm:cxn modelId="{711F4EAB-ABAE-486D-A1E0-0A3BA451048E}" type="presOf" srcId="{A83E1FE7-C514-4595-AB9F-C26C446C21BC}" destId="{F84B42E7-1FED-4B36-ABBC-6C5A43F75138}" srcOrd="0" destOrd="4" presId="urn:microsoft.com/office/officeart/2005/8/layout/list1"/>
    <dgm:cxn modelId="{9E63D9AF-731E-49C0-8EB7-3C80CF59B652}" type="presOf" srcId="{53FF482D-15EC-4C91-A927-00E8F4AB2F5D}" destId="{F84B42E7-1FED-4B36-ABBC-6C5A43F75138}" srcOrd="0" destOrd="0" presId="urn:microsoft.com/office/officeart/2005/8/layout/list1"/>
    <dgm:cxn modelId="{853CDFB2-F9AD-4845-AB91-9C175B240F21}" srcId="{499136B9-8495-48E7-902E-63BA085792DB}" destId="{13C5E79B-8884-4534-837C-AD318CCC79E6}" srcOrd="2" destOrd="0" parTransId="{72156156-CEAA-4905-8CFD-EB4B31F85998}" sibTransId="{67D8E8BA-932A-4011-88DA-62F106FC5D25}"/>
    <dgm:cxn modelId="{46028EC5-ECF7-41E1-BBF6-333915649A16}" type="presOf" srcId="{95BEF1C6-77E1-4CD4-B50C-B90CB98ADF61}" destId="{F84B42E7-1FED-4B36-ABBC-6C5A43F75138}" srcOrd="0" destOrd="5" presId="urn:microsoft.com/office/officeart/2005/8/layout/list1"/>
    <dgm:cxn modelId="{BE2AAEDD-A4E0-44A3-9682-98DA7A2E719E}" srcId="{499136B9-8495-48E7-902E-63BA085792DB}" destId="{8238450C-52E1-484C-A32A-3C2C43E59A5A}" srcOrd="1" destOrd="0" parTransId="{8916A1D1-6546-4F38-9EB1-DFCDA57CD463}" sibTransId="{8BA1ED72-8302-4344-8F3A-74D42D9A3742}"/>
    <dgm:cxn modelId="{56280FFA-DF55-4ADE-9D42-A8573915EE6D}" srcId="{499136B9-8495-48E7-902E-63BA085792DB}" destId="{95BEF1C6-77E1-4CD4-B50C-B90CB98ADF61}" srcOrd="5" destOrd="0" parTransId="{8BB9237A-9A16-458F-9EC9-02EE28F737CB}" sibTransId="{B1893C6B-F1C3-4786-BD73-FEFEBBFF9C73}"/>
    <dgm:cxn modelId="{E307FBFC-56D5-4802-B81F-3E4C3AD8EC09}" srcId="{5FBDAC6E-51FF-4EC8-8B36-491D3A13810E}" destId="{499136B9-8495-48E7-902E-63BA085792DB}" srcOrd="0" destOrd="0" parTransId="{AED08C29-E06F-4B93-9C76-0E4F78AB7487}" sibTransId="{A71255A4-0093-49FC-8956-0C97E8EB8259}"/>
    <dgm:cxn modelId="{B5637F94-4AC0-46FB-A91A-5E16CC63477A}" type="presParOf" srcId="{97117638-3580-4C75-97A5-5DBD7767C3CA}" destId="{74DD6A11-2BC7-4596-8C36-96E61FE77301}" srcOrd="0" destOrd="0" presId="urn:microsoft.com/office/officeart/2005/8/layout/list1"/>
    <dgm:cxn modelId="{65F2102F-125F-4D8C-8A6E-65F59094CF9F}" type="presParOf" srcId="{74DD6A11-2BC7-4596-8C36-96E61FE77301}" destId="{BA41C789-FC40-450C-8E01-FBE9D28D9EC7}" srcOrd="0" destOrd="0" presId="urn:microsoft.com/office/officeart/2005/8/layout/list1"/>
    <dgm:cxn modelId="{1F1CE684-764C-4BBF-8CD2-5C2F5CC60691}" type="presParOf" srcId="{74DD6A11-2BC7-4596-8C36-96E61FE77301}" destId="{335CCE47-B0A7-4E31-BA0F-4591AE467EA7}" srcOrd="1" destOrd="0" presId="urn:microsoft.com/office/officeart/2005/8/layout/list1"/>
    <dgm:cxn modelId="{F40C6A54-A579-4D65-A4F4-7D2A2F3D11FB}" type="presParOf" srcId="{97117638-3580-4C75-97A5-5DBD7767C3CA}" destId="{C523A454-BE1C-4299-8EEA-FF1DBB88ACA2}" srcOrd="1" destOrd="0" presId="urn:microsoft.com/office/officeart/2005/8/layout/list1"/>
    <dgm:cxn modelId="{4F4C957D-B807-4AB0-9D0D-182E8380AAA5}" type="presParOf" srcId="{97117638-3580-4C75-97A5-5DBD7767C3CA}" destId="{F84B42E7-1FED-4B36-ABBC-6C5A43F7513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dirty="0"/>
            <a:t>Creatividad en equipo</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9B2D813A-21CF-49CD-861E-19FBDBEAB24E}" type="presOf" srcId="{7E36A696-6849-4171-ABB0-B03BE07DAD48}" destId="{042FCD17-01C9-426B-8124-15CB5B8B4CE9}" srcOrd="0" destOrd="0" presId="urn:microsoft.com/office/officeart/2005/8/layout/vList2"/>
    <dgm:cxn modelId="{66A640C6-5AB9-481C-905B-E3FE8BDC725D}"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A9275B26-3B44-4B1D-B3D6-EBA4E1F4CDA3}"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noProof="0" dirty="0"/>
            <a:t>Creatividad en el puesto de trabajo</a:t>
          </a:r>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655EBF93-8090-4C98-A0E6-1987F941A288}" type="presOf" srcId="{7E36A696-6849-4171-ABB0-B03BE07DAD48}" destId="{042FCD17-01C9-426B-8124-15CB5B8B4CE9}" srcOrd="0" destOrd="0" presId="urn:microsoft.com/office/officeart/2005/8/layout/vList2"/>
    <dgm:cxn modelId="{7E604C9B-1C77-454B-BEC4-58F4FD032291}"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824B073-A515-4838-96D8-72F6C0ABC4B5}"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noProof="0" dirty="0"/>
            <a:t>Creatividad en el puesto de trabajo</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C2F386DA-B6A6-4F14-BB97-A2C8F96217D4}"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13814DF2-C509-46B9-A11B-75631BC2E501}" type="presOf" srcId="{7E36A696-6849-4171-ABB0-B03BE07DAD48}" destId="{042FCD17-01C9-426B-8124-15CB5B8B4CE9}" srcOrd="0" destOrd="0" presId="urn:microsoft.com/office/officeart/2005/8/layout/vList2"/>
    <dgm:cxn modelId="{5FA0FA11-6B13-4C78-9107-C7F656D88676}"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0A394A-FDF2-4E24-836B-4FBD3BE200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hr-HR"/>
        </a:p>
      </dgm:t>
    </dgm:pt>
    <dgm:pt modelId="{A9E0B61E-9DFF-4006-BAA8-B2199B919D4A}">
      <dgm:prSet/>
      <dgm:spPr>
        <a:solidFill>
          <a:srgbClr val="243255"/>
        </a:solidFill>
      </dgm:spPr>
      <dgm:t>
        <a:bodyPr/>
        <a:lstStyle/>
        <a:p>
          <a:pPr rtl="0"/>
          <a:r>
            <a:rPr lang="es-ES" i="1" noProof="0" dirty="0"/>
            <a:t>Los fundamentos del pensamiento creativo son:</a:t>
          </a:r>
          <a:endParaRPr lang="es-ES" noProof="0" dirty="0"/>
        </a:p>
      </dgm:t>
    </dgm:pt>
    <dgm:pt modelId="{E212FD41-C095-4F25-B5BD-4BB3D04967B6}" type="parTrans" cxnId="{582E799B-562F-467E-9FA6-28298A904B4F}">
      <dgm:prSet/>
      <dgm:spPr/>
      <dgm:t>
        <a:bodyPr/>
        <a:lstStyle/>
        <a:p>
          <a:endParaRPr lang="hr-HR"/>
        </a:p>
      </dgm:t>
    </dgm:pt>
    <dgm:pt modelId="{84541B4C-8E45-4769-965E-D3F0D24B952C}" type="sibTrans" cxnId="{582E799B-562F-467E-9FA6-28298A904B4F}">
      <dgm:prSet/>
      <dgm:spPr/>
      <dgm:t>
        <a:bodyPr/>
        <a:lstStyle/>
        <a:p>
          <a:endParaRPr lang="hr-HR"/>
        </a:p>
      </dgm:t>
    </dgm:pt>
    <dgm:pt modelId="{B4B47F5C-D03D-4E5C-BCFF-2D1FF81E9779}">
      <dgm:prSet/>
      <dgm:spPr>
        <a:ln>
          <a:solidFill>
            <a:srgbClr val="FF0000"/>
          </a:solidFill>
        </a:ln>
      </dgm:spPr>
      <dgm:t>
        <a:bodyPr/>
        <a:lstStyle/>
        <a:p>
          <a:pPr rtl="0"/>
          <a:r>
            <a:rPr lang="es-ES" i="1" noProof="0" dirty="0"/>
            <a:t>Análisis - </a:t>
          </a:r>
          <a:r>
            <a:rPr lang="es-ES" i="1" dirty="0"/>
            <a:t>analizar el orden actual de las cosas proporciona la base para el pensamiento creativo.</a:t>
          </a:r>
          <a:r>
            <a:rPr lang="es-ES" i="1" noProof="0" dirty="0"/>
            <a:t> </a:t>
          </a:r>
        </a:p>
      </dgm:t>
    </dgm:pt>
    <dgm:pt modelId="{0EC6F8A3-46F6-4E38-BFF1-A62D1B950792}" type="parTrans" cxnId="{C141B838-4114-4CC0-B744-F1ED9BD2A8A5}">
      <dgm:prSet/>
      <dgm:spPr/>
      <dgm:t>
        <a:bodyPr/>
        <a:lstStyle/>
        <a:p>
          <a:endParaRPr lang="hr-HR"/>
        </a:p>
      </dgm:t>
    </dgm:pt>
    <dgm:pt modelId="{2362C6FF-946B-4C2F-9A81-CE7475C47253}" type="sibTrans" cxnId="{C141B838-4114-4CC0-B744-F1ED9BD2A8A5}">
      <dgm:prSet/>
      <dgm:spPr/>
      <dgm:t>
        <a:bodyPr/>
        <a:lstStyle/>
        <a:p>
          <a:endParaRPr lang="hr-HR"/>
        </a:p>
      </dgm:t>
    </dgm:pt>
    <dgm:pt modelId="{3C5E48DA-4361-42B4-8AE5-C2FBE1DF2B97}">
      <dgm:prSet/>
      <dgm:spPr>
        <a:ln>
          <a:solidFill>
            <a:srgbClr val="FF0000"/>
          </a:solidFill>
        </a:ln>
      </dgm:spPr>
      <dgm:t>
        <a:bodyPr/>
        <a:lstStyle/>
        <a:p>
          <a:pPr rtl="0"/>
          <a:r>
            <a:rPr lang="es-ES" i="1" noProof="0" dirty="0"/>
            <a:t>Apertura de mente - </a:t>
          </a:r>
          <a:r>
            <a:rPr lang="es-ES" i="1" dirty="0"/>
            <a:t>estar abiertos a cometer errores y a llegar a algunos callejones sin salida antes de abrirnos paso.</a:t>
          </a:r>
          <a:endParaRPr lang="es-ES" i="1" noProof="0" dirty="0"/>
        </a:p>
      </dgm:t>
    </dgm:pt>
    <dgm:pt modelId="{A10ACA09-407C-447B-B641-AD1CC3D5BD90}" type="parTrans" cxnId="{C9107941-9CF0-495C-AE92-7A847ED66767}">
      <dgm:prSet/>
      <dgm:spPr/>
      <dgm:t>
        <a:bodyPr/>
        <a:lstStyle/>
        <a:p>
          <a:endParaRPr lang="hr-HR"/>
        </a:p>
      </dgm:t>
    </dgm:pt>
    <dgm:pt modelId="{F69239D5-704B-49C3-882E-E53EE85781ED}" type="sibTrans" cxnId="{C9107941-9CF0-495C-AE92-7A847ED66767}">
      <dgm:prSet/>
      <dgm:spPr/>
      <dgm:t>
        <a:bodyPr/>
        <a:lstStyle/>
        <a:p>
          <a:endParaRPr lang="hr-HR"/>
        </a:p>
      </dgm:t>
    </dgm:pt>
    <dgm:pt modelId="{9EA3E2F4-B73D-4523-80FC-0C0E0EC5A68D}">
      <dgm:prSet/>
      <dgm:spPr>
        <a:ln>
          <a:solidFill>
            <a:srgbClr val="FF0000"/>
          </a:solidFill>
        </a:ln>
      </dgm:spPr>
      <dgm:t>
        <a:bodyPr/>
        <a:lstStyle/>
        <a:p>
          <a:pPr rtl="0"/>
          <a:r>
            <a:rPr lang="es-ES" i="1" noProof="0" dirty="0"/>
            <a:t>Organización - </a:t>
          </a:r>
          <a:r>
            <a:rPr lang="es-ES" i="1" dirty="0"/>
            <a:t>la capacidad de estructurar un pensamiento y convertirlo en un plan con un proceso, objetivo y plazo es fundamental.</a:t>
          </a:r>
          <a:r>
            <a:rPr lang="es-ES" i="1" noProof="0" dirty="0"/>
            <a:t> </a:t>
          </a:r>
        </a:p>
      </dgm:t>
    </dgm:pt>
    <dgm:pt modelId="{7AAF48A5-7E54-4849-BDBB-9870EC64E89A}" type="parTrans" cxnId="{298BB8C3-FF43-4926-A56B-6E7D67AF8642}">
      <dgm:prSet/>
      <dgm:spPr/>
      <dgm:t>
        <a:bodyPr/>
        <a:lstStyle/>
        <a:p>
          <a:endParaRPr lang="hr-HR"/>
        </a:p>
      </dgm:t>
    </dgm:pt>
    <dgm:pt modelId="{BD0EA510-1877-43A9-9F8D-B67D8CB575F5}" type="sibTrans" cxnId="{298BB8C3-FF43-4926-A56B-6E7D67AF8642}">
      <dgm:prSet/>
      <dgm:spPr/>
      <dgm:t>
        <a:bodyPr/>
        <a:lstStyle/>
        <a:p>
          <a:endParaRPr lang="hr-HR"/>
        </a:p>
      </dgm:t>
    </dgm:pt>
    <dgm:pt modelId="{644BC0B9-0516-4518-8284-997D7FC76A4F}">
      <dgm:prSet/>
      <dgm:spPr>
        <a:ln>
          <a:solidFill>
            <a:srgbClr val="FF0000"/>
          </a:solidFill>
        </a:ln>
      </dgm:spPr>
      <dgm:t>
        <a:bodyPr/>
        <a:lstStyle/>
        <a:p>
          <a:pPr rtl="0"/>
          <a:r>
            <a:rPr lang="es-ES" i="1" noProof="0" dirty="0"/>
            <a:t>Comunicación – </a:t>
          </a:r>
          <a:r>
            <a:rPr lang="es-ES" i="1" dirty="0"/>
            <a:t>las grandes ideas solo son útiles si se pueden comunicar a los demás (habilidades escritas, verbales y auditivas).</a:t>
          </a:r>
          <a:r>
            <a:rPr lang="es-ES" i="1" noProof="0" dirty="0"/>
            <a:t> </a:t>
          </a:r>
        </a:p>
      </dgm:t>
    </dgm:pt>
    <dgm:pt modelId="{40D8D30C-CA7B-4712-A272-6E470BC7DCE0}" type="parTrans" cxnId="{E9290ABD-DFD9-4A64-A79F-80A2983BD78E}">
      <dgm:prSet/>
      <dgm:spPr/>
      <dgm:t>
        <a:bodyPr/>
        <a:lstStyle/>
        <a:p>
          <a:endParaRPr lang="hr-HR"/>
        </a:p>
      </dgm:t>
    </dgm:pt>
    <dgm:pt modelId="{2A760DF3-9B6F-4296-BB0B-8F571B0CD9D8}" type="sibTrans" cxnId="{E9290ABD-DFD9-4A64-A79F-80A2983BD78E}">
      <dgm:prSet/>
      <dgm:spPr/>
      <dgm:t>
        <a:bodyPr/>
        <a:lstStyle/>
        <a:p>
          <a:endParaRPr lang="hr-HR"/>
        </a:p>
      </dgm:t>
    </dgm:pt>
    <dgm:pt modelId="{0EC57408-47FB-4AB5-A8B8-BCDFB8A3EA19}">
      <dgm:prSet/>
      <dgm:spPr>
        <a:ln>
          <a:solidFill>
            <a:srgbClr val="FF0000"/>
          </a:solidFill>
        </a:ln>
      </dgm:spPr>
      <dgm:t>
        <a:bodyPr/>
        <a:lstStyle/>
        <a:p>
          <a:pPr rtl="0"/>
          <a:r>
            <a:rPr lang="es-ES" i="1" noProof="0" dirty="0"/>
            <a:t>Formación – </a:t>
          </a:r>
          <a:r>
            <a:rPr lang="es-ES" i="1" dirty="0"/>
            <a:t>que fomentará y desarrollará el pensamiento creativo y las habilidades para la resolución de problemas</a:t>
          </a:r>
          <a:r>
            <a:rPr lang="es-ES" i="1" noProof="0" dirty="0"/>
            <a:t>.</a:t>
          </a:r>
        </a:p>
      </dgm:t>
    </dgm:pt>
    <dgm:pt modelId="{C3E15286-06C8-4522-A9A7-52B1D3521BC4}" type="parTrans" cxnId="{1D40F29B-5548-4754-846C-880B5F7D787C}">
      <dgm:prSet/>
      <dgm:spPr/>
      <dgm:t>
        <a:bodyPr/>
        <a:lstStyle/>
        <a:p>
          <a:endParaRPr lang="hr-HR"/>
        </a:p>
      </dgm:t>
    </dgm:pt>
    <dgm:pt modelId="{28C5C194-E15F-4F8E-99DA-F5438996820B}" type="sibTrans" cxnId="{1D40F29B-5548-4754-846C-880B5F7D787C}">
      <dgm:prSet/>
      <dgm:spPr/>
      <dgm:t>
        <a:bodyPr/>
        <a:lstStyle/>
        <a:p>
          <a:endParaRPr lang="hr-HR"/>
        </a:p>
      </dgm:t>
    </dgm:pt>
    <dgm:pt modelId="{7B4F6743-A4AB-43E0-9683-F4061100E1AA}" type="pres">
      <dgm:prSet presAssocID="{D20A394A-FDF2-4E24-836B-4FBD3BE200A6}" presName="linear" presStyleCnt="0">
        <dgm:presLayoutVars>
          <dgm:dir/>
          <dgm:animLvl val="lvl"/>
          <dgm:resizeHandles val="exact"/>
        </dgm:presLayoutVars>
      </dgm:prSet>
      <dgm:spPr/>
    </dgm:pt>
    <dgm:pt modelId="{1A66EF29-490A-452F-90BB-1C6027C4F49F}" type="pres">
      <dgm:prSet presAssocID="{A9E0B61E-9DFF-4006-BAA8-B2199B919D4A}" presName="parentLin" presStyleCnt="0"/>
      <dgm:spPr/>
    </dgm:pt>
    <dgm:pt modelId="{0C26ADA0-4D84-467E-AA2E-75630A5CE375}" type="pres">
      <dgm:prSet presAssocID="{A9E0B61E-9DFF-4006-BAA8-B2199B919D4A}" presName="parentLeftMargin" presStyleLbl="node1" presStyleIdx="0" presStyleCnt="1"/>
      <dgm:spPr/>
    </dgm:pt>
    <dgm:pt modelId="{F4B0C805-FCC3-42D0-AAD3-D26F94D3268B}" type="pres">
      <dgm:prSet presAssocID="{A9E0B61E-9DFF-4006-BAA8-B2199B919D4A}" presName="parentText" presStyleLbl="node1" presStyleIdx="0" presStyleCnt="1">
        <dgm:presLayoutVars>
          <dgm:chMax val="0"/>
          <dgm:bulletEnabled val="1"/>
        </dgm:presLayoutVars>
      </dgm:prSet>
      <dgm:spPr/>
    </dgm:pt>
    <dgm:pt modelId="{93BECC78-2339-487C-BB18-7717FBAA2E48}" type="pres">
      <dgm:prSet presAssocID="{A9E0B61E-9DFF-4006-BAA8-B2199B919D4A}" presName="negativeSpace" presStyleCnt="0"/>
      <dgm:spPr/>
    </dgm:pt>
    <dgm:pt modelId="{419D64A1-74BF-43E0-951D-1129A581E1F1}" type="pres">
      <dgm:prSet presAssocID="{A9E0B61E-9DFF-4006-BAA8-B2199B919D4A}" presName="childText" presStyleLbl="conFgAcc1" presStyleIdx="0" presStyleCnt="1">
        <dgm:presLayoutVars>
          <dgm:bulletEnabled val="1"/>
        </dgm:presLayoutVars>
      </dgm:prSet>
      <dgm:spPr/>
    </dgm:pt>
  </dgm:ptLst>
  <dgm:cxnLst>
    <dgm:cxn modelId="{4FFC1415-500A-4BE2-810F-96D455729336}" type="presOf" srcId="{0EC57408-47FB-4AB5-A8B8-BCDFB8A3EA19}" destId="{419D64A1-74BF-43E0-951D-1129A581E1F1}" srcOrd="0" destOrd="4" presId="urn:microsoft.com/office/officeart/2005/8/layout/list1"/>
    <dgm:cxn modelId="{C141B838-4114-4CC0-B744-F1ED9BD2A8A5}" srcId="{A9E0B61E-9DFF-4006-BAA8-B2199B919D4A}" destId="{B4B47F5C-D03D-4E5C-BCFF-2D1FF81E9779}" srcOrd="0" destOrd="0" parTransId="{0EC6F8A3-46F6-4E38-BFF1-A62D1B950792}" sibTransId="{2362C6FF-946B-4C2F-9A81-CE7475C47253}"/>
    <dgm:cxn modelId="{C9107941-9CF0-495C-AE92-7A847ED66767}" srcId="{A9E0B61E-9DFF-4006-BAA8-B2199B919D4A}" destId="{3C5E48DA-4361-42B4-8AE5-C2FBE1DF2B97}" srcOrd="1" destOrd="0" parTransId="{A10ACA09-407C-447B-B641-AD1CC3D5BD90}" sibTransId="{F69239D5-704B-49C3-882E-E53EE85781ED}"/>
    <dgm:cxn modelId="{3C0A8A64-88A4-424E-9DCC-7591FC1D72B7}" type="presOf" srcId="{9EA3E2F4-B73D-4523-80FC-0C0E0EC5A68D}" destId="{419D64A1-74BF-43E0-951D-1129A581E1F1}" srcOrd="0" destOrd="2" presId="urn:microsoft.com/office/officeart/2005/8/layout/list1"/>
    <dgm:cxn modelId="{FB0E6C45-BC72-4C42-943D-243B75E82D78}" type="presOf" srcId="{A9E0B61E-9DFF-4006-BAA8-B2199B919D4A}" destId="{0C26ADA0-4D84-467E-AA2E-75630A5CE375}" srcOrd="0" destOrd="0" presId="urn:microsoft.com/office/officeart/2005/8/layout/list1"/>
    <dgm:cxn modelId="{DA92F547-4964-4F33-A9C5-D6FFEA9738E2}" type="presOf" srcId="{644BC0B9-0516-4518-8284-997D7FC76A4F}" destId="{419D64A1-74BF-43E0-951D-1129A581E1F1}" srcOrd="0" destOrd="3" presId="urn:microsoft.com/office/officeart/2005/8/layout/list1"/>
    <dgm:cxn modelId="{7B9FB448-40B4-477B-90C5-77DE99CE81D9}" type="presOf" srcId="{D20A394A-FDF2-4E24-836B-4FBD3BE200A6}" destId="{7B4F6743-A4AB-43E0-9683-F4061100E1AA}" srcOrd="0" destOrd="0" presId="urn:microsoft.com/office/officeart/2005/8/layout/list1"/>
    <dgm:cxn modelId="{46C07072-D538-47CF-9FC4-7DC434A01BE0}" type="presOf" srcId="{3C5E48DA-4361-42B4-8AE5-C2FBE1DF2B97}" destId="{419D64A1-74BF-43E0-951D-1129A581E1F1}" srcOrd="0" destOrd="1" presId="urn:microsoft.com/office/officeart/2005/8/layout/list1"/>
    <dgm:cxn modelId="{582E799B-562F-467E-9FA6-28298A904B4F}" srcId="{D20A394A-FDF2-4E24-836B-4FBD3BE200A6}" destId="{A9E0B61E-9DFF-4006-BAA8-B2199B919D4A}" srcOrd="0" destOrd="0" parTransId="{E212FD41-C095-4F25-B5BD-4BB3D04967B6}" sibTransId="{84541B4C-8E45-4769-965E-D3F0D24B952C}"/>
    <dgm:cxn modelId="{1D40F29B-5548-4754-846C-880B5F7D787C}" srcId="{A9E0B61E-9DFF-4006-BAA8-B2199B919D4A}" destId="{0EC57408-47FB-4AB5-A8B8-BCDFB8A3EA19}" srcOrd="4" destOrd="0" parTransId="{C3E15286-06C8-4522-A9A7-52B1D3521BC4}" sibTransId="{28C5C194-E15F-4F8E-99DA-F5438996820B}"/>
    <dgm:cxn modelId="{E9290ABD-DFD9-4A64-A79F-80A2983BD78E}" srcId="{A9E0B61E-9DFF-4006-BAA8-B2199B919D4A}" destId="{644BC0B9-0516-4518-8284-997D7FC76A4F}" srcOrd="3" destOrd="0" parTransId="{40D8D30C-CA7B-4712-A272-6E470BC7DCE0}" sibTransId="{2A760DF3-9B6F-4296-BB0B-8F571B0CD9D8}"/>
    <dgm:cxn modelId="{25B0D1BD-5E21-4795-9466-B2E87637685B}" type="presOf" srcId="{A9E0B61E-9DFF-4006-BAA8-B2199B919D4A}" destId="{F4B0C805-FCC3-42D0-AAD3-D26F94D3268B}" srcOrd="1" destOrd="0" presId="urn:microsoft.com/office/officeart/2005/8/layout/list1"/>
    <dgm:cxn modelId="{298BB8C3-FF43-4926-A56B-6E7D67AF8642}" srcId="{A9E0B61E-9DFF-4006-BAA8-B2199B919D4A}" destId="{9EA3E2F4-B73D-4523-80FC-0C0E0EC5A68D}" srcOrd="2" destOrd="0" parTransId="{7AAF48A5-7E54-4849-BDBB-9870EC64E89A}" sibTransId="{BD0EA510-1877-43A9-9F8D-B67D8CB575F5}"/>
    <dgm:cxn modelId="{905920DB-AF76-432B-BFAC-96C0D87C5A23}" type="presOf" srcId="{B4B47F5C-D03D-4E5C-BCFF-2D1FF81E9779}" destId="{419D64A1-74BF-43E0-951D-1129A581E1F1}" srcOrd="0" destOrd="0" presId="urn:microsoft.com/office/officeart/2005/8/layout/list1"/>
    <dgm:cxn modelId="{39C53DE4-40F0-4477-BE18-059CC5F26A62}" type="presParOf" srcId="{7B4F6743-A4AB-43E0-9683-F4061100E1AA}" destId="{1A66EF29-490A-452F-90BB-1C6027C4F49F}" srcOrd="0" destOrd="0" presId="urn:microsoft.com/office/officeart/2005/8/layout/list1"/>
    <dgm:cxn modelId="{7E32B14D-4261-4BE0-A5E6-655F9F4F347A}" type="presParOf" srcId="{1A66EF29-490A-452F-90BB-1C6027C4F49F}" destId="{0C26ADA0-4D84-467E-AA2E-75630A5CE375}" srcOrd="0" destOrd="0" presId="urn:microsoft.com/office/officeart/2005/8/layout/list1"/>
    <dgm:cxn modelId="{90EB7C4F-7949-40BB-82E3-CCFD8E77A22C}" type="presParOf" srcId="{1A66EF29-490A-452F-90BB-1C6027C4F49F}" destId="{F4B0C805-FCC3-42D0-AAD3-D26F94D3268B}" srcOrd="1" destOrd="0" presId="urn:microsoft.com/office/officeart/2005/8/layout/list1"/>
    <dgm:cxn modelId="{8E0217B2-F0D5-4E6E-A3E7-74867CCF33B8}" type="presParOf" srcId="{7B4F6743-A4AB-43E0-9683-F4061100E1AA}" destId="{93BECC78-2339-487C-BB18-7717FBAA2E48}" srcOrd="1" destOrd="0" presId="urn:microsoft.com/office/officeart/2005/8/layout/list1"/>
    <dgm:cxn modelId="{1121E1D3-8461-4964-986A-9DE8053C9B39}" type="presParOf" srcId="{7B4F6743-A4AB-43E0-9683-F4061100E1AA}" destId="{419D64A1-74BF-43E0-951D-1129A581E1F1}"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noProof="0" dirty="0"/>
            <a:t>Creatividad en el puesto de trabajo</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F3ADB611-E99D-48BA-A1E0-DA447F9D9702}" type="presOf" srcId="{7E36A696-6849-4171-ABB0-B03BE07DAD48}" destId="{042FCD17-01C9-426B-8124-15CB5B8B4CE9}" srcOrd="0" destOrd="0" presId="urn:microsoft.com/office/officeart/2005/8/layout/vList2"/>
    <dgm:cxn modelId="{06FA076E-D8BD-4F65-834E-8615864A9733}"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E97D8BA0-1134-4D9C-937D-70E78CBA135E}"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dirty="0"/>
            <a:t>Técnicas de la creatividad</a:t>
          </a:r>
          <a:endParaRPr lang="hr-HR"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dirty="0"/>
            <a:t>Técnicas de la creatividad </a:t>
          </a:r>
          <a:r>
            <a:rPr lang="hr-HR" b="1" dirty="0"/>
            <a:t>(Geschka, 1983 </a:t>
          </a:r>
          <a:r>
            <a:rPr lang="es-ES" b="1" dirty="0"/>
            <a:t>y</a:t>
          </a:r>
          <a:r>
            <a:rPr lang="hr-HR" b="1" dirty="0"/>
            <a:t> </a:t>
          </a:r>
          <a:r>
            <a:rPr lang="de-DE" b="0" i="0" dirty="0"/>
            <a:t>Wöhler, J., &amp; Reinhardt, R.</a:t>
          </a:r>
          <a:r>
            <a:rPr lang="hr-HR" b="0" i="0" dirty="0"/>
            <a:t>, </a:t>
          </a:r>
          <a:r>
            <a:rPr lang="de-DE" b="0" i="0" dirty="0"/>
            <a:t>2021</a:t>
          </a:r>
          <a:r>
            <a:rPr lang="hr-HR" b="1" dirty="0"/>
            <a:t>)</a:t>
          </a:r>
          <a:endParaRPr lang="hr-HR"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dirty="0"/>
            <a:t>Técnicas de la creatividad</a:t>
          </a:r>
          <a:r>
            <a:rPr lang="hr-HR" b="1" dirty="0"/>
            <a:t> (</a:t>
          </a:r>
          <a:r>
            <a:rPr lang="de-DE" b="0" i="0" dirty="0"/>
            <a:t>Wöhler, J., &amp; Reinhardt, R.</a:t>
          </a:r>
          <a:r>
            <a:rPr lang="hr-HR" b="0" i="0" dirty="0"/>
            <a:t>, </a:t>
          </a:r>
          <a:r>
            <a:rPr lang="de-DE" b="0" i="0" dirty="0"/>
            <a:t>2021</a:t>
          </a:r>
          <a:r>
            <a:rPr lang="hr-HR" b="0" i="0" dirty="0"/>
            <a:t>, p. 146</a:t>
          </a:r>
          <a:r>
            <a:rPr lang="de-DE" b="0" i="0" dirty="0"/>
            <a:t>).</a:t>
          </a:r>
          <a:endParaRPr lang="hr-HR"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dirty="0"/>
            <a:t>Técnicas de la creatividad</a:t>
          </a:r>
          <a:r>
            <a:rPr lang="hr-HR" b="1" dirty="0"/>
            <a:t>: </a:t>
          </a:r>
          <a:r>
            <a:rPr lang="en-GB" b="1" noProof="0" dirty="0"/>
            <a:t>Brainstorming y Brainwriting</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1F17DD3-09A1-4574-A79B-4BC337BA25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775FE0-9034-48F9-9286-D10D3FFAEB4D}">
      <dgm:prSet/>
      <dgm:spPr>
        <a:solidFill>
          <a:srgbClr val="E12227"/>
        </a:solidFill>
      </dgm:spPr>
      <dgm:t>
        <a:bodyPr/>
        <a:lstStyle/>
        <a:p>
          <a:pPr rtl="0"/>
          <a:r>
            <a:rPr lang="en-GB"/>
            <a:t>Brainstorming  </a:t>
          </a:r>
          <a:endParaRPr lang="hr-HR"/>
        </a:p>
      </dgm:t>
    </dgm:pt>
    <dgm:pt modelId="{74F8A72E-9487-41F8-82FC-078297F16919}" type="parTrans" cxnId="{4A28DF03-03C9-4E69-9D04-03749BB229E9}">
      <dgm:prSet/>
      <dgm:spPr/>
      <dgm:t>
        <a:bodyPr/>
        <a:lstStyle/>
        <a:p>
          <a:endParaRPr lang="en-US"/>
        </a:p>
      </dgm:t>
    </dgm:pt>
    <dgm:pt modelId="{FC9F3957-D6A3-4F7D-B4B5-B79B7BCB48CD}" type="sibTrans" cxnId="{4A28DF03-03C9-4E69-9D04-03749BB229E9}">
      <dgm:prSet/>
      <dgm:spPr/>
      <dgm:t>
        <a:bodyPr/>
        <a:lstStyle/>
        <a:p>
          <a:endParaRPr lang="en-US"/>
        </a:p>
      </dgm:t>
    </dgm:pt>
    <dgm:pt modelId="{BC743906-CD19-4A1C-B306-4CE41A26C8E6}">
      <dgm:prSet/>
      <dgm:spPr>
        <a:ln>
          <a:solidFill>
            <a:srgbClr val="E12227"/>
          </a:solidFill>
        </a:ln>
      </dgm:spPr>
      <dgm:t>
        <a:bodyPr/>
        <a:lstStyle/>
        <a:p>
          <a:pPr rtl="0"/>
          <a:r>
            <a:rPr lang="es-ES" dirty="0"/>
            <a:t>Todas las sesiones en grupo tienen como objetivo recoger una serie de ideas dirigidas a solucionar un determinado problema.</a:t>
          </a:r>
          <a:r>
            <a:rPr lang="es-ES" noProof="0" dirty="0"/>
            <a:t> </a:t>
          </a:r>
        </a:p>
      </dgm:t>
    </dgm:pt>
    <dgm:pt modelId="{69EF85D8-B3C7-4809-B5DE-D85F8F56D6F5}" type="parTrans" cxnId="{4501169C-9625-4AB2-B7D2-376806410799}">
      <dgm:prSet/>
      <dgm:spPr/>
      <dgm:t>
        <a:bodyPr/>
        <a:lstStyle/>
        <a:p>
          <a:endParaRPr lang="en-US"/>
        </a:p>
      </dgm:t>
    </dgm:pt>
    <dgm:pt modelId="{0AD76140-4C8F-4E49-A83F-4A8C2B4E1CEA}" type="sibTrans" cxnId="{4501169C-9625-4AB2-B7D2-376806410799}">
      <dgm:prSet/>
      <dgm:spPr/>
      <dgm:t>
        <a:bodyPr/>
        <a:lstStyle/>
        <a:p>
          <a:endParaRPr lang="en-US"/>
        </a:p>
      </dgm:t>
    </dgm:pt>
    <dgm:pt modelId="{3969CBEB-00FA-411F-B17E-05250278DCF4}">
      <dgm:prSet/>
      <dgm:spPr>
        <a:ln>
          <a:solidFill>
            <a:srgbClr val="E12227"/>
          </a:solidFill>
        </a:ln>
      </dgm:spPr>
      <dgm:t>
        <a:bodyPr/>
        <a:lstStyle/>
        <a:p>
          <a:pPr rtl="0"/>
          <a:r>
            <a:rPr lang="es-ES" dirty="0"/>
            <a:t>entorno en el que los individuos colaboran =&gt; todo el grupo toma decisiones, no solo una persona de forma individual</a:t>
          </a:r>
          <a:endParaRPr lang="es-ES" noProof="0" dirty="0"/>
        </a:p>
      </dgm:t>
    </dgm:pt>
    <dgm:pt modelId="{2A0E4903-9CEF-4B09-ADD6-664DEE6FD437}" type="parTrans" cxnId="{45B8B528-CA85-40AA-8F13-D1CFCE91E264}">
      <dgm:prSet/>
      <dgm:spPr/>
      <dgm:t>
        <a:bodyPr/>
        <a:lstStyle/>
        <a:p>
          <a:endParaRPr lang="en-US"/>
        </a:p>
      </dgm:t>
    </dgm:pt>
    <dgm:pt modelId="{E44F4997-8B7A-4C4E-84FA-21364D0E3DD5}" type="sibTrans" cxnId="{45B8B528-CA85-40AA-8F13-D1CFCE91E264}">
      <dgm:prSet/>
      <dgm:spPr/>
      <dgm:t>
        <a:bodyPr/>
        <a:lstStyle/>
        <a:p>
          <a:endParaRPr lang="en-US"/>
        </a:p>
      </dgm:t>
    </dgm:pt>
    <dgm:pt modelId="{56537CFF-73C6-40DB-A650-21DE33820F0F}">
      <dgm:prSet/>
      <dgm:spPr>
        <a:ln>
          <a:solidFill>
            <a:srgbClr val="E12227"/>
          </a:solidFill>
        </a:ln>
      </dgm:spPr>
      <dgm:t>
        <a:bodyPr/>
        <a:lstStyle/>
        <a:p>
          <a:pPr rtl="0"/>
          <a:r>
            <a:rPr lang="es-ES" dirty="0"/>
            <a:t>Sin restricciones de creatividad para sugerencias. </a:t>
          </a:r>
          <a:endParaRPr lang="es-ES" noProof="0" dirty="0"/>
        </a:p>
      </dgm:t>
    </dgm:pt>
    <dgm:pt modelId="{C0ACE829-EBBE-4727-B481-BCA4598540EA}" type="parTrans" cxnId="{301F8317-C73E-4B45-8EB0-E0DE34542647}">
      <dgm:prSet/>
      <dgm:spPr/>
      <dgm:t>
        <a:bodyPr/>
        <a:lstStyle/>
        <a:p>
          <a:endParaRPr lang="en-US"/>
        </a:p>
      </dgm:t>
    </dgm:pt>
    <dgm:pt modelId="{DA829382-1657-4F0F-970C-CCC3E6A298E5}" type="sibTrans" cxnId="{301F8317-C73E-4B45-8EB0-E0DE34542647}">
      <dgm:prSet/>
      <dgm:spPr/>
      <dgm:t>
        <a:bodyPr/>
        <a:lstStyle/>
        <a:p>
          <a:endParaRPr lang="en-US"/>
        </a:p>
      </dgm:t>
    </dgm:pt>
    <dgm:pt modelId="{CBBC70E7-7324-46BA-8F2D-551832E7CFC3}">
      <dgm:prSet/>
      <dgm:spPr>
        <a:ln>
          <a:solidFill>
            <a:srgbClr val="E12227"/>
          </a:solidFill>
        </a:ln>
      </dgm:spPr>
      <dgm:t>
        <a:bodyPr/>
        <a:lstStyle/>
        <a:p>
          <a:pPr rtl="0"/>
          <a:r>
            <a:rPr lang="es-ES" dirty="0"/>
            <a:t>Resultado: una lista de ideas aportadas libremente por todo el grupo</a:t>
          </a:r>
          <a:r>
            <a:rPr lang="es-ES" noProof="0" dirty="0"/>
            <a:t>. </a:t>
          </a:r>
        </a:p>
      </dgm:t>
    </dgm:pt>
    <dgm:pt modelId="{339F428D-EF19-447A-BE0D-B10D3CDF9D91}" type="parTrans" cxnId="{EC385055-F93D-4128-B382-BBD4DB459883}">
      <dgm:prSet/>
      <dgm:spPr/>
      <dgm:t>
        <a:bodyPr/>
        <a:lstStyle/>
        <a:p>
          <a:endParaRPr lang="en-US"/>
        </a:p>
      </dgm:t>
    </dgm:pt>
    <dgm:pt modelId="{D2DDA548-FCAF-4E86-A518-CAED59B971C5}" type="sibTrans" cxnId="{EC385055-F93D-4128-B382-BBD4DB459883}">
      <dgm:prSet/>
      <dgm:spPr/>
      <dgm:t>
        <a:bodyPr/>
        <a:lstStyle/>
        <a:p>
          <a:endParaRPr lang="en-US"/>
        </a:p>
      </dgm:t>
    </dgm:pt>
    <dgm:pt modelId="{B61BA34C-08F0-4571-923A-44476904304C}">
      <dgm:prSet/>
      <dgm:spPr>
        <a:ln>
          <a:solidFill>
            <a:srgbClr val="E12227"/>
          </a:solidFill>
        </a:ln>
      </dgm:spPr>
      <dgm:t>
        <a:bodyPr/>
        <a:lstStyle/>
        <a:p>
          <a:pPr rtl="0"/>
          <a:r>
            <a:rPr lang="es-ES" noProof="0" dirty="0"/>
            <a:t>Brainstorming es tanto un método de estudio y aprendizaje, como un método de investigación científica y creatividad (REFERENCA). </a:t>
          </a:r>
        </a:p>
      </dgm:t>
    </dgm:pt>
    <dgm:pt modelId="{EB0C7DA9-675D-4E18-8A61-00EE4D5FF1F9}" type="parTrans" cxnId="{59E70D7F-08D5-4C79-B0C3-EF41219670E7}">
      <dgm:prSet/>
      <dgm:spPr/>
      <dgm:t>
        <a:bodyPr/>
        <a:lstStyle/>
        <a:p>
          <a:endParaRPr lang="en-US"/>
        </a:p>
      </dgm:t>
    </dgm:pt>
    <dgm:pt modelId="{80E7E000-02C8-4D1B-BFC5-8B77EA4085B9}" type="sibTrans" cxnId="{59E70D7F-08D5-4C79-B0C3-EF41219670E7}">
      <dgm:prSet/>
      <dgm:spPr/>
      <dgm:t>
        <a:bodyPr/>
        <a:lstStyle/>
        <a:p>
          <a:endParaRPr lang="en-US"/>
        </a:p>
      </dgm:t>
    </dgm:pt>
    <dgm:pt modelId="{CDA32646-CB55-4CEA-8621-6410113DE625}" type="pres">
      <dgm:prSet presAssocID="{81F17DD3-09A1-4574-A79B-4BC337BA2516}" presName="linear" presStyleCnt="0">
        <dgm:presLayoutVars>
          <dgm:dir/>
          <dgm:animLvl val="lvl"/>
          <dgm:resizeHandles val="exact"/>
        </dgm:presLayoutVars>
      </dgm:prSet>
      <dgm:spPr/>
    </dgm:pt>
    <dgm:pt modelId="{91B8ECDE-A43B-4704-9C18-DEF816BF00FD}" type="pres">
      <dgm:prSet presAssocID="{94775FE0-9034-48F9-9286-D10D3FFAEB4D}" presName="parentLin" presStyleCnt="0"/>
      <dgm:spPr/>
    </dgm:pt>
    <dgm:pt modelId="{28A506E0-2CDF-4799-AA01-4EE046034F41}" type="pres">
      <dgm:prSet presAssocID="{94775FE0-9034-48F9-9286-D10D3FFAEB4D}" presName="parentLeftMargin" presStyleLbl="node1" presStyleIdx="0" presStyleCnt="1"/>
      <dgm:spPr/>
    </dgm:pt>
    <dgm:pt modelId="{4355EC47-71E5-4844-9960-FCEAF2DA7741}" type="pres">
      <dgm:prSet presAssocID="{94775FE0-9034-48F9-9286-D10D3FFAEB4D}" presName="parentText" presStyleLbl="node1" presStyleIdx="0" presStyleCnt="1">
        <dgm:presLayoutVars>
          <dgm:chMax val="0"/>
          <dgm:bulletEnabled val="1"/>
        </dgm:presLayoutVars>
      </dgm:prSet>
      <dgm:spPr/>
    </dgm:pt>
    <dgm:pt modelId="{B63CB889-4476-402F-97E4-0E5A22301B89}" type="pres">
      <dgm:prSet presAssocID="{94775FE0-9034-48F9-9286-D10D3FFAEB4D}" presName="negativeSpace" presStyleCnt="0"/>
      <dgm:spPr/>
    </dgm:pt>
    <dgm:pt modelId="{D502F44F-265A-4440-8BB0-BD6B266B6EE1}" type="pres">
      <dgm:prSet presAssocID="{94775FE0-9034-48F9-9286-D10D3FFAEB4D}" presName="childText" presStyleLbl="conFgAcc1" presStyleIdx="0" presStyleCnt="1" custLinFactNeighborX="-102" custLinFactNeighborY="7304">
        <dgm:presLayoutVars>
          <dgm:bulletEnabled val="1"/>
        </dgm:presLayoutVars>
      </dgm:prSet>
      <dgm:spPr/>
    </dgm:pt>
  </dgm:ptLst>
  <dgm:cxnLst>
    <dgm:cxn modelId="{71A25501-B0D2-40FE-B335-63A34F9D818C}" type="presOf" srcId="{B61BA34C-08F0-4571-923A-44476904304C}" destId="{D502F44F-265A-4440-8BB0-BD6B266B6EE1}" srcOrd="0" destOrd="4" presId="urn:microsoft.com/office/officeart/2005/8/layout/list1"/>
    <dgm:cxn modelId="{4A28DF03-03C9-4E69-9D04-03749BB229E9}" srcId="{81F17DD3-09A1-4574-A79B-4BC337BA2516}" destId="{94775FE0-9034-48F9-9286-D10D3FFAEB4D}" srcOrd="0" destOrd="0" parTransId="{74F8A72E-9487-41F8-82FC-078297F16919}" sibTransId="{FC9F3957-D6A3-4F7D-B4B5-B79B7BCB48CD}"/>
    <dgm:cxn modelId="{301F8317-C73E-4B45-8EB0-E0DE34542647}" srcId="{94775FE0-9034-48F9-9286-D10D3FFAEB4D}" destId="{56537CFF-73C6-40DB-A650-21DE33820F0F}" srcOrd="2" destOrd="0" parTransId="{C0ACE829-EBBE-4727-B481-BCA4598540EA}" sibTransId="{DA829382-1657-4F0F-970C-CCC3E6A298E5}"/>
    <dgm:cxn modelId="{A539211C-F4BC-4163-A080-0ECE64165E98}" type="presOf" srcId="{81F17DD3-09A1-4574-A79B-4BC337BA2516}" destId="{CDA32646-CB55-4CEA-8621-6410113DE625}" srcOrd="0" destOrd="0" presId="urn:microsoft.com/office/officeart/2005/8/layout/list1"/>
    <dgm:cxn modelId="{45B8B528-CA85-40AA-8F13-D1CFCE91E264}" srcId="{94775FE0-9034-48F9-9286-D10D3FFAEB4D}" destId="{3969CBEB-00FA-411F-B17E-05250278DCF4}" srcOrd="1" destOrd="0" parTransId="{2A0E4903-9CEF-4B09-ADD6-664DEE6FD437}" sibTransId="{E44F4997-8B7A-4C4E-84FA-21364D0E3DD5}"/>
    <dgm:cxn modelId="{337D1B4D-5B64-4DF1-86FD-AF593002A77E}" type="presOf" srcId="{CBBC70E7-7324-46BA-8F2D-551832E7CFC3}" destId="{D502F44F-265A-4440-8BB0-BD6B266B6EE1}" srcOrd="0" destOrd="3" presId="urn:microsoft.com/office/officeart/2005/8/layout/list1"/>
    <dgm:cxn modelId="{F951926E-1E99-4C79-9441-B2E2164BFB06}" type="presOf" srcId="{3969CBEB-00FA-411F-B17E-05250278DCF4}" destId="{D502F44F-265A-4440-8BB0-BD6B266B6EE1}" srcOrd="0" destOrd="1" presId="urn:microsoft.com/office/officeart/2005/8/layout/list1"/>
    <dgm:cxn modelId="{B1232A70-7640-41C9-8611-861D31760A83}" type="presOf" srcId="{94775FE0-9034-48F9-9286-D10D3FFAEB4D}" destId="{4355EC47-71E5-4844-9960-FCEAF2DA7741}" srcOrd="1" destOrd="0" presId="urn:microsoft.com/office/officeart/2005/8/layout/list1"/>
    <dgm:cxn modelId="{EC385055-F93D-4128-B382-BBD4DB459883}" srcId="{94775FE0-9034-48F9-9286-D10D3FFAEB4D}" destId="{CBBC70E7-7324-46BA-8F2D-551832E7CFC3}" srcOrd="3" destOrd="0" parTransId="{339F428D-EF19-447A-BE0D-B10D3CDF9D91}" sibTransId="{D2DDA548-FCAF-4E86-A518-CAED59B971C5}"/>
    <dgm:cxn modelId="{59E70D7F-08D5-4C79-B0C3-EF41219670E7}" srcId="{94775FE0-9034-48F9-9286-D10D3FFAEB4D}" destId="{B61BA34C-08F0-4571-923A-44476904304C}" srcOrd="4" destOrd="0" parTransId="{EB0C7DA9-675D-4E18-8A61-00EE4D5FF1F9}" sibTransId="{80E7E000-02C8-4D1B-BFC5-8B77EA4085B9}"/>
    <dgm:cxn modelId="{B7567085-D96B-4F85-ADC2-1A335EE0099E}" type="presOf" srcId="{56537CFF-73C6-40DB-A650-21DE33820F0F}" destId="{D502F44F-265A-4440-8BB0-BD6B266B6EE1}" srcOrd="0" destOrd="2" presId="urn:microsoft.com/office/officeart/2005/8/layout/list1"/>
    <dgm:cxn modelId="{4501169C-9625-4AB2-B7D2-376806410799}" srcId="{94775FE0-9034-48F9-9286-D10D3FFAEB4D}" destId="{BC743906-CD19-4A1C-B306-4CE41A26C8E6}" srcOrd="0" destOrd="0" parTransId="{69EF85D8-B3C7-4809-B5DE-D85F8F56D6F5}" sibTransId="{0AD76140-4C8F-4E49-A83F-4A8C2B4E1CEA}"/>
    <dgm:cxn modelId="{0E6B8ABB-6354-4412-B988-8A4E5D016AA0}" type="presOf" srcId="{94775FE0-9034-48F9-9286-D10D3FFAEB4D}" destId="{28A506E0-2CDF-4799-AA01-4EE046034F41}" srcOrd="0" destOrd="0" presId="urn:microsoft.com/office/officeart/2005/8/layout/list1"/>
    <dgm:cxn modelId="{2A0D9BEE-6FE1-4DBE-A765-237C2FE6264D}" type="presOf" srcId="{BC743906-CD19-4A1C-B306-4CE41A26C8E6}" destId="{D502F44F-265A-4440-8BB0-BD6B266B6EE1}" srcOrd="0" destOrd="0" presId="urn:microsoft.com/office/officeart/2005/8/layout/list1"/>
    <dgm:cxn modelId="{34ABF427-D5A2-40BC-98EF-E7638D9BB1D2}" type="presParOf" srcId="{CDA32646-CB55-4CEA-8621-6410113DE625}" destId="{91B8ECDE-A43B-4704-9C18-DEF816BF00FD}" srcOrd="0" destOrd="0" presId="urn:microsoft.com/office/officeart/2005/8/layout/list1"/>
    <dgm:cxn modelId="{227675DE-D070-4E25-9F23-B761A0BC7E18}" type="presParOf" srcId="{91B8ECDE-A43B-4704-9C18-DEF816BF00FD}" destId="{28A506E0-2CDF-4799-AA01-4EE046034F41}" srcOrd="0" destOrd="0" presId="urn:microsoft.com/office/officeart/2005/8/layout/list1"/>
    <dgm:cxn modelId="{99483275-D450-45AA-9607-A985F6514EDC}" type="presParOf" srcId="{91B8ECDE-A43B-4704-9C18-DEF816BF00FD}" destId="{4355EC47-71E5-4844-9960-FCEAF2DA7741}" srcOrd="1" destOrd="0" presId="urn:microsoft.com/office/officeart/2005/8/layout/list1"/>
    <dgm:cxn modelId="{C977D312-326D-4682-8C1D-CACCAA56225F}" type="presParOf" srcId="{CDA32646-CB55-4CEA-8621-6410113DE625}" destId="{B63CB889-4476-402F-97E4-0E5A22301B89}" srcOrd="1" destOrd="0" presId="urn:microsoft.com/office/officeart/2005/8/layout/list1"/>
    <dgm:cxn modelId="{99C1D412-DBB2-4DD7-BFEA-72E0F8DD755B}" type="presParOf" srcId="{CDA32646-CB55-4CEA-8621-6410113DE625}" destId="{D502F44F-265A-4440-8BB0-BD6B266B6EE1}"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E6FBC8-E2C8-4B60-9008-5AC207FD0F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D660D5-9C6D-47DE-B0B4-4251E17F01C0}">
      <dgm:prSet/>
      <dgm:spPr>
        <a:solidFill>
          <a:srgbClr val="243255"/>
        </a:solidFill>
      </dgm:spPr>
      <dgm:t>
        <a:bodyPr/>
        <a:lstStyle/>
        <a:p>
          <a:pPr rtl="0"/>
          <a:r>
            <a:rPr lang="es-ES" b="1" noProof="0" dirty="0"/>
            <a:t>Definición de creatividad</a:t>
          </a:r>
          <a:endParaRPr lang="es-ES" noProof="0" dirty="0"/>
        </a:p>
      </dgm:t>
    </dgm:pt>
    <dgm:pt modelId="{CFA440E1-2A7B-416E-92E8-0548D880A7B6}" type="parTrans" cxnId="{D2D013DF-C8E4-4ADE-B340-D71028F30DA6}">
      <dgm:prSet/>
      <dgm:spPr/>
      <dgm:t>
        <a:bodyPr/>
        <a:lstStyle/>
        <a:p>
          <a:endParaRPr lang="en-US"/>
        </a:p>
      </dgm:t>
    </dgm:pt>
    <dgm:pt modelId="{30633B8B-A627-4939-91AE-5CB52433AD0E}" type="sibTrans" cxnId="{D2D013DF-C8E4-4ADE-B340-D71028F30DA6}">
      <dgm:prSet/>
      <dgm:spPr/>
      <dgm:t>
        <a:bodyPr/>
        <a:lstStyle/>
        <a:p>
          <a:endParaRPr lang="en-US"/>
        </a:p>
      </dgm:t>
    </dgm:pt>
    <dgm:pt modelId="{2C062849-BA5D-4C35-AD30-C1873733924D}" type="pres">
      <dgm:prSet presAssocID="{35E6FBC8-E2C8-4B60-9008-5AC207FD0F85}" presName="linear" presStyleCnt="0">
        <dgm:presLayoutVars>
          <dgm:animLvl val="lvl"/>
          <dgm:resizeHandles val="exact"/>
        </dgm:presLayoutVars>
      </dgm:prSet>
      <dgm:spPr/>
    </dgm:pt>
    <dgm:pt modelId="{9894C6E4-A431-4D4C-829C-8A4D90B7C45D}" type="pres">
      <dgm:prSet presAssocID="{16D660D5-9C6D-47DE-B0B4-4251E17F01C0}" presName="parentText" presStyleLbl="node1" presStyleIdx="0" presStyleCnt="1" custScaleX="94794" custLinFactNeighborY="-15869">
        <dgm:presLayoutVars>
          <dgm:chMax val="0"/>
          <dgm:bulletEnabled val="1"/>
        </dgm:presLayoutVars>
      </dgm:prSet>
      <dgm:spPr/>
    </dgm:pt>
  </dgm:ptLst>
  <dgm:cxnLst>
    <dgm:cxn modelId="{7C0A1F04-8B26-4E75-9848-2ACBF77250EA}" type="presOf" srcId="{35E6FBC8-E2C8-4B60-9008-5AC207FD0F85}" destId="{2C062849-BA5D-4C35-AD30-C1873733924D}" srcOrd="0" destOrd="0" presId="urn:microsoft.com/office/officeart/2005/8/layout/vList2"/>
    <dgm:cxn modelId="{D2D013DF-C8E4-4ADE-B340-D71028F30DA6}" srcId="{35E6FBC8-E2C8-4B60-9008-5AC207FD0F85}" destId="{16D660D5-9C6D-47DE-B0B4-4251E17F01C0}" srcOrd="0" destOrd="0" parTransId="{CFA440E1-2A7B-416E-92E8-0548D880A7B6}" sibTransId="{30633B8B-A627-4939-91AE-5CB52433AD0E}"/>
    <dgm:cxn modelId="{2878DCF1-0664-4320-BA09-E89B2911BC07}" type="presOf" srcId="{16D660D5-9C6D-47DE-B0B4-4251E17F01C0}" destId="{9894C6E4-A431-4D4C-829C-8A4D90B7C45D}" srcOrd="0" destOrd="0" presId="urn:microsoft.com/office/officeart/2005/8/layout/vList2"/>
    <dgm:cxn modelId="{B2BBD1DA-BD61-4E3D-8E91-29033B3A62E4}" type="presParOf" srcId="{2C062849-BA5D-4C35-AD30-C1873733924D}" destId="{9894C6E4-A431-4D4C-829C-8A4D90B7C4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dirty="0"/>
            <a:t>Técnicas de la creatividad</a:t>
          </a:r>
          <a:r>
            <a:rPr lang="hr-HR" b="1" dirty="0"/>
            <a:t>: </a:t>
          </a:r>
          <a:r>
            <a:rPr lang="en-GB" b="1" noProof="0" dirty="0"/>
            <a:t>Brainstorming y Brainwriting</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1F17DD3-09A1-4574-A79B-4BC337BA25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0B29131-4F90-493D-9C02-3A7002889F6A}">
      <dgm:prSet/>
      <dgm:spPr>
        <a:solidFill>
          <a:srgbClr val="E12227"/>
        </a:solidFill>
        <a:ln>
          <a:solidFill>
            <a:srgbClr val="E12227"/>
          </a:solidFill>
        </a:ln>
      </dgm:spPr>
      <dgm:t>
        <a:bodyPr/>
        <a:lstStyle/>
        <a:p>
          <a:pPr rtl="0"/>
          <a:r>
            <a:rPr lang="en-GB"/>
            <a:t>Brain-writing</a:t>
          </a:r>
          <a:endParaRPr lang="hr-HR"/>
        </a:p>
      </dgm:t>
    </dgm:pt>
    <dgm:pt modelId="{E24BE875-D215-4EC9-9BAF-0B4285191407}" type="parTrans" cxnId="{213C0A98-A0C3-4990-9F25-1B4327FDA2B7}">
      <dgm:prSet/>
      <dgm:spPr/>
      <dgm:t>
        <a:bodyPr/>
        <a:lstStyle/>
        <a:p>
          <a:endParaRPr lang="en-US"/>
        </a:p>
      </dgm:t>
    </dgm:pt>
    <dgm:pt modelId="{E2E61B77-78F8-485C-B40C-6D50F3AD5174}" type="sibTrans" cxnId="{213C0A98-A0C3-4990-9F25-1B4327FDA2B7}">
      <dgm:prSet/>
      <dgm:spPr/>
      <dgm:t>
        <a:bodyPr/>
        <a:lstStyle/>
        <a:p>
          <a:endParaRPr lang="en-US"/>
        </a:p>
      </dgm:t>
    </dgm:pt>
    <dgm:pt modelId="{EFE8D5EB-6C9D-4E27-ACBB-22D9C4487C28}">
      <dgm:prSet/>
      <dgm:spPr>
        <a:ln>
          <a:solidFill>
            <a:srgbClr val="E12227"/>
          </a:solidFill>
        </a:ln>
      </dgm:spPr>
      <dgm:t>
        <a:bodyPr/>
        <a:lstStyle/>
        <a:p>
          <a:pPr rtl="0"/>
          <a:r>
            <a:rPr lang="es-ES" noProof="0" dirty="0"/>
            <a:t>Es una técnica relativamente poco conocida</a:t>
          </a:r>
        </a:p>
      </dgm:t>
    </dgm:pt>
    <dgm:pt modelId="{305555E4-AF75-4844-BDBB-47424E20E561}" type="parTrans" cxnId="{11DA5C2A-38FA-4D4C-AC73-15EF15BD6EA2}">
      <dgm:prSet/>
      <dgm:spPr/>
      <dgm:t>
        <a:bodyPr/>
        <a:lstStyle/>
        <a:p>
          <a:endParaRPr lang="en-US"/>
        </a:p>
      </dgm:t>
    </dgm:pt>
    <dgm:pt modelId="{57FE58A4-8148-478C-8CF8-C66653091104}" type="sibTrans" cxnId="{11DA5C2A-38FA-4D4C-AC73-15EF15BD6EA2}">
      <dgm:prSet/>
      <dgm:spPr/>
      <dgm:t>
        <a:bodyPr/>
        <a:lstStyle/>
        <a:p>
          <a:endParaRPr lang="en-US"/>
        </a:p>
      </dgm:t>
    </dgm:pt>
    <dgm:pt modelId="{5FD919E7-9282-4BB5-9683-0AEF6AD94E5D}">
      <dgm:prSet/>
      <dgm:spPr>
        <a:ln>
          <a:solidFill>
            <a:srgbClr val="E12227"/>
          </a:solidFill>
        </a:ln>
      </dgm:spPr>
      <dgm:t>
        <a:bodyPr/>
        <a:lstStyle/>
        <a:p>
          <a:pPr rtl="0"/>
          <a:r>
            <a:rPr lang="es-ES" noProof="0" dirty="0"/>
            <a:t>Puede desarrollar aún más las ideas generadas en una sesión de brainstorming. </a:t>
          </a:r>
        </a:p>
      </dgm:t>
    </dgm:pt>
    <dgm:pt modelId="{A7D95E6F-9229-4D79-8874-E28763908D2B}" type="parTrans" cxnId="{FCFF4A1A-EE17-4ED2-8E87-16E07EFA710E}">
      <dgm:prSet/>
      <dgm:spPr/>
      <dgm:t>
        <a:bodyPr/>
        <a:lstStyle/>
        <a:p>
          <a:endParaRPr lang="en-US"/>
        </a:p>
      </dgm:t>
    </dgm:pt>
    <dgm:pt modelId="{6E4AAAC5-A8EA-4AE3-9CD7-EC02D84CA422}" type="sibTrans" cxnId="{FCFF4A1A-EE17-4ED2-8E87-16E07EFA710E}">
      <dgm:prSet/>
      <dgm:spPr/>
      <dgm:t>
        <a:bodyPr/>
        <a:lstStyle/>
        <a:p>
          <a:endParaRPr lang="en-US"/>
        </a:p>
      </dgm:t>
    </dgm:pt>
    <dgm:pt modelId="{ED7B4644-68DF-43ED-951A-75BCF60370C6}">
      <dgm:prSet/>
      <dgm:spPr>
        <a:ln>
          <a:solidFill>
            <a:srgbClr val="E12227"/>
          </a:solidFill>
        </a:ln>
      </dgm:spPr>
      <dgm:t>
        <a:bodyPr/>
        <a:lstStyle/>
        <a:p>
          <a:r>
            <a:rPr lang="es-ES" noProof="0" dirty="0" err="1"/>
            <a:t>Liticanu</a:t>
          </a:r>
          <a:r>
            <a:rPr lang="es-ES" noProof="0" dirty="0"/>
            <a:t> et al. (2015)  sugieren algunas ventajas sobre el brainstorming:</a:t>
          </a:r>
        </a:p>
      </dgm:t>
    </dgm:pt>
    <dgm:pt modelId="{0ED54B55-D5AE-40DB-A5F3-974BA7681D0A}" type="parTrans" cxnId="{FD3B239C-639A-446D-A95C-B5BB359A3EA3}">
      <dgm:prSet/>
      <dgm:spPr/>
    </dgm:pt>
    <dgm:pt modelId="{753FE746-5B35-4D08-9CFE-A4FD1ED76D42}" type="sibTrans" cxnId="{FD3B239C-639A-446D-A95C-B5BB359A3EA3}">
      <dgm:prSet/>
      <dgm:spPr/>
    </dgm:pt>
    <dgm:pt modelId="{B75EEB29-2E04-4FAB-82E1-2F0041FA8978}">
      <dgm:prSet/>
      <dgm:spPr/>
      <dgm:t>
        <a:bodyPr/>
        <a:lstStyle/>
        <a:p>
          <a:r>
            <a:rPr lang="es-ES" noProof="0" dirty="0">
              <a:solidFill>
                <a:srgbClr val="FF0000"/>
              </a:solidFill>
            </a:rPr>
            <a:t>La escritura, en vez de solo decir ideas, hace que la gente piense en ellas y puedan articularlas con mayor claridad; </a:t>
          </a:r>
        </a:p>
      </dgm:t>
    </dgm:pt>
    <dgm:pt modelId="{54C9FEFC-6C9C-4069-ACE9-05FEC1C4BEE1}" type="parTrans" cxnId="{173E9FFD-4CCB-4C1B-8A06-7E49DEEBE9F3}">
      <dgm:prSet/>
      <dgm:spPr/>
      <dgm:t>
        <a:bodyPr/>
        <a:lstStyle/>
        <a:p>
          <a:endParaRPr lang="en-US"/>
        </a:p>
      </dgm:t>
    </dgm:pt>
    <dgm:pt modelId="{43B1F3A5-CD1B-4CD0-A3AC-6D82C2B28991}" type="sibTrans" cxnId="{173E9FFD-4CCB-4C1B-8A06-7E49DEEBE9F3}">
      <dgm:prSet/>
      <dgm:spPr/>
      <dgm:t>
        <a:bodyPr/>
        <a:lstStyle/>
        <a:p>
          <a:endParaRPr lang="en-US"/>
        </a:p>
      </dgm:t>
    </dgm:pt>
    <dgm:pt modelId="{344658D9-0081-4758-986B-B8C67628D03C}">
      <dgm:prSet/>
      <dgm:spPr/>
      <dgm:t>
        <a:bodyPr/>
        <a:lstStyle/>
        <a:p>
          <a:r>
            <a:rPr lang="es-ES" noProof="0" dirty="0">
              <a:solidFill>
                <a:srgbClr val="FF0000"/>
              </a:solidFill>
            </a:rPr>
            <a:t>Ayuda a expresarse a los más tímidos</a:t>
          </a:r>
        </a:p>
      </dgm:t>
    </dgm:pt>
    <dgm:pt modelId="{EB7E644C-3ED8-43FA-A8D7-9D9055CA4D58}" type="parTrans" cxnId="{A16456DD-03FD-4059-80E4-75159B893520}">
      <dgm:prSet/>
      <dgm:spPr/>
      <dgm:t>
        <a:bodyPr/>
        <a:lstStyle/>
        <a:p>
          <a:endParaRPr lang="en-US"/>
        </a:p>
      </dgm:t>
    </dgm:pt>
    <dgm:pt modelId="{57981BE7-B19F-44B4-BC5C-FD078E447809}" type="sibTrans" cxnId="{A16456DD-03FD-4059-80E4-75159B893520}">
      <dgm:prSet/>
      <dgm:spPr/>
      <dgm:t>
        <a:bodyPr/>
        <a:lstStyle/>
        <a:p>
          <a:endParaRPr lang="en-US"/>
        </a:p>
      </dgm:t>
    </dgm:pt>
    <dgm:pt modelId="{ED1346D3-94F1-4E9F-B860-AA313FCA810A}">
      <dgm:prSet/>
      <dgm:spPr/>
      <dgm:t>
        <a:bodyPr/>
        <a:lstStyle/>
        <a:p>
          <a:r>
            <a:rPr lang="es-ES" noProof="0" dirty="0">
              <a:solidFill>
                <a:srgbClr val="FF0000"/>
              </a:solidFill>
            </a:rPr>
            <a:t>Es ventajoso si el grupo tiende a "socializar" demasiado; </a:t>
          </a:r>
        </a:p>
      </dgm:t>
    </dgm:pt>
    <dgm:pt modelId="{BA56044C-18B9-45E3-B170-F20B38E6C53D}" type="parTrans" cxnId="{5ACE2399-196C-416F-8F7D-719546B52353}">
      <dgm:prSet/>
      <dgm:spPr/>
      <dgm:t>
        <a:bodyPr/>
        <a:lstStyle/>
        <a:p>
          <a:endParaRPr lang="en-US"/>
        </a:p>
      </dgm:t>
    </dgm:pt>
    <dgm:pt modelId="{1103EB3E-61E0-47A7-90C8-DB00BF8FE781}" type="sibTrans" cxnId="{5ACE2399-196C-416F-8F7D-719546B52353}">
      <dgm:prSet/>
      <dgm:spPr/>
      <dgm:t>
        <a:bodyPr/>
        <a:lstStyle/>
        <a:p>
          <a:endParaRPr lang="en-US"/>
        </a:p>
      </dgm:t>
    </dgm:pt>
    <dgm:pt modelId="{9AC9A4C5-9EDD-4A70-8B9E-BDF93E2A84DF}">
      <dgm:prSet/>
      <dgm:spPr/>
      <dgm:t>
        <a:bodyPr/>
        <a:lstStyle/>
        <a:p>
          <a:r>
            <a:rPr lang="es-ES" noProof="0" dirty="0">
              <a:solidFill>
                <a:srgbClr val="FF0000"/>
              </a:solidFill>
            </a:rPr>
            <a:t>Comparado al brainstorming, la escritura mental tiende a generar menos ideas, pero las desarrolla más en profundidad (Roco, 2004)</a:t>
          </a:r>
        </a:p>
      </dgm:t>
    </dgm:pt>
    <dgm:pt modelId="{41199ECD-6194-43B3-9BEE-FAB9D62753A0}" type="parTrans" cxnId="{9C0C1F25-435B-4489-9982-46E22E077087}">
      <dgm:prSet/>
      <dgm:spPr/>
      <dgm:t>
        <a:bodyPr/>
        <a:lstStyle/>
        <a:p>
          <a:endParaRPr lang="en-US"/>
        </a:p>
      </dgm:t>
    </dgm:pt>
    <dgm:pt modelId="{3E20CF37-5D60-4C13-B1A4-00CAC0C16D11}" type="sibTrans" cxnId="{9C0C1F25-435B-4489-9982-46E22E077087}">
      <dgm:prSet/>
      <dgm:spPr/>
      <dgm:t>
        <a:bodyPr/>
        <a:lstStyle/>
        <a:p>
          <a:endParaRPr lang="en-US"/>
        </a:p>
      </dgm:t>
    </dgm:pt>
    <dgm:pt modelId="{CDA32646-CB55-4CEA-8621-6410113DE625}" type="pres">
      <dgm:prSet presAssocID="{81F17DD3-09A1-4574-A79B-4BC337BA2516}" presName="linear" presStyleCnt="0">
        <dgm:presLayoutVars>
          <dgm:dir/>
          <dgm:animLvl val="lvl"/>
          <dgm:resizeHandles val="exact"/>
        </dgm:presLayoutVars>
      </dgm:prSet>
      <dgm:spPr/>
    </dgm:pt>
    <dgm:pt modelId="{39FDCCDF-E4F4-4BA2-8D56-C4F74D4FBF04}" type="pres">
      <dgm:prSet presAssocID="{30B29131-4F90-493D-9C02-3A7002889F6A}" presName="parentLin" presStyleCnt="0"/>
      <dgm:spPr/>
    </dgm:pt>
    <dgm:pt modelId="{4D07E208-619A-49EB-8E63-D9B47917C297}" type="pres">
      <dgm:prSet presAssocID="{30B29131-4F90-493D-9C02-3A7002889F6A}" presName="parentLeftMargin" presStyleLbl="node1" presStyleIdx="0" presStyleCnt="1"/>
      <dgm:spPr/>
    </dgm:pt>
    <dgm:pt modelId="{9EC7A296-75AA-4627-B68C-3DF6D6C7ADBD}" type="pres">
      <dgm:prSet presAssocID="{30B29131-4F90-493D-9C02-3A7002889F6A}" presName="parentText" presStyleLbl="node1" presStyleIdx="0" presStyleCnt="1">
        <dgm:presLayoutVars>
          <dgm:chMax val="0"/>
          <dgm:bulletEnabled val="1"/>
        </dgm:presLayoutVars>
      </dgm:prSet>
      <dgm:spPr/>
    </dgm:pt>
    <dgm:pt modelId="{6E456471-13DF-4415-8D2F-7BAC054722A0}" type="pres">
      <dgm:prSet presAssocID="{30B29131-4F90-493D-9C02-3A7002889F6A}" presName="negativeSpace" presStyleCnt="0"/>
      <dgm:spPr/>
    </dgm:pt>
    <dgm:pt modelId="{FDA6A20E-D983-4789-8DB3-41E380B00A25}" type="pres">
      <dgm:prSet presAssocID="{30B29131-4F90-493D-9C02-3A7002889F6A}" presName="childText" presStyleLbl="conFgAcc1" presStyleIdx="0" presStyleCnt="1" custLinFactNeighborX="-102" custLinFactNeighborY="2672">
        <dgm:presLayoutVars>
          <dgm:bulletEnabled val="1"/>
        </dgm:presLayoutVars>
      </dgm:prSet>
      <dgm:spPr/>
    </dgm:pt>
  </dgm:ptLst>
  <dgm:cxnLst>
    <dgm:cxn modelId="{FCFF4A1A-EE17-4ED2-8E87-16E07EFA710E}" srcId="{30B29131-4F90-493D-9C02-3A7002889F6A}" destId="{5FD919E7-9282-4BB5-9683-0AEF6AD94E5D}" srcOrd="1" destOrd="0" parTransId="{A7D95E6F-9229-4D79-8874-E28763908D2B}" sibTransId="{6E4AAAC5-A8EA-4AE3-9CD7-EC02D84CA422}"/>
    <dgm:cxn modelId="{A539211C-F4BC-4163-A080-0ECE64165E98}" type="presOf" srcId="{81F17DD3-09A1-4574-A79B-4BC337BA2516}" destId="{CDA32646-CB55-4CEA-8621-6410113DE625}" srcOrd="0" destOrd="0" presId="urn:microsoft.com/office/officeart/2005/8/layout/list1"/>
    <dgm:cxn modelId="{4AF06F1C-E637-4144-9157-B265456F2DFB}" type="presOf" srcId="{30B29131-4F90-493D-9C02-3A7002889F6A}" destId="{4D07E208-619A-49EB-8E63-D9B47917C297}" srcOrd="0" destOrd="0" presId="urn:microsoft.com/office/officeart/2005/8/layout/list1"/>
    <dgm:cxn modelId="{9C0C1F25-435B-4489-9982-46E22E077087}" srcId="{ED7B4644-68DF-43ED-951A-75BCF60370C6}" destId="{9AC9A4C5-9EDD-4A70-8B9E-BDF93E2A84DF}" srcOrd="3" destOrd="0" parTransId="{41199ECD-6194-43B3-9BEE-FAB9D62753A0}" sibTransId="{3E20CF37-5D60-4C13-B1A4-00CAC0C16D11}"/>
    <dgm:cxn modelId="{11DA5C2A-38FA-4D4C-AC73-15EF15BD6EA2}" srcId="{30B29131-4F90-493D-9C02-3A7002889F6A}" destId="{EFE8D5EB-6C9D-4E27-ACBB-22D9C4487C28}" srcOrd="0" destOrd="0" parTransId="{305555E4-AF75-4844-BDBB-47424E20E561}" sibTransId="{57FE58A4-8148-478C-8CF8-C66653091104}"/>
    <dgm:cxn modelId="{5F94DA35-5E01-4EF7-99B9-E47EFBF20593}" type="presOf" srcId="{30B29131-4F90-493D-9C02-3A7002889F6A}" destId="{9EC7A296-75AA-4627-B68C-3DF6D6C7ADBD}" srcOrd="1" destOrd="0" presId="urn:microsoft.com/office/officeart/2005/8/layout/list1"/>
    <dgm:cxn modelId="{E6A0C536-9CFB-4519-9865-10942B3CF100}" type="presOf" srcId="{EFE8D5EB-6C9D-4E27-ACBB-22D9C4487C28}" destId="{FDA6A20E-D983-4789-8DB3-41E380B00A25}" srcOrd="0" destOrd="0" presId="urn:microsoft.com/office/officeart/2005/8/layout/list1"/>
    <dgm:cxn modelId="{AADB1091-D9B4-44B1-B1EF-A849BFD47842}" type="presOf" srcId="{ED7B4644-68DF-43ED-951A-75BCF60370C6}" destId="{FDA6A20E-D983-4789-8DB3-41E380B00A25}" srcOrd="0" destOrd="2" presId="urn:microsoft.com/office/officeart/2005/8/layout/list1"/>
    <dgm:cxn modelId="{AB995B93-368A-4B91-8655-6AF3873F406B}" type="presOf" srcId="{9AC9A4C5-9EDD-4A70-8B9E-BDF93E2A84DF}" destId="{FDA6A20E-D983-4789-8DB3-41E380B00A25}" srcOrd="0" destOrd="6" presId="urn:microsoft.com/office/officeart/2005/8/layout/list1"/>
    <dgm:cxn modelId="{213C0A98-A0C3-4990-9F25-1B4327FDA2B7}" srcId="{81F17DD3-09A1-4574-A79B-4BC337BA2516}" destId="{30B29131-4F90-493D-9C02-3A7002889F6A}" srcOrd="0" destOrd="0" parTransId="{E24BE875-D215-4EC9-9BAF-0B4285191407}" sibTransId="{E2E61B77-78F8-485C-B40C-6D50F3AD5174}"/>
    <dgm:cxn modelId="{5ACE2399-196C-416F-8F7D-719546B52353}" srcId="{ED7B4644-68DF-43ED-951A-75BCF60370C6}" destId="{ED1346D3-94F1-4E9F-B860-AA313FCA810A}" srcOrd="2" destOrd="0" parTransId="{BA56044C-18B9-45E3-B170-F20B38E6C53D}" sibTransId="{1103EB3E-61E0-47A7-90C8-DB00BF8FE781}"/>
    <dgm:cxn modelId="{FD3B239C-639A-446D-A95C-B5BB359A3EA3}" srcId="{30B29131-4F90-493D-9C02-3A7002889F6A}" destId="{ED7B4644-68DF-43ED-951A-75BCF60370C6}" srcOrd="2" destOrd="0" parTransId="{0ED54B55-D5AE-40DB-A5F3-974BA7681D0A}" sibTransId="{753FE746-5B35-4D08-9CFE-A4FD1ED76D42}"/>
    <dgm:cxn modelId="{3AC6C9A2-BD00-432C-AFEE-6F26496C6E1E}" type="presOf" srcId="{344658D9-0081-4758-986B-B8C67628D03C}" destId="{FDA6A20E-D983-4789-8DB3-41E380B00A25}" srcOrd="0" destOrd="4" presId="urn:microsoft.com/office/officeart/2005/8/layout/list1"/>
    <dgm:cxn modelId="{A16456DD-03FD-4059-80E4-75159B893520}" srcId="{ED7B4644-68DF-43ED-951A-75BCF60370C6}" destId="{344658D9-0081-4758-986B-B8C67628D03C}" srcOrd="1" destOrd="0" parTransId="{EB7E644C-3ED8-43FA-A8D7-9D9055CA4D58}" sibTransId="{57981BE7-B19F-44B4-BC5C-FD078E447809}"/>
    <dgm:cxn modelId="{D9AC88EB-43D2-4F7D-9C54-CFE77C252130}" type="presOf" srcId="{ED1346D3-94F1-4E9F-B860-AA313FCA810A}" destId="{FDA6A20E-D983-4789-8DB3-41E380B00A25}" srcOrd="0" destOrd="5" presId="urn:microsoft.com/office/officeart/2005/8/layout/list1"/>
    <dgm:cxn modelId="{245F13F4-A16B-4EAC-B550-1F3028ECF82A}" type="presOf" srcId="{5FD919E7-9282-4BB5-9683-0AEF6AD94E5D}" destId="{FDA6A20E-D983-4789-8DB3-41E380B00A25}" srcOrd="0" destOrd="1" presId="urn:microsoft.com/office/officeart/2005/8/layout/list1"/>
    <dgm:cxn modelId="{C392D5F6-6F79-45B5-9ADB-348EEAC6DE06}" type="presOf" srcId="{B75EEB29-2E04-4FAB-82E1-2F0041FA8978}" destId="{FDA6A20E-D983-4789-8DB3-41E380B00A25}" srcOrd="0" destOrd="3" presId="urn:microsoft.com/office/officeart/2005/8/layout/list1"/>
    <dgm:cxn modelId="{173E9FFD-4CCB-4C1B-8A06-7E49DEEBE9F3}" srcId="{ED7B4644-68DF-43ED-951A-75BCF60370C6}" destId="{B75EEB29-2E04-4FAB-82E1-2F0041FA8978}" srcOrd="0" destOrd="0" parTransId="{54C9FEFC-6C9C-4069-ACE9-05FEC1C4BEE1}" sibTransId="{43B1F3A5-CD1B-4CD0-A3AC-6D82C2B28991}"/>
    <dgm:cxn modelId="{A3E9F266-BF33-453B-843B-4B9AD671AEAF}" type="presParOf" srcId="{CDA32646-CB55-4CEA-8621-6410113DE625}" destId="{39FDCCDF-E4F4-4BA2-8D56-C4F74D4FBF04}" srcOrd="0" destOrd="0" presId="urn:microsoft.com/office/officeart/2005/8/layout/list1"/>
    <dgm:cxn modelId="{1D4AF105-8D7B-48E5-A46D-0E484652FC42}" type="presParOf" srcId="{39FDCCDF-E4F4-4BA2-8D56-C4F74D4FBF04}" destId="{4D07E208-619A-49EB-8E63-D9B47917C297}" srcOrd="0" destOrd="0" presId="urn:microsoft.com/office/officeart/2005/8/layout/list1"/>
    <dgm:cxn modelId="{18967C0E-ECEB-4098-8F0E-656570ACB662}" type="presParOf" srcId="{39FDCCDF-E4F4-4BA2-8D56-C4F74D4FBF04}" destId="{9EC7A296-75AA-4627-B68C-3DF6D6C7ADBD}" srcOrd="1" destOrd="0" presId="urn:microsoft.com/office/officeart/2005/8/layout/list1"/>
    <dgm:cxn modelId="{3685D3EB-0D2E-48EA-B67C-7621E3B2B490}" type="presParOf" srcId="{CDA32646-CB55-4CEA-8621-6410113DE625}" destId="{6E456471-13DF-4415-8D2F-7BAC054722A0}" srcOrd="1" destOrd="0" presId="urn:microsoft.com/office/officeart/2005/8/layout/list1"/>
    <dgm:cxn modelId="{D5D39960-88EC-4D42-B6DD-DB8BDEB10043}" type="presParOf" srcId="{CDA32646-CB55-4CEA-8621-6410113DE625}" destId="{FDA6A20E-D983-4789-8DB3-41E380B00A25}"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14"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s-ES" b="1" dirty="0"/>
            <a:t>Técnicas de la creatividad</a:t>
          </a:r>
          <a:r>
            <a:rPr lang="hr-HR" b="1" dirty="0"/>
            <a:t>: </a:t>
          </a:r>
          <a:r>
            <a:rPr lang="en-GB" b="1" noProof="0" dirty="0"/>
            <a:t>Seis sombreros </a:t>
          </a:r>
          <a:r>
            <a:rPr lang="en-GB" b="1" noProof="0" dirty="0" err="1"/>
            <a:t>pensantes</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E1219C6-5707-435E-A9B5-D177918F74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03B9EAC-C9E4-4676-8922-BD697BA63DD2}">
      <dgm:prSet/>
      <dgm:spPr>
        <a:solidFill>
          <a:srgbClr val="E12227"/>
        </a:solidFill>
      </dgm:spPr>
      <dgm:t>
        <a:bodyPr/>
        <a:lstStyle/>
        <a:p>
          <a:pPr rtl="0"/>
          <a:r>
            <a:rPr lang="es-ES" noProof="0" dirty="0"/>
            <a:t>La metáfora de los seis sombreros pensantes</a:t>
          </a:r>
        </a:p>
      </dgm:t>
    </dgm:pt>
    <dgm:pt modelId="{CE943AF6-AB6D-4CC9-A0EB-D32055B693CF}" type="parTrans" cxnId="{F789D6D4-C847-45B4-BAA0-8B89748DA69D}">
      <dgm:prSet/>
      <dgm:spPr/>
      <dgm:t>
        <a:bodyPr/>
        <a:lstStyle/>
        <a:p>
          <a:endParaRPr lang="en-US"/>
        </a:p>
      </dgm:t>
    </dgm:pt>
    <dgm:pt modelId="{BAE89B6E-425C-419F-9628-814E835D3788}" type="sibTrans" cxnId="{F789D6D4-C847-45B4-BAA0-8B89748DA69D}">
      <dgm:prSet/>
      <dgm:spPr/>
      <dgm:t>
        <a:bodyPr/>
        <a:lstStyle/>
        <a:p>
          <a:endParaRPr lang="en-US"/>
        </a:p>
      </dgm:t>
    </dgm:pt>
    <dgm:pt modelId="{7611772E-C939-432E-84C0-C1E9D412D27F}">
      <dgm:prSet/>
      <dgm:spPr>
        <a:ln>
          <a:solidFill>
            <a:srgbClr val="E12227"/>
          </a:solidFill>
        </a:ln>
      </dgm:spPr>
      <dgm:t>
        <a:bodyPr/>
        <a:lstStyle/>
        <a:p>
          <a:pPr rtl="0"/>
          <a:r>
            <a:rPr lang="es-ES" noProof="0" dirty="0"/>
            <a:t>Seis enfoques cognitivos distintos al pensamiento crítico</a:t>
          </a:r>
        </a:p>
      </dgm:t>
    </dgm:pt>
    <dgm:pt modelId="{71BE8EDF-B921-4169-BFB6-1CE96A23E637}" type="parTrans" cxnId="{32041873-C80E-4B3C-B2AB-B43711FD1A6A}">
      <dgm:prSet/>
      <dgm:spPr/>
      <dgm:t>
        <a:bodyPr/>
        <a:lstStyle/>
        <a:p>
          <a:endParaRPr lang="en-US"/>
        </a:p>
      </dgm:t>
    </dgm:pt>
    <dgm:pt modelId="{C5EFC3EC-2625-443A-858D-B25EE837ACEB}" type="sibTrans" cxnId="{32041873-C80E-4B3C-B2AB-B43711FD1A6A}">
      <dgm:prSet/>
      <dgm:spPr/>
      <dgm:t>
        <a:bodyPr/>
        <a:lstStyle/>
        <a:p>
          <a:endParaRPr lang="en-US"/>
        </a:p>
      </dgm:t>
    </dgm:pt>
    <dgm:pt modelId="{77E52831-9900-4539-BAE0-BCFF19813505}">
      <dgm:prSet/>
      <dgm:spPr>
        <a:ln>
          <a:solidFill>
            <a:srgbClr val="E12227"/>
          </a:solidFill>
        </a:ln>
      </dgm:spPr>
      <dgm:t>
        <a:bodyPr/>
        <a:lstStyle/>
        <a:p>
          <a:pPr rtl="0"/>
          <a:r>
            <a:rPr lang="es-ES" noProof="0" dirty="0"/>
            <a:t>Seis sombreros tienen distintos colores y cada uno representa en enfoque distinto del problema.</a:t>
          </a:r>
        </a:p>
      </dgm:t>
    </dgm:pt>
    <dgm:pt modelId="{ED7717C6-71AA-4D66-9744-6572349A4102}" type="parTrans" cxnId="{DC494103-CFFA-47CE-A081-AEEFBA807863}">
      <dgm:prSet/>
      <dgm:spPr/>
      <dgm:t>
        <a:bodyPr/>
        <a:lstStyle/>
        <a:p>
          <a:endParaRPr lang="en-US"/>
        </a:p>
      </dgm:t>
    </dgm:pt>
    <dgm:pt modelId="{11C609D6-3DDA-4FA2-B3EB-23187AB8E61B}" type="sibTrans" cxnId="{DC494103-CFFA-47CE-A081-AEEFBA807863}">
      <dgm:prSet/>
      <dgm:spPr/>
      <dgm:t>
        <a:bodyPr/>
        <a:lstStyle/>
        <a:p>
          <a:endParaRPr lang="en-US"/>
        </a:p>
      </dgm:t>
    </dgm:pt>
    <dgm:pt modelId="{AF8CD366-C205-4404-8C43-0D6959E82F14}">
      <dgm:prSet/>
      <dgm:spPr>
        <a:ln>
          <a:solidFill>
            <a:srgbClr val="E12227"/>
          </a:solidFill>
        </a:ln>
      </dgm:spPr>
      <dgm:t>
        <a:bodyPr/>
        <a:lstStyle/>
        <a:p>
          <a:pPr rtl="0"/>
          <a:r>
            <a:rPr lang="es-ES" noProof="0" dirty="0"/>
            <a:t>Los colores son:</a:t>
          </a:r>
        </a:p>
      </dgm:t>
    </dgm:pt>
    <dgm:pt modelId="{15616B94-B369-4CA4-AC01-6C66C62B4DBD}" type="parTrans" cxnId="{C065F2DC-1C7D-491D-85C9-FAF49D60B8B5}">
      <dgm:prSet/>
      <dgm:spPr/>
      <dgm:t>
        <a:bodyPr/>
        <a:lstStyle/>
        <a:p>
          <a:endParaRPr lang="en-US"/>
        </a:p>
      </dgm:t>
    </dgm:pt>
    <dgm:pt modelId="{47C0FDA7-1DAE-48FD-8B5F-1FD9A27D95E2}" type="sibTrans" cxnId="{C065F2DC-1C7D-491D-85C9-FAF49D60B8B5}">
      <dgm:prSet/>
      <dgm:spPr/>
      <dgm:t>
        <a:bodyPr/>
        <a:lstStyle/>
        <a:p>
          <a:endParaRPr lang="en-US"/>
        </a:p>
      </dgm:t>
    </dgm:pt>
    <dgm:pt modelId="{252B8F73-F796-4D78-A7CB-A40A7E9C577E}">
      <dgm:prSet/>
      <dgm:spPr>
        <a:ln>
          <a:solidFill>
            <a:srgbClr val="E12227"/>
          </a:solidFill>
        </a:ln>
      </dgm:spPr>
      <dgm:t>
        <a:bodyPr/>
        <a:lstStyle/>
        <a:p>
          <a:pPr rtl="0"/>
          <a:r>
            <a:rPr lang="es-ES" noProof="0" dirty="0"/>
            <a:t>Negro – Dificultades, aspectos negativos, precaución y criticidad</a:t>
          </a:r>
        </a:p>
      </dgm:t>
    </dgm:pt>
    <dgm:pt modelId="{FD9E6BAF-DADD-4F64-8F38-43EEF8527368}" type="parTrans" cxnId="{9A8ADAE3-0149-4952-84DC-939A2201BF3F}">
      <dgm:prSet/>
      <dgm:spPr/>
      <dgm:t>
        <a:bodyPr/>
        <a:lstStyle/>
        <a:p>
          <a:endParaRPr lang="en-US"/>
        </a:p>
      </dgm:t>
    </dgm:pt>
    <dgm:pt modelId="{4C917E48-A59A-4890-9E60-69CE659E5F4D}" type="sibTrans" cxnId="{9A8ADAE3-0149-4952-84DC-939A2201BF3F}">
      <dgm:prSet/>
      <dgm:spPr/>
      <dgm:t>
        <a:bodyPr/>
        <a:lstStyle/>
        <a:p>
          <a:endParaRPr lang="en-US"/>
        </a:p>
      </dgm:t>
    </dgm:pt>
    <dgm:pt modelId="{D6477625-3255-433D-95ED-DF21E0AAA7E9}">
      <dgm:prSet/>
      <dgm:spPr>
        <a:ln>
          <a:solidFill>
            <a:srgbClr val="E12227"/>
          </a:solidFill>
        </a:ln>
      </dgm:spPr>
      <dgm:t>
        <a:bodyPr/>
        <a:lstStyle/>
        <a:p>
          <a:pPr rtl="0"/>
          <a:r>
            <a:rPr lang="es-ES" noProof="0" dirty="0"/>
            <a:t>Azul – Proceso, pensamiento organizativo: resumen, próximos pasos…</a:t>
          </a:r>
        </a:p>
      </dgm:t>
    </dgm:pt>
    <dgm:pt modelId="{EAFE54DE-E882-4E39-9A34-3DE0C8BD0115}" type="parTrans" cxnId="{3CE95D9A-7BE5-417A-A171-30B70A640688}">
      <dgm:prSet/>
      <dgm:spPr/>
      <dgm:t>
        <a:bodyPr/>
        <a:lstStyle/>
        <a:p>
          <a:endParaRPr lang="en-US"/>
        </a:p>
      </dgm:t>
    </dgm:pt>
    <dgm:pt modelId="{A5A69DC1-8817-4D4C-8C2F-817F86CCAA49}" type="sibTrans" cxnId="{3CE95D9A-7BE5-417A-A171-30B70A640688}">
      <dgm:prSet/>
      <dgm:spPr/>
      <dgm:t>
        <a:bodyPr/>
        <a:lstStyle/>
        <a:p>
          <a:endParaRPr lang="en-US"/>
        </a:p>
      </dgm:t>
    </dgm:pt>
    <dgm:pt modelId="{5B06B90D-0DB3-42CA-9475-C77A15400F73}">
      <dgm:prSet/>
      <dgm:spPr>
        <a:ln>
          <a:solidFill>
            <a:srgbClr val="E12227"/>
          </a:solidFill>
        </a:ln>
      </dgm:spPr>
      <dgm:t>
        <a:bodyPr/>
        <a:lstStyle/>
        <a:p>
          <a:pPr rtl="0"/>
          <a:r>
            <a:rPr lang="es-ES" noProof="0" dirty="0"/>
            <a:t>Verde – Creatividad, nuevas ideas, alternativas</a:t>
          </a:r>
        </a:p>
      </dgm:t>
    </dgm:pt>
    <dgm:pt modelId="{B4AD1200-C8DD-4AF8-8A67-DD474364D346}" type="parTrans" cxnId="{A1C04545-AC0B-411D-A4CA-DE126378ECCA}">
      <dgm:prSet/>
      <dgm:spPr/>
      <dgm:t>
        <a:bodyPr/>
        <a:lstStyle/>
        <a:p>
          <a:endParaRPr lang="en-US"/>
        </a:p>
      </dgm:t>
    </dgm:pt>
    <dgm:pt modelId="{48F1CC5F-35F5-4A9C-9A81-4178324B9C52}" type="sibTrans" cxnId="{A1C04545-AC0B-411D-A4CA-DE126378ECCA}">
      <dgm:prSet/>
      <dgm:spPr/>
      <dgm:t>
        <a:bodyPr/>
        <a:lstStyle/>
        <a:p>
          <a:endParaRPr lang="en-US"/>
        </a:p>
      </dgm:t>
    </dgm:pt>
    <dgm:pt modelId="{4B1AEDD1-B832-452A-98F3-B3F9F5E8C76D}">
      <dgm:prSet/>
      <dgm:spPr>
        <a:ln>
          <a:solidFill>
            <a:srgbClr val="E12227"/>
          </a:solidFill>
        </a:ln>
      </dgm:spPr>
      <dgm:t>
        <a:bodyPr/>
        <a:lstStyle/>
        <a:p>
          <a:pPr rtl="0"/>
          <a:r>
            <a:rPr lang="es-ES" noProof="0" dirty="0"/>
            <a:t>Rojo – Emociones, intuición, instinto y corazonadas</a:t>
          </a:r>
        </a:p>
      </dgm:t>
    </dgm:pt>
    <dgm:pt modelId="{E5D2CCEF-D16C-4A29-90FE-FC1C40DAC5A6}" type="parTrans" cxnId="{C90ECAAC-D237-48A7-A9B0-EA028318E17D}">
      <dgm:prSet/>
      <dgm:spPr/>
      <dgm:t>
        <a:bodyPr/>
        <a:lstStyle/>
        <a:p>
          <a:endParaRPr lang="en-US"/>
        </a:p>
      </dgm:t>
    </dgm:pt>
    <dgm:pt modelId="{14077283-ECE3-449E-A74A-432F3DAC8477}" type="sibTrans" cxnId="{C90ECAAC-D237-48A7-A9B0-EA028318E17D}">
      <dgm:prSet/>
      <dgm:spPr/>
      <dgm:t>
        <a:bodyPr/>
        <a:lstStyle/>
        <a:p>
          <a:endParaRPr lang="en-US"/>
        </a:p>
      </dgm:t>
    </dgm:pt>
    <dgm:pt modelId="{687F3FB2-EB36-4A55-A97B-402913995DAC}">
      <dgm:prSet/>
      <dgm:spPr>
        <a:ln>
          <a:solidFill>
            <a:srgbClr val="E12227"/>
          </a:solidFill>
        </a:ln>
      </dgm:spPr>
      <dgm:t>
        <a:bodyPr/>
        <a:lstStyle/>
        <a:p>
          <a:pPr rtl="0"/>
          <a:r>
            <a:rPr lang="es-ES" noProof="0" dirty="0"/>
            <a:t>Blanco – Hechos, datos, racionalidad</a:t>
          </a:r>
        </a:p>
      </dgm:t>
    </dgm:pt>
    <dgm:pt modelId="{5FBF7B5F-0B4B-4173-A25D-2C37A12E1431}" type="parTrans" cxnId="{49252F81-1910-4F51-8CA2-4F6DBDF63851}">
      <dgm:prSet/>
      <dgm:spPr/>
      <dgm:t>
        <a:bodyPr/>
        <a:lstStyle/>
        <a:p>
          <a:endParaRPr lang="en-US"/>
        </a:p>
      </dgm:t>
    </dgm:pt>
    <dgm:pt modelId="{3E3FFB18-D033-4DE0-B076-F157AF30C27E}" type="sibTrans" cxnId="{49252F81-1910-4F51-8CA2-4F6DBDF63851}">
      <dgm:prSet/>
      <dgm:spPr/>
      <dgm:t>
        <a:bodyPr/>
        <a:lstStyle/>
        <a:p>
          <a:endParaRPr lang="en-US"/>
        </a:p>
      </dgm:t>
    </dgm:pt>
    <dgm:pt modelId="{70C4C10E-1AF0-4922-A7F7-D7F07CF7296F}">
      <dgm:prSet/>
      <dgm:spPr>
        <a:ln>
          <a:solidFill>
            <a:srgbClr val="E12227"/>
          </a:solidFill>
        </a:ln>
      </dgm:spPr>
      <dgm:t>
        <a:bodyPr/>
        <a:lstStyle/>
        <a:p>
          <a:pPr rtl="0"/>
          <a:r>
            <a:rPr lang="es-ES" noProof="0" dirty="0"/>
            <a:t>Amarillo – Beneficios, aspectos positivos, brillo y optimismo</a:t>
          </a:r>
        </a:p>
      </dgm:t>
    </dgm:pt>
    <dgm:pt modelId="{E7382156-4FA8-404E-B005-09A4A3BAB260}" type="parTrans" cxnId="{3914ABE2-FC02-4450-BD5E-596F6FF60AAA}">
      <dgm:prSet/>
      <dgm:spPr/>
      <dgm:t>
        <a:bodyPr/>
        <a:lstStyle/>
        <a:p>
          <a:endParaRPr lang="en-US"/>
        </a:p>
      </dgm:t>
    </dgm:pt>
    <dgm:pt modelId="{A96B1774-D226-47C7-87E3-036113D7DA4E}" type="sibTrans" cxnId="{3914ABE2-FC02-4450-BD5E-596F6FF60AAA}">
      <dgm:prSet/>
      <dgm:spPr/>
      <dgm:t>
        <a:bodyPr/>
        <a:lstStyle/>
        <a:p>
          <a:endParaRPr lang="en-US"/>
        </a:p>
      </dgm:t>
    </dgm:pt>
    <dgm:pt modelId="{1F6EFDCD-948F-4FB8-91AA-61F3410BAF5A}" type="pres">
      <dgm:prSet presAssocID="{7E1219C6-5707-435E-A9B5-D177918F74A4}" presName="linear" presStyleCnt="0">
        <dgm:presLayoutVars>
          <dgm:dir/>
          <dgm:animLvl val="lvl"/>
          <dgm:resizeHandles val="exact"/>
        </dgm:presLayoutVars>
      </dgm:prSet>
      <dgm:spPr/>
    </dgm:pt>
    <dgm:pt modelId="{42C885E2-B70D-47F3-9346-D1B47D94F84C}" type="pres">
      <dgm:prSet presAssocID="{203B9EAC-C9E4-4676-8922-BD697BA63DD2}" presName="parentLin" presStyleCnt="0"/>
      <dgm:spPr/>
    </dgm:pt>
    <dgm:pt modelId="{06DFDA18-8CB9-47C3-87F6-82E103103B53}" type="pres">
      <dgm:prSet presAssocID="{203B9EAC-C9E4-4676-8922-BD697BA63DD2}" presName="parentLeftMargin" presStyleLbl="node1" presStyleIdx="0" presStyleCnt="1"/>
      <dgm:spPr/>
    </dgm:pt>
    <dgm:pt modelId="{BD0264EF-516D-4A52-83DB-EDF7346530D1}" type="pres">
      <dgm:prSet presAssocID="{203B9EAC-C9E4-4676-8922-BD697BA63DD2}" presName="parentText" presStyleLbl="node1" presStyleIdx="0" presStyleCnt="1">
        <dgm:presLayoutVars>
          <dgm:chMax val="0"/>
          <dgm:bulletEnabled val="1"/>
        </dgm:presLayoutVars>
      </dgm:prSet>
      <dgm:spPr/>
    </dgm:pt>
    <dgm:pt modelId="{D54257C3-7CC1-40AC-8459-9BBE1572432C}" type="pres">
      <dgm:prSet presAssocID="{203B9EAC-C9E4-4676-8922-BD697BA63DD2}" presName="negativeSpace" presStyleCnt="0"/>
      <dgm:spPr/>
    </dgm:pt>
    <dgm:pt modelId="{196301DD-7512-46F3-BD81-C26C11B007D1}" type="pres">
      <dgm:prSet presAssocID="{203B9EAC-C9E4-4676-8922-BD697BA63DD2}" presName="childText" presStyleLbl="conFgAcc1" presStyleIdx="0" presStyleCnt="1" custLinFactNeighborX="-1401" custLinFactNeighborY="-199">
        <dgm:presLayoutVars>
          <dgm:bulletEnabled val="1"/>
        </dgm:presLayoutVars>
      </dgm:prSet>
      <dgm:spPr/>
    </dgm:pt>
  </dgm:ptLst>
  <dgm:cxnLst>
    <dgm:cxn modelId="{DC494103-CFFA-47CE-A081-AEEFBA807863}" srcId="{203B9EAC-C9E4-4676-8922-BD697BA63DD2}" destId="{77E52831-9900-4539-BAE0-BCFF19813505}" srcOrd="1" destOrd="0" parTransId="{ED7717C6-71AA-4D66-9744-6572349A4102}" sibTransId="{11C609D6-3DDA-4FA2-B3EB-23187AB8E61B}"/>
    <dgm:cxn modelId="{2E78752B-2ABA-4D18-9B0D-FE25B7439ADB}" type="presOf" srcId="{7611772E-C939-432E-84C0-C1E9D412D27F}" destId="{196301DD-7512-46F3-BD81-C26C11B007D1}" srcOrd="0" destOrd="0" presId="urn:microsoft.com/office/officeart/2005/8/layout/list1"/>
    <dgm:cxn modelId="{8AA58031-CE77-4FD4-B9FA-B35AE175C12D}" type="presOf" srcId="{203B9EAC-C9E4-4676-8922-BD697BA63DD2}" destId="{06DFDA18-8CB9-47C3-87F6-82E103103B53}" srcOrd="0" destOrd="0" presId="urn:microsoft.com/office/officeart/2005/8/layout/list1"/>
    <dgm:cxn modelId="{F1EE493A-6047-4847-A0FA-C04077DF8DEE}" type="presOf" srcId="{203B9EAC-C9E4-4676-8922-BD697BA63DD2}" destId="{BD0264EF-516D-4A52-83DB-EDF7346530D1}" srcOrd="1" destOrd="0" presId="urn:microsoft.com/office/officeart/2005/8/layout/list1"/>
    <dgm:cxn modelId="{4AC7153C-971D-48E2-8B1A-A9C5D4488822}" type="presOf" srcId="{7E1219C6-5707-435E-A9B5-D177918F74A4}" destId="{1F6EFDCD-948F-4FB8-91AA-61F3410BAF5A}" srcOrd="0" destOrd="0" presId="urn:microsoft.com/office/officeart/2005/8/layout/list1"/>
    <dgm:cxn modelId="{27E26F44-1221-42D2-B8AC-F110350F97F0}" type="presOf" srcId="{4B1AEDD1-B832-452A-98F3-B3F9F5E8C76D}" destId="{196301DD-7512-46F3-BD81-C26C11B007D1}" srcOrd="0" destOrd="7" presId="urn:microsoft.com/office/officeart/2005/8/layout/list1"/>
    <dgm:cxn modelId="{A1C04545-AC0B-411D-A4CA-DE126378ECCA}" srcId="{AF8CD366-C205-4404-8C43-0D6959E82F14}" destId="{5B06B90D-0DB3-42CA-9475-C77A15400F73}" srcOrd="3" destOrd="0" parTransId="{B4AD1200-C8DD-4AF8-8A67-DD474364D346}" sibTransId="{48F1CC5F-35F5-4A9C-9A81-4178324B9C52}"/>
    <dgm:cxn modelId="{32041873-C80E-4B3C-B2AB-B43711FD1A6A}" srcId="{203B9EAC-C9E4-4676-8922-BD697BA63DD2}" destId="{7611772E-C939-432E-84C0-C1E9D412D27F}" srcOrd="0" destOrd="0" parTransId="{71BE8EDF-B921-4169-BFB6-1CE96A23E637}" sibTransId="{C5EFC3EC-2625-443A-858D-B25EE837ACEB}"/>
    <dgm:cxn modelId="{49252F81-1910-4F51-8CA2-4F6DBDF63851}" srcId="{AF8CD366-C205-4404-8C43-0D6959E82F14}" destId="{687F3FB2-EB36-4A55-A97B-402913995DAC}" srcOrd="5" destOrd="0" parTransId="{5FBF7B5F-0B4B-4173-A25D-2C37A12E1431}" sibTransId="{3E3FFB18-D033-4DE0-B076-F157AF30C27E}"/>
    <dgm:cxn modelId="{D4747E81-A0C7-44D7-ADCE-12FAF938A80B}" type="presOf" srcId="{5B06B90D-0DB3-42CA-9475-C77A15400F73}" destId="{196301DD-7512-46F3-BD81-C26C11B007D1}" srcOrd="0" destOrd="6" presId="urn:microsoft.com/office/officeart/2005/8/layout/list1"/>
    <dgm:cxn modelId="{49BFB28A-A79B-4E3D-BCB3-946FD6E13BED}" type="presOf" srcId="{70C4C10E-1AF0-4922-A7F7-D7F07CF7296F}" destId="{196301DD-7512-46F3-BD81-C26C11B007D1}" srcOrd="0" destOrd="3" presId="urn:microsoft.com/office/officeart/2005/8/layout/list1"/>
    <dgm:cxn modelId="{3CE95D9A-7BE5-417A-A171-30B70A640688}" srcId="{AF8CD366-C205-4404-8C43-0D6959E82F14}" destId="{D6477625-3255-433D-95ED-DF21E0AAA7E9}" srcOrd="2" destOrd="0" parTransId="{EAFE54DE-E882-4E39-9A34-3DE0C8BD0115}" sibTransId="{A5A69DC1-8817-4D4C-8C2F-817F86CCAA49}"/>
    <dgm:cxn modelId="{D02C7EA5-00C2-4174-99D7-567C01203A59}" type="presOf" srcId="{D6477625-3255-433D-95ED-DF21E0AAA7E9}" destId="{196301DD-7512-46F3-BD81-C26C11B007D1}" srcOrd="0" destOrd="5" presId="urn:microsoft.com/office/officeart/2005/8/layout/list1"/>
    <dgm:cxn modelId="{C90ECAAC-D237-48A7-A9B0-EA028318E17D}" srcId="{AF8CD366-C205-4404-8C43-0D6959E82F14}" destId="{4B1AEDD1-B832-452A-98F3-B3F9F5E8C76D}" srcOrd="4" destOrd="0" parTransId="{E5D2CCEF-D16C-4A29-90FE-FC1C40DAC5A6}" sibTransId="{14077283-ECE3-449E-A74A-432F3DAC8477}"/>
    <dgm:cxn modelId="{778122AE-D7A8-43B1-AA56-7628D2BB4F62}" type="presOf" srcId="{687F3FB2-EB36-4A55-A97B-402913995DAC}" destId="{196301DD-7512-46F3-BD81-C26C11B007D1}" srcOrd="0" destOrd="8" presId="urn:microsoft.com/office/officeart/2005/8/layout/list1"/>
    <dgm:cxn modelId="{4CABB9BA-FB23-4E73-A0AB-F5671B42BCC5}" type="presOf" srcId="{252B8F73-F796-4D78-A7CB-A40A7E9C577E}" destId="{196301DD-7512-46F3-BD81-C26C11B007D1}" srcOrd="0" destOrd="4" presId="urn:microsoft.com/office/officeart/2005/8/layout/list1"/>
    <dgm:cxn modelId="{463CBBBF-FA22-4F19-85CF-BBA98AB5C18B}" type="presOf" srcId="{AF8CD366-C205-4404-8C43-0D6959E82F14}" destId="{196301DD-7512-46F3-BD81-C26C11B007D1}" srcOrd="0" destOrd="2" presId="urn:microsoft.com/office/officeart/2005/8/layout/list1"/>
    <dgm:cxn modelId="{F789D6D4-C847-45B4-BAA0-8B89748DA69D}" srcId="{7E1219C6-5707-435E-A9B5-D177918F74A4}" destId="{203B9EAC-C9E4-4676-8922-BD697BA63DD2}" srcOrd="0" destOrd="0" parTransId="{CE943AF6-AB6D-4CC9-A0EB-D32055B693CF}" sibTransId="{BAE89B6E-425C-419F-9628-814E835D3788}"/>
    <dgm:cxn modelId="{C065F2DC-1C7D-491D-85C9-FAF49D60B8B5}" srcId="{203B9EAC-C9E4-4676-8922-BD697BA63DD2}" destId="{AF8CD366-C205-4404-8C43-0D6959E82F14}" srcOrd="2" destOrd="0" parTransId="{15616B94-B369-4CA4-AC01-6C66C62B4DBD}" sibTransId="{47C0FDA7-1DAE-48FD-8B5F-1FD9A27D95E2}"/>
    <dgm:cxn modelId="{3914ABE2-FC02-4450-BD5E-596F6FF60AAA}" srcId="{AF8CD366-C205-4404-8C43-0D6959E82F14}" destId="{70C4C10E-1AF0-4922-A7F7-D7F07CF7296F}" srcOrd="0" destOrd="0" parTransId="{E7382156-4FA8-404E-B005-09A4A3BAB260}" sibTransId="{A96B1774-D226-47C7-87E3-036113D7DA4E}"/>
    <dgm:cxn modelId="{9A8ADAE3-0149-4952-84DC-939A2201BF3F}" srcId="{AF8CD366-C205-4404-8C43-0D6959E82F14}" destId="{252B8F73-F796-4D78-A7CB-A40A7E9C577E}" srcOrd="1" destOrd="0" parTransId="{FD9E6BAF-DADD-4F64-8F38-43EEF8527368}" sibTransId="{4C917E48-A59A-4890-9E60-69CE659E5F4D}"/>
    <dgm:cxn modelId="{72588FF5-7AE9-4AF1-B45B-60C027E74891}" type="presOf" srcId="{77E52831-9900-4539-BAE0-BCFF19813505}" destId="{196301DD-7512-46F3-BD81-C26C11B007D1}" srcOrd="0" destOrd="1" presId="urn:microsoft.com/office/officeart/2005/8/layout/list1"/>
    <dgm:cxn modelId="{6B1BFDE0-644B-4AFE-B818-9B58B5ECF5C5}" type="presParOf" srcId="{1F6EFDCD-948F-4FB8-91AA-61F3410BAF5A}" destId="{42C885E2-B70D-47F3-9346-D1B47D94F84C}" srcOrd="0" destOrd="0" presId="urn:microsoft.com/office/officeart/2005/8/layout/list1"/>
    <dgm:cxn modelId="{3C391EE2-F811-4AD5-9C34-68BC2A37A85F}" type="presParOf" srcId="{42C885E2-B70D-47F3-9346-D1B47D94F84C}" destId="{06DFDA18-8CB9-47C3-87F6-82E103103B53}" srcOrd="0" destOrd="0" presId="urn:microsoft.com/office/officeart/2005/8/layout/list1"/>
    <dgm:cxn modelId="{411B50F9-4D44-49E6-B8C3-6822CD5BB4E4}" type="presParOf" srcId="{42C885E2-B70D-47F3-9346-D1B47D94F84C}" destId="{BD0264EF-516D-4A52-83DB-EDF7346530D1}" srcOrd="1" destOrd="0" presId="urn:microsoft.com/office/officeart/2005/8/layout/list1"/>
    <dgm:cxn modelId="{358D82D7-287F-4C81-A9D5-86114F043128}" type="presParOf" srcId="{1F6EFDCD-948F-4FB8-91AA-61F3410BAF5A}" destId="{D54257C3-7CC1-40AC-8459-9BBE1572432C}" srcOrd="1" destOrd="0" presId="urn:microsoft.com/office/officeart/2005/8/layout/list1"/>
    <dgm:cxn modelId="{9DE6D2CC-247B-485D-BDE0-48D8D58FD44D}" type="presParOf" srcId="{1F6EFDCD-948F-4FB8-91AA-61F3410BAF5A}" destId="{196301DD-7512-46F3-BD81-C26C11B007D1}"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a:t>Design Thinking</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7212" custLinFactNeighborY="-1846">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E1219C6-5707-435E-A9B5-D177918F74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5EC4182-659A-4134-8C22-886BE1B97FC8}">
      <dgm:prSet/>
      <dgm:spPr>
        <a:solidFill>
          <a:srgbClr val="E12227"/>
        </a:solidFill>
      </dgm:spPr>
      <dgm:t>
        <a:bodyPr/>
        <a:lstStyle/>
        <a:p>
          <a:r>
            <a:rPr lang="es-ES" noProof="0" dirty="0"/>
            <a:t>Aún no tenemos una definición ampliamente aceptada para el </a:t>
          </a:r>
          <a:r>
            <a:rPr lang="es-ES" noProof="0" dirty="0" err="1"/>
            <a:t>design</a:t>
          </a:r>
          <a:r>
            <a:rPr lang="es-ES" noProof="0" dirty="0"/>
            <a:t> </a:t>
          </a:r>
          <a:r>
            <a:rPr lang="es-ES" noProof="0" dirty="0" err="1"/>
            <a:t>thinking</a:t>
          </a:r>
          <a:r>
            <a:rPr lang="es-ES" noProof="0" dirty="0"/>
            <a:t>. </a:t>
          </a:r>
        </a:p>
      </dgm:t>
    </dgm:pt>
    <dgm:pt modelId="{F5EDE786-815B-4ED8-9056-B4404916C4CF}" type="parTrans" cxnId="{403C6177-AAE4-464D-A5E8-3C2FCFF8A02F}">
      <dgm:prSet/>
      <dgm:spPr/>
      <dgm:t>
        <a:bodyPr/>
        <a:lstStyle/>
        <a:p>
          <a:endParaRPr lang="en-US"/>
        </a:p>
      </dgm:t>
    </dgm:pt>
    <dgm:pt modelId="{DBDE184E-6C34-48D5-A416-18FD19796045}" type="sibTrans" cxnId="{403C6177-AAE4-464D-A5E8-3C2FCFF8A02F}">
      <dgm:prSet/>
      <dgm:spPr/>
      <dgm:t>
        <a:bodyPr/>
        <a:lstStyle/>
        <a:p>
          <a:endParaRPr lang="en-US"/>
        </a:p>
      </dgm:t>
    </dgm:pt>
    <dgm:pt modelId="{133DEED1-BA71-461A-8C69-1D2C134A1685}">
      <dgm:prSet/>
      <dgm:spPr>
        <a:solidFill>
          <a:schemeClr val="bg1"/>
        </a:solidFill>
        <a:ln>
          <a:solidFill>
            <a:srgbClr val="243255"/>
          </a:solidFill>
        </a:ln>
      </dgm:spPr>
      <dgm:t>
        <a:bodyPr/>
        <a:lstStyle/>
        <a:p>
          <a:r>
            <a:rPr lang="es-ES" noProof="0" dirty="0"/>
            <a:t>Enfoque en el usuario, </a:t>
          </a:r>
        </a:p>
      </dgm:t>
    </dgm:pt>
    <dgm:pt modelId="{A37032C6-D13A-48A6-8310-4C04E09F166D}" type="parTrans" cxnId="{57C335EB-EB5B-4AB5-B6AD-DB3B7E5D1F12}">
      <dgm:prSet/>
      <dgm:spPr/>
      <dgm:t>
        <a:bodyPr/>
        <a:lstStyle/>
        <a:p>
          <a:endParaRPr lang="en-US"/>
        </a:p>
      </dgm:t>
    </dgm:pt>
    <dgm:pt modelId="{04D9FC5B-81C0-47FA-9959-48EF172C1735}" type="sibTrans" cxnId="{57C335EB-EB5B-4AB5-B6AD-DB3B7E5D1F12}">
      <dgm:prSet/>
      <dgm:spPr/>
      <dgm:t>
        <a:bodyPr/>
        <a:lstStyle/>
        <a:p>
          <a:endParaRPr lang="en-US"/>
        </a:p>
      </dgm:t>
    </dgm:pt>
    <dgm:pt modelId="{093F0B13-AC5E-447D-9B64-8280A962B82B}">
      <dgm:prSet/>
      <dgm:spPr>
        <a:solidFill>
          <a:schemeClr val="bg1"/>
        </a:solidFill>
        <a:ln>
          <a:solidFill>
            <a:srgbClr val="243255"/>
          </a:solidFill>
        </a:ln>
      </dgm:spPr>
      <dgm:t>
        <a:bodyPr/>
        <a:lstStyle/>
        <a:p>
          <a:r>
            <a:rPr lang="es-ES" noProof="0" dirty="0"/>
            <a:t>Encuadre del problema, </a:t>
          </a:r>
        </a:p>
      </dgm:t>
    </dgm:pt>
    <dgm:pt modelId="{28340FC7-C32A-46C1-82CE-B1B220340D02}" type="parTrans" cxnId="{0B037EDA-7D18-4E55-B233-69FC2980D9CA}">
      <dgm:prSet/>
      <dgm:spPr/>
      <dgm:t>
        <a:bodyPr/>
        <a:lstStyle/>
        <a:p>
          <a:endParaRPr lang="en-US"/>
        </a:p>
      </dgm:t>
    </dgm:pt>
    <dgm:pt modelId="{E0201F41-2988-47B1-AAC4-B82F6D77831B}" type="sibTrans" cxnId="{0B037EDA-7D18-4E55-B233-69FC2980D9CA}">
      <dgm:prSet/>
      <dgm:spPr/>
      <dgm:t>
        <a:bodyPr/>
        <a:lstStyle/>
        <a:p>
          <a:endParaRPr lang="en-US"/>
        </a:p>
      </dgm:t>
    </dgm:pt>
    <dgm:pt modelId="{37CF99AB-137D-4DD1-9881-FAC6CAB15B52}">
      <dgm:prSet/>
      <dgm:spPr>
        <a:solidFill>
          <a:schemeClr val="bg1"/>
        </a:solidFill>
        <a:ln>
          <a:solidFill>
            <a:srgbClr val="243255"/>
          </a:solidFill>
        </a:ln>
      </dgm:spPr>
      <dgm:t>
        <a:bodyPr/>
        <a:lstStyle/>
        <a:p>
          <a:r>
            <a:rPr lang="es-ES" noProof="0" dirty="0"/>
            <a:t>Diversidad,</a:t>
          </a:r>
        </a:p>
      </dgm:t>
    </dgm:pt>
    <dgm:pt modelId="{7D7F9AC5-A4C7-419A-B485-22A8ADBA491B}" type="parTrans" cxnId="{729CFE56-490F-4557-9763-679698724B53}">
      <dgm:prSet/>
      <dgm:spPr/>
      <dgm:t>
        <a:bodyPr/>
        <a:lstStyle/>
        <a:p>
          <a:endParaRPr lang="en-US"/>
        </a:p>
      </dgm:t>
    </dgm:pt>
    <dgm:pt modelId="{0E2CBB0B-28FA-495A-8814-DEFBDBC971C8}" type="sibTrans" cxnId="{729CFE56-490F-4557-9763-679698724B53}">
      <dgm:prSet/>
      <dgm:spPr/>
      <dgm:t>
        <a:bodyPr/>
        <a:lstStyle/>
        <a:p>
          <a:endParaRPr lang="en-US"/>
        </a:p>
      </dgm:t>
    </dgm:pt>
    <dgm:pt modelId="{DC489ADF-1150-4DF1-9AE9-5D26BE463D23}">
      <dgm:prSet/>
      <dgm:spPr>
        <a:solidFill>
          <a:schemeClr val="bg1"/>
        </a:solidFill>
        <a:ln>
          <a:solidFill>
            <a:srgbClr val="243255"/>
          </a:solidFill>
        </a:ln>
      </dgm:spPr>
      <dgm:t>
        <a:bodyPr/>
        <a:lstStyle/>
        <a:p>
          <a:r>
            <a:rPr lang="es-ES" noProof="0" dirty="0"/>
            <a:t>Experimentación</a:t>
          </a:r>
        </a:p>
      </dgm:t>
    </dgm:pt>
    <dgm:pt modelId="{4C6306B9-7DC5-4F92-B895-7401F89D07FF}" type="parTrans" cxnId="{A35120F5-4BFF-46DD-8920-3EDFADED97DB}">
      <dgm:prSet/>
      <dgm:spPr/>
      <dgm:t>
        <a:bodyPr/>
        <a:lstStyle/>
        <a:p>
          <a:endParaRPr lang="en-US"/>
        </a:p>
      </dgm:t>
    </dgm:pt>
    <dgm:pt modelId="{D31FA635-7B34-45E0-9739-AE3E46384EF3}" type="sibTrans" cxnId="{A35120F5-4BFF-46DD-8920-3EDFADED97DB}">
      <dgm:prSet/>
      <dgm:spPr/>
      <dgm:t>
        <a:bodyPr/>
        <a:lstStyle/>
        <a:p>
          <a:endParaRPr lang="en-US"/>
        </a:p>
      </dgm:t>
    </dgm:pt>
    <dgm:pt modelId="{A875A5FE-9745-4077-B2D4-06DE30F16BF3}">
      <dgm:prSet/>
      <dgm:spPr>
        <a:solidFill>
          <a:schemeClr val="bg1"/>
        </a:solidFill>
        <a:ln>
          <a:solidFill>
            <a:srgbClr val="243255"/>
          </a:solidFill>
        </a:ln>
      </dgm:spPr>
      <dgm:t>
        <a:bodyPr/>
        <a:lstStyle/>
        <a:p>
          <a:r>
            <a:rPr lang="es-ES" noProof="0" dirty="0"/>
            <a:t>Visualización</a:t>
          </a:r>
        </a:p>
      </dgm:t>
    </dgm:pt>
    <dgm:pt modelId="{1545E5A9-EA3D-4BB3-9529-E4317C287628}" type="parTrans" cxnId="{A506626E-DC86-4058-AFD6-2322D80E33F8}">
      <dgm:prSet/>
      <dgm:spPr/>
      <dgm:t>
        <a:bodyPr/>
        <a:lstStyle/>
        <a:p>
          <a:endParaRPr lang="en-US"/>
        </a:p>
      </dgm:t>
    </dgm:pt>
    <dgm:pt modelId="{C99F113C-4B66-4614-A741-8ECE27CF232D}" type="sibTrans" cxnId="{A506626E-DC86-4058-AFD6-2322D80E33F8}">
      <dgm:prSet/>
      <dgm:spPr/>
      <dgm:t>
        <a:bodyPr/>
        <a:lstStyle/>
        <a:p>
          <a:endParaRPr lang="en-US"/>
        </a:p>
      </dgm:t>
    </dgm:pt>
    <dgm:pt modelId="{E4E74575-FB3B-453E-BD8A-FCC4262CA3EF}">
      <dgm:prSet/>
      <dgm:spPr>
        <a:solidFill>
          <a:srgbClr val="E12227"/>
        </a:solidFill>
      </dgm:spPr>
      <dgm:t>
        <a:bodyPr/>
        <a:lstStyle/>
        <a:p>
          <a:r>
            <a:rPr lang="en-GB" noProof="0" dirty="0"/>
            <a:t>Marco (</a:t>
          </a:r>
          <a:r>
            <a:rPr lang="en-GB" noProof="0" dirty="0" err="1"/>
            <a:t>Carlgren</a:t>
          </a:r>
          <a:r>
            <a:rPr lang="en-GB" noProof="0" dirty="0"/>
            <a:t> et al., 2016):</a:t>
          </a:r>
        </a:p>
      </dgm:t>
    </dgm:pt>
    <dgm:pt modelId="{DA373BC1-A6F9-4DA6-B389-A8705BCC81DB}" type="parTrans" cxnId="{9505EE28-5573-49D9-B87A-96179F0209B0}">
      <dgm:prSet/>
      <dgm:spPr/>
      <dgm:t>
        <a:bodyPr/>
        <a:lstStyle/>
        <a:p>
          <a:endParaRPr lang="en-US"/>
        </a:p>
      </dgm:t>
    </dgm:pt>
    <dgm:pt modelId="{F1A9A0E5-BF70-48B2-AB2D-B3D9281E05EC}" type="sibTrans" cxnId="{9505EE28-5573-49D9-B87A-96179F0209B0}">
      <dgm:prSet/>
      <dgm:spPr/>
      <dgm:t>
        <a:bodyPr/>
        <a:lstStyle/>
        <a:p>
          <a:endParaRPr lang="en-US"/>
        </a:p>
      </dgm:t>
    </dgm:pt>
    <dgm:pt modelId="{BA70A3D6-BDA0-4FBC-8E10-338A7A7E5D1D}">
      <dgm:prSet/>
      <dgm:spPr>
        <a:solidFill>
          <a:schemeClr val="bg1"/>
        </a:solidFill>
        <a:ln>
          <a:solidFill>
            <a:srgbClr val="243255"/>
          </a:solidFill>
        </a:ln>
      </dgm:spPr>
      <dgm:t>
        <a:bodyPr/>
        <a:lstStyle/>
        <a:p>
          <a:r>
            <a:rPr lang="es-ES" noProof="0" dirty="0"/>
            <a:t>Design Thinking es un proceso que utilizan los diseñadores habitualmente, </a:t>
          </a:r>
        </a:p>
      </dgm:t>
    </dgm:pt>
    <dgm:pt modelId="{C7D26277-3FEF-4F51-8A66-5B84B022C571}" type="parTrans" cxnId="{8EDD85C4-B3E7-44C9-9A52-99B6C64B5E53}">
      <dgm:prSet/>
      <dgm:spPr/>
      <dgm:t>
        <a:bodyPr/>
        <a:lstStyle/>
        <a:p>
          <a:endParaRPr lang="en-US"/>
        </a:p>
      </dgm:t>
    </dgm:pt>
    <dgm:pt modelId="{432C28C4-0D17-4DB8-A664-131420757126}" type="sibTrans" cxnId="{8EDD85C4-B3E7-44C9-9A52-99B6C64B5E53}">
      <dgm:prSet/>
      <dgm:spPr/>
      <dgm:t>
        <a:bodyPr/>
        <a:lstStyle/>
        <a:p>
          <a:endParaRPr lang="en-US"/>
        </a:p>
      </dgm:t>
    </dgm:pt>
    <dgm:pt modelId="{55BB399A-7B3D-49AD-924C-00E06394FF26}">
      <dgm:prSet/>
      <dgm:spPr>
        <a:ln>
          <a:solidFill>
            <a:srgbClr val="243255"/>
          </a:solidFill>
        </a:ln>
      </dgm:spPr>
      <dgm:t>
        <a:bodyPr/>
        <a:lstStyle/>
        <a:p>
          <a:r>
            <a:rPr lang="es-ES" noProof="0" dirty="0"/>
            <a:t>Los fallos y las dificultades no se consideran como amenazas, </a:t>
          </a:r>
        </a:p>
      </dgm:t>
    </dgm:pt>
    <dgm:pt modelId="{29308D19-55F5-4F8F-908A-8C62E4EE483F}" type="parTrans" cxnId="{51290581-43C8-4E12-8978-439FF688311E}">
      <dgm:prSet/>
      <dgm:spPr/>
      <dgm:t>
        <a:bodyPr/>
        <a:lstStyle/>
        <a:p>
          <a:endParaRPr lang="en-US"/>
        </a:p>
      </dgm:t>
    </dgm:pt>
    <dgm:pt modelId="{027ECAD3-EDA0-456B-967C-37B13259E44B}" type="sibTrans" cxnId="{51290581-43C8-4E12-8978-439FF688311E}">
      <dgm:prSet/>
      <dgm:spPr/>
      <dgm:t>
        <a:bodyPr/>
        <a:lstStyle/>
        <a:p>
          <a:endParaRPr lang="en-US"/>
        </a:p>
      </dgm:t>
    </dgm:pt>
    <dgm:pt modelId="{AEDF48A0-9C6B-45BB-A75D-DE578F199578}">
      <dgm:prSet/>
      <dgm:spPr>
        <a:solidFill>
          <a:schemeClr val="bg1"/>
        </a:solidFill>
        <a:ln>
          <a:solidFill>
            <a:srgbClr val="243255"/>
          </a:solidFill>
        </a:ln>
      </dgm:spPr>
      <dgm:t>
        <a:bodyPr/>
        <a:lstStyle/>
        <a:p>
          <a:r>
            <a:rPr lang="es-ES" noProof="0" dirty="0"/>
            <a:t>Se difunde rápidamente entre las empresas como un medio para fomentar la innovación a través de un proceso creativo de resolución de problemas.</a:t>
          </a:r>
        </a:p>
      </dgm:t>
    </dgm:pt>
    <dgm:pt modelId="{F64B78C2-BABC-4B59-893E-BE63738AFF5B}" type="parTrans" cxnId="{2487D015-05EA-47E4-A733-53901374E4E6}">
      <dgm:prSet/>
      <dgm:spPr/>
      <dgm:t>
        <a:bodyPr/>
        <a:lstStyle/>
        <a:p>
          <a:endParaRPr lang="en-US"/>
        </a:p>
      </dgm:t>
    </dgm:pt>
    <dgm:pt modelId="{5ADE6365-0A4E-40D5-BDFE-429C5C4A54D1}" type="sibTrans" cxnId="{2487D015-05EA-47E4-A733-53901374E4E6}">
      <dgm:prSet/>
      <dgm:spPr/>
      <dgm:t>
        <a:bodyPr/>
        <a:lstStyle/>
        <a:p>
          <a:endParaRPr lang="en-US"/>
        </a:p>
      </dgm:t>
    </dgm:pt>
    <dgm:pt modelId="{3080B6D0-6917-43E9-9D18-15B2E9BA1210}">
      <dgm:prSet/>
      <dgm:spPr>
        <a:solidFill>
          <a:schemeClr val="bg1"/>
        </a:solidFill>
        <a:ln>
          <a:solidFill>
            <a:srgbClr val="243255"/>
          </a:solidFill>
        </a:ln>
      </dgm:spPr>
      <dgm:t>
        <a:bodyPr/>
        <a:lstStyle/>
        <a:p>
          <a:r>
            <a:rPr lang="es-ES" noProof="0" dirty="0"/>
            <a:t> Los empresario pueden usar el Design Thinking, por ejemplo, reflexión, alternativas, visualización, resolución creativa de problemas para identificar oportunidades empresariales únicas.</a:t>
          </a:r>
        </a:p>
      </dgm:t>
    </dgm:pt>
    <dgm:pt modelId="{F05781D3-3DAD-4E84-B9A5-1687EF078B82}" type="parTrans" cxnId="{23DE7019-934A-4C29-8072-3EC1A50AFF9E}">
      <dgm:prSet/>
      <dgm:spPr/>
      <dgm:t>
        <a:bodyPr/>
        <a:lstStyle/>
        <a:p>
          <a:endParaRPr lang="en-US"/>
        </a:p>
      </dgm:t>
    </dgm:pt>
    <dgm:pt modelId="{43F549F1-5BA7-49C8-A3FE-48CA417422C1}" type="sibTrans" cxnId="{23DE7019-934A-4C29-8072-3EC1A50AFF9E}">
      <dgm:prSet/>
      <dgm:spPr/>
      <dgm:t>
        <a:bodyPr/>
        <a:lstStyle/>
        <a:p>
          <a:endParaRPr lang="en-US"/>
        </a:p>
      </dgm:t>
    </dgm:pt>
    <dgm:pt modelId="{A1281CFB-4E14-4B66-B93C-1D8B7F518250}">
      <dgm:prSet/>
      <dgm:spPr>
        <a:ln>
          <a:solidFill>
            <a:srgbClr val="243255"/>
          </a:solidFill>
        </a:ln>
      </dgm:spPr>
      <dgm:t>
        <a:bodyPr/>
        <a:lstStyle/>
        <a:p>
          <a:r>
            <a:rPr lang="es-ES" noProof="0" dirty="0"/>
            <a:t>Es una forma de seguir aprendiendo</a:t>
          </a:r>
        </a:p>
      </dgm:t>
    </dgm:pt>
    <dgm:pt modelId="{0A610956-5354-465C-847D-752E94C6DE21}" type="parTrans" cxnId="{573BFB6E-3B62-4B34-9DAA-E244198CD3CB}">
      <dgm:prSet/>
      <dgm:spPr/>
      <dgm:t>
        <a:bodyPr/>
        <a:lstStyle/>
        <a:p>
          <a:endParaRPr lang="en-US"/>
        </a:p>
      </dgm:t>
    </dgm:pt>
    <dgm:pt modelId="{6D13082F-7F43-43BA-ACBC-1EAEBF800685}" type="sibTrans" cxnId="{573BFB6E-3B62-4B34-9DAA-E244198CD3CB}">
      <dgm:prSet/>
      <dgm:spPr/>
      <dgm:t>
        <a:bodyPr/>
        <a:lstStyle/>
        <a:p>
          <a:endParaRPr lang="en-US"/>
        </a:p>
      </dgm:t>
    </dgm:pt>
    <dgm:pt modelId="{5E83F861-C06F-4A89-9A6E-7EB5BF0D5DB4}">
      <dgm:prSet/>
      <dgm:spPr>
        <a:ln>
          <a:solidFill>
            <a:srgbClr val="243255"/>
          </a:solidFill>
        </a:ln>
      </dgm:spPr>
      <dgm:t>
        <a:bodyPr/>
        <a:lstStyle/>
        <a:p>
          <a:r>
            <a:rPr lang="es-ES" noProof="0" dirty="0"/>
            <a:t>Los errores animan a las personas a crear ideas y soluciones innovadoras. </a:t>
          </a:r>
        </a:p>
      </dgm:t>
    </dgm:pt>
    <dgm:pt modelId="{118E92BB-4BDB-43A9-8C9A-939AC9F1C2E6}" type="parTrans" cxnId="{1CDDB942-396D-428C-A1D6-080F5ACC0C74}">
      <dgm:prSet/>
      <dgm:spPr/>
      <dgm:t>
        <a:bodyPr/>
        <a:lstStyle/>
        <a:p>
          <a:endParaRPr lang="en-US"/>
        </a:p>
      </dgm:t>
    </dgm:pt>
    <dgm:pt modelId="{C0FBE034-717A-440E-AB3F-4F2499A60167}" type="sibTrans" cxnId="{1CDDB942-396D-428C-A1D6-080F5ACC0C74}">
      <dgm:prSet/>
      <dgm:spPr/>
      <dgm:t>
        <a:bodyPr/>
        <a:lstStyle/>
        <a:p>
          <a:endParaRPr lang="en-US"/>
        </a:p>
      </dgm:t>
    </dgm:pt>
    <dgm:pt modelId="{1F6EFDCD-948F-4FB8-91AA-61F3410BAF5A}" type="pres">
      <dgm:prSet presAssocID="{7E1219C6-5707-435E-A9B5-D177918F74A4}" presName="linear" presStyleCnt="0">
        <dgm:presLayoutVars>
          <dgm:dir/>
          <dgm:animLvl val="lvl"/>
          <dgm:resizeHandles val="exact"/>
        </dgm:presLayoutVars>
      </dgm:prSet>
      <dgm:spPr/>
    </dgm:pt>
    <dgm:pt modelId="{0D0D5423-3CB2-4AB3-9F43-35FFF926D9C6}" type="pres">
      <dgm:prSet presAssocID="{85EC4182-659A-4134-8C22-886BE1B97FC8}" presName="parentLin" presStyleCnt="0"/>
      <dgm:spPr/>
    </dgm:pt>
    <dgm:pt modelId="{798B7097-0A68-47C8-AB22-92B3121048E1}" type="pres">
      <dgm:prSet presAssocID="{85EC4182-659A-4134-8C22-886BE1B97FC8}" presName="parentLeftMargin" presStyleLbl="node1" presStyleIdx="0" presStyleCnt="2"/>
      <dgm:spPr/>
    </dgm:pt>
    <dgm:pt modelId="{110CE9A5-03B1-4B01-BB1D-A40DAB09B1FB}" type="pres">
      <dgm:prSet presAssocID="{85EC4182-659A-4134-8C22-886BE1B97FC8}" presName="parentText" presStyleLbl="node1" presStyleIdx="0" presStyleCnt="2">
        <dgm:presLayoutVars>
          <dgm:chMax val="0"/>
          <dgm:bulletEnabled val="1"/>
        </dgm:presLayoutVars>
      </dgm:prSet>
      <dgm:spPr/>
    </dgm:pt>
    <dgm:pt modelId="{82A14D91-ED82-437E-AD3C-0F34B9B10E96}" type="pres">
      <dgm:prSet presAssocID="{85EC4182-659A-4134-8C22-886BE1B97FC8}" presName="negativeSpace" presStyleCnt="0"/>
      <dgm:spPr/>
    </dgm:pt>
    <dgm:pt modelId="{4B3E5BA7-B08E-4F85-9419-E12052003C7C}" type="pres">
      <dgm:prSet presAssocID="{85EC4182-659A-4134-8C22-886BE1B97FC8}" presName="childText" presStyleLbl="conFgAcc1" presStyleIdx="0" presStyleCnt="2">
        <dgm:presLayoutVars>
          <dgm:bulletEnabled val="1"/>
        </dgm:presLayoutVars>
      </dgm:prSet>
      <dgm:spPr/>
    </dgm:pt>
    <dgm:pt modelId="{9CBBCF27-2797-41F8-8324-505B1858DC7D}" type="pres">
      <dgm:prSet presAssocID="{DBDE184E-6C34-48D5-A416-18FD19796045}" presName="spaceBetweenRectangles" presStyleCnt="0"/>
      <dgm:spPr/>
    </dgm:pt>
    <dgm:pt modelId="{D962F2CC-CBD0-461A-A096-EE9F975BE705}" type="pres">
      <dgm:prSet presAssocID="{E4E74575-FB3B-453E-BD8A-FCC4262CA3EF}" presName="parentLin" presStyleCnt="0"/>
      <dgm:spPr/>
    </dgm:pt>
    <dgm:pt modelId="{97C1893D-03BC-48CB-A9FF-36FD30BD6C1E}" type="pres">
      <dgm:prSet presAssocID="{E4E74575-FB3B-453E-BD8A-FCC4262CA3EF}" presName="parentLeftMargin" presStyleLbl="node1" presStyleIdx="0" presStyleCnt="2"/>
      <dgm:spPr/>
    </dgm:pt>
    <dgm:pt modelId="{D7E385AB-48F7-4369-AF73-1ED6C27FDB70}" type="pres">
      <dgm:prSet presAssocID="{E4E74575-FB3B-453E-BD8A-FCC4262CA3EF}" presName="parentText" presStyleLbl="node1" presStyleIdx="1" presStyleCnt="2">
        <dgm:presLayoutVars>
          <dgm:chMax val="0"/>
          <dgm:bulletEnabled val="1"/>
        </dgm:presLayoutVars>
      </dgm:prSet>
      <dgm:spPr/>
    </dgm:pt>
    <dgm:pt modelId="{31F08337-A619-4878-B5B3-074F37EB2A27}" type="pres">
      <dgm:prSet presAssocID="{E4E74575-FB3B-453E-BD8A-FCC4262CA3EF}" presName="negativeSpace" presStyleCnt="0"/>
      <dgm:spPr/>
    </dgm:pt>
    <dgm:pt modelId="{C7AAC963-8EA1-407F-A708-1DCA6F22C908}" type="pres">
      <dgm:prSet presAssocID="{E4E74575-FB3B-453E-BD8A-FCC4262CA3EF}" presName="childText" presStyleLbl="conFgAcc1" presStyleIdx="1" presStyleCnt="2">
        <dgm:presLayoutVars>
          <dgm:bulletEnabled val="1"/>
        </dgm:presLayoutVars>
      </dgm:prSet>
      <dgm:spPr/>
    </dgm:pt>
  </dgm:ptLst>
  <dgm:cxnLst>
    <dgm:cxn modelId="{3D2E9701-E636-457B-A21A-967649413007}" type="presOf" srcId="{E4E74575-FB3B-453E-BD8A-FCC4262CA3EF}" destId="{D7E385AB-48F7-4369-AF73-1ED6C27FDB70}" srcOrd="1" destOrd="0" presId="urn:microsoft.com/office/officeart/2005/8/layout/list1"/>
    <dgm:cxn modelId="{2487D015-05EA-47E4-A733-53901374E4E6}" srcId="{85EC4182-659A-4134-8C22-886BE1B97FC8}" destId="{AEDF48A0-9C6B-45BB-A75D-DE578F199578}" srcOrd="1" destOrd="0" parTransId="{F64B78C2-BABC-4B59-893E-BE63738AFF5B}" sibTransId="{5ADE6365-0A4E-40D5-BDFE-429C5C4A54D1}"/>
    <dgm:cxn modelId="{A8E9BD17-D92B-4AB0-8640-C6F3627AE4D5}" type="presOf" srcId="{A875A5FE-9745-4077-B2D4-06DE30F16BF3}" destId="{C7AAC963-8EA1-407F-A708-1DCA6F22C908}" srcOrd="0" destOrd="4" presId="urn:microsoft.com/office/officeart/2005/8/layout/list1"/>
    <dgm:cxn modelId="{23DE7019-934A-4C29-8072-3EC1A50AFF9E}" srcId="{85EC4182-659A-4134-8C22-886BE1B97FC8}" destId="{3080B6D0-6917-43E9-9D18-15B2E9BA1210}" srcOrd="2" destOrd="0" parTransId="{F05781D3-3DAD-4E84-B9A5-1687EF078B82}" sibTransId="{43F549F1-5BA7-49C8-A3FE-48CA417422C1}"/>
    <dgm:cxn modelId="{9505EE28-5573-49D9-B87A-96179F0209B0}" srcId="{7E1219C6-5707-435E-A9B5-D177918F74A4}" destId="{E4E74575-FB3B-453E-BD8A-FCC4262CA3EF}" srcOrd="1" destOrd="0" parTransId="{DA373BC1-A6F9-4DA6-B389-A8705BCC81DB}" sibTransId="{F1A9A0E5-BF70-48B2-AB2D-B3D9281E05EC}"/>
    <dgm:cxn modelId="{FEDC6E3C-1B9B-4514-91A3-8228B725530D}" type="presOf" srcId="{85EC4182-659A-4134-8C22-886BE1B97FC8}" destId="{110CE9A5-03B1-4B01-BB1D-A40DAB09B1FB}" srcOrd="1" destOrd="0" presId="urn:microsoft.com/office/officeart/2005/8/layout/list1"/>
    <dgm:cxn modelId="{1CDDB942-396D-428C-A1D6-080F5ACC0C74}" srcId="{55BB399A-7B3D-49AD-924C-00E06394FF26}" destId="{5E83F861-C06F-4A89-9A6E-7EB5BF0D5DB4}" srcOrd="1" destOrd="0" parTransId="{118E92BB-4BDB-43A9-8C9A-939AC9F1C2E6}" sibTransId="{C0FBE034-717A-440E-AB3F-4F2499A60167}"/>
    <dgm:cxn modelId="{A2EE1647-528B-4FF8-A25A-EC59FB9D89EE}" type="presOf" srcId="{3080B6D0-6917-43E9-9D18-15B2E9BA1210}" destId="{4B3E5BA7-B08E-4F85-9419-E12052003C7C}" srcOrd="0" destOrd="2" presId="urn:microsoft.com/office/officeart/2005/8/layout/list1"/>
    <dgm:cxn modelId="{9D98CA49-FD3B-42E6-B16E-0A4A7B37CC5B}" type="presOf" srcId="{A1281CFB-4E14-4B66-B93C-1D8B7F518250}" destId="{4B3E5BA7-B08E-4F85-9419-E12052003C7C}" srcOrd="0" destOrd="4" presId="urn:microsoft.com/office/officeart/2005/8/layout/list1"/>
    <dgm:cxn modelId="{A506626E-DC86-4058-AFD6-2322D80E33F8}" srcId="{E4E74575-FB3B-453E-BD8A-FCC4262CA3EF}" destId="{A875A5FE-9745-4077-B2D4-06DE30F16BF3}" srcOrd="4" destOrd="0" parTransId="{1545E5A9-EA3D-4BB3-9529-E4317C287628}" sibTransId="{C99F113C-4B66-4614-A741-8ECE27CF232D}"/>
    <dgm:cxn modelId="{573BFB6E-3B62-4B34-9DAA-E244198CD3CB}" srcId="{55BB399A-7B3D-49AD-924C-00E06394FF26}" destId="{A1281CFB-4E14-4B66-B93C-1D8B7F518250}" srcOrd="0" destOrd="0" parTransId="{0A610956-5354-465C-847D-752E94C6DE21}" sibTransId="{6D13082F-7F43-43BA-ACBC-1EAEBF800685}"/>
    <dgm:cxn modelId="{729CFE56-490F-4557-9763-679698724B53}" srcId="{E4E74575-FB3B-453E-BD8A-FCC4262CA3EF}" destId="{37CF99AB-137D-4DD1-9881-FAC6CAB15B52}" srcOrd="2" destOrd="0" parTransId="{7D7F9AC5-A4C7-419A-B485-22A8ADBA491B}" sibTransId="{0E2CBB0B-28FA-495A-8814-DEFBDBC971C8}"/>
    <dgm:cxn modelId="{403C6177-AAE4-464D-A5E8-3C2FCFF8A02F}" srcId="{7E1219C6-5707-435E-A9B5-D177918F74A4}" destId="{85EC4182-659A-4134-8C22-886BE1B97FC8}" srcOrd="0" destOrd="0" parTransId="{F5EDE786-815B-4ED8-9056-B4404916C4CF}" sibTransId="{DBDE184E-6C34-48D5-A416-18FD19796045}"/>
    <dgm:cxn modelId="{79B0B858-842A-4F3B-AC2C-51F5872BB4DA}" type="presOf" srcId="{85EC4182-659A-4134-8C22-886BE1B97FC8}" destId="{798B7097-0A68-47C8-AB22-92B3121048E1}" srcOrd="0" destOrd="0" presId="urn:microsoft.com/office/officeart/2005/8/layout/list1"/>
    <dgm:cxn modelId="{8C60615A-F8C1-497F-9F69-682D26F90643}" type="presOf" srcId="{5E83F861-C06F-4A89-9A6E-7EB5BF0D5DB4}" destId="{4B3E5BA7-B08E-4F85-9419-E12052003C7C}" srcOrd="0" destOrd="5" presId="urn:microsoft.com/office/officeart/2005/8/layout/list1"/>
    <dgm:cxn modelId="{D9904B7E-8FA3-4D40-A27A-F61588FD8C78}" type="presOf" srcId="{DC489ADF-1150-4DF1-9AE9-5D26BE463D23}" destId="{C7AAC963-8EA1-407F-A708-1DCA6F22C908}" srcOrd="0" destOrd="3" presId="urn:microsoft.com/office/officeart/2005/8/layout/list1"/>
    <dgm:cxn modelId="{51290581-43C8-4E12-8978-439FF688311E}" srcId="{85EC4182-659A-4134-8C22-886BE1B97FC8}" destId="{55BB399A-7B3D-49AD-924C-00E06394FF26}" srcOrd="3" destOrd="0" parTransId="{29308D19-55F5-4F8F-908A-8C62E4EE483F}" sibTransId="{027ECAD3-EDA0-456B-967C-37B13259E44B}"/>
    <dgm:cxn modelId="{569A7590-C9F7-4BD3-A5B7-37CD6B46202F}" type="presOf" srcId="{E4E74575-FB3B-453E-BD8A-FCC4262CA3EF}" destId="{97C1893D-03BC-48CB-A9FF-36FD30BD6C1E}" srcOrd="0" destOrd="0" presId="urn:microsoft.com/office/officeart/2005/8/layout/list1"/>
    <dgm:cxn modelId="{BB0F219E-5FF1-4A79-91EF-0DD6242CC5CD}" type="presOf" srcId="{55BB399A-7B3D-49AD-924C-00E06394FF26}" destId="{4B3E5BA7-B08E-4F85-9419-E12052003C7C}" srcOrd="0" destOrd="3" presId="urn:microsoft.com/office/officeart/2005/8/layout/list1"/>
    <dgm:cxn modelId="{8B7A55A3-1BC2-4BA3-9E33-CF3CB4E1D60D}" type="presOf" srcId="{093F0B13-AC5E-447D-9B64-8280A962B82B}" destId="{C7AAC963-8EA1-407F-A708-1DCA6F22C908}" srcOrd="0" destOrd="1" presId="urn:microsoft.com/office/officeart/2005/8/layout/list1"/>
    <dgm:cxn modelId="{E4C9CAA3-96F7-49A6-BD1D-1A6DC0ACCEDC}" type="presOf" srcId="{AEDF48A0-9C6B-45BB-A75D-DE578F199578}" destId="{4B3E5BA7-B08E-4F85-9419-E12052003C7C}" srcOrd="0" destOrd="1" presId="urn:microsoft.com/office/officeart/2005/8/layout/list1"/>
    <dgm:cxn modelId="{673F23A6-D08B-43BE-854E-9C90E5389470}" type="presOf" srcId="{7E1219C6-5707-435E-A9B5-D177918F74A4}" destId="{1F6EFDCD-948F-4FB8-91AA-61F3410BAF5A}" srcOrd="0" destOrd="0" presId="urn:microsoft.com/office/officeart/2005/8/layout/list1"/>
    <dgm:cxn modelId="{62FF7CB1-61EF-468F-8AC2-FAE3A39E25E3}" type="presOf" srcId="{BA70A3D6-BDA0-4FBC-8E10-338A7A7E5D1D}" destId="{4B3E5BA7-B08E-4F85-9419-E12052003C7C}" srcOrd="0" destOrd="0" presId="urn:microsoft.com/office/officeart/2005/8/layout/list1"/>
    <dgm:cxn modelId="{8EDD85C4-B3E7-44C9-9A52-99B6C64B5E53}" srcId="{85EC4182-659A-4134-8C22-886BE1B97FC8}" destId="{BA70A3D6-BDA0-4FBC-8E10-338A7A7E5D1D}" srcOrd="0" destOrd="0" parTransId="{C7D26277-3FEF-4F51-8A66-5B84B022C571}" sibTransId="{432C28C4-0D17-4DB8-A664-131420757126}"/>
    <dgm:cxn modelId="{0B037EDA-7D18-4E55-B233-69FC2980D9CA}" srcId="{E4E74575-FB3B-453E-BD8A-FCC4262CA3EF}" destId="{093F0B13-AC5E-447D-9B64-8280A962B82B}" srcOrd="1" destOrd="0" parTransId="{28340FC7-C32A-46C1-82CE-B1B220340D02}" sibTransId="{E0201F41-2988-47B1-AAC4-B82F6D77831B}"/>
    <dgm:cxn modelId="{515CA1DC-D7AE-41AF-BD5E-9E935C7595C9}" type="presOf" srcId="{37CF99AB-137D-4DD1-9881-FAC6CAB15B52}" destId="{C7AAC963-8EA1-407F-A708-1DCA6F22C908}" srcOrd="0" destOrd="2" presId="urn:microsoft.com/office/officeart/2005/8/layout/list1"/>
    <dgm:cxn modelId="{B4DB80DD-FBA9-4ED6-9F08-DC7998FFCDB1}" type="presOf" srcId="{133DEED1-BA71-461A-8C69-1D2C134A1685}" destId="{C7AAC963-8EA1-407F-A708-1DCA6F22C908}" srcOrd="0" destOrd="0" presId="urn:microsoft.com/office/officeart/2005/8/layout/list1"/>
    <dgm:cxn modelId="{57C335EB-EB5B-4AB5-B6AD-DB3B7E5D1F12}" srcId="{E4E74575-FB3B-453E-BD8A-FCC4262CA3EF}" destId="{133DEED1-BA71-461A-8C69-1D2C134A1685}" srcOrd="0" destOrd="0" parTransId="{A37032C6-D13A-48A6-8310-4C04E09F166D}" sibTransId="{04D9FC5B-81C0-47FA-9959-48EF172C1735}"/>
    <dgm:cxn modelId="{A35120F5-4BFF-46DD-8920-3EDFADED97DB}" srcId="{E4E74575-FB3B-453E-BD8A-FCC4262CA3EF}" destId="{DC489ADF-1150-4DF1-9AE9-5D26BE463D23}" srcOrd="3" destOrd="0" parTransId="{4C6306B9-7DC5-4F92-B895-7401F89D07FF}" sibTransId="{D31FA635-7B34-45E0-9739-AE3E46384EF3}"/>
    <dgm:cxn modelId="{BF4A389C-C358-4999-94E5-1674C7F75870}" type="presParOf" srcId="{1F6EFDCD-948F-4FB8-91AA-61F3410BAF5A}" destId="{0D0D5423-3CB2-4AB3-9F43-35FFF926D9C6}" srcOrd="0" destOrd="0" presId="urn:microsoft.com/office/officeart/2005/8/layout/list1"/>
    <dgm:cxn modelId="{B83A0878-C5CA-461C-B935-445D308712E8}" type="presParOf" srcId="{0D0D5423-3CB2-4AB3-9F43-35FFF926D9C6}" destId="{798B7097-0A68-47C8-AB22-92B3121048E1}" srcOrd="0" destOrd="0" presId="urn:microsoft.com/office/officeart/2005/8/layout/list1"/>
    <dgm:cxn modelId="{83354F66-0188-451F-9161-96C4535D4BD9}" type="presParOf" srcId="{0D0D5423-3CB2-4AB3-9F43-35FFF926D9C6}" destId="{110CE9A5-03B1-4B01-BB1D-A40DAB09B1FB}" srcOrd="1" destOrd="0" presId="urn:microsoft.com/office/officeart/2005/8/layout/list1"/>
    <dgm:cxn modelId="{D45C8A3E-E2F2-440F-A0B7-0BBCA52943D3}" type="presParOf" srcId="{1F6EFDCD-948F-4FB8-91AA-61F3410BAF5A}" destId="{82A14D91-ED82-437E-AD3C-0F34B9B10E96}" srcOrd="1" destOrd="0" presId="urn:microsoft.com/office/officeart/2005/8/layout/list1"/>
    <dgm:cxn modelId="{E0D6547F-F706-4894-A594-987ACC6534CD}" type="presParOf" srcId="{1F6EFDCD-948F-4FB8-91AA-61F3410BAF5A}" destId="{4B3E5BA7-B08E-4F85-9419-E12052003C7C}" srcOrd="2" destOrd="0" presId="urn:microsoft.com/office/officeart/2005/8/layout/list1"/>
    <dgm:cxn modelId="{D3F5250A-4AAE-47A5-AFC5-7C878354E13D}" type="presParOf" srcId="{1F6EFDCD-948F-4FB8-91AA-61F3410BAF5A}" destId="{9CBBCF27-2797-41F8-8324-505B1858DC7D}" srcOrd="3" destOrd="0" presId="urn:microsoft.com/office/officeart/2005/8/layout/list1"/>
    <dgm:cxn modelId="{0B017DA9-6AF9-4537-99A5-CEDF79C747A0}" type="presParOf" srcId="{1F6EFDCD-948F-4FB8-91AA-61F3410BAF5A}" destId="{D962F2CC-CBD0-461A-A096-EE9F975BE705}" srcOrd="4" destOrd="0" presId="urn:microsoft.com/office/officeart/2005/8/layout/list1"/>
    <dgm:cxn modelId="{D4B88A18-0BE0-42AB-BFE1-33FCF95E08CE}" type="presParOf" srcId="{D962F2CC-CBD0-461A-A096-EE9F975BE705}" destId="{97C1893D-03BC-48CB-A9FF-36FD30BD6C1E}" srcOrd="0" destOrd="0" presId="urn:microsoft.com/office/officeart/2005/8/layout/list1"/>
    <dgm:cxn modelId="{C2B8988A-21E5-4712-9592-677F6EF42D44}" type="presParOf" srcId="{D962F2CC-CBD0-461A-A096-EE9F975BE705}" destId="{D7E385AB-48F7-4369-AF73-1ED6C27FDB70}" srcOrd="1" destOrd="0" presId="urn:microsoft.com/office/officeart/2005/8/layout/list1"/>
    <dgm:cxn modelId="{3122BE15-6AD9-4750-9CB8-ADC11A96CFB7}" type="presParOf" srcId="{1F6EFDCD-948F-4FB8-91AA-61F3410BAF5A}" destId="{31F08337-A619-4878-B5B3-074F37EB2A27}" srcOrd="5" destOrd="0" presId="urn:microsoft.com/office/officeart/2005/8/layout/list1"/>
    <dgm:cxn modelId="{3802C820-C1DC-47D2-ADE3-3BA5C821FA99}" type="presParOf" srcId="{1F6EFDCD-948F-4FB8-91AA-61F3410BAF5A}" destId="{C7AAC963-8EA1-407F-A708-1DCA6F22C908}" srcOrd="6"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1F17DD3-09A1-4574-A79B-4BC337BA25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BA7AF9-5576-40F7-AB83-E647E312E2AA}">
      <dgm:prSet/>
      <dgm:spPr>
        <a:solidFill>
          <a:srgbClr val="E12227"/>
        </a:solidFill>
      </dgm:spPr>
      <dgm:t>
        <a:bodyPr/>
        <a:lstStyle/>
        <a:p>
          <a:r>
            <a:rPr lang="es-ES" noProof="0" dirty="0" err="1"/>
            <a:t>Dell’Era</a:t>
          </a:r>
          <a:r>
            <a:rPr lang="es-ES" noProof="0" dirty="0"/>
            <a:t> et al. (2018, p. 329) enumeran cuatro tipos de Design Thinking:</a:t>
          </a:r>
        </a:p>
      </dgm:t>
    </dgm:pt>
    <dgm:pt modelId="{BEC9C9F6-E558-46EA-8B96-775B4F700920}" type="parTrans" cxnId="{5EA0C4F4-3B08-4EED-8DDC-9679507CE736}">
      <dgm:prSet/>
      <dgm:spPr/>
      <dgm:t>
        <a:bodyPr/>
        <a:lstStyle/>
        <a:p>
          <a:endParaRPr lang="en-US"/>
        </a:p>
      </dgm:t>
    </dgm:pt>
    <dgm:pt modelId="{BB4249AB-6071-4E1D-9967-4ECCA0EB335A}" type="sibTrans" cxnId="{5EA0C4F4-3B08-4EED-8DDC-9679507CE736}">
      <dgm:prSet/>
      <dgm:spPr/>
      <dgm:t>
        <a:bodyPr/>
        <a:lstStyle/>
        <a:p>
          <a:endParaRPr lang="en-US"/>
        </a:p>
      </dgm:t>
    </dgm:pt>
    <dgm:pt modelId="{ABDE8677-C7A5-4C8F-8D24-5FCC32FCEC17}">
      <dgm:prSet/>
      <dgm:spPr/>
      <dgm:t>
        <a:bodyPr/>
        <a:lstStyle/>
        <a:p>
          <a:r>
            <a:rPr lang="es-ES" b="1" i="1" noProof="0" dirty="0">
              <a:solidFill>
                <a:srgbClr val="243255"/>
              </a:solidFill>
            </a:rPr>
            <a:t>Resolución Creativa de Problemas:</a:t>
          </a:r>
          <a:r>
            <a:rPr lang="es-ES" noProof="0" dirty="0">
              <a:solidFill>
                <a:srgbClr val="243255"/>
              </a:solidFill>
            </a:rPr>
            <a:t> Resolver problemas mordaces adoptando tanto pensamiento intuitivo como analítico</a:t>
          </a:r>
        </a:p>
      </dgm:t>
    </dgm:pt>
    <dgm:pt modelId="{163BB883-458F-44DF-878B-D728273A582D}" type="parTrans" cxnId="{C04DA569-34CF-4713-8B73-EEBCE67664B0}">
      <dgm:prSet/>
      <dgm:spPr/>
      <dgm:t>
        <a:bodyPr/>
        <a:lstStyle/>
        <a:p>
          <a:endParaRPr lang="en-US"/>
        </a:p>
      </dgm:t>
    </dgm:pt>
    <dgm:pt modelId="{004B01F8-038C-4125-9D39-7A6AA20E17AB}" type="sibTrans" cxnId="{C04DA569-34CF-4713-8B73-EEBCE67664B0}">
      <dgm:prSet/>
      <dgm:spPr/>
      <dgm:t>
        <a:bodyPr/>
        <a:lstStyle/>
        <a:p>
          <a:endParaRPr lang="en-US"/>
        </a:p>
      </dgm:t>
    </dgm:pt>
    <dgm:pt modelId="{F9982EFC-CF23-4BAB-B302-5F96FAFC2A85}">
      <dgm:prSet/>
      <dgm:spPr/>
      <dgm:t>
        <a:bodyPr/>
        <a:lstStyle/>
        <a:p>
          <a:r>
            <a:rPr lang="es-ES" b="1" i="1" noProof="0" dirty="0">
              <a:solidFill>
                <a:srgbClr val="243255"/>
              </a:solidFill>
            </a:rPr>
            <a:t>Ejecución de Sprint:</a:t>
          </a:r>
          <a:r>
            <a:rPr lang="es-ES" noProof="0" dirty="0">
              <a:solidFill>
                <a:srgbClr val="243255"/>
              </a:solidFill>
            </a:rPr>
            <a:t> </a:t>
          </a:r>
          <a:r>
            <a:rPr lang="es-ES" dirty="0"/>
            <a:t>entrega y prueba de productos viables para aprender de los clientes y mejorar la solución</a:t>
          </a:r>
          <a:r>
            <a:rPr lang="es-ES" noProof="0" dirty="0">
              <a:solidFill>
                <a:srgbClr val="243255"/>
              </a:solidFill>
            </a:rPr>
            <a:t> </a:t>
          </a:r>
        </a:p>
      </dgm:t>
    </dgm:pt>
    <dgm:pt modelId="{99E913AC-2DB7-4731-91D8-7EC7DED1CBC4}" type="parTrans" cxnId="{074CB8F3-612F-49C7-A98E-EB52818941FF}">
      <dgm:prSet/>
      <dgm:spPr/>
      <dgm:t>
        <a:bodyPr/>
        <a:lstStyle/>
        <a:p>
          <a:endParaRPr lang="en-US"/>
        </a:p>
      </dgm:t>
    </dgm:pt>
    <dgm:pt modelId="{2DBCCB3B-4987-40EB-910E-D0CE9D778E63}" type="sibTrans" cxnId="{074CB8F3-612F-49C7-A98E-EB52818941FF}">
      <dgm:prSet/>
      <dgm:spPr/>
      <dgm:t>
        <a:bodyPr/>
        <a:lstStyle/>
        <a:p>
          <a:endParaRPr lang="en-US"/>
        </a:p>
      </dgm:t>
    </dgm:pt>
    <dgm:pt modelId="{FE2F0578-D33A-482A-B913-50536E74967F}">
      <dgm:prSet/>
      <dgm:spPr/>
      <dgm:t>
        <a:bodyPr/>
        <a:lstStyle/>
        <a:p>
          <a:r>
            <a:rPr lang="es-ES" b="1" i="1" noProof="0" dirty="0">
              <a:solidFill>
                <a:srgbClr val="243255"/>
              </a:solidFill>
            </a:rPr>
            <a:t>Confidencia creativa</a:t>
          </a:r>
          <a:r>
            <a:rPr lang="es-ES" noProof="0" dirty="0">
              <a:solidFill>
                <a:srgbClr val="243255"/>
              </a:solidFill>
            </a:rPr>
            <a:t>: </a:t>
          </a:r>
          <a:r>
            <a:rPr lang="es-ES" dirty="0"/>
            <a:t>Involucrar a las personas para que tengan más confianza en los procesos creativos.</a:t>
          </a:r>
          <a:r>
            <a:rPr lang="es-ES" noProof="0" dirty="0">
              <a:solidFill>
                <a:srgbClr val="243255"/>
              </a:solidFill>
            </a:rPr>
            <a:t> </a:t>
          </a:r>
        </a:p>
      </dgm:t>
    </dgm:pt>
    <dgm:pt modelId="{C52B9677-4C1B-4960-BBE7-2230F3EE265F}" type="parTrans" cxnId="{01028691-50B8-4BF3-9F7D-DC2D80D09817}">
      <dgm:prSet/>
      <dgm:spPr/>
      <dgm:t>
        <a:bodyPr/>
        <a:lstStyle/>
        <a:p>
          <a:endParaRPr lang="en-US"/>
        </a:p>
      </dgm:t>
    </dgm:pt>
    <dgm:pt modelId="{33163582-475C-4207-A733-900F9AA0F634}" type="sibTrans" cxnId="{01028691-50B8-4BF3-9F7D-DC2D80D09817}">
      <dgm:prSet/>
      <dgm:spPr/>
      <dgm:t>
        <a:bodyPr/>
        <a:lstStyle/>
        <a:p>
          <a:endParaRPr lang="en-US"/>
        </a:p>
      </dgm:t>
    </dgm:pt>
    <dgm:pt modelId="{9073FA95-6BD3-43CD-AE75-E5522089034D}">
      <dgm:prSet/>
      <dgm:spPr/>
      <dgm:t>
        <a:bodyPr/>
        <a:lstStyle/>
        <a:p>
          <a:r>
            <a:rPr lang="es-ES" b="1" i="1" noProof="0" dirty="0">
              <a:solidFill>
                <a:srgbClr val="243255"/>
              </a:solidFill>
            </a:rPr>
            <a:t>Innovación de significado:</a:t>
          </a:r>
          <a:r>
            <a:rPr lang="es-ES" noProof="0" dirty="0">
              <a:solidFill>
                <a:srgbClr val="243255"/>
              </a:solidFill>
            </a:rPr>
            <a:t> </a:t>
          </a:r>
          <a:r>
            <a:rPr lang="es-ES" dirty="0"/>
            <a:t>Visualización de nuevos caminos que tengan como objetivo proponer experiencias significativas a las personas.</a:t>
          </a:r>
          <a:endParaRPr lang="es-ES" noProof="0" dirty="0">
            <a:solidFill>
              <a:srgbClr val="243255"/>
            </a:solidFill>
          </a:endParaRPr>
        </a:p>
      </dgm:t>
    </dgm:pt>
    <dgm:pt modelId="{0F9E5D74-314C-492D-9465-FA9A309A33EE}" type="parTrans" cxnId="{239BA717-FE29-428E-ABEA-1AA7B214ED78}">
      <dgm:prSet/>
      <dgm:spPr/>
      <dgm:t>
        <a:bodyPr/>
        <a:lstStyle/>
        <a:p>
          <a:endParaRPr lang="en-US"/>
        </a:p>
      </dgm:t>
    </dgm:pt>
    <dgm:pt modelId="{C913A04E-CA55-44AF-BF78-29D74DE08D63}" type="sibTrans" cxnId="{239BA717-FE29-428E-ABEA-1AA7B214ED78}">
      <dgm:prSet/>
      <dgm:spPr/>
      <dgm:t>
        <a:bodyPr/>
        <a:lstStyle/>
        <a:p>
          <a:endParaRPr lang="en-US"/>
        </a:p>
      </dgm:t>
    </dgm:pt>
    <dgm:pt modelId="{F6AE9C80-1365-481F-87B9-0E708FE8C38E}" type="pres">
      <dgm:prSet presAssocID="{81F17DD3-09A1-4574-A79B-4BC337BA2516}" presName="linear" presStyleCnt="0">
        <dgm:presLayoutVars>
          <dgm:animLvl val="lvl"/>
          <dgm:resizeHandles val="exact"/>
        </dgm:presLayoutVars>
      </dgm:prSet>
      <dgm:spPr/>
    </dgm:pt>
    <dgm:pt modelId="{9A925AF4-3F00-4DC8-A7BE-4FEA3959CEB6}" type="pres">
      <dgm:prSet presAssocID="{ECBA7AF9-5576-40F7-AB83-E647E312E2AA}" presName="parentText" presStyleLbl="node1" presStyleIdx="0" presStyleCnt="1" custScaleY="84836">
        <dgm:presLayoutVars>
          <dgm:chMax val="0"/>
          <dgm:bulletEnabled val="1"/>
        </dgm:presLayoutVars>
      </dgm:prSet>
      <dgm:spPr/>
    </dgm:pt>
    <dgm:pt modelId="{CD04DB2F-EB4D-4657-85EB-943F95162FDF}" type="pres">
      <dgm:prSet presAssocID="{ECBA7AF9-5576-40F7-AB83-E647E312E2AA}" presName="childText" presStyleLbl="revTx" presStyleIdx="0" presStyleCnt="1">
        <dgm:presLayoutVars>
          <dgm:bulletEnabled val="1"/>
        </dgm:presLayoutVars>
      </dgm:prSet>
      <dgm:spPr/>
    </dgm:pt>
  </dgm:ptLst>
  <dgm:cxnLst>
    <dgm:cxn modelId="{239BA717-FE29-428E-ABEA-1AA7B214ED78}" srcId="{ECBA7AF9-5576-40F7-AB83-E647E312E2AA}" destId="{9073FA95-6BD3-43CD-AE75-E5522089034D}" srcOrd="3" destOrd="0" parTransId="{0F9E5D74-314C-492D-9465-FA9A309A33EE}" sibTransId="{C913A04E-CA55-44AF-BF78-29D74DE08D63}"/>
    <dgm:cxn modelId="{38A6B95E-38FB-48D4-ABBA-2996F86E6F20}" type="presOf" srcId="{FE2F0578-D33A-482A-B913-50536E74967F}" destId="{CD04DB2F-EB4D-4657-85EB-943F95162FDF}" srcOrd="0" destOrd="2" presId="urn:microsoft.com/office/officeart/2005/8/layout/vList2"/>
    <dgm:cxn modelId="{79A89F60-5E00-457C-A714-27F84AA4DF23}" type="presOf" srcId="{ECBA7AF9-5576-40F7-AB83-E647E312E2AA}" destId="{9A925AF4-3F00-4DC8-A7BE-4FEA3959CEB6}" srcOrd="0" destOrd="0" presId="urn:microsoft.com/office/officeart/2005/8/layout/vList2"/>
    <dgm:cxn modelId="{C04DA569-34CF-4713-8B73-EEBCE67664B0}" srcId="{ECBA7AF9-5576-40F7-AB83-E647E312E2AA}" destId="{ABDE8677-C7A5-4C8F-8D24-5FCC32FCEC17}" srcOrd="0" destOrd="0" parTransId="{163BB883-458F-44DF-878B-D728273A582D}" sibTransId="{004B01F8-038C-4125-9D39-7A6AA20E17AB}"/>
    <dgm:cxn modelId="{4DAB2787-2513-4B4C-81C7-F2609440A027}" type="presOf" srcId="{9073FA95-6BD3-43CD-AE75-E5522089034D}" destId="{CD04DB2F-EB4D-4657-85EB-943F95162FDF}" srcOrd="0" destOrd="3" presId="urn:microsoft.com/office/officeart/2005/8/layout/vList2"/>
    <dgm:cxn modelId="{01028691-50B8-4BF3-9F7D-DC2D80D09817}" srcId="{ECBA7AF9-5576-40F7-AB83-E647E312E2AA}" destId="{FE2F0578-D33A-482A-B913-50536E74967F}" srcOrd="2" destOrd="0" parTransId="{C52B9677-4C1B-4960-BBE7-2230F3EE265F}" sibTransId="{33163582-475C-4207-A733-900F9AA0F634}"/>
    <dgm:cxn modelId="{62302AAC-060F-47F5-8C0A-1FB1A2888910}" type="presOf" srcId="{ABDE8677-C7A5-4C8F-8D24-5FCC32FCEC17}" destId="{CD04DB2F-EB4D-4657-85EB-943F95162FDF}" srcOrd="0" destOrd="0" presId="urn:microsoft.com/office/officeart/2005/8/layout/vList2"/>
    <dgm:cxn modelId="{4CE419C0-FCD6-40CE-8CF0-F465001B0E8B}" type="presOf" srcId="{81F17DD3-09A1-4574-A79B-4BC337BA2516}" destId="{F6AE9C80-1365-481F-87B9-0E708FE8C38E}" srcOrd="0" destOrd="0" presId="urn:microsoft.com/office/officeart/2005/8/layout/vList2"/>
    <dgm:cxn modelId="{9F5BE1CB-5BA1-44CD-8A3F-D9868420CBF8}" type="presOf" srcId="{F9982EFC-CF23-4BAB-B302-5F96FAFC2A85}" destId="{CD04DB2F-EB4D-4657-85EB-943F95162FDF}" srcOrd="0" destOrd="1" presId="urn:microsoft.com/office/officeart/2005/8/layout/vList2"/>
    <dgm:cxn modelId="{074CB8F3-612F-49C7-A98E-EB52818941FF}" srcId="{ECBA7AF9-5576-40F7-AB83-E647E312E2AA}" destId="{F9982EFC-CF23-4BAB-B302-5F96FAFC2A85}" srcOrd="1" destOrd="0" parTransId="{99E913AC-2DB7-4731-91D8-7EC7DED1CBC4}" sibTransId="{2DBCCB3B-4987-40EB-910E-D0CE9D778E63}"/>
    <dgm:cxn modelId="{5EA0C4F4-3B08-4EED-8DDC-9679507CE736}" srcId="{81F17DD3-09A1-4574-A79B-4BC337BA2516}" destId="{ECBA7AF9-5576-40F7-AB83-E647E312E2AA}" srcOrd="0" destOrd="0" parTransId="{BEC9C9F6-E558-46EA-8B96-775B4F700920}" sibTransId="{BB4249AB-6071-4E1D-9967-4ECCA0EB335A}"/>
    <dgm:cxn modelId="{8EFBB79F-E89F-4F0E-BBA4-6A91BFFACA26}" type="presParOf" srcId="{F6AE9C80-1365-481F-87B9-0E708FE8C38E}" destId="{9A925AF4-3F00-4DC8-A7BE-4FEA3959CEB6}" srcOrd="0" destOrd="0" presId="urn:microsoft.com/office/officeart/2005/8/layout/vList2"/>
    <dgm:cxn modelId="{ADA7C322-6471-409B-B473-EB0523112F72}" type="presParOf" srcId="{F6AE9C80-1365-481F-87B9-0E708FE8C38E}" destId="{CD04DB2F-EB4D-4657-85EB-943F95162FDF}" srcOrd="1" destOrd="0" presId="urn:microsoft.com/office/officeart/2005/8/layout/vList2"/>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6D34D5-6D4B-4C94-A87B-430E02245C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32A19C-4EE2-416A-9175-B445C7BC34A7}">
      <dgm:prSet/>
      <dgm:spPr>
        <a:solidFill>
          <a:srgbClr val="243255"/>
        </a:solidFill>
      </dgm:spPr>
      <dgm:t>
        <a:bodyPr/>
        <a:lstStyle/>
        <a:p>
          <a:pPr rtl="0"/>
          <a:r>
            <a:rPr lang="es-ES" b="1" noProof="0" dirty="0"/>
            <a:t>Teoría de la inversión de la creatividad</a:t>
          </a:r>
          <a:endParaRPr lang="es-ES" noProof="0" dirty="0"/>
        </a:p>
      </dgm:t>
    </dgm:pt>
    <dgm:pt modelId="{5D0182BF-6515-414A-8243-F933892DB6D1}" type="parTrans" cxnId="{2343A4A9-1660-4B4A-B31F-6780C6736DF8}">
      <dgm:prSet/>
      <dgm:spPr/>
      <dgm:t>
        <a:bodyPr/>
        <a:lstStyle/>
        <a:p>
          <a:endParaRPr lang="en-US"/>
        </a:p>
      </dgm:t>
    </dgm:pt>
    <dgm:pt modelId="{14E929F3-969C-42BC-84C7-6E2338806DE2}" type="sibTrans" cxnId="{2343A4A9-1660-4B4A-B31F-6780C6736DF8}">
      <dgm:prSet/>
      <dgm:spPr/>
      <dgm:t>
        <a:bodyPr/>
        <a:lstStyle/>
        <a:p>
          <a:endParaRPr lang="en-US"/>
        </a:p>
      </dgm:t>
    </dgm:pt>
    <dgm:pt modelId="{DE003A1C-C93E-4E5C-993B-B3B96A1C25B0}" type="pres">
      <dgm:prSet presAssocID="{476D34D5-6D4B-4C94-A87B-430E02245C1B}" presName="linear" presStyleCnt="0">
        <dgm:presLayoutVars>
          <dgm:animLvl val="lvl"/>
          <dgm:resizeHandles val="exact"/>
        </dgm:presLayoutVars>
      </dgm:prSet>
      <dgm:spPr/>
    </dgm:pt>
    <dgm:pt modelId="{D8BC4C90-D9CD-4FD7-9E86-70E93FA0A0BE}" type="pres">
      <dgm:prSet presAssocID="{AD32A19C-4EE2-416A-9175-B445C7BC34A7}" presName="parentText" presStyleLbl="node1" presStyleIdx="0" presStyleCnt="1" custScaleX="99489" custScaleY="105471">
        <dgm:presLayoutVars>
          <dgm:chMax val="0"/>
          <dgm:bulletEnabled val="1"/>
        </dgm:presLayoutVars>
      </dgm:prSet>
      <dgm:spPr/>
    </dgm:pt>
  </dgm:ptLst>
  <dgm:cxnLst>
    <dgm:cxn modelId="{A100D19E-2CB6-4D39-9536-DF673A9E968C}" type="presOf" srcId="{476D34D5-6D4B-4C94-A87B-430E02245C1B}" destId="{DE003A1C-C93E-4E5C-993B-B3B96A1C25B0}" srcOrd="0" destOrd="0" presId="urn:microsoft.com/office/officeart/2005/8/layout/vList2"/>
    <dgm:cxn modelId="{2343A4A9-1660-4B4A-B31F-6780C6736DF8}" srcId="{476D34D5-6D4B-4C94-A87B-430E02245C1B}" destId="{AD32A19C-4EE2-416A-9175-B445C7BC34A7}" srcOrd="0" destOrd="0" parTransId="{5D0182BF-6515-414A-8243-F933892DB6D1}" sibTransId="{14E929F3-969C-42BC-84C7-6E2338806DE2}"/>
    <dgm:cxn modelId="{5E6793D0-D4C9-40FF-9B8C-09A2F5909788}" type="presOf" srcId="{AD32A19C-4EE2-416A-9175-B445C7BC34A7}" destId="{D8BC4C90-D9CD-4FD7-9E86-70E93FA0A0BE}" srcOrd="0" destOrd="0" presId="urn:microsoft.com/office/officeart/2005/8/layout/vList2"/>
    <dgm:cxn modelId="{7EEC894F-01D4-4F00-9736-1A8ECD0B27B8}" type="presParOf" srcId="{DE003A1C-C93E-4E5C-993B-B3B96A1C25B0}" destId="{D8BC4C90-D9CD-4FD7-9E86-70E93FA0A0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3D33C3-628D-4FFB-8482-2311D1F1C8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37B334-48ED-4808-AD79-D06BEF93098B}">
      <dgm:prSet custT="1"/>
      <dgm:spPr>
        <a:solidFill>
          <a:srgbClr val="243255"/>
        </a:solidFill>
      </dgm:spPr>
      <dgm:t>
        <a:bodyPr/>
        <a:lstStyle/>
        <a:p>
          <a:pPr rtl="0"/>
          <a:r>
            <a:rPr lang="es-ES" sz="4000" b="1" noProof="0" dirty="0"/>
            <a:t>La importancia de la creatividad</a:t>
          </a:r>
          <a:endParaRPr lang="es-ES" sz="4000" noProof="0" dirty="0"/>
        </a:p>
      </dgm:t>
    </dgm:pt>
    <dgm:pt modelId="{A6ABA545-1443-4FE2-8C7D-70C2A8755623}" type="parTrans" cxnId="{987862B2-651A-4021-9618-3C8E324B8356}">
      <dgm:prSet/>
      <dgm:spPr/>
      <dgm:t>
        <a:bodyPr/>
        <a:lstStyle/>
        <a:p>
          <a:endParaRPr lang="en-US"/>
        </a:p>
      </dgm:t>
    </dgm:pt>
    <dgm:pt modelId="{64A21707-A4E5-4266-A989-9CCFF91F2277}" type="sibTrans" cxnId="{987862B2-651A-4021-9618-3C8E324B8356}">
      <dgm:prSet/>
      <dgm:spPr/>
      <dgm:t>
        <a:bodyPr/>
        <a:lstStyle/>
        <a:p>
          <a:endParaRPr lang="en-US"/>
        </a:p>
      </dgm:t>
    </dgm:pt>
    <dgm:pt modelId="{21E48BEC-EEA4-4CA4-A662-BB77DD7CE295}" type="pres">
      <dgm:prSet presAssocID="{7A3D33C3-628D-4FFB-8482-2311D1F1C861}" presName="linear" presStyleCnt="0">
        <dgm:presLayoutVars>
          <dgm:animLvl val="lvl"/>
          <dgm:resizeHandles val="exact"/>
        </dgm:presLayoutVars>
      </dgm:prSet>
      <dgm:spPr/>
    </dgm:pt>
    <dgm:pt modelId="{FAA37E14-4DBF-4465-AA1B-1CBB6F8FF855}" type="pres">
      <dgm:prSet presAssocID="{C737B334-48ED-4808-AD79-D06BEF93098B}" presName="parentText" presStyleLbl="node1" presStyleIdx="0" presStyleCnt="1" custScaleX="95780" custScaleY="84954" custLinFactNeighborX="-2150" custLinFactNeighborY="6104">
        <dgm:presLayoutVars>
          <dgm:chMax val="0"/>
          <dgm:bulletEnabled val="1"/>
        </dgm:presLayoutVars>
      </dgm:prSet>
      <dgm:spPr/>
    </dgm:pt>
  </dgm:ptLst>
  <dgm:cxnLst>
    <dgm:cxn modelId="{987862B2-651A-4021-9618-3C8E324B8356}" srcId="{7A3D33C3-628D-4FFB-8482-2311D1F1C861}" destId="{C737B334-48ED-4808-AD79-D06BEF93098B}" srcOrd="0" destOrd="0" parTransId="{A6ABA545-1443-4FE2-8C7D-70C2A8755623}" sibTransId="{64A21707-A4E5-4266-A989-9CCFF91F2277}"/>
    <dgm:cxn modelId="{ACC974C8-007D-451C-A2E7-C335AB9D7003}" type="presOf" srcId="{7A3D33C3-628D-4FFB-8482-2311D1F1C861}" destId="{21E48BEC-EEA4-4CA4-A662-BB77DD7CE295}" srcOrd="0" destOrd="0" presId="urn:microsoft.com/office/officeart/2005/8/layout/vList2"/>
    <dgm:cxn modelId="{C0AED2EC-E9DD-4826-8184-7883A9F9F907}" type="presOf" srcId="{C737B334-48ED-4808-AD79-D06BEF93098B}" destId="{FAA37E14-4DBF-4465-AA1B-1CBB6F8FF855}" srcOrd="0" destOrd="0" presId="urn:microsoft.com/office/officeart/2005/8/layout/vList2"/>
    <dgm:cxn modelId="{9E069436-1288-4299-84D0-B0E21F3EECAE}" type="presParOf" srcId="{21E48BEC-EEA4-4CA4-A662-BB77DD7CE295}" destId="{FAA37E14-4DBF-4465-AA1B-1CBB6F8FF85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3C8857-0932-4AC7-BD63-5A1EB6029997}"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hr-HR"/>
        </a:p>
      </dgm:t>
    </dgm:pt>
    <dgm:pt modelId="{21BF8D8A-861A-4DF9-90EC-F533FDE41FBF}">
      <dgm:prSet phldrT="[Text]" custT="1"/>
      <dgm:spPr>
        <a:solidFill>
          <a:srgbClr val="243255"/>
        </a:solidFill>
      </dgm:spPr>
      <dgm:t>
        <a:bodyPr/>
        <a:lstStyle/>
        <a:p>
          <a:r>
            <a:rPr lang="en-GB" sz="3200" noProof="0" dirty="0"/>
            <a:t>Nivel individual </a:t>
          </a:r>
        </a:p>
      </dgm:t>
    </dgm:pt>
    <dgm:pt modelId="{F21274AC-59FC-4B3F-B28D-11DA62F738F4}" type="parTrans" cxnId="{F2148F55-14E6-4549-970F-BB132939BE7A}">
      <dgm:prSet/>
      <dgm:spPr/>
      <dgm:t>
        <a:bodyPr/>
        <a:lstStyle/>
        <a:p>
          <a:endParaRPr lang="hr-HR"/>
        </a:p>
      </dgm:t>
    </dgm:pt>
    <dgm:pt modelId="{FCA86EB2-4E33-450D-AA6D-B7ADE29F4D70}" type="sibTrans" cxnId="{F2148F55-14E6-4549-970F-BB132939BE7A}">
      <dgm:prSet/>
      <dgm:spPr/>
      <dgm:t>
        <a:bodyPr/>
        <a:lstStyle/>
        <a:p>
          <a:endParaRPr lang="hr-HR"/>
        </a:p>
      </dgm:t>
    </dgm:pt>
    <dgm:pt modelId="{F2CEAE8F-EB5E-436F-A511-525561F801BC}">
      <dgm:prSet phldrT="[Text]" custT="1"/>
      <dgm:spPr/>
      <dgm:t>
        <a:bodyPr/>
        <a:lstStyle/>
        <a:p>
          <a:r>
            <a:rPr lang="es-ES" sz="2800" noProof="0" dirty="0">
              <a:solidFill>
                <a:srgbClr val="C00000"/>
              </a:solidFill>
            </a:rPr>
            <a:t>Resolución de problemas en el trabajo y en la vida diaria</a:t>
          </a:r>
        </a:p>
      </dgm:t>
    </dgm:pt>
    <dgm:pt modelId="{1C33AF83-660D-43BD-87E8-CF50CC944BC7}" type="parTrans" cxnId="{8EC45A42-B2B7-48BE-A9A3-13103B463EC3}">
      <dgm:prSet/>
      <dgm:spPr/>
      <dgm:t>
        <a:bodyPr/>
        <a:lstStyle/>
        <a:p>
          <a:endParaRPr lang="hr-HR"/>
        </a:p>
      </dgm:t>
    </dgm:pt>
    <dgm:pt modelId="{9142054A-A099-430E-979F-A3CAA7429D7E}" type="sibTrans" cxnId="{8EC45A42-B2B7-48BE-A9A3-13103B463EC3}">
      <dgm:prSet/>
      <dgm:spPr/>
      <dgm:t>
        <a:bodyPr/>
        <a:lstStyle/>
        <a:p>
          <a:endParaRPr lang="hr-HR"/>
        </a:p>
      </dgm:t>
    </dgm:pt>
    <dgm:pt modelId="{14A36E9B-3BF3-42AF-9184-AB8A4F9A0E96}">
      <dgm:prSet phldrT="[Text]" custT="1"/>
      <dgm:spPr>
        <a:solidFill>
          <a:srgbClr val="243255"/>
        </a:solidFill>
      </dgm:spPr>
      <dgm:t>
        <a:bodyPr/>
        <a:lstStyle/>
        <a:p>
          <a:r>
            <a:rPr lang="en-GB" sz="3200" noProof="0" dirty="0"/>
            <a:t>Nivel Social</a:t>
          </a:r>
        </a:p>
      </dgm:t>
    </dgm:pt>
    <dgm:pt modelId="{DF4D9A95-EBBC-4570-B83F-6F34CD39047B}" type="parTrans" cxnId="{DBE8B8F3-7DE7-4169-AB9F-6C84AB59F24C}">
      <dgm:prSet/>
      <dgm:spPr/>
      <dgm:t>
        <a:bodyPr/>
        <a:lstStyle/>
        <a:p>
          <a:endParaRPr lang="hr-HR"/>
        </a:p>
      </dgm:t>
    </dgm:pt>
    <dgm:pt modelId="{20BA0BF3-098C-4766-936F-B6B34BCDD91A}" type="sibTrans" cxnId="{DBE8B8F3-7DE7-4169-AB9F-6C84AB59F24C}">
      <dgm:prSet/>
      <dgm:spPr/>
      <dgm:t>
        <a:bodyPr/>
        <a:lstStyle/>
        <a:p>
          <a:endParaRPr lang="hr-HR"/>
        </a:p>
      </dgm:t>
    </dgm:pt>
    <dgm:pt modelId="{A7CF1C0D-ECEA-4548-A8C6-6A99031D4D23}">
      <dgm:prSet phldrT="[Text]" custT="1"/>
      <dgm:spPr/>
      <dgm:t>
        <a:bodyPr/>
        <a:lstStyle/>
        <a:p>
          <a:r>
            <a:rPr lang="es-ES" sz="2800" noProof="0" dirty="0">
              <a:solidFill>
                <a:srgbClr val="C00000"/>
              </a:solidFill>
            </a:rPr>
            <a:t>Nuevos conocimientos científicos, nuevos momentos en las artes, nuevos inventos</a:t>
          </a:r>
        </a:p>
      </dgm:t>
    </dgm:pt>
    <dgm:pt modelId="{D4A7008D-C420-42AF-B2E5-5CAA88EEFF12}" type="parTrans" cxnId="{B925B802-0C40-4520-B72B-45FAD071DDDC}">
      <dgm:prSet/>
      <dgm:spPr/>
      <dgm:t>
        <a:bodyPr/>
        <a:lstStyle/>
        <a:p>
          <a:endParaRPr lang="hr-HR"/>
        </a:p>
      </dgm:t>
    </dgm:pt>
    <dgm:pt modelId="{4A39C2F8-953E-4773-8C03-22857E9A98D8}" type="sibTrans" cxnId="{B925B802-0C40-4520-B72B-45FAD071DDDC}">
      <dgm:prSet/>
      <dgm:spPr/>
      <dgm:t>
        <a:bodyPr/>
        <a:lstStyle/>
        <a:p>
          <a:endParaRPr lang="hr-HR"/>
        </a:p>
      </dgm:t>
    </dgm:pt>
    <dgm:pt modelId="{802C8410-4F69-4C25-A4B8-E4427D9BCCCE}">
      <dgm:prSet phldrT="[Text]" custT="1"/>
      <dgm:spPr>
        <a:solidFill>
          <a:srgbClr val="243255"/>
        </a:solidFill>
      </dgm:spPr>
      <dgm:t>
        <a:bodyPr/>
        <a:lstStyle/>
        <a:p>
          <a:r>
            <a:rPr lang="es-ES" sz="3200" noProof="0" dirty="0"/>
            <a:t>Importancia Económica</a:t>
          </a:r>
        </a:p>
      </dgm:t>
    </dgm:pt>
    <dgm:pt modelId="{4A6D81AF-BCF7-4DFC-A23B-81C22D6BA312}" type="parTrans" cxnId="{5BBE9AFF-E049-48D2-8FC2-AD2B4FCD5FB7}">
      <dgm:prSet/>
      <dgm:spPr/>
      <dgm:t>
        <a:bodyPr/>
        <a:lstStyle/>
        <a:p>
          <a:endParaRPr lang="hr-HR"/>
        </a:p>
      </dgm:t>
    </dgm:pt>
    <dgm:pt modelId="{74492595-71CF-4152-9AB8-CAFA278296EF}" type="sibTrans" cxnId="{5BBE9AFF-E049-48D2-8FC2-AD2B4FCD5FB7}">
      <dgm:prSet/>
      <dgm:spPr/>
      <dgm:t>
        <a:bodyPr/>
        <a:lstStyle/>
        <a:p>
          <a:endParaRPr lang="hr-HR"/>
        </a:p>
      </dgm:t>
    </dgm:pt>
    <dgm:pt modelId="{97075A62-D073-42F8-A8C5-52EC9DD69B80}">
      <dgm:prSet phldrT="[Text]" custT="1"/>
      <dgm:spPr/>
      <dgm:t>
        <a:bodyPr/>
        <a:lstStyle/>
        <a:p>
          <a:r>
            <a:rPr lang="es-ES" sz="2800" noProof="0" dirty="0">
              <a:solidFill>
                <a:srgbClr val="C00000"/>
              </a:solidFill>
            </a:rPr>
            <a:t>Nuevos productos y servicios que crean puestos de trabajo</a:t>
          </a:r>
        </a:p>
      </dgm:t>
    </dgm:pt>
    <dgm:pt modelId="{410927D1-A68A-4397-8581-D925F95466C3}" type="sibTrans" cxnId="{BDD567B3-C422-4742-98A5-B8079EEB9EE3}">
      <dgm:prSet/>
      <dgm:spPr/>
      <dgm:t>
        <a:bodyPr/>
        <a:lstStyle/>
        <a:p>
          <a:endParaRPr lang="hr-HR"/>
        </a:p>
      </dgm:t>
    </dgm:pt>
    <dgm:pt modelId="{FA8885FA-9F72-412B-A2C9-4A3EDC46994B}" type="parTrans" cxnId="{BDD567B3-C422-4742-98A5-B8079EEB9EE3}">
      <dgm:prSet/>
      <dgm:spPr/>
      <dgm:t>
        <a:bodyPr/>
        <a:lstStyle/>
        <a:p>
          <a:endParaRPr lang="hr-HR"/>
        </a:p>
      </dgm:t>
    </dgm:pt>
    <dgm:pt modelId="{3EA56B01-BB93-40FD-8346-CAF4EAECB391}" type="pres">
      <dgm:prSet presAssocID="{483C8857-0932-4AC7-BD63-5A1EB6029997}" presName="Name0" presStyleCnt="0">
        <dgm:presLayoutVars>
          <dgm:dir/>
          <dgm:animLvl val="lvl"/>
          <dgm:resizeHandles val="exact"/>
        </dgm:presLayoutVars>
      </dgm:prSet>
      <dgm:spPr/>
    </dgm:pt>
    <dgm:pt modelId="{94A2DC8C-645D-46C1-BEF6-368BACA73462}" type="pres">
      <dgm:prSet presAssocID="{21BF8D8A-861A-4DF9-90EC-F533FDE41FBF}" presName="linNode" presStyleCnt="0"/>
      <dgm:spPr/>
    </dgm:pt>
    <dgm:pt modelId="{E1534FEC-4C35-484A-ABBB-B1099D4B2696}" type="pres">
      <dgm:prSet presAssocID="{21BF8D8A-861A-4DF9-90EC-F533FDE41FBF}" presName="parentText" presStyleLbl="node1" presStyleIdx="0" presStyleCnt="3" custScaleX="154803" custScaleY="59745">
        <dgm:presLayoutVars>
          <dgm:chMax val="1"/>
          <dgm:bulletEnabled val="1"/>
        </dgm:presLayoutVars>
      </dgm:prSet>
      <dgm:spPr/>
    </dgm:pt>
    <dgm:pt modelId="{5D28BFC0-C28E-48CD-AAE7-42B27B46BE28}" type="pres">
      <dgm:prSet presAssocID="{21BF8D8A-861A-4DF9-90EC-F533FDE41FBF}" presName="descendantText" presStyleLbl="alignAccFollowNode1" presStyleIdx="0" presStyleCnt="3">
        <dgm:presLayoutVars>
          <dgm:bulletEnabled val="1"/>
        </dgm:presLayoutVars>
      </dgm:prSet>
      <dgm:spPr/>
    </dgm:pt>
    <dgm:pt modelId="{02260332-0083-4770-91CA-6087602FA9EB}" type="pres">
      <dgm:prSet presAssocID="{FCA86EB2-4E33-450D-AA6D-B7ADE29F4D70}" presName="sp" presStyleCnt="0"/>
      <dgm:spPr/>
    </dgm:pt>
    <dgm:pt modelId="{DD5CA113-9882-4387-9AD4-EA199377E2DA}" type="pres">
      <dgm:prSet presAssocID="{14A36E9B-3BF3-42AF-9184-AB8A4F9A0E96}" presName="linNode" presStyleCnt="0"/>
      <dgm:spPr/>
    </dgm:pt>
    <dgm:pt modelId="{ED7A3EE9-A2B9-451A-BA46-9BE4AFB6697F}" type="pres">
      <dgm:prSet presAssocID="{14A36E9B-3BF3-42AF-9184-AB8A4F9A0E96}" presName="parentText" presStyleLbl="node1" presStyleIdx="1" presStyleCnt="3" custScaleX="154478" custScaleY="63038">
        <dgm:presLayoutVars>
          <dgm:chMax val="1"/>
          <dgm:bulletEnabled val="1"/>
        </dgm:presLayoutVars>
      </dgm:prSet>
      <dgm:spPr/>
    </dgm:pt>
    <dgm:pt modelId="{6F188ED6-B9A0-4E54-A7D8-F36F49A4A13A}" type="pres">
      <dgm:prSet presAssocID="{14A36E9B-3BF3-42AF-9184-AB8A4F9A0E96}" presName="descendantText" presStyleLbl="alignAccFollowNode1" presStyleIdx="1" presStyleCnt="3">
        <dgm:presLayoutVars>
          <dgm:bulletEnabled val="1"/>
        </dgm:presLayoutVars>
      </dgm:prSet>
      <dgm:spPr/>
    </dgm:pt>
    <dgm:pt modelId="{04EFF573-B0B9-4FE7-872B-A4C0458FF9DA}" type="pres">
      <dgm:prSet presAssocID="{20BA0BF3-098C-4766-936F-B6B34BCDD91A}" presName="sp" presStyleCnt="0"/>
      <dgm:spPr/>
    </dgm:pt>
    <dgm:pt modelId="{E80D789A-B7E9-4813-A578-56BDF02F742E}" type="pres">
      <dgm:prSet presAssocID="{802C8410-4F69-4C25-A4B8-E4427D9BCCCE}" presName="linNode" presStyleCnt="0"/>
      <dgm:spPr/>
    </dgm:pt>
    <dgm:pt modelId="{B725AE02-4317-4683-ADAA-B985F65A01CB}" type="pres">
      <dgm:prSet presAssocID="{802C8410-4F69-4C25-A4B8-E4427D9BCCCE}" presName="parentText" presStyleLbl="node1" presStyleIdx="2" presStyleCnt="3" custScaleX="129222" custScaleY="56888">
        <dgm:presLayoutVars>
          <dgm:chMax val="1"/>
          <dgm:bulletEnabled val="1"/>
        </dgm:presLayoutVars>
      </dgm:prSet>
      <dgm:spPr/>
    </dgm:pt>
    <dgm:pt modelId="{DB93C367-2312-4D63-8B3C-187D81AB16DA}" type="pres">
      <dgm:prSet presAssocID="{802C8410-4F69-4C25-A4B8-E4427D9BCCCE}" presName="descendantText" presStyleLbl="alignAccFollowNode1" presStyleIdx="2" presStyleCnt="3" custScaleX="83544">
        <dgm:presLayoutVars>
          <dgm:bulletEnabled val="1"/>
        </dgm:presLayoutVars>
      </dgm:prSet>
      <dgm:spPr/>
    </dgm:pt>
  </dgm:ptLst>
  <dgm:cxnLst>
    <dgm:cxn modelId="{B925B802-0C40-4520-B72B-45FAD071DDDC}" srcId="{14A36E9B-3BF3-42AF-9184-AB8A4F9A0E96}" destId="{A7CF1C0D-ECEA-4548-A8C6-6A99031D4D23}" srcOrd="0" destOrd="0" parTransId="{D4A7008D-C420-42AF-B2E5-5CAA88EEFF12}" sibTransId="{4A39C2F8-953E-4773-8C03-22857E9A98D8}"/>
    <dgm:cxn modelId="{CCFDFC0F-95B5-4365-B392-BBC0270365F5}" type="presOf" srcId="{F2CEAE8F-EB5E-436F-A511-525561F801BC}" destId="{5D28BFC0-C28E-48CD-AAE7-42B27B46BE28}" srcOrd="0" destOrd="0" presId="urn:microsoft.com/office/officeart/2005/8/layout/vList5"/>
    <dgm:cxn modelId="{7F15A732-82F5-4E79-BCCB-429D602E1C91}" type="presOf" srcId="{A7CF1C0D-ECEA-4548-A8C6-6A99031D4D23}" destId="{6F188ED6-B9A0-4E54-A7D8-F36F49A4A13A}" srcOrd="0" destOrd="0" presId="urn:microsoft.com/office/officeart/2005/8/layout/vList5"/>
    <dgm:cxn modelId="{8EC45A42-B2B7-48BE-A9A3-13103B463EC3}" srcId="{21BF8D8A-861A-4DF9-90EC-F533FDE41FBF}" destId="{F2CEAE8F-EB5E-436F-A511-525561F801BC}" srcOrd="0" destOrd="0" parTransId="{1C33AF83-660D-43BD-87E8-CF50CC944BC7}" sibTransId="{9142054A-A099-430E-979F-A3CAA7429D7E}"/>
    <dgm:cxn modelId="{3676F06E-C586-45B0-A58E-C85B03F5AC40}" type="presOf" srcId="{21BF8D8A-861A-4DF9-90EC-F533FDE41FBF}" destId="{E1534FEC-4C35-484A-ABBB-B1099D4B2696}" srcOrd="0" destOrd="0" presId="urn:microsoft.com/office/officeart/2005/8/layout/vList5"/>
    <dgm:cxn modelId="{F2148F55-14E6-4549-970F-BB132939BE7A}" srcId="{483C8857-0932-4AC7-BD63-5A1EB6029997}" destId="{21BF8D8A-861A-4DF9-90EC-F533FDE41FBF}" srcOrd="0" destOrd="0" parTransId="{F21274AC-59FC-4B3F-B28D-11DA62F738F4}" sibTransId="{FCA86EB2-4E33-450D-AA6D-B7ADE29F4D70}"/>
    <dgm:cxn modelId="{EDCD5E80-2501-48E6-9D4E-D90083B3918C}" type="presOf" srcId="{483C8857-0932-4AC7-BD63-5A1EB6029997}" destId="{3EA56B01-BB93-40FD-8346-CAF4EAECB391}" srcOrd="0" destOrd="0" presId="urn:microsoft.com/office/officeart/2005/8/layout/vList5"/>
    <dgm:cxn modelId="{CC03B8A7-7E5A-4A4E-8D51-DB533E8FD819}" type="presOf" srcId="{14A36E9B-3BF3-42AF-9184-AB8A4F9A0E96}" destId="{ED7A3EE9-A2B9-451A-BA46-9BE4AFB6697F}" srcOrd="0" destOrd="0" presId="urn:microsoft.com/office/officeart/2005/8/layout/vList5"/>
    <dgm:cxn modelId="{BDD567B3-C422-4742-98A5-B8079EEB9EE3}" srcId="{802C8410-4F69-4C25-A4B8-E4427D9BCCCE}" destId="{97075A62-D073-42F8-A8C5-52EC9DD69B80}" srcOrd="0" destOrd="0" parTransId="{FA8885FA-9F72-412B-A2C9-4A3EDC46994B}" sibTransId="{410927D1-A68A-4397-8581-D925F95466C3}"/>
    <dgm:cxn modelId="{670E6DC0-59F7-48C3-9E24-02BEE53748AA}" type="presOf" srcId="{802C8410-4F69-4C25-A4B8-E4427D9BCCCE}" destId="{B725AE02-4317-4683-ADAA-B985F65A01CB}" srcOrd="0" destOrd="0" presId="urn:microsoft.com/office/officeart/2005/8/layout/vList5"/>
    <dgm:cxn modelId="{2BCE46C7-1731-46D8-8465-002156122B17}" type="presOf" srcId="{97075A62-D073-42F8-A8C5-52EC9DD69B80}" destId="{DB93C367-2312-4D63-8B3C-187D81AB16DA}" srcOrd="0" destOrd="0" presId="urn:microsoft.com/office/officeart/2005/8/layout/vList5"/>
    <dgm:cxn modelId="{DBE8B8F3-7DE7-4169-AB9F-6C84AB59F24C}" srcId="{483C8857-0932-4AC7-BD63-5A1EB6029997}" destId="{14A36E9B-3BF3-42AF-9184-AB8A4F9A0E96}" srcOrd="1" destOrd="0" parTransId="{DF4D9A95-EBBC-4570-B83F-6F34CD39047B}" sibTransId="{20BA0BF3-098C-4766-936F-B6B34BCDD91A}"/>
    <dgm:cxn modelId="{5BBE9AFF-E049-48D2-8FC2-AD2B4FCD5FB7}" srcId="{483C8857-0932-4AC7-BD63-5A1EB6029997}" destId="{802C8410-4F69-4C25-A4B8-E4427D9BCCCE}" srcOrd="2" destOrd="0" parTransId="{4A6D81AF-BCF7-4DFC-A23B-81C22D6BA312}" sibTransId="{74492595-71CF-4152-9AB8-CAFA278296EF}"/>
    <dgm:cxn modelId="{D4AC4CD5-2CCF-4A0A-A325-2226FFF7F875}" type="presParOf" srcId="{3EA56B01-BB93-40FD-8346-CAF4EAECB391}" destId="{94A2DC8C-645D-46C1-BEF6-368BACA73462}" srcOrd="0" destOrd="0" presId="urn:microsoft.com/office/officeart/2005/8/layout/vList5"/>
    <dgm:cxn modelId="{24828286-BCF1-40BB-BAD9-1AD527D4C5F5}" type="presParOf" srcId="{94A2DC8C-645D-46C1-BEF6-368BACA73462}" destId="{E1534FEC-4C35-484A-ABBB-B1099D4B2696}" srcOrd="0" destOrd="0" presId="urn:microsoft.com/office/officeart/2005/8/layout/vList5"/>
    <dgm:cxn modelId="{2D94A66A-0327-4B36-9E0F-ED033E19EA35}" type="presParOf" srcId="{94A2DC8C-645D-46C1-BEF6-368BACA73462}" destId="{5D28BFC0-C28E-48CD-AAE7-42B27B46BE28}" srcOrd="1" destOrd="0" presId="urn:microsoft.com/office/officeart/2005/8/layout/vList5"/>
    <dgm:cxn modelId="{221435BC-E9AD-4262-98D7-0660E92155BB}" type="presParOf" srcId="{3EA56B01-BB93-40FD-8346-CAF4EAECB391}" destId="{02260332-0083-4770-91CA-6087602FA9EB}" srcOrd="1" destOrd="0" presId="urn:microsoft.com/office/officeart/2005/8/layout/vList5"/>
    <dgm:cxn modelId="{F50E7E02-0F80-45CF-922A-9F1BB848332D}" type="presParOf" srcId="{3EA56B01-BB93-40FD-8346-CAF4EAECB391}" destId="{DD5CA113-9882-4387-9AD4-EA199377E2DA}" srcOrd="2" destOrd="0" presId="urn:microsoft.com/office/officeart/2005/8/layout/vList5"/>
    <dgm:cxn modelId="{1446F184-122C-4C0B-8A33-D2B5B00CBD2A}" type="presParOf" srcId="{DD5CA113-9882-4387-9AD4-EA199377E2DA}" destId="{ED7A3EE9-A2B9-451A-BA46-9BE4AFB6697F}" srcOrd="0" destOrd="0" presId="urn:microsoft.com/office/officeart/2005/8/layout/vList5"/>
    <dgm:cxn modelId="{F3F98171-F63F-4618-BA43-2F0833895588}" type="presParOf" srcId="{DD5CA113-9882-4387-9AD4-EA199377E2DA}" destId="{6F188ED6-B9A0-4E54-A7D8-F36F49A4A13A}" srcOrd="1" destOrd="0" presId="urn:microsoft.com/office/officeart/2005/8/layout/vList5"/>
    <dgm:cxn modelId="{4F2F27DE-0C17-4DD2-A24D-03B0D1A4BD66}" type="presParOf" srcId="{3EA56B01-BB93-40FD-8346-CAF4EAECB391}" destId="{04EFF573-B0B9-4FE7-872B-A4C0458FF9DA}" srcOrd="3" destOrd="0" presId="urn:microsoft.com/office/officeart/2005/8/layout/vList5"/>
    <dgm:cxn modelId="{DB2B6633-9D21-4FD4-ACA4-B4D1AFA94B51}" type="presParOf" srcId="{3EA56B01-BB93-40FD-8346-CAF4EAECB391}" destId="{E80D789A-B7E9-4813-A578-56BDF02F742E}" srcOrd="4" destOrd="0" presId="urn:microsoft.com/office/officeart/2005/8/layout/vList5"/>
    <dgm:cxn modelId="{B072CC0C-4C48-4195-B9AA-DFC56E0C196A}" type="presParOf" srcId="{E80D789A-B7E9-4813-A578-56BDF02F742E}" destId="{B725AE02-4317-4683-ADAA-B985F65A01CB}" srcOrd="0" destOrd="0" presId="urn:microsoft.com/office/officeart/2005/8/layout/vList5"/>
    <dgm:cxn modelId="{6E4572BE-09F5-48AB-84CB-4BE37178701D}" type="presParOf" srcId="{E80D789A-B7E9-4813-A578-56BDF02F742E}" destId="{DB93C367-2312-4D63-8B3C-187D81AB16DA}"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02001C-43B1-4353-B0B7-C7EBD85A66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C14547-C59B-4DC8-BF32-198A736F4B18}">
      <dgm:prSet/>
      <dgm:spPr>
        <a:solidFill>
          <a:srgbClr val="243255"/>
        </a:solidFill>
      </dgm:spPr>
      <dgm:t>
        <a:bodyPr/>
        <a:lstStyle/>
        <a:p>
          <a:pPr rtl="0"/>
          <a:r>
            <a:rPr lang="es-ES" b="1" noProof="0" dirty="0"/>
            <a:t>Cinco componentes de la creatividad: Sternberg y Lubart (1992)</a:t>
          </a:r>
          <a:endParaRPr lang="es-ES" noProof="0" dirty="0"/>
        </a:p>
      </dgm:t>
    </dgm:pt>
    <dgm:pt modelId="{F9A33425-8454-4604-A579-4573ADB14FB9}" type="parTrans" cxnId="{A3EFE07D-38A0-43C2-9536-506EE2C717D6}">
      <dgm:prSet/>
      <dgm:spPr/>
      <dgm:t>
        <a:bodyPr/>
        <a:lstStyle/>
        <a:p>
          <a:endParaRPr lang="en-US"/>
        </a:p>
      </dgm:t>
    </dgm:pt>
    <dgm:pt modelId="{AE05132A-4597-4D30-929D-43C763701523}" type="sibTrans" cxnId="{A3EFE07D-38A0-43C2-9536-506EE2C717D6}">
      <dgm:prSet/>
      <dgm:spPr/>
      <dgm:t>
        <a:bodyPr/>
        <a:lstStyle/>
        <a:p>
          <a:endParaRPr lang="en-US"/>
        </a:p>
      </dgm:t>
    </dgm:pt>
    <dgm:pt modelId="{0E84E816-381F-4EE2-B4A7-262DCA400F99}" type="pres">
      <dgm:prSet presAssocID="{8402001C-43B1-4353-B0B7-C7EBD85A66DE}" presName="linear" presStyleCnt="0">
        <dgm:presLayoutVars>
          <dgm:animLvl val="lvl"/>
          <dgm:resizeHandles val="exact"/>
        </dgm:presLayoutVars>
      </dgm:prSet>
      <dgm:spPr/>
    </dgm:pt>
    <dgm:pt modelId="{05F7B1CA-DB78-427E-ACB2-C82394A21199}" type="pres">
      <dgm:prSet presAssocID="{EEC14547-C59B-4DC8-BF32-198A736F4B18}" presName="parentText" presStyleLbl="node1" presStyleIdx="0" presStyleCnt="1" custScaleX="95780" custScaleY="96489">
        <dgm:presLayoutVars>
          <dgm:chMax val="0"/>
          <dgm:bulletEnabled val="1"/>
        </dgm:presLayoutVars>
      </dgm:prSet>
      <dgm:spPr/>
    </dgm:pt>
  </dgm:ptLst>
  <dgm:cxnLst>
    <dgm:cxn modelId="{F3437047-7CA9-42DB-ADBC-D9384B0B3451}" type="presOf" srcId="{8402001C-43B1-4353-B0B7-C7EBD85A66DE}" destId="{0E84E816-381F-4EE2-B4A7-262DCA400F99}" srcOrd="0" destOrd="0" presId="urn:microsoft.com/office/officeart/2005/8/layout/vList2"/>
    <dgm:cxn modelId="{A3EFE07D-38A0-43C2-9536-506EE2C717D6}" srcId="{8402001C-43B1-4353-B0B7-C7EBD85A66DE}" destId="{EEC14547-C59B-4DC8-BF32-198A736F4B18}" srcOrd="0" destOrd="0" parTransId="{F9A33425-8454-4604-A579-4573ADB14FB9}" sibTransId="{AE05132A-4597-4D30-929D-43C763701523}"/>
    <dgm:cxn modelId="{E55969A0-05AF-4509-8A0A-3B7E76A8D125}" type="presOf" srcId="{EEC14547-C59B-4DC8-BF32-198A736F4B18}" destId="{05F7B1CA-DB78-427E-ACB2-C82394A21199}" srcOrd="0" destOrd="0" presId="urn:microsoft.com/office/officeart/2005/8/layout/vList2"/>
    <dgm:cxn modelId="{D02A6D9C-4594-4C0B-8D6A-14AC42531ED8}" type="presParOf" srcId="{0E84E816-381F-4EE2-B4A7-262DCA400F99}" destId="{05F7B1CA-DB78-427E-ACB2-C82394A2119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2D6C4A-C4CF-4FF3-954F-0965B7B193A4}" type="doc">
      <dgm:prSet loTypeId="urn:microsoft.com/office/officeart/2005/8/layout/chevron2" loCatId="process" qsTypeId="urn:microsoft.com/office/officeart/2005/8/quickstyle/3d2" qsCatId="3D" csTypeId="urn:microsoft.com/office/officeart/2005/8/colors/accent2_2" csCatId="accent2" phldr="1"/>
      <dgm:spPr/>
      <dgm:t>
        <a:bodyPr/>
        <a:lstStyle/>
        <a:p>
          <a:endParaRPr lang="hr-HR"/>
        </a:p>
      </dgm:t>
    </dgm:pt>
    <dgm:pt modelId="{BB5F09F7-8281-4E91-B670-E9F9868F9F93}">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endParaRPr lang="hr-HR"/>
        </a:p>
      </dgm:t>
    </dgm:pt>
    <dgm:pt modelId="{4A9ED53B-A189-4316-B902-82024D6EC4AD}" type="parTrans" cxnId="{69077FAC-9970-455C-BB2C-56C42B3F76E1}">
      <dgm:prSet/>
      <dgm:spPr/>
      <dgm:t>
        <a:bodyPr/>
        <a:lstStyle/>
        <a:p>
          <a:endParaRPr lang="hr-HR"/>
        </a:p>
      </dgm:t>
    </dgm:pt>
    <dgm:pt modelId="{16EE71DA-EB00-4D7E-B44B-9E21C581CB23}" type="sibTrans" cxnId="{69077FAC-9970-455C-BB2C-56C42B3F76E1}">
      <dgm:prSet/>
      <dgm:spPr/>
      <dgm:t>
        <a:bodyPr/>
        <a:lstStyle/>
        <a:p>
          <a:endParaRPr lang="hr-HR"/>
        </a:p>
      </dgm:t>
    </dgm:pt>
    <dgm:pt modelId="{2A690DE2-3342-4744-AD07-1D6B2A408AB1}">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r>
            <a:rPr lang="en-US" dirty="0"/>
            <a:t>	</a:t>
          </a:r>
          <a:endParaRPr lang="hr-HR" dirty="0"/>
        </a:p>
      </dgm:t>
    </dgm:pt>
    <dgm:pt modelId="{10BD68FB-0133-47EB-9A9D-3A0FD0C9BCE9}" type="parTrans" cxnId="{9E3D741E-36F5-4DD1-979B-FDA5A44B926C}">
      <dgm:prSet/>
      <dgm:spPr/>
      <dgm:t>
        <a:bodyPr/>
        <a:lstStyle/>
        <a:p>
          <a:endParaRPr lang="hr-HR"/>
        </a:p>
      </dgm:t>
    </dgm:pt>
    <dgm:pt modelId="{87F0D7C8-F60A-40E0-8971-5E5EDD82C0FD}" type="sibTrans" cxnId="{9E3D741E-36F5-4DD1-979B-FDA5A44B926C}">
      <dgm:prSet/>
      <dgm:spPr/>
      <dgm:t>
        <a:bodyPr/>
        <a:lstStyle/>
        <a:p>
          <a:endParaRPr lang="hr-HR"/>
        </a:p>
      </dgm:t>
    </dgm:pt>
    <dgm:pt modelId="{2F875E47-8AB2-44AC-9232-B95912660695}">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endParaRPr lang="hr-HR" dirty="0"/>
        </a:p>
      </dgm:t>
    </dgm:pt>
    <dgm:pt modelId="{B23E6F96-EBB0-4D1F-A9AE-211A80658F63}" type="parTrans" cxnId="{13B2C5FD-04BA-4CE0-913E-E2AD590C2AAC}">
      <dgm:prSet/>
      <dgm:spPr/>
      <dgm:t>
        <a:bodyPr/>
        <a:lstStyle/>
        <a:p>
          <a:endParaRPr lang="hr-HR"/>
        </a:p>
      </dgm:t>
    </dgm:pt>
    <dgm:pt modelId="{926A9778-D82E-48A0-BCA7-641F55A27D6A}" type="sibTrans" cxnId="{13B2C5FD-04BA-4CE0-913E-E2AD590C2AAC}">
      <dgm:prSet/>
      <dgm:spPr/>
      <dgm:t>
        <a:bodyPr/>
        <a:lstStyle/>
        <a:p>
          <a:endParaRPr lang="hr-HR"/>
        </a:p>
      </dgm:t>
    </dgm:pt>
    <dgm:pt modelId="{2141D68F-AFBD-4794-A2DA-044B9C64F868}">
      <dgm:prSet custT="1"/>
      <dgm:spPr/>
      <dgm:t>
        <a:bodyPr/>
        <a:lstStyle/>
        <a:p>
          <a:r>
            <a:rPr lang="es-ES" sz="2800" b="1" noProof="0" dirty="0">
              <a:solidFill>
                <a:srgbClr val="002060"/>
              </a:solidFill>
            </a:rPr>
            <a:t>Motivación intrínseca </a:t>
          </a:r>
          <a:r>
            <a:rPr lang="es-ES" sz="2800" noProof="0" dirty="0"/>
            <a:t>– la calidad de guiarse por el interés, satisfacción, y los desafíos</a:t>
          </a:r>
          <a:endParaRPr lang="es-ES" sz="2100" noProof="0" dirty="0"/>
        </a:p>
      </dgm:t>
    </dgm:pt>
    <dgm:pt modelId="{4F92A6B7-12AA-4EA8-94C2-68ADCD07309C}" type="parTrans" cxnId="{9138E69F-CEE9-49E6-BF1D-04A857BB638D}">
      <dgm:prSet/>
      <dgm:spPr/>
      <dgm:t>
        <a:bodyPr/>
        <a:lstStyle/>
        <a:p>
          <a:endParaRPr lang="hr-HR"/>
        </a:p>
      </dgm:t>
    </dgm:pt>
    <dgm:pt modelId="{5B698699-CFAE-432B-9EA1-9D213C0DA4FB}" type="sibTrans" cxnId="{9138E69F-CEE9-49E6-BF1D-04A857BB638D}">
      <dgm:prSet/>
      <dgm:spPr/>
      <dgm:t>
        <a:bodyPr/>
        <a:lstStyle/>
        <a:p>
          <a:endParaRPr lang="hr-HR"/>
        </a:p>
      </dgm:t>
    </dgm:pt>
    <dgm:pt modelId="{F8F9766B-9B77-4E3F-BECB-15954D333FE0}">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endParaRPr lang="hr-HR"/>
        </a:p>
      </dgm:t>
    </dgm:pt>
    <dgm:pt modelId="{CA234793-A6A5-4E6A-AFD0-96FD3DFAE714}" type="parTrans" cxnId="{94B668F0-E34A-4A6D-8C0F-939932502983}">
      <dgm:prSet/>
      <dgm:spPr/>
      <dgm:t>
        <a:bodyPr/>
        <a:lstStyle/>
        <a:p>
          <a:endParaRPr lang="hr-HR"/>
        </a:p>
      </dgm:t>
    </dgm:pt>
    <dgm:pt modelId="{6AA122E3-477F-4EF4-840A-D78B578EF0F9}" type="sibTrans" cxnId="{94B668F0-E34A-4A6D-8C0F-939932502983}">
      <dgm:prSet/>
      <dgm:spPr/>
      <dgm:t>
        <a:bodyPr/>
        <a:lstStyle/>
        <a:p>
          <a:endParaRPr lang="hr-HR"/>
        </a:p>
      </dgm:t>
    </dgm:pt>
    <dgm:pt modelId="{0D5C4F07-A04C-4271-A60B-82995C534A0F}">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endParaRPr lang="hr-HR"/>
        </a:p>
      </dgm:t>
    </dgm:pt>
    <dgm:pt modelId="{1BBC7F77-5242-457B-9670-CEB6D3FB790F}" type="parTrans" cxnId="{AD777DE4-6536-4B00-8CAD-CC97A7A7179B}">
      <dgm:prSet/>
      <dgm:spPr/>
      <dgm:t>
        <a:bodyPr/>
        <a:lstStyle/>
        <a:p>
          <a:endParaRPr lang="hr-HR"/>
        </a:p>
      </dgm:t>
    </dgm:pt>
    <dgm:pt modelId="{7FF2B73F-1504-4677-9ED2-2018061549CE}" type="sibTrans" cxnId="{AD777DE4-6536-4B00-8CAD-CC97A7A7179B}">
      <dgm:prSet/>
      <dgm:spPr/>
      <dgm:t>
        <a:bodyPr/>
        <a:lstStyle/>
        <a:p>
          <a:endParaRPr lang="hr-HR"/>
        </a:p>
      </dgm:t>
    </dgm:pt>
    <dgm:pt modelId="{D876B078-C56E-4AD8-92EF-BD58CDDA4633}">
      <dgm:prSet custT="1"/>
      <dgm:spPr/>
      <dgm:t>
        <a:bodyPr/>
        <a:lstStyle/>
        <a:p>
          <a:r>
            <a:rPr lang="es-ES" sz="2800" b="1" noProof="0" dirty="0">
              <a:solidFill>
                <a:srgbClr val="002060"/>
              </a:solidFill>
            </a:rPr>
            <a:t>Experiencia</a:t>
          </a:r>
          <a:r>
            <a:rPr lang="es-ES" sz="2800" noProof="0" dirty="0"/>
            <a:t> – una base de conocimientos bien desarrollada que aporta ideas, imágenes, y expresiones</a:t>
          </a:r>
        </a:p>
      </dgm:t>
    </dgm:pt>
    <dgm:pt modelId="{54CE6E36-AC04-43E3-8420-CE563DE05D22}" type="parTrans" cxnId="{8AE94633-5BDA-4A61-A5FF-5AD74E56B522}">
      <dgm:prSet/>
      <dgm:spPr/>
      <dgm:t>
        <a:bodyPr/>
        <a:lstStyle/>
        <a:p>
          <a:endParaRPr lang="hr-HR"/>
        </a:p>
      </dgm:t>
    </dgm:pt>
    <dgm:pt modelId="{F0BC80A2-ED7B-4CAE-84B0-BF3B4BB2D1BE}" type="sibTrans" cxnId="{8AE94633-5BDA-4A61-A5FF-5AD74E56B522}">
      <dgm:prSet/>
      <dgm:spPr/>
      <dgm:t>
        <a:bodyPr/>
        <a:lstStyle/>
        <a:p>
          <a:endParaRPr lang="hr-HR"/>
        </a:p>
      </dgm:t>
    </dgm:pt>
    <dgm:pt modelId="{8EF012D5-1050-4EE0-975B-FD7DD9E598AC}">
      <dgm:prSet custT="1"/>
      <dgm:spPr/>
      <dgm:t>
        <a:bodyPr/>
        <a:lstStyle/>
        <a:p>
          <a:r>
            <a:rPr lang="es-ES" sz="2800" b="1" noProof="0" dirty="0">
              <a:solidFill>
                <a:srgbClr val="002060"/>
              </a:solidFill>
            </a:rPr>
            <a:t>Conocimientos de pensamiento imaginativo </a:t>
          </a:r>
          <a:r>
            <a:rPr lang="es-ES" sz="2800" noProof="0" dirty="0"/>
            <a:t>– la capacidad de ver cosas de nuevas formas, reconocer patrones, y hacer conexiones</a:t>
          </a:r>
        </a:p>
      </dgm:t>
    </dgm:pt>
    <dgm:pt modelId="{3F35CF77-7196-499F-8997-09FD78D14553}" type="parTrans" cxnId="{35F745F5-4D66-448D-8655-EC5999C8B1FA}">
      <dgm:prSet/>
      <dgm:spPr/>
      <dgm:t>
        <a:bodyPr/>
        <a:lstStyle/>
        <a:p>
          <a:endParaRPr lang="hr-HR"/>
        </a:p>
      </dgm:t>
    </dgm:pt>
    <dgm:pt modelId="{3F2A9AE8-CDCA-482C-A324-F2066098084A}" type="sibTrans" cxnId="{35F745F5-4D66-448D-8655-EC5999C8B1FA}">
      <dgm:prSet/>
      <dgm:spPr/>
      <dgm:t>
        <a:bodyPr/>
        <a:lstStyle/>
        <a:p>
          <a:endParaRPr lang="hr-HR"/>
        </a:p>
      </dgm:t>
    </dgm:pt>
    <dgm:pt modelId="{39A6AA4C-69E3-4896-B880-FE49DC391271}">
      <dgm:prSet custT="1"/>
      <dgm:spPr/>
      <dgm:t>
        <a:bodyPr/>
        <a:lstStyle/>
        <a:p>
          <a:r>
            <a:rPr lang="es-ES" sz="2800" b="1" noProof="0" dirty="0">
              <a:solidFill>
                <a:srgbClr val="002060"/>
              </a:solidFill>
            </a:rPr>
            <a:t>Una personalidad emprendedora </a:t>
          </a:r>
          <a:r>
            <a:rPr lang="es-ES" sz="2800" noProof="0" dirty="0"/>
            <a:t>– busca nuevas experiencias, tolera riegos y ambigüedad, y supera constantemente obstáculos</a:t>
          </a:r>
        </a:p>
      </dgm:t>
    </dgm:pt>
    <dgm:pt modelId="{161B3261-B26D-4B51-884E-A15BF052A7F7}" type="parTrans" cxnId="{AC6FD5DB-EE42-4631-AB11-D78DEAEBBAB4}">
      <dgm:prSet/>
      <dgm:spPr/>
      <dgm:t>
        <a:bodyPr/>
        <a:lstStyle/>
        <a:p>
          <a:endParaRPr lang="hr-HR"/>
        </a:p>
      </dgm:t>
    </dgm:pt>
    <dgm:pt modelId="{27C90728-AE03-46C4-931A-A824B734CDEA}" type="sibTrans" cxnId="{AC6FD5DB-EE42-4631-AB11-D78DEAEBBAB4}">
      <dgm:prSet/>
      <dgm:spPr/>
      <dgm:t>
        <a:bodyPr/>
        <a:lstStyle/>
        <a:p>
          <a:endParaRPr lang="hr-HR"/>
        </a:p>
      </dgm:t>
    </dgm:pt>
    <dgm:pt modelId="{408B3521-5838-4A0C-A5E4-319A467BE713}">
      <dgm:prSet custT="1"/>
      <dgm:spPr/>
      <dgm:t>
        <a:bodyPr/>
        <a:lstStyle/>
        <a:p>
          <a:r>
            <a:rPr lang="es-ES" sz="2800" b="1" noProof="0" dirty="0">
              <a:solidFill>
                <a:srgbClr val="002060"/>
              </a:solidFill>
            </a:rPr>
            <a:t>Entorno creativo </a:t>
          </a:r>
          <a:r>
            <a:rPr lang="es-ES" sz="2800" noProof="0" dirty="0"/>
            <a:t>– un entorno innovador estimula, apoya y depura las ideas creativas</a:t>
          </a:r>
        </a:p>
      </dgm:t>
    </dgm:pt>
    <dgm:pt modelId="{99F28FDE-EDD5-4776-858C-6D94FD61A40F}" type="parTrans" cxnId="{ED518B5F-BAD6-490B-8C93-87356BEE3CF8}">
      <dgm:prSet/>
      <dgm:spPr/>
      <dgm:t>
        <a:bodyPr/>
        <a:lstStyle/>
        <a:p>
          <a:endParaRPr lang="hr-HR"/>
        </a:p>
      </dgm:t>
    </dgm:pt>
    <dgm:pt modelId="{338DE279-6A9C-4183-83CF-9471C7988AEC}" type="sibTrans" cxnId="{ED518B5F-BAD6-490B-8C93-87356BEE3CF8}">
      <dgm:prSet/>
      <dgm:spPr/>
      <dgm:t>
        <a:bodyPr/>
        <a:lstStyle/>
        <a:p>
          <a:endParaRPr lang="hr-HR"/>
        </a:p>
      </dgm:t>
    </dgm:pt>
    <dgm:pt modelId="{D9807C8E-5F31-46AA-B651-853350AD342B}" type="pres">
      <dgm:prSet presAssocID="{AD2D6C4A-C4CF-4FF3-954F-0965B7B193A4}" presName="linearFlow" presStyleCnt="0">
        <dgm:presLayoutVars>
          <dgm:dir/>
          <dgm:animLvl val="lvl"/>
          <dgm:resizeHandles val="exact"/>
        </dgm:presLayoutVars>
      </dgm:prSet>
      <dgm:spPr/>
    </dgm:pt>
    <dgm:pt modelId="{C28B8C42-2648-490C-842F-09E3FB6DFD8F}" type="pres">
      <dgm:prSet presAssocID="{BB5F09F7-8281-4E91-B670-E9F9868F9F93}" presName="composite" presStyleCnt="0"/>
      <dgm:spPr/>
    </dgm:pt>
    <dgm:pt modelId="{CC88F0E4-7EC4-4233-9D09-702C1618FF43}" type="pres">
      <dgm:prSet presAssocID="{BB5F09F7-8281-4E91-B670-E9F9868F9F93}" presName="parentText" presStyleLbl="alignNode1" presStyleIdx="0" presStyleCnt="5">
        <dgm:presLayoutVars>
          <dgm:chMax val="1"/>
          <dgm:bulletEnabled val="1"/>
        </dgm:presLayoutVars>
      </dgm:prSet>
      <dgm:spPr/>
    </dgm:pt>
    <dgm:pt modelId="{DE65D2FD-3151-4A19-94F2-01BB1344DAAD}" type="pres">
      <dgm:prSet presAssocID="{BB5F09F7-8281-4E91-B670-E9F9868F9F93}" presName="descendantText" presStyleLbl="alignAcc1" presStyleIdx="0" presStyleCnt="5" custScaleY="99902" custLinFactNeighborX="-32" custLinFactNeighborY="-3939">
        <dgm:presLayoutVars>
          <dgm:bulletEnabled val="1"/>
        </dgm:presLayoutVars>
      </dgm:prSet>
      <dgm:spPr/>
    </dgm:pt>
    <dgm:pt modelId="{7030C765-96B0-495D-B90F-ADFB707CDCB1}" type="pres">
      <dgm:prSet presAssocID="{16EE71DA-EB00-4D7E-B44B-9E21C581CB23}" presName="sp" presStyleCnt="0"/>
      <dgm:spPr/>
    </dgm:pt>
    <dgm:pt modelId="{0A585BB3-8B61-40C2-B4D6-5C1088C51E8E}" type="pres">
      <dgm:prSet presAssocID="{0D5C4F07-A04C-4271-A60B-82995C534A0F}" presName="composite" presStyleCnt="0"/>
      <dgm:spPr/>
    </dgm:pt>
    <dgm:pt modelId="{EE335CE4-CBFA-4AA3-9F09-A168A58EFEC8}" type="pres">
      <dgm:prSet presAssocID="{0D5C4F07-A04C-4271-A60B-82995C534A0F}" presName="parentText" presStyleLbl="alignNode1" presStyleIdx="1" presStyleCnt="5">
        <dgm:presLayoutVars>
          <dgm:chMax val="1"/>
          <dgm:bulletEnabled val="1"/>
        </dgm:presLayoutVars>
      </dgm:prSet>
      <dgm:spPr/>
    </dgm:pt>
    <dgm:pt modelId="{6B7680C4-6699-4158-AD1E-139867F7C9EB}" type="pres">
      <dgm:prSet presAssocID="{0D5C4F07-A04C-4271-A60B-82995C534A0F}" presName="descendantText" presStyleLbl="alignAcc1" presStyleIdx="1" presStyleCnt="5">
        <dgm:presLayoutVars>
          <dgm:bulletEnabled val="1"/>
        </dgm:presLayoutVars>
      </dgm:prSet>
      <dgm:spPr/>
    </dgm:pt>
    <dgm:pt modelId="{60E85461-483B-42DF-8B8E-2BBF45177478}" type="pres">
      <dgm:prSet presAssocID="{7FF2B73F-1504-4677-9ED2-2018061549CE}" presName="sp" presStyleCnt="0"/>
      <dgm:spPr/>
    </dgm:pt>
    <dgm:pt modelId="{E95E3EFD-1045-46E1-B64A-4DAFA777AD6F}" type="pres">
      <dgm:prSet presAssocID="{2A690DE2-3342-4744-AD07-1D6B2A408AB1}" presName="composite" presStyleCnt="0"/>
      <dgm:spPr/>
    </dgm:pt>
    <dgm:pt modelId="{020AE0F8-9CF4-4A2A-945F-91AA06C2E774}" type="pres">
      <dgm:prSet presAssocID="{2A690DE2-3342-4744-AD07-1D6B2A408AB1}" presName="parentText" presStyleLbl="alignNode1" presStyleIdx="2" presStyleCnt="5">
        <dgm:presLayoutVars>
          <dgm:chMax val="1"/>
          <dgm:bulletEnabled val="1"/>
        </dgm:presLayoutVars>
      </dgm:prSet>
      <dgm:spPr/>
    </dgm:pt>
    <dgm:pt modelId="{14E861B7-B48C-41D4-9185-B27512D91E05}" type="pres">
      <dgm:prSet presAssocID="{2A690DE2-3342-4744-AD07-1D6B2A408AB1}" presName="descendantText" presStyleLbl="alignAcc1" presStyleIdx="2" presStyleCnt="5">
        <dgm:presLayoutVars>
          <dgm:bulletEnabled val="1"/>
        </dgm:presLayoutVars>
      </dgm:prSet>
      <dgm:spPr/>
    </dgm:pt>
    <dgm:pt modelId="{03FBAD76-48CD-4BA6-9502-9E6A852B4082}" type="pres">
      <dgm:prSet presAssocID="{87F0D7C8-F60A-40E0-8971-5E5EDD82C0FD}" presName="sp" presStyleCnt="0"/>
      <dgm:spPr/>
    </dgm:pt>
    <dgm:pt modelId="{1F4ED553-35C2-4714-8642-5FA944A3A27A}" type="pres">
      <dgm:prSet presAssocID="{2F875E47-8AB2-44AC-9232-B95912660695}" presName="composite" presStyleCnt="0"/>
      <dgm:spPr/>
    </dgm:pt>
    <dgm:pt modelId="{AFF1C4FA-E7B1-4CB7-A056-83E26C3C25AA}" type="pres">
      <dgm:prSet presAssocID="{2F875E47-8AB2-44AC-9232-B95912660695}" presName="parentText" presStyleLbl="alignNode1" presStyleIdx="3" presStyleCnt="5">
        <dgm:presLayoutVars>
          <dgm:chMax val="1"/>
          <dgm:bulletEnabled val="1"/>
        </dgm:presLayoutVars>
      </dgm:prSet>
      <dgm:spPr/>
    </dgm:pt>
    <dgm:pt modelId="{19CE135D-0AE8-4812-8B7D-5A2601A337DA}" type="pres">
      <dgm:prSet presAssocID="{2F875E47-8AB2-44AC-9232-B95912660695}" presName="descendantText" presStyleLbl="alignAcc1" presStyleIdx="3" presStyleCnt="5">
        <dgm:presLayoutVars>
          <dgm:bulletEnabled val="1"/>
        </dgm:presLayoutVars>
      </dgm:prSet>
      <dgm:spPr/>
    </dgm:pt>
    <dgm:pt modelId="{D37F4609-BB7B-4772-966F-3E1C75CBEB65}" type="pres">
      <dgm:prSet presAssocID="{926A9778-D82E-48A0-BCA7-641F55A27D6A}" presName="sp" presStyleCnt="0"/>
      <dgm:spPr/>
    </dgm:pt>
    <dgm:pt modelId="{71A3270D-22D5-455D-AE7D-B2C45A0F275E}" type="pres">
      <dgm:prSet presAssocID="{F8F9766B-9B77-4E3F-BECB-15954D333FE0}" presName="composite" presStyleCnt="0"/>
      <dgm:spPr/>
    </dgm:pt>
    <dgm:pt modelId="{90A48DF3-474B-4BA6-832C-4F62E4A148BC}" type="pres">
      <dgm:prSet presAssocID="{F8F9766B-9B77-4E3F-BECB-15954D333FE0}" presName="parentText" presStyleLbl="alignNode1" presStyleIdx="4" presStyleCnt="5">
        <dgm:presLayoutVars>
          <dgm:chMax val="1"/>
          <dgm:bulletEnabled val="1"/>
        </dgm:presLayoutVars>
      </dgm:prSet>
      <dgm:spPr/>
    </dgm:pt>
    <dgm:pt modelId="{BFE07563-2CF7-4D34-86C5-23CDE01D2A39}" type="pres">
      <dgm:prSet presAssocID="{F8F9766B-9B77-4E3F-BECB-15954D333FE0}" presName="descendantText" presStyleLbl="alignAcc1" presStyleIdx="4" presStyleCnt="5" custLinFactNeighborX="9830" custLinFactNeighborY="-1582">
        <dgm:presLayoutVars>
          <dgm:bulletEnabled val="1"/>
        </dgm:presLayoutVars>
      </dgm:prSet>
      <dgm:spPr/>
    </dgm:pt>
  </dgm:ptLst>
  <dgm:cxnLst>
    <dgm:cxn modelId="{7EE8EC01-1FD2-4B4C-BB01-CE90379CDC73}" type="presOf" srcId="{8EF012D5-1050-4EE0-975B-FD7DD9E598AC}" destId="{6B7680C4-6699-4158-AD1E-139867F7C9EB}" srcOrd="0" destOrd="0" presId="urn:microsoft.com/office/officeart/2005/8/layout/chevron2"/>
    <dgm:cxn modelId="{9E3D741E-36F5-4DD1-979B-FDA5A44B926C}" srcId="{AD2D6C4A-C4CF-4FF3-954F-0965B7B193A4}" destId="{2A690DE2-3342-4744-AD07-1D6B2A408AB1}" srcOrd="2" destOrd="0" parTransId="{10BD68FB-0133-47EB-9A9D-3A0FD0C9BCE9}" sibTransId="{87F0D7C8-F60A-40E0-8971-5E5EDD82C0FD}"/>
    <dgm:cxn modelId="{463E6C1F-3228-4F9A-A5DD-126D72E8FAFC}" type="presOf" srcId="{AD2D6C4A-C4CF-4FF3-954F-0965B7B193A4}" destId="{D9807C8E-5F31-46AA-B651-853350AD342B}" srcOrd="0" destOrd="0" presId="urn:microsoft.com/office/officeart/2005/8/layout/chevron2"/>
    <dgm:cxn modelId="{8AE94633-5BDA-4A61-A5FF-5AD74E56B522}" srcId="{BB5F09F7-8281-4E91-B670-E9F9868F9F93}" destId="{D876B078-C56E-4AD8-92EF-BD58CDDA4633}" srcOrd="0" destOrd="0" parTransId="{54CE6E36-AC04-43E3-8420-CE563DE05D22}" sibTransId="{F0BC80A2-ED7B-4CAE-84B0-BF3B4BB2D1BE}"/>
    <dgm:cxn modelId="{4CBE4A5D-EF19-498C-A5C5-B8BFD25A468E}" type="presOf" srcId="{39A6AA4C-69E3-4896-B880-FE49DC391271}" destId="{14E861B7-B48C-41D4-9185-B27512D91E05}" srcOrd="0" destOrd="0" presId="urn:microsoft.com/office/officeart/2005/8/layout/chevron2"/>
    <dgm:cxn modelId="{ED518B5F-BAD6-490B-8C93-87356BEE3CF8}" srcId="{F8F9766B-9B77-4E3F-BECB-15954D333FE0}" destId="{408B3521-5838-4A0C-A5E4-319A467BE713}" srcOrd="0" destOrd="0" parTransId="{99F28FDE-EDD5-4776-858C-6D94FD61A40F}" sibTransId="{338DE279-6A9C-4183-83CF-9471C7988AEC}"/>
    <dgm:cxn modelId="{D154EC81-353D-4B72-9D2D-941EE6684F6D}" type="presOf" srcId="{2141D68F-AFBD-4794-A2DA-044B9C64F868}" destId="{19CE135D-0AE8-4812-8B7D-5A2601A337DA}" srcOrd="0" destOrd="0" presId="urn:microsoft.com/office/officeart/2005/8/layout/chevron2"/>
    <dgm:cxn modelId="{5B27AC97-A4E1-4105-A5A2-BCD39B6B78C5}" type="presOf" srcId="{408B3521-5838-4A0C-A5E4-319A467BE713}" destId="{BFE07563-2CF7-4D34-86C5-23CDE01D2A39}" srcOrd="0" destOrd="0" presId="urn:microsoft.com/office/officeart/2005/8/layout/chevron2"/>
    <dgm:cxn modelId="{9138E69F-CEE9-49E6-BF1D-04A857BB638D}" srcId="{2F875E47-8AB2-44AC-9232-B95912660695}" destId="{2141D68F-AFBD-4794-A2DA-044B9C64F868}" srcOrd="0" destOrd="0" parTransId="{4F92A6B7-12AA-4EA8-94C2-68ADCD07309C}" sibTransId="{5B698699-CFAE-432B-9EA1-9D213C0DA4FB}"/>
    <dgm:cxn modelId="{1EE964A0-5A1C-4276-A81D-5EE62899A84D}" type="presOf" srcId="{2A690DE2-3342-4744-AD07-1D6B2A408AB1}" destId="{020AE0F8-9CF4-4A2A-945F-91AA06C2E774}" srcOrd="0" destOrd="0" presId="urn:microsoft.com/office/officeart/2005/8/layout/chevron2"/>
    <dgm:cxn modelId="{69077FAC-9970-455C-BB2C-56C42B3F76E1}" srcId="{AD2D6C4A-C4CF-4FF3-954F-0965B7B193A4}" destId="{BB5F09F7-8281-4E91-B670-E9F9868F9F93}" srcOrd="0" destOrd="0" parTransId="{4A9ED53B-A189-4316-B902-82024D6EC4AD}" sibTransId="{16EE71DA-EB00-4D7E-B44B-9E21C581CB23}"/>
    <dgm:cxn modelId="{C24A22C7-11CA-4800-8A33-1058307CE452}" type="presOf" srcId="{D876B078-C56E-4AD8-92EF-BD58CDDA4633}" destId="{DE65D2FD-3151-4A19-94F2-01BB1344DAAD}" srcOrd="0" destOrd="0" presId="urn:microsoft.com/office/officeart/2005/8/layout/chevron2"/>
    <dgm:cxn modelId="{C4A260D1-F555-4B8A-B761-276CA848E6BD}" type="presOf" srcId="{0D5C4F07-A04C-4271-A60B-82995C534A0F}" destId="{EE335CE4-CBFA-4AA3-9F09-A168A58EFEC8}" srcOrd="0" destOrd="0" presId="urn:microsoft.com/office/officeart/2005/8/layout/chevron2"/>
    <dgm:cxn modelId="{C889DAD6-0D30-4D9D-96E1-DFAB1D760705}" type="presOf" srcId="{F8F9766B-9B77-4E3F-BECB-15954D333FE0}" destId="{90A48DF3-474B-4BA6-832C-4F62E4A148BC}" srcOrd="0" destOrd="0" presId="urn:microsoft.com/office/officeart/2005/8/layout/chevron2"/>
    <dgm:cxn modelId="{AC6FD5DB-EE42-4631-AB11-D78DEAEBBAB4}" srcId="{2A690DE2-3342-4744-AD07-1D6B2A408AB1}" destId="{39A6AA4C-69E3-4896-B880-FE49DC391271}" srcOrd="0" destOrd="0" parTransId="{161B3261-B26D-4B51-884E-A15BF052A7F7}" sibTransId="{27C90728-AE03-46C4-931A-A824B734CDEA}"/>
    <dgm:cxn modelId="{40D8D4E2-5BD5-4264-B2C6-43ACAD544016}" type="presOf" srcId="{2F875E47-8AB2-44AC-9232-B95912660695}" destId="{AFF1C4FA-E7B1-4CB7-A056-83E26C3C25AA}" srcOrd="0" destOrd="0" presId="urn:microsoft.com/office/officeart/2005/8/layout/chevron2"/>
    <dgm:cxn modelId="{0C0445E4-CEF4-4EEF-A90C-CD97527F8655}" type="presOf" srcId="{BB5F09F7-8281-4E91-B670-E9F9868F9F93}" destId="{CC88F0E4-7EC4-4233-9D09-702C1618FF43}" srcOrd="0" destOrd="0" presId="urn:microsoft.com/office/officeart/2005/8/layout/chevron2"/>
    <dgm:cxn modelId="{AD777DE4-6536-4B00-8CAD-CC97A7A7179B}" srcId="{AD2D6C4A-C4CF-4FF3-954F-0965B7B193A4}" destId="{0D5C4F07-A04C-4271-A60B-82995C534A0F}" srcOrd="1" destOrd="0" parTransId="{1BBC7F77-5242-457B-9670-CEB6D3FB790F}" sibTransId="{7FF2B73F-1504-4677-9ED2-2018061549CE}"/>
    <dgm:cxn modelId="{94B668F0-E34A-4A6D-8C0F-939932502983}" srcId="{AD2D6C4A-C4CF-4FF3-954F-0965B7B193A4}" destId="{F8F9766B-9B77-4E3F-BECB-15954D333FE0}" srcOrd="4" destOrd="0" parTransId="{CA234793-A6A5-4E6A-AFD0-96FD3DFAE714}" sibTransId="{6AA122E3-477F-4EF4-840A-D78B578EF0F9}"/>
    <dgm:cxn modelId="{35F745F5-4D66-448D-8655-EC5999C8B1FA}" srcId="{0D5C4F07-A04C-4271-A60B-82995C534A0F}" destId="{8EF012D5-1050-4EE0-975B-FD7DD9E598AC}" srcOrd="0" destOrd="0" parTransId="{3F35CF77-7196-499F-8997-09FD78D14553}" sibTransId="{3F2A9AE8-CDCA-482C-A324-F2066098084A}"/>
    <dgm:cxn modelId="{13B2C5FD-04BA-4CE0-913E-E2AD590C2AAC}" srcId="{AD2D6C4A-C4CF-4FF3-954F-0965B7B193A4}" destId="{2F875E47-8AB2-44AC-9232-B95912660695}" srcOrd="3" destOrd="0" parTransId="{B23E6F96-EBB0-4D1F-A9AE-211A80658F63}" sibTransId="{926A9778-D82E-48A0-BCA7-641F55A27D6A}"/>
    <dgm:cxn modelId="{D21AF18D-8425-4EFB-BDCD-4F661959AFE5}" type="presParOf" srcId="{D9807C8E-5F31-46AA-B651-853350AD342B}" destId="{C28B8C42-2648-490C-842F-09E3FB6DFD8F}" srcOrd="0" destOrd="0" presId="urn:microsoft.com/office/officeart/2005/8/layout/chevron2"/>
    <dgm:cxn modelId="{561C9998-7817-4F32-B4CE-89FB9FB68D1A}" type="presParOf" srcId="{C28B8C42-2648-490C-842F-09E3FB6DFD8F}" destId="{CC88F0E4-7EC4-4233-9D09-702C1618FF43}" srcOrd="0" destOrd="0" presId="urn:microsoft.com/office/officeart/2005/8/layout/chevron2"/>
    <dgm:cxn modelId="{D3D2121E-A895-43DF-8B99-B2B70F23FF29}" type="presParOf" srcId="{C28B8C42-2648-490C-842F-09E3FB6DFD8F}" destId="{DE65D2FD-3151-4A19-94F2-01BB1344DAAD}" srcOrd="1" destOrd="0" presId="urn:microsoft.com/office/officeart/2005/8/layout/chevron2"/>
    <dgm:cxn modelId="{A2B7DE39-8962-4EB4-8360-2B4D108FF58C}" type="presParOf" srcId="{D9807C8E-5F31-46AA-B651-853350AD342B}" destId="{7030C765-96B0-495D-B90F-ADFB707CDCB1}" srcOrd="1" destOrd="0" presId="urn:microsoft.com/office/officeart/2005/8/layout/chevron2"/>
    <dgm:cxn modelId="{5532B2B1-9C64-4548-80B6-08B2789F5F4D}" type="presParOf" srcId="{D9807C8E-5F31-46AA-B651-853350AD342B}" destId="{0A585BB3-8B61-40C2-B4D6-5C1088C51E8E}" srcOrd="2" destOrd="0" presId="urn:microsoft.com/office/officeart/2005/8/layout/chevron2"/>
    <dgm:cxn modelId="{CB6B46AA-5EF2-4DC8-8EAC-61E8F67612F5}" type="presParOf" srcId="{0A585BB3-8B61-40C2-B4D6-5C1088C51E8E}" destId="{EE335CE4-CBFA-4AA3-9F09-A168A58EFEC8}" srcOrd="0" destOrd="0" presId="urn:microsoft.com/office/officeart/2005/8/layout/chevron2"/>
    <dgm:cxn modelId="{6F5CCB15-A31B-4CEA-BC47-648D42EE2CF6}" type="presParOf" srcId="{0A585BB3-8B61-40C2-B4D6-5C1088C51E8E}" destId="{6B7680C4-6699-4158-AD1E-139867F7C9EB}" srcOrd="1" destOrd="0" presId="urn:microsoft.com/office/officeart/2005/8/layout/chevron2"/>
    <dgm:cxn modelId="{D1EF9B48-75DC-47EF-8F6C-B21A9A512993}" type="presParOf" srcId="{D9807C8E-5F31-46AA-B651-853350AD342B}" destId="{60E85461-483B-42DF-8B8E-2BBF45177478}" srcOrd="3" destOrd="0" presId="urn:microsoft.com/office/officeart/2005/8/layout/chevron2"/>
    <dgm:cxn modelId="{620C5135-C109-4651-A269-512BBAA690ED}" type="presParOf" srcId="{D9807C8E-5F31-46AA-B651-853350AD342B}" destId="{E95E3EFD-1045-46E1-B64A-4DAFA777AD6F}" srcOrd="4" destOrd="0" presId="urn:microsoft.com/office/officeart/2005/8/layout/chevron2"/>
    <dgm:cxn modelId="{BDEF4906-85C2-4401-A3C5-031DD7B86F9B}" type="presParOf" srcId="{E95E3EFD-1045-46E1-B64A-4DAFA777AD6F}" destId="{020AE0F8-9CF4-4A2A-945F-91AA06C2E774}" srcOrd="0" destOrd="0" presId="urn:microsoft.com/office/officeart/2005/8/layout/chevron2"/>
    <dgm:cxn modelId="{05D6801B-A3B7-4E61-B753-C9FD22E47CB9}" type="presParOf" srcId="{E95E3EFD-1045-46E1-B64A-4DAFA777AD6F}" destId="{14E861B7-B48C-41D4-9185-B27512D91E05}" srcOrd="1" destOrd="0" presId="urn:microsoft.com/office/officeart/2005/8/layout/chevron2"/>
    <dgm:cxn modelId="{36FF3801-709F-4DF5-AE4E-5C0FCEA2DFC3}" type="presParOf" srcId="{D9807C8E-5F31-46AA-B651-853350AD342B}" destId="{03FBAD76-48CD-4BA6-9502-9E6A852B4082}" srcOrd="5" destOrd="0" presId="urn:microsoft.com/office/officeart/2005/8/layout/chevron2"/>
    <dgm:cxn modelId="{BDCFEDA9-AD8C-40EF-BD04-0B5BF7ADF605}" type="presParOf" srcId="{D9807C8E-5F31-46AA-B651-853350AD342B}" destId="{1F4ED553-35C2-4714-8642-5FA944A3A27A}" srcOrd="6" destOrd="0" presId="urn:microsoft.com/office/officeart/2005/8/layout/chevron2"/>
    <dgm:cxn modelId="{D85B3A3C-02B1-45D7-A7A5-2B94953016B1}" type="presParOf" srcId="{1F4ED553-35C2-4714-8642-5FA944A3A27A}" destId="{AFF1C4FA-E7B1-4CB7-A056-83E26C3C25AA}" srcOrd="0" destOrd="0" presId="urn:microsoft.com/office/officeart/2005/8/layout/chevron2"/>
    <dgm:cxn modelId="{C1F09995-CB44-41B3-A887-E2AB955A5C9C}" type="presParOf" srcId="{1F4ED553-35C2-4714-8642-5FA944A3A27A}" destId="{19CE135D-0AE8-4812-8B7D-5A2601A337DA}" srcOrd="1" destOrd="0" presId="urn:microsoft.com/office/officeart/2005/8/layout/chevron2"/>
    <dgm:cxn modelId="{E8240802-A07F-454B-B523-28C95DB36E21}" type="presParOf" srcId="{D9807C8E-5F31-46AA-B651-853350AD342B}" destId="{D37F4609-BB7B-4772-966F-3E1C75CBEB65}" srcOrd="7" destOrd="0" presId="urn:microsoft.com/office/officeart/2005/8/layout/chevron2"/>
    <dgm:cxn modelId="{D7A78ABC-7D9D-44E1-85A6-404BFE7CA7C1}" type="presParOf" srcId="{D9807C8E-5F31-46AA-B651-853350AD342B}" destId="{71A3270D-22D5-455D-AE7D-B2C45A0F275E}" srcOrd="8" destOrd="0" presId="urn:microsoft.com/office/officeart/2005/8/layout/chevron2"/>
    <dgm:cxn modelId="{BD26AA0F-445D-4010-B1F8-03F076AB6FCC}" type="presParOf" srcId="{71A3270D-22D5-455D-AE7D-B2C45A0F275E}" destId="{90A48DF3-474B-4BA6-832C-4F62E4A148BC}" srcOrd="0" destOrd="0" presId="urn:microsoft.com/office/officeart/2005/8/layout/chevron2"/>
    <dgm:cxn modelId="{90F622DB-C580-41E6-A8C7-3E5D8134A091}" type="presParOf" srcId="{71A3270D-22D5-455D-AE7D-B2C45A0F275E}" destId="{BFE07563-2CF7-4D34-86C5-23CDE01D2A39}"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A286CD-B406-4BBA-BC23-19A48481C4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7142B5-E586-4D7F-965E-80EB5586B72E}">
      <dgm:prSet/>
      <dgm:spPr>
        <a:solidFill>
          <a:srgbClr val="243255"/>
        </a:solidFill>
      </dgm:spPr>
      <dgm:t>
        <a:bodyPr/>
        <a:lstStyle/>
        <a:p>
          <a:pPr rtl="0"/>
          <a:r>
            <a:rPr lang="es-ES" b="1" noProof="0" dirty="0"/>
            <a:t>Recursos importantes para la producción creativa de una persona</a:t>
          </a:r>
          <a:endParaRPr lang="es-ES" noProof="0" dirty="0"/>
        </a:p>
      </dgm:t>
    </dgm:pt>
    <dgm:pt modelId="{A8D5A295-CDE7-4ECC-8E00-0263F26B41CC}" type="parTrans" cxnId="{B9D56C52-5B35-4EF0-AF0A-7B320BD18E46}">
      <dgm:prSet/>
      <dgm:spPr/>
      <dgm:t>
        <a:bodyPr/>
        <a:lstStyle/>
        <a:p>
          <a:endParaRPr lang="en-US"/>
        </a:p>
      </dgm:t>
    </dgm:pt>
    <dgm:pt modelId="{26E762E3-62B2-4464-B6A7-1B9047AF4942}" type="sibTrans" cxnId="{B9D56C52-5B35-4EF0-AF0A-7B320BD18E46}">
      <dgm:prSet/>
      <dgm:spPr/>
      <dgm:t>
        <a:bodyPr/>
        <a:lstStyle/>
        <a:p>
          <a:endParaRPr lang="en-US"/>
        </a:p>
      </dgm:t>
    </dgm:pt>
    <dgm:pt modelId="{0002CE00-7587-497F-9FB8-D5F6386B2469}">
      <dgm:prSet/>
      <dgm:spPr>
        <a:ln>
          <a:solidFill>
            <a:srgbClr val="FF0000"/>
          </a:solidFill>
        </a:ln>
      </dgm:spPr>
      <dgm:t>
        <a:bodyPr/>
        <a:lstStyle/>
        <a:p>
          <a:pPr rtl="0"/>
          <a:r>
            <a:rPr lang="es-ES" i="1" noProof="0" dirty="0">
              <a:solidFill>
                <a:srgbClr val="E12227"/>
              </a:solidFill>
            </a:rPr>
            <a:t>Un conjunto de habilidades intelectuales </a:t>
          </a:r>
          <a:r>
            <a:rPr lang="es-ES" noProof="0" dirty="0"/>
            <a:t>(la capacidad de intuir problemas de nuevas maneras e ir más allá de las ideas habituales; la capacidad de identificar que ideas merece la pena perseguir; y la capacidad de convencer a los demás del valor de las propias ideas) </a:t>
          </a:r>
        </a:p>
      </dgm:t>
    </dgm:pt>
    <dgm:pt modelId="{51D3EB72-1046-4DA5-918C-20121289583A}" type="parTrans" cxnId="{3A293B4F-E8B9-4F80-AE9C-A3922D87E0C4}">
      <dgm:prSet/>
      <dgm:spPr/>
      <dgm:t>
        <a:bodyPr/>
        <a:lstStyle/>
        <a:p>
          <a:endParaRPr lang="en-US"/>
        </a:p>
      </dgm:t>
    </dgm:pt>
    <dgm:pt modelId="{2F37E390-B323-4F3B-A063-670A03B4F3BC}" type="sibTrans" cxnId="{3A293B4F-E8B9-4F80-AE9C-A3922D87E0C4}">
      <dgm:prSet/>
      <dgm:spPr/>
      <dgm:t>
        <a:bodyPr/>
        <a:lstStyle/>
        <a:p>
          <a:endParaRPr lang="en-US"/>
        </a:p>
      </dgm:t>
    </dgm:pt>
    <dgm:pt modelId="{964BFD34-0F11-4D8B-8C88-5021FB189F53}">
      <dgm:prSet/>
      <dgm:spPr>
        <a:ln>
          <a:solidFill>
            <a:srgbClr val="FF0000"/>
          </a:solidFill>
        </a:ln>
      </dgm:spPr>
      <dgm:t>
        <a:bodyPr/>
        <a:lstStyle/>
        <a:p>
          <a:pPr rtl="0"/>
          <a:r>
            <a:rPr lang="es-ES" i="1" noProof="0" dirty="0">
              <a:solidFill>
                <a:srgbClr val="E12227"/>
              </a:solidFill>
            </a:rPr>
            <a:t>Conocimiento del campo</a:t>
          </a:r>
          <a:r>
            <a:rPr lang="es-ES" noProof="0" dirty="0">
              <a:solidFill>
                <a:srgbClr val="E12227"/>
              </a:solidFill>
            </a:rPr>
            <a:t> </a:t>
          </a:r>
          <a:r>
            <a:rPr lang="es-ES" noProof="0" dirty="0"/>
            <a:t>(aunque demasiado conocimiento puede dificultar la creación de nuevas ideas) </a:t>
          </a:r>
        </a:p>
      </dgm:t>
    </dgm:pt>
    <dgm:pt modelId="{48549DF7-E32E-4B62-B93C-31451E09F4CB}" type="parTrans" cxnId="{4C1B91D7-CA1A-41BA-8B64-AAD1BB5794D0}">
      <dgm:prSet/>
      <dgm:spPr/>
      <dgm:t>
        <a:bodyPr/>
        <a:lstStyle/>
        <a:p>
          <a:endParaRPr lang="en-US"/>
        </a:p>
      </dgm:t>
    </dgm:pt>
    <dgm:pt modelId="{3251166D-AD6F-4802-A60D-DDBDDF4BCB77}" type="sibTrans" cxnId="{4C1B91D7-CA1A-41BA-8B64-AAD1BB5794D0}">
      <dgm:prSet/>
      <dgm:spPr/>
      <dgm:t>
        <a:bodyPr/>
        <a:lstStyle/>
        <a:p>
          <a:endParaRPr lang="en-US"/>
        </a:p>
      </dgm:t>
    </dgm:pt>
    <dgm:pt modelId="{1F1038A3-29C1-410B-B355-1B2D30609202}">
      <dgm:prSet/>
      <dgm:spPr>
        <a:ln>
          <a:solidFill>
            <a:srgbClr val="FF0000"/>
          </a:solidFill>
        </a:ln>
      </dgm:spPr>
      <dgm:t>
        <a:bodyPr/>
        <a:lstStyle/>
        <a:p>
          <a:pPr rtl="0"/>
          <a:r>
            <a:rPr lang="es-ES" i="1" noProof="0" dirty="0">
              <a:solidFill>
                <a:srgbClr val="E12227"/>
              </a:solidFill>
            </a:rPr>
            <a:t>Una personalidad  </a:t>
          </a:r>
          <a:r>
            <a:rPr lang="es-ES" noProof="0" dirty="0"/>
            <a:t>que nos permite pensar independientemente, que es necesario para oponernos a la mayoría y para defender ideas con las que la mayoría estará en desacuerdo</a:t>
          </a:r>
        </a:p>
      </dgm:t>
    </dgm:pt>
    <dgm:pt modelId="{653DA023-1023-43C6-98DC-2127DBD25A78}" type="parTrans" cxnId="{6A007A24-5F32-4292-B530-BBBDFA08BCC6}">
      <dgm:prSet/>
      <dgm:spPr/>
      <dgm:t>
        <a:bodyPr/>
        <a:lstStyle/>
        <a:p>
          <a:endParaRPr lang="en-US"/>
        </a:p>
      </dgm:t>
    </dgm:pt>
    <dgm:pt modelId="{C7DF10AD-B9F0-4738-91E1-364D78BFB47F}" type="sibTrans" cxnId="{6A007A24-5F32-4292-B530-BBBDFA08BCC6}">
      <dgm:prSet/>
      <dgm:spPr/>
      <dgm:t>
        <a:bodyPr/>
        <a:lstStyle/>
        <a:p>
          <a:endParaRPr lang="en-US"/>
        </a:p>
      </dgm:t>
    </dgm:pt>
    <dgm:pt modelId="{0279DDBC-FD36-40DA-89C6-A02D0933E49D}">
      <dgm:prSet/>
      <dgm:spPr>
        <a:ln>
          <a:solidFill>
            <a:srgbClr val="FF0000"/>
          </a:solidFill>
        </a:ln>
      </dgm:spPr>
      <dgm:t>
        <a:bodyPr/>
        <a:lstStyle/>
        <a:p>
          <a:pPr rtl="0"/>
          <a:r>
            <a:rPr lang="es-ES" i="1" noProof="0" dirty="0">
              <a:solidFill>
                <a:srgbClr val="E12227"/>
              </a:solidFill>
            </a:rPr>
            <a:t>Un entorno </a:t>
          </a:r>
          <a:r>
            <a:rPr lang="es-ES" noProof="0" dirty="0"/>
            <a:t>que apoye y recompense las ideas creativas.</a:t>
          </a:r>
        </a:p>
      </dgm:t>
    </dgm:pt>
    <dgm:pt modelId="{76C7340D-6456-4852-AC1A-BD69C29618CE}" type="parTrans" cxnId="{535723B8-FF3E-4FE9-BA99-AFC7ACD11226}">
      <dgm:prSet/>
      <dgm:spPr/>
      <dgm:t>
        <a:bodyPr/>
        <a:lstStyle/>
        <a:p>
          <a:endParaRPr lang="en-US"/>
        </a:p>
      </dgm:t>
    </dgm:pt>
    <dgm:pt modelId="{3531CDC3-B489-4B15-9EA5-8AB6D9DE09D5}" type="sibTrans" cxnId="{535723B8-FF3E-4FE9-BA99-AFC7ACD11226}">
      <dgm:prSet/>
      <dgm:spPr/>
      <dgm:t>
        <a:bodyPr/>
        <a:lstStyle/>
        <a:p>
          <a:endParaRPr lang="en-US"/>
        </a:p>
      </dgm:t>
    </dgm:pt>
    <dgm:pt modelId="{4D029066-4CA7-42BA-AB72-F3670E4E9339}">
      <dgm:prSet/>
      <dgm:spPr>
        <a:ln>
          <a:solidFill>
            <a:srgbClr val="FF0000"/>
          </a:solidFill>
        </a:ln>
      </dgm:spPr>
      <dgm:t>
        <a:bodyPr/>
        <a:lstStyle/>
        <a:p>
          <a:pPr rtl="0"/>
          <a:r>
            <a:rPr lang="es-ES" noProof="0" dirty="0"/>
            <a:t>Fuente: Sternberg y Lubart (1995) </a:t>
          </a:r>
        </a:p>
      </dgm:t>
    </dgm:pt>
    <dgm:pt modelId="{32841854-B5E6-4C72-B4FB-B9400CA644F3}" type="parTrans" cxnId="{BF174B47-6A6E-4B88-B664-3766AC4E7829}">
      <dgm:prSet/>
      <dgm:spPr/>
      <dgm:t>
        <a:bodyPr/>
        <a:lstStyle/>
        <a:p>
          <a:endParaRPr lang="en-US"/>
        </a:p>
      </dgm:t>
    </dgm:pt>
    <dgm:pt modelId="{23E6FFB8-3634-47BC-9A2E-FEDCF13B2C37}" type="sibTrans" cxnId="{BF174B47-6A6E-4B88-B664-3766AC4E7829}">
      <dgm:prSet/>
      <dgm:spPr/>
      <dgm:t>
        <a:bodyPr/>
        <a:lstStyle/>
        <a:p>
          <a:endParaRPr lang="en-US"/>
        </a:p>
      </dgm:t>
    </dgm:pt>
    <dgm:pt modelId="{EEFEDEE6-7B94-4E2B-A5CB-BBF9B3355CF0}" type="pres">
      <dgm:prSet presAssocID="{83A286CD-B406-4BBA-BC23-19A48481C43C}" presName="linear" presStyleCnt="0">
        <dgm:presLayoutVars>
          <dgm:dir/>
          <dgm:animLvl val="lvl"/>
          <dgm:resizeHandles val="exact"/>
        </dgm:presLayoutVars>
      </dgm:prSet>
      <dgm:spPr/>
    </dgm:pt>
    <dgm:pt modelId="{71A77E4C-3B11-4D21-8AA2-596DCA6E6EB6}" type="pres">
      <dgm:prSet presAssocID="{937142B5-E586-4D7F-965E-80EB5586B72E}" presName="parentLin" presStyleCnt="0"/>
      <dgm:spPr/>
    </dgm:pt>
    <dgm:pt modelId="{FAD29B8F-B981-4E1A-B7F9-4643A90A2125}" type="pres">
      <dgm:prSet presAssocID="{937142B5-E586-4D7F-965E-80EB5586B72E}" presName="parentLeftMargin" presStyleLbl="node1" presStyleIdx="0" presStyleCnt="1"/>
      <dgm:spPr/>
    </dgm:pt>
    <dgm:pt modelId="{7CA62AA6-5001-4149-BCB9-FE3DCC12FB6E}" type="pres">
      <dgm:prSet presAssocID="{937142B5-E586-4D7F-965E-80EB5586B72E}" presName="parentText" presStyleLbl="node1" presStyleIdx="0" presStyleCnt="1">
        <dgm:presLayoutVars>
          <dgm:chMax val="0"/>
          <dgm:bulletEnabled val="1"/>
        </dgm:presLayoutVars>
      </dgm:prSet>
      <dgm:spPr/>
    </dgm:pt>
    <dgm:pt modelId="{A2C86985-0C51-4527-9FF1-69F82454E7A8}" type="pres">
      <dgm:prSet presAssocID="{937142B5-E586-4D7F-965E-80EB5586B72E}" presName="negativeSpace" presStyleCnt="0"/>
      <dgm:spPr/>
    </dgm:pt>
    <dgm:pt modelId="{C5CB239E-9CB8-46F5-B331-D43224F00FB9}" type="pres">
      <dgm:prSet presAssocID="{937142B5-E586-4D7F-965E-80EB5586B72E}" presName="childText" presStyleLbl="conFgAcc1" presStyleIdx="0" presStyleCnt="1">
        <dgm:presLayoutVars>
          <dgm:bulletEnabled val="1"/>
        </dgm:presLayoutVars>
      </dgm:prSet>
      <dgm:spPr/>
    </dgm:pt>
  </dgm:ptLst>
  <dgm:cxnLst>
    <dgm:cxn modelId="{EC004E01-CB5F-49F2-A9CE-F3FB566AC545}" type="presOf" srcId="{1F1038A3-29C1-410B-B355-1B2D30609202}" destId="{C5CB239E-9CB8-46F5-B331-D43224F00FB9}" srcOrd="0" destOrd="2" presId="urn:microsoft.com/office/officeart/2005/8/layout/list1"/>
    <dgm:cxn modelId="{6A007A24-5F32-4292-B530-BBBDFA08BCC6}" srcId="{937142B5-E586-4D7F-965E-80EB5586B72E}" destId="{1F1038A3-29C1-410B-B355-1B2D30609202}" srcOrd="2" destOrd="0" parTransId="{653DA023-1023-43C6-98DC-2127DBD25A78}" sibTransId="{C7DF10AD-B9F0-4738-91E1-364D78BFB47F}"/>
    <dgm:cxn modelId="{E3D85A27-DADE-4C8B-89A6-BB90EEE052EE}" type="presOf" srcId="{937142B5-E586-4D7F-965E-80EB5586B72E}" destId="{FAD29B8F-B981-4E1A-B7F9-4643A90A2125}" srcOrd="0" destOrd="0" presId="urn:microsoft.com/office/officeart/2005/8/layout/list1"/>
    <dgm:cxn modelId="{63D60B36-888C-42E9-856D-82A18ED9BAB3}" type="presOf" srcId="{964BFD34-0F11-4D8B-8C88-5021FB189F53}" destId="{C5CB239E-9CB8-46F5-B331-D43224F00FB9}" srcOrd="0" destOrd="1" presId="urn:microsoft.com/office/officeart/2005/8/layout/list1"/>
    <dgm:cxn modelId="{BF174B47-6A6E-4B88-B664-3766AC4E7829}" srcId="{937142B5-E586-4D7F-965E-80EB5586B72E}" destId="{4D029066-4CA7-42BA-AB72-F3670E4E9339}" srcOrd="4" destOrd="0" parTransId="{32841854-B5E6-4C72-B4FB-B9400CA644F3}" sibTransId="{23E6FFB8-3634-47BC-9A2E-FEDCF13B2C37}"/>
    <dgm:cxn modelId="{562BD96C-83A1-413F-B26F-3B731E42B7DC}" type="presOf" srcId="{4D029066-4CA7-42BA-AB72-F3670E4E9339}" destId="{C5CB239E-9CB8-46F5-B331-D43224F00FB9}" srcOrd="0" destOrd="4" presId="urn:microsoft.com/office/officeart/2005/8/layout/list1"/>
    <dgm:cxn modelId="{3A293B4F-E8B9-4F80-AE9C-A3922D87E0C4}" srcId="{937142B5-E586-4D7F-965E-80EB5586B72E}" destId="{0002CE00-7587-497F-9FB8-D5F6386B2469}" srcOrd="0" destOrd="0" parTransId="{51D3EB72-1046-4DA5-918C-20121289583A}" sibTransId="{2F37E390-B323-4F3B-A063-670A03B4F3BC}"/>
    <dgm:cxn modelId="{B9D56C52-5B35-4EF0-AF0A-7B320BD18E46}" srcId="{83A286CD-B406-4BBA-BC23-19A48481C43C}" destId="{937142B5-E586-4D7F-965E-80EB5586B72E}" srcOrd="0" destOrd="0" parTransId="{A8D5A295-CDE7-4ECC-8E00-0263F26B41CC}" sibTransId="{26E762E3-62B2-4464-B6A7-1B9047AF4942}"/>
    <dgm:cxn modelId="{57CBCB76-6244-42A1-98B5-50E4499B79AD}" type="presOf" srcId="{937142B5-E586-4D7F-965E-80EB5586B72E}" destId="{7CA62AA6-5001-4149-BCB9-FE3DCC12FB6E}" srcOrd="1" destOrd="0" presId="urn:microsoft.com/office/officeart/2005/8/layout/list1"/>
    <dgm:cxn modelId="{FF0BC689-9B11-47C8-9C9A-EB521B7FBF34}" type="presOf" srcId="{0279DDBC-FD36-40DA-89C6-A02D0933E49D}" destId="{C5CB239E-9CB8-46F5-B331-D43224F00FB9}" srcOrd="0" destOrd="3" presId="urn:microsoft.com/office/officeart/2005/8/layout/list1"/>
    <dgm:cxn modelId="{535723B8-FF3E-4FE9-BA99-AFC7ACD11226}" srcId="{937142B5-E586-4D7F-965E-80EB5586B72E}" destId="{0279DDBC-FD36-40DA-89C6-A02D0933E49D}" srcOrd="3" destOrd="0" parTransId="{76C7340D-6456-4852-AC1A-BD69C29618CE}" sibTransId="{3531CDC3-B489-4B15-9EA5-8AB6D9DE09D5}"/>
    <dgm:cxn modelId="{101BCCCF-28D3-40A0-9F9D-A82FF0DBE042}" type="presOf" srcId="{83A286CD-B406-4BBA-BC23-19A48481C43C}" destId="{EEFEDEE6-7B94-4E2B-A5CB-BBF9B3355CF0}" srcOrd="0" destOrd="0" presId="urn:microsoft.com/office/officeart/2005/8/layout/list1"/>
    <dgm:cxn modelId="{4C1B91D7-CA1A-41BA-8B64-AAD1BB5794D0}" srcId="{937142B5-E586-4D7F-965E-80EB5586B72E}" destId="{964BFD34-0F11-4D8B-8C88-5021FB189F53}" srcOrd="1" destOrd="0" parTransId="{48549DF7-E32E-4B62-B93C-31451E09F4CB}" sibTransId="{3251166D-AD6F-4802-A60D-DDBDDF4BCB77}"/>
    <dgm:cxn modelId="{8D94D7E5-C3DF-42C6-9EA9-48AD86CCB1C5}" type="presOf" srcId="{0002CE00-7587-497F-9FB8-D5F6386B2469}" destId="{C5CB239E-9CB8-46F5-B331-D43224F00FB9}" srcOrd="0" destOrd="0" presId="urn:microsoft.com/office/officeart/2005/8/layout/list1"/>
    <dgm:cxn modelId="{2BC16F66-2A7D-45E3-8DBE-604FEC584C25}" type="presParOf" srcId="{EEFEDEE6-7B94-4E2B-A5CB-BBF9B3355CF0}" destId="{71A77E4C-3B11-4D21-8AA2-596DCA6E6EB6}" srcOrd="0" destOrd="0" presId="urn:microsoft.com/office/officeart/2005/8/layout/list1"/>
    <dgm:cxn modelId="{5FFEECB3-DD73-4517-B4FA-6CE15F35F74F}" type="presParOf" srcId="{71A77E4C-3B11-4D21-8AA2-596DCA6E6EB6}" destId="{FAD29B8F-B981-4E1A-B7F9-4643A90A2125}" srcOrd="0" destOrd="0" presId="urn:microsoft.com/office/officeart/2005/8/layout/list1"/>
    <dgm:cxn modelId="{5DD3DBC1-F42D-45A8-9C5E-CA4D2ECA88F2}" type="presParOf" srcId="{71A77E4C-3B11-4D21-8AA2-596DCA6E6EB6}" destId="{7CA62AA6-5001-4149-BCB9-FE3DCC12FB6E}" srcOrd="1" destOrd="0" presId="urn:microsoft.com/office/officeart/2005/8/layout/list1"/>
    <dgm:cxn modelId="{83D56ED0-BF0A-452E-8437-78A731C948F1}" type="presParOf" srcId="{EEFEDEE6-7B94-4E2B-A5CB-BBF9B3355CF0}" destId="{A2C86985-0C51-4527-9FF1-69F82454E7A8}" srcOrd="1" destOrd="0" presId="urn:microsoft.com/office/officeart/2005/8/layout/list1"/>
    <dgm:cxn modelId="{14FACC2C-9A42-4176-9964-5A3DC00460D2}" type="presParOf" srcId="{EEFEDEE6-7B94-4E2B-A5CB-BBF9B3355CF0}" destId="{C5CB239E-9CB8-46F5-B331-D43224F00FB9}"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1B13C-AA17-44E9-8569-B75BA188C82C}">
      <dsp:nvSpPr>
        <dsp:cNvPr id="0" name=""/>
        <dsp:cNvSpPr/>
      </dsp:nvSpPr>
      <dsp:spPr>
        <a:xfrm>
          <a:off x="0" y="5402"/>
          <a:ext cx="16306800" cy="1065576"/>
        </a:xfrm>
        <a:prstGeom prst="roundRect">
          <a:avLst/>
        </a:prstGeom>
        <a:solidFill>
          <a:srgbClr val="24325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en-GB" sz="4400" b="1" kern="1200" dirty="0"/>
            <a:t>CREATIVIDAD</a:t>
          </a:r>
          <a:endParaRPr lang="hr-HR" sz="4400" kern="1200" dirty="0"/>
        </a:p>
      </dsp:txBody>
      <dsp:txXfrm>
        <a:off x="52017" y="57419"/>
        <a:ext cx="16202766" cy="9615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07ECB-5C7B-4661-BF9D-6574C90267C0}">
      <dsp:nvSpPr>
        <dsp:cNvPr id="0" name=""/>
        <dsp:cNvSpPr/>
      </dsp:nvSpPr>
      <dsp:spPr>
        <a:xfrm>
          <a:off x="0" y="43400"/>
          <a:ext cx="15316201" cy="86346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s-ES" sz="3600" b="1" kern="1200" noProof="0" dirty="0"/>
            <a:t>Características de la gente creativa: Adaptación de </a:t>
          </a:r>
          <a:r>
            <a:rPr lang="es-ES" sz="3600" b="1" kern="1200" noProof="0" dirty="0" err="1"/>
            <a:t>Cloninger</a:t>
          </a:r>
          <a:r>
            <a:rPr lang="es-ES" sz="3600" b="1" kern="1200" noProof="0" dirty="0"/>
            <a:t> y </a:t>
          </a:r>
          <a:r>
            <a:rPr lang="es-ES" sz="3600" b="1" kern="1200" noProof="0" dirty="0" err="1"/>
            <a:t>Mengert</a:t>
          </a:r>
          <a:r>
            <a:rPr lang="es-ES" sz="3600" b="1" kern="1200" noProof="0" dirty="0"/>
            <a:t> (2010) </a:t>
          </a:r>
          <a:endParaRPr lang="es-ES" sz="3600" kern="1200" noProof="0" dirty="0"/>
        </a:p>
      </dsp:txBody>
      <dsp:txXfrm>
        <a:off x="42151" y="85551"/>
        <a:ext cx="15231899" cy="7791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3C942-163B-44B1-8071-F21D6C0F06F4}">
      <dsp:nvSpPr>
        <dsp:cNvPr id="0" name=""/>
        <dsp:cNvSpPr/>
      </dsp:nvSpPr>
      <dsp:spPr>
        <a:xfrm>
          <a:off x="356879" y="7864"/>
          <a:ext cx="1619994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El modelo de creatividad 4P </a:t>
          </a:r>
          <a:endParaRPr lang="es-ES" sz="3800" kern="1200" noProof="0" dirty="0"/>
        </a:p>
      </dsp:txBody>
      <dsp:txXfrm>
        <a:off x="401803" y="52788"/>
        <a:ext cx="16110092" cy="8304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45FE5-4AD4-472A-9115-592D8C132F50}">
      <dsp:nvSpPr>
        <dsp:cNvPr id="0" name=""/>
        <dsp:cNvSpPr/>
      </dsp:nvSpPr>
      <dsp:spPr>
        <a:xfrm>
          <a:off x="0" y="292"/>
          <a:ext cx="16200000" cy="9354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s-ES" sz="3900" b="1" kern="1200" noProof="0" dirty="0"/>
            <a:t>Tipos de creatividad</a:t>
          </a:r>
          <a:endParaRPr lang="es-ES" sz="3900" kern="1200" noProof="0" dirty="0"/>
        </a:p>
      </dsp:txBody>
      <dsp:txXfrm>
        <a:off x="45663" y="45955"/>
        <a:ext cx="16108674" cy="8440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4327F-475B-441E-816E-0A81FA37DB40}">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Ejemplos de distintos tipos de creatividad</a:t>
          </a:r>
          <a:endParaRPr lang="es-ES" sz="3800" kern="1200" noProof="0" dirty="0"/>
        </a:p>
      </dsp:txBody>
      <dsp:txXfrm>
        <a:off x="44924" y="52788"/>
        <a:ext cx="16110152" cy="8304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Superando las barreras personales de la creatividad</a:t>
          </a:r>
        </a:p>
      </dsp:txBody>
      <dsp:txXfrm>
        <a:off x="44924" y="52788"/>
        <a:ext cx="16110152" cy="8304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Superando las barreras personales de la creatividad</a:t>
          </a:r>
          <a:endParaRPr lang="hr-HR" sz="3800" b="1" kern="1200" dirty="0"/>
        </a:p>
      </dsp:txBody>
      <dsp:txXfrm>
        <a:off x="44924" y="44924"/>
        <a:ext cx="16110152" cy="8304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Superando las barreras personales de la creatividad</a:t>
          </a:r>
          <a:endParaRPr lang="hr-HR" sz="3800" b="1" kern="1200" dirty="0"/>
        </a:p>
      </dsp:txBody>
      <dsp:txXfrm>
        <a:off x="44924" y="44924"/>
        <a:ext cx="16110152" cy="8304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Superando las barreras personales de la creatividad</a:t>
          </a:r>
          <a:endParaRPr lang="hr-HR" sz="3800" b="1" kern="1200" dirty="0"/>
        </a:p>
      </dsp:txBody>
      <dsp:txXfrm>
        <a:off x="44924" y="44924"/>
        <a:ext cx="16110152" cy="8304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Superando las barreras personales de la creatividad</a:t>
          </a:r>
          <a:endParaRPr lang="hr-HR" sz="3800" b="1" kern="1200" dirty="0"/>
        </a:p>
      </dsp:txBody>
      <dsp:txXfrm>
        <a:off x="44924" y="44924"/>
        <a:ext cx="16110152" cy="8304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Superando las barreras personales de la creatividad</a:t>
          </a:r>
          <a:endParaRPr lang="hr-HR" sz="3800" b="1" kern="1200" dirty="0"/>
        </a:p>
      </dsp:txBody>
      <dsp:txXfrm>
        <a:off x="44924" y="44924"/>
        <a:ext cx="16110152" cy="830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B42E7-1FED-4B36-ABBC-6C5A43F75138}">
      <dsp:nvSpPr>
        <dsp:cNvPr id="0" name=""/>
        <dsp:cNvSpPr/>
      </dsp:nvSpPr>
      <dsp:spPr>
        <a:xfrm>
          <a:off x="0" y="803774"/>
          <a:ext cx="16199935" cy="584325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1306987" tIns="687324" rIns="1306987" bIns="234696" numCol="1" spcCol="1270" anchor="t" anchorCtr="0">
          <a:noAutofit/>
        </a:bodyPr>
        <a:lstStyle/>
        <a:p>
          <a:pPr marL="285750" lvl="1" indent="-285750" algn="l" defTabSz="1466850" rtl="0">
            <a:lnSpc>
              <a:spcPct val="90000"/>
            </a:lnSpc>
            <a:spcBef>
              <a:spcPct val="0"/>
            </a:spcBef>
            <a:spcAft>
              <a:spcPct val="15000"/>
            </a:spcAft>
            <a:buChar char="•"/>
          </a:pPr>
          <a:r>
            <a:rPr lang="es-ES" sz="3300" kern="1200" noProof="0" dirty="0"/>
            <a:t>Ser creativo es una necesidad en un mundo desafiante que cambia constantemente</a:t>
          </a:r>
        </a:p>
        <a:p>
          <a:pPr marL="285750" lvl="1" indent="-285750" algn="l" defTabSz="1466850" rtl="0">
            <a:lnSpc>
              <a:spcPct val="90000"/>
            </a:lnSpc>
            <a:spcBef>
              <a:spcPct val="0"/>
            </a:spcBef>
            <a:spcAft>
              <a:spcPct val="15000"/>
            </a:spcAft>
            <a:buChar char="•"/>
          </a:pPr>
          <a:r>
            <a:rPr lang="es-ES" sz="3300" kern="1200" noProof="0" dirty="0"/>
            <a:t>La creatividad es la clave del éxito en casi todos los aspectos de la vida, tanto personal como profesionalmente</a:t>
          </a:r>
        </a:p>
        <a:p>
          <a:pPr marL="285750" lvl="1" indent="-285750" algn="l" defTabSz="1466850" rtl="0">
            <a:lnSpc>
              <a:spcPct val="90000"/>
            </a:lnSpc>
            <a:spcBef>
              <a:spcPct val="0"/>
            </a:spcBef>
            <a:spcAft>
              <a:spcPct val="15000"/>
            </a:spcAft>
            <a:buChar char="•"/>
          </a:pPr>
          <a:r>
            <a:rPr lang="es-ES" sz="3300" kern="1200" noProof="0" dirty="0"/>
            <a:t>La creatividad es importante en la sociedad y ejerce una poderosa influencia en todos los aspectos de la sociedad</a:t>
          </a:r>
        </a:p>
        <a:p>
          <a:pPr marL="285750" lvl="1" indent="-285750" algn="l" defTabSz="1466850" rtl="0">
            <a:lnSpc>
              <a:spcPct val="90000"/>
            </a:lnSpc>
            <a:spcBef>
              <a:spcPct val="0"/>
            </a:spcBef>
            <a:spcAft>
              <a:spcPct val="15000"/>
            </a:spcAft>
            <a:buChar char="•"/>
          </a:pPr>
          <a:r>
            <a:rPr lang="es-ES" sz="3300" kern="1200" noProof="0" dirty="0"/>
            <a:t>En pocas palabras, la creatividad es la combinación de dos elementos claves: </a:t>
          </a:r>
        </a:p>
        <a:p>
          <a:pPr marL="285750" lvl="1" indent="-285750" algn="l" defTabSz="1466850" rtl="0">
            <a:lnSpc>
              <a:spcPct val="90000"/>
            </a:lnSpc>
            <a:spcBef>
              <a:spcPct val="0"/>
            </a:spcBef>
            <a:spcAft>
              <a:spcPct val="15000"/>
            </a:spcAft>
            <a:buChar char="•"/>
          </a:pPr>
          <a:r>
            <a:rPr lang="es-ES" sz="3300" i="1" kern="1200" noProof="0" dirty="0"/>
            <a:t>(1) innovación, novedad, o originalidad y</a:t>
          </a:r>
          <a:endParaRPr lang="es-ES" sz="3300" kern="1200" noProof="0" dirty="0"/>
        </a:p>
        <a:p>
          <a:pPr marL="285750" lvl="1" indent="-285750" algn="l" defTabSz="1466850" rtl="0">
            <a:lnSpc>
              <a:spcPct val="90000"/>
            </a:lnSpc>
            <a:spcBef>
              <a:spcPct val="0"/>
            </a:spcBef>
            <a:spcAft>
              <a:spcPct val="15000"/>
            </a:spcAft>
            <a:buChar char="•"/>
          </a:pPr>
          <a:r>
            <a:rPr lang="es-ES" sz="3300" i="1" kern="1200" noProof="0" dirty="0"/>
            <a:t>(2) idoneidad, utilidad, o valía</a:t>
          </a:r>
          <a:r>
            <a:rPr lang="es-ES" sz="3300" b="1" i="1" kern="1200" noProof="0" dirty="0"/>
            <a:t>.</a:t>
          </a:r>
          <a:endParaRPr lang="es-ES" sz="3300" kern="1200" noProof="0" dirty="0"/>
        </a:p>
      </dsp:txBody>
      <dsp:txXfrm>
        <a:off x="0" y="803774"/>
        <a:ext cx="16199935" cy="5843250"/>
      </dsp:txXfrm>
    </dsp:sp>
    <dsp:sp modelId="{335CCE47-B0A7-4E31-BA0F-4591AE467EA7}">
      <dsp:nvSpPr>
        <dsp:cNvPr id="0" name=""/>
        <dsp:cNvSpPr/>
      </dsp:nvSpPr>
      <dsp:spPr>
        <a:xfrm>
          <a:off x="842010" y="287174"/>
          <a:ext cx="11788140" cy="103320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64" tIns="0" rIns="445564" bIns="0" numCol="1" spcCol="1270" anchor="ctr" anchorCtr="0">
          <a:noAutofit/>
        </a:bodyPr>
        <a:lstStyle/>
        <a:p>
          <a:pPr marL="0" lvl="0" indent="0" algn="l" defTabSz="1466850" rtl="0">
            <a:lnSpc>
              <a:spcPct val="90000"/>
            </a:lnSpc>
            <a:spcBef>
              <a:spcPct val="0"/>
            </a:spcBef>
            <a:spcAft>
              <a:spcPct val="35000"/>
            </a:spcAft>
            <a:buNone/>
          </a:pPr>
          <a:r>
            <a:rPr lang="es-ES" sz="3300" b="1" kern="1200" noProof="0" dirty="0"/>
            <a:t>¿Qué es la creatividad?</a:t>
          </a:r>
          <a:endParaRPr lang="es-ES" sz="3300" kern="1200" noProof="0" dirty="0"/>
        </a:p>
      </dsp:txBody>
      <dsp:txXfrm>
        <a:off x="892447" y="337611"/>
        <a:ext cx="11687266" cy="9323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dirty="0"/>
            <a:t>Creatividad en equipo</a:t>
          </a:r>
          <a:endParaRPr lang="en-GB" sz="3800" b="1" kern="1200" noProof="0" dirty="0"/>
        </a:p>
      </dsp:txBody>
      <dsp:txXfrm>
        <a:off x="44924" y="52788"/>
        <a:ext cx="16110152" cy="8304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Creatividad en el puesto de trabajo</a:t>
          </a:r>
        </a:p>
      </dsp:txBody>
      <dsp:txXfrm>
        <a:off x="44924" y="52788"/>
        <a:ext cx="16110152" cy="8304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Creatividad en el puesto de trabajo</a:t>
          </a:r>
          <a:endParaRPr lang="en-GB" sz="3800" b="1" kern="1200" noProof="0" dirty="0"/>
        </a:p>
      </dsp:txBody>
      <dsp:txXfrm>
        <a:off x="44924" y="52788"/>
        <a:ext cx="16110152" cy="8304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D64A1-74BF-43E0-951D-1129A581E1F1}">
      <dsp:nvSpPr>
        <dsp:cNvPr id="0" name=""/>
        <dsp:cNvSpPr/>
      </dsp:nvSpPr>
      <dsp:spPr>
        <a:xfrm>
          <a:off x="0" y="442124"/>
          <a:ext cx="16073000" cy="29799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47443" tIns="458216" rIns="1247443" bIns="156464" numCol="1" spcCol="1270" anchor="t" anchorCtr="0">
          <a:noAutofit/>
        </a:bodyPr>
        <a:lstStyle/>
        <a:p>
          <a:pPr marL="228600" lvl="1" indent="-228600" algn="l" defTabSz="977900" rtl="0">
            <a:lnSpc>
              <a:spcPct val="90000"/>
            </a:lnSpc>
            <a:spcBef>
              <a:spcPct val="0"/>
            </a:spcBef>
            <a:spcAft>
              <a:spcPct val="15000"/>
            </a:spcAft>
            <a:buChar char="•"/>
          </a:pPr>
          <a:r>
            <a:rPr lang="es-ES" sz="2200" i="1" kern="1200" noProof="0" dirty="0"/>
            <a:t>Análisis - </a:t>
          </a:r>
          <a:r>
            <a:rPr lang="es-ES" sz="2200" i="1" kern="1200" dirty="0"/>
            <a:t>analizar el orden actual de las cosas proporciona la base para el pensamiento creativo.</a:t>
          </a:r>
          <a:r>
            <a:rPr lang="es-ES" sz="2200" i="1" kern="1200" noProof="0" dirty="0"/>
            <a:t> </a:t>
          </a:r>
        </a:p>
        <a:p>
          <a:pPr marL="228600" lvl="1" indent="-228600" algn="l" defTabSz="977900" rtl="0">
            <a:lnSpc>
              <a:spcPct val="90000"/>
            </a:lnSpc>
            <a:spcBef>
              <a:spcPct val="0"/>
            </a:spcBef>
            <a:spcAft>
              <a:spcPct val="15000"/>
            </a:spcAft>
            <a:buChar char="•"/>
          </a:pPr>
          <a:r>
            <a:rPr lang="es-ES" sz="2200" i="1" kern="1200" noProof="0" dirty="0"/>
            <a:t>Apertura de mente - </a:t>
          </a:r>
          <a:r>
            <a:rPr lang="es-ES" sz="2200" i="1" kern="1200" dirty="0"/>
            <a:t>estar abiertos a cometer errores y a llegar a algunos callejones sin salida antes de abrirnos paso.</a:t>
          </a:r>
          <a:endParaRPr lang="es-ES" sz="2200" i="1" kern="1200" noProof="0" dirty="0"/>
        </a:p>
        <a:p>
          <a:pPr marL="228600" lvl="1" indent="-228600" algn="l" defTabSz="977900" rtl="0">
            <a:lnSpc>
              <a:spcPct val="90000"/>
            </a:lnSpc>
            <a:spcBef>
              <a:spcPct val="0"/>
            </a:spcBef>
            <a:spcAft>
              <a:spcPct val="15000"/>
            </a:spcAft>
            <a:buChar char="•"/>
          </a:pPr>
          <a:r>
            <a:rPr lang="es-ES" sz="2200" i="1" kern="1200" noProof="0" dirty="0"/>
            <a:t>Organización - </a:t>
          </a:r>
          <a:r>
            <a:rPr lang="es-ES" sz="2200" i="1" kern="1200" dirty="0"/>
            <a:t>la capacidad de estructurar un pensamiento y convertirlo en un plan con un proceso, objetivo y plazo es fundamental.</a:t>
          </a:r>
          <a:r>
            <a:rPr lang="es-ES" sz="2200" i="1" kern="1200" noProof="0" dirty="0"/>
            <a:t> </a:t>
          </a:r>
        </a:p>
        <a:p>
          <a:pPr marL="228600" lvl="1" indent="-228600" algn="l" defTabSz="977900" rtl="0">
            <a:lnSpc>
              <a:spcPct val="90000"/>
            </a:lnSpc>
            <a:spcBef>
              <a:spcPct val="0"/>
            </a:spcBef>
            <a:spcAft>
              <a:spcPct val="15000"/>
            </a:spcAft>
            <a:buChar char="•"/>
          </a:pPr>
          <a:r>
            <a:rPr lang="es-ES" sz="2200" i="1" kern="1200" noProof="0" dirty="0"/>
            <a:t>Comunicación – </a:t>
          </a:r>
          <a:r>
            <a:rPr lang="es-ES" sz="2200" i="1" kern="1200" dirty="0"/>
            <a:t>las grandes ideas solo son útiles si se pueden comunicar a los demás (habilidades escritas, verbales y auditivas).</a:t>
          </a:r>
          <a:r>
            <a:rPr lang="es-ES" sz="2200" i="1" kern="1200" noProof="0" dirty="0"/>
            <a:t> </a:t>
          </a:r>
        </a:p>
        <a:p>
          <a:pPr marL="228600" lvl="1" indent="-228600" algn="l" defTabSz="977900" rtl="0">
            <a:lnSpc>
              <a:spcPct val="90000"/>
            </a:lnSpc>
            <a:spcBef>
              <a:spcPct val="0"/>
            </a:spcBef>
            <a:spcAft>
              <a:spcPct val="15000"/>
            </a:spcAft>
            <a:buChar char="•"/>
          </a:pPr>
          <a:r>
            <a:rPr lang="es-ES" sz="2200" i="1" kern="1200" noProof="0" dirty="0"/>
            <a:t>Formación – </a:t>
          </a:r>
          <a:r>
            <a:rPr lang="es-ES" sz="2200" i="1" kern="1200" dirty="0"/>
            <a:t>que fomentará y desarrollará el pensamiento creativo y las habilidades para la resolución de problemas</a:t>
          </a:r>
          <a:r>
            <a:rPr lang="es-ES" sz="2200" i="1" kern="1200" noProof="0" dirty="0"/>
            <a:t>.</a:t>
          </a:r>
        </a:p>
      </dsp:txBody>
      <dsp:txXfrm>
        <a:off x="0" y="442124"/>
        <a:ext cx="16073000" cy="2979900"/>
      </dsp:txXfrm>
    </dsp:sp>
    <dsp:sp modelId="{F4B0C805-FCC3-42D0-AAD3-D26F94D3268B}">
      <dsp:nvSpPr>
        <dsp:cNvPr id="0" name=""/>
        <dsp:cNvSpPr/>
      </dsp:nvSpPr>
      <dsp:spPr>
        <a:xfrm>
          <a:off x="803650" y="117404"/>
          <a:ext cx="11251100" cy="64944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65" tIns="0" rIns="425265" bIns="0" numCol="1" spcCol="1270" anchor="ctr" anchorCtr="0">
          <a:noAutofit/>
        </a:bodyPr>
        <a:lstStyle/>
        <a:p>
          <a:pPr marL="0" lvl="0" indent="0" algn="l" defTabSz="977900" rtl="0">
            <a:lnSpc>
              <a:spcPct val="90000"/>
            </a:lnSpc>
            <a:spcBef>
              <a:spcPct val="0"/>
            </a:spcBef>
            <a:spcAft>
              <a:spcPct val="35000"/>
            </a:spcAft>
            <a:buNone/>
          </a:pPr>
          <a:r>
            <a:rPr lang="es-ES" sz="2200" i="1" kern="1200" noProof="0" dirty="0"/>
            <a:t>Los fundamentos del pensamiento creativo son:</a:t>
          </a:r>
          <a:endParaRPr lang="es-ES" sz="2200" kern="1200" noProof="0" dirty="0"/>
        </a:p>
      </dsp:txBody>
      <dsp:txXfrm>
        <a:off x="835353" y="149107"/>
        <a:ext cx="11187694" cy="58603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Creatividad en el puesto de trabajo</a:t>
          </a:r>
          <a:endParaRPr lang="en-GB" sz="3800" b="1" kern="1200" noProof="0" dirty="0"/>
        </a:p>
      </dsp:txBody>
      <dsp:txXfrm>
        <a:off x="44924" y="52788"/>
        <a:ext cx="16110152" cy="83042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dirty="0"/>
            <a:t>Técnicas de la creatividad</a:t>
          </a:r>
          <a:endParaRPr lang="hr-HR" sz="3800" kern="1200" dirty="0"/>
        </a:p>
      </dsp:txBody>
      <dsp:txXfrm>
        <a:off x="44924" y="52788"/>
        <a:ext cx="16110152" cy="83042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dirty="0"/>
            <a:t>Técnicas de la creatividad </a:t>
          </a:r>
          <a:r>
            <a:rPr lang="hr-HR" sz="3800" b="1" kern="1200" dirty="0"/>
            <a:t>(Geschka, 1983 </a:t>
          </a:r>
          <a:r>
            <a:rPr lang="es-ES" sz="3800" b="1" kern="1200" dirty="0"/>
            <a:t>y</a:t>
          </a:r>
          <a:r>
            <a:rPr lang="hr-HR" sz="3800" b="1" kern="1200" dirty="0"/>
            <a:t> </a:t>
          </a:r>
          <a:r>
            <a:rPr lang="de-DE" sz="3800" b="0" i="0" kern="1200" dirty="0"/>
            <a:t>Wöhler, J., &amp; Reinhardt, R.</a:t>
          </a:r>
          <a:r>
            <a:rPr lang="hr-HR" sz="3800" b="0" i="0" kern="1200" dirty="0"/>
            <a:t>, </a:t>
          </a:r>
          <a:r>
            <a:rPr lang="de-DE" sz="3800" b="0" i="0" kern="1200" dirty="0"/>
            <a:t>2021</a:t>
          </a:r>
          <a:r>
            <a:rPr lang="hr-HR" sz="3800" b="1" kern="1200" dirty="0"/>
            <a:t>)</a:t>
          </a:r>
          <a:endParaRPr lang="hr-HR" sz="3800" kern="1200" dirty="0"/>
        </a:p>
      </dsp:txBody>
      <dsp:txXfrm>
        <a:off x="44924" y="52788"/>
        <a:ext cx="16110152" cy="83042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dirty="0"/>
            <a:t>Técnicas de la creatividad</a:t>
          </a:r>
          <a:r>
            <a:rPr lang="hr-HR" sz="3800" b="1" kern="1200" dirty="0"/>
            <a:t> (</a:t>
          </a:r>
          <a:r>
            <a:rPr lang="de-DE" sz="3800" b="0" i="0" kern="1200" dirty="0"/>
            <a:t>Wöhler, J., &amp; Reinhardt, R.</a:t>
          </a:r>
          <a:r>
            <a:rPr lang="hr-HR" sz="3800" b="0" i="0" kern="1200" dirty="0"/>
            <a:t>, </a:t>
          </a:r>
          <a:r>
            <a:rPr lang="de-DE" sz="3800" b="0" i="0" kern="1200" dirty="0"/>
            <a:t>2021</a:t>
          </a:r>
          <a:r>
            <a:rPr lang="hr-HR" sz="3800" b="0" i="0" kern="1200" dirty="0"/>
            <a:t>, p. 146</a:t>
          </a:r>
          <a:r>
            <a:rPr lang="de-DE" sz="3800" b="0" i="0" kern="1200" dirty="0"/>
            <a:t>).</a:t>
          </a:r>
          <a:endParaRPr lang="hr-HR" sz="3800" kern="1200" dirty="0"/>
        </a:p>
      </dsp:txBody>
      <dsp:txXfrm>
        <a:off x="44924" y="52788"/>
        <a:ext cx="16110152" cy="83042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dirty="0"/>
            <a:t>Técnicas de la creatividad</a:t>
          </a:r>
          <a:r>
            <a:rPr lang="hr-HR" sz="3800" b="1" kern="1200" dirty="0"/>
            <a:t>: </a:t>
          </a:r>
          <a:r>
            <a:rPr lang="en-GB" sz="3800" b="1" kern="1200" noProof="0" dirty="0"/>
            <a:t>Brainstorming y Brainwriting</a:t>
          </a:r>
          <a:endParaRPr lang="en-GB" sz="3800" kern="1200" noProof="0" dirty="0"/>
        </a:p>
      </dsp:txBody>
      <dsp:txXfrm>
        <a:off x="44924" y="52788"/>
        <a:ext cx="16110152" cy="83042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2F44F-265A-4440-8BB0-BD6B266B6EE1}">
      <dsp:nvSpPr>
        <dsp:cNvPr id="0" name=""/>
        <dsp:cNvSpPr/>
      </dsp:nvSpPr>
      <dsp:spPr>
        <a:xfrm>
          <a:off x="0" y="787094"/>
          <a:ext cx="12531135" cy="49140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972555" tIns="624840" rIns="972555" bIns="213360" numCol="1" spcCol="1270" anchor="t" anchorCtr="0">
          <a:noAutofit/>
        </a:bodyPr>
        <a:lstStyle/>
        <a:p>
          <a:pPr marL="285750" lvl="1" indent="-285750" algn="l" defTabSz="1333500" rtl="0">
            <a:lnSpc>
              <a:spcPct val="90000"/>
            </a:lnSpc>
            <a:spcBef>
              <a:spcPct val="0"/>
            </a:spcBef>
            <a:spcAft>
              <a:spcPct val="15000"/>
            </a:spcAft>
            <a:buChar char="•"/>
          </a:pPr>
          <a:r>
            <a:rPr lang="es-ES" sz="3000" kern="1200" dirty="0"/>
            <a:t>Todas las sesiones en grupo tienen como objetivo recoger una serie de ideas dirigidas a solucionar un determinado problema.</a:t>
          </a:r>
          <a:r>
            <a:rPr lang="es-ES" sz="3000" kern="1200" noProof="0" dirty="0"/>
            <a:t> </a:t>
          </a:r>
        </a:p>
        <a:p>
          <a:pPr marL="285750" lvl="1" indent="-285750" algn="l" defTabSz="1333500" rtl="0">
            <a:lnSpc>
              <a:spcPct val="90000"/>
            </a:lnSpc>
            <a:spcBef>
              <a:spcPct val="0"/>
            </a:spcBef>
            <a:spcAft>
              <a:spcPct val="15000"/>
            </a:spcAft>
            <a:buChar char="•"/>
          </a:pPr>
          <a:r>
            <a:rPr lang="es-ES" sz="3000" kern="1200" dirty="0"/>
            <a:t>entorno en el que los individuos colaboran =&gt; todo el grupo toma decisiones, no solo una persona de forma individual</a:t>
          </a:r>
          <a:endParaRPr lang="es-ES" sz="3000" kern="1200" noProof="0" dirty="0"/>
        </a:p>
        <a:p>
          <a:pPr marL="285750" lvl="1" indent="-285750" algn="l" defTabSz="1333500" rtl="0">
            <a:lnSpc>
              <a:spcPct val="90000"/>
            </a:lnSpc>
            <a:spcBef>
              <a:spcPct val="0"/>
            </a:spcBef>
            <a:spcAft>
              <a:spcPct val="15000"/>
            </a:spcAft>
            <a:buChar char="•"/>
          </a:pPr>
          <a:r>
            <a:rPr lang="es-ES" sz="3000" kern="1200" dirty="0"/>
            <a:t>Sin restricciones de creatividad para sugerencias. </a:t>
          </a:r>
          <a:endParaRPr lang="es-ES" sz="3000" kern="1200" noProof="0" dirty="0"/>
        </a:p>
        <a:p>
          <a:pPr marL="285750" lvl="1" indent="-285750" algn="l" defTabSz="1333500" rtl="0">
            <a:lnSpc>
              <a:spcPct val="90000"/>
            </a:lnSpc>
            <a:spcBef>
              <a:spcPct val="0"/>
            </a:spcBef>
            <a:spcAft>
              <a:spcPct val="15000"/>
            </a:spcAft>
            <a:buChar char="•"/>
          </a:pPr>
          <a:r>
            <a:rPr lang="es-ES" sz="3000" kern="1200" dirty="0"/>
            <a:t>Resultado: una lista de ideas aportadas libremente por todo el grupo</a:t>
          </a:r>
          <a:r>
            <a:rPr lang="es-ES" sz="3000" kern="1200" noProof="0" dirty="0"/>
            <a:t>. </a:t>
          </a:r>
        </a:p>
        <a:p>
          <a:pPr marL="285750" lvl="1" indent="-285750" algn="l" defTabSz="1333500" rtl="0">
            <a:lnSpc>
              <a:spcPct val="90000"/>
            </a:lnSpc>
            <a:spcBef>
              <a:spcPct val="0"/>
            </a:spcBef>
            <a:spcAft>
              <a:spcPct val="15000"/>
            </a:spcAft>
            <a:buChar char="•"/>
          </a:pPr>
          <a:r>
            <a:rPr lang="es-ES" sz="3000" kern="1200" noProof="0" dirty="0"/>
            <a:t>Brainstorming es tanto un método de estudio y aprendizaje, como un método de investigación científica y creatividad (REFERENCA). </a:t>
          </a:r>
        </a:p>
      </dsp:txBody>
      <dsp:txXfrm>
        <a:off x="0" y="787094"/>
        <a:ext cx="12531135" cy="4914000"/>
      </dsp:txXfrm>
    </dsp:sp>
    <dsp:sp modelId="{4355EC47-71E5-4844-9960-FCEAF2DA7741}">
      <dsp:nvSpPr>
        <dsp:cNvPr id="0" name=""/>
        <dsp:cNvSpPr/>
      </dsp:nvSpPr>
      <dsp:spPr>
        <a:xfrm>
          <a:off x="626556" y="311951"/>
          <a:ext cx="8771794" cy="88560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553" tIns="0" rIns="331553" bIns="0" numCol="1" spcCol="1270" anchor="ctr" anchorCtr="0">
          <a:noAutofit/>
        </a:bodyPr>
        <a:lstStyle/>
        <a:p>
          <a:pPr marL="0" lvl="0" indent="0" algn="l" defTabSz="1333500" rtl="0">
            <a:lnSpc>
              <a:spcPct val="90000"/>
            </a:lnSpc>
            <a:spcBef>
              <a:spcPct val="0"/>
            </a:spcBef>
            <a:spcAft>
              <a:spcPct val="35000"/>
            </a:spcAft>
            <a:buNone/>
          </a:pPr>
          <a:r>
            <a:rPr lang="en-GB" sz="3000" kern="1200"/>
            <a:t>Brainstorming  </a:t>
          </a:r>
          <a:endParaRPr lang="hr-HR" sz="3000" kern="1200"/>
        </a:p>
      </dsp:txBody>
      <dsp:txXfrm>
        <a:off x="669787" y="355182"/>
        <a:ext cx="8685332"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4C6E4-A431-4D4C-829C-8A4D90B7C45D}">
      <dsp:nvSpPr>
        <dsp:cNvPr id="0" name=""/>
        <dsp:cNvSpPr/>
      </dsp:nvSpPr>
      <dsp:spPr>
        <a:xfrm>
          <a:off x="444846" y="0"/>
          <a:ext cx="16200062" cy="9354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s-ES" sz="3900" b="1" kern="1200" noProof="0" dirty="0"/>
            <a:t>Definición de creatividad</a:t>
          </a:r>
          <a:endParaRPr lang="es-ES" sz="3900" kern="1200" noProof="0" dirty="0"/>
        </a:p>
      </dsp:txBody>
      <dsp:txXfrm>
        <a:off x="490509" y="45663"/>
        <a:ext cx="16108736" cy="84408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dirty="0"/>
            <a:t>Técnicas de la creatividad</a:t>
          </a:r>
          <a:r>
            <a:rPr lang="hr-HR" sz="3800" b="1" kern="1200" dirty="0"/>
            <a:t>: </a:t>
          </a:r>
          <a:r>
            <a:rPr lang="en-GB" sz="3800" b="1" kern="1200" noProof="0" dirty="0"/>
            <a:t>Brainstorming y Brainwriting</a:t>
          </a:r>
          <a:endParaRPr lang="en-GB" sz="3800" kern="1200" noProof="0" dirty="0"/>
        </a:p>
      </dsp:txBody>
      <dsp:txXfrm>
        <a:off x="44924" y="52788"/>
        <a:ext cx="16110152" cy="83042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A20E-D983-4789-8DB3-41E380B00A25}">
      <dsp:nvSpPr>
        <dsp:cNvPr id="0" name=""/>
        <dsp:cNvSpPr/>
      </dsp:nvSpPr>
      <dsp:spPr>
        <a:xfrm>
          <a:off x="0" y="650234"/>
          <a:ext cx="12531135" cy="51156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972555" tIns="583184" rIns="972555" bIns="199136" numCol="1" spcCol="1270" anchor="t" anchorCtr="0">
          <a:noAutofit/>
        </a:bodyPr>
        <a:lstStyle/>
        <a:p>
          <a:pPr marL="285750" lvl="1" indent="-285750" algn="l" defTabSz="1244600" rtl="0">
            <a:lnSpc>
              <a:spcPct val="90000"/>
            </a:lnSpc>
            <a:spcBef>
              <a:spcPct val="0"/>
            </a:spcBef>
            <a:spcAft>
              <a:spcPct val="15000"/>
            </a:spcAft>
            <a:buChar char="•"/>
          </a:pPr>
          <a:r>
            <a:rPr lang="es-ES" sz="2800" kern="1200" noProof="0" dirty="0"/>
            <a:t>Es una técnica relativamente poco conocida</a:t>
          </a:r>
        </a:p>
        <a:p>
          <a:pPr marL="285750" lvl="1" indent="-285750" algn="l" defTabSz="1244600" rtl="0">
            <a:lnSpc>
              <a:spcPct val="90000"/>
            </a:lnSpc>
            <a:spcBef>
              <a:spcPct val="0"/>
            </a:spcBef>
            <a:spcAft>
              <a:spcPct val="15000"/>
            </a:spcAft>
            <a:buChar char="•"/>
          </a:pPr>
          <a:r>
            <a:rPr lang="es-ES" sz="2800" kern="1200" noProof="0" dirty="0"/>
            <a:t>Puede desarrollar aún más las ideas generadas en una sesión de brainstorming. </a:t>
          </a:r>
        </a:p>
        <a:p>
          <a:pPr marL="285750" lvl="1" indent="-285750" algn="l" defTabSz="1244600">
            <a:lnSpc>
              <a:spcPct val="90000"/>
            </a:lnSpc>
            <a:spcBef>
              <a:spcPct val="0"/>
            </a:spcBef>
            <a:spcAft>
              <a:spcPct val="15000"/>
            </a:spcAft>
            <a:buChar char="•"/>
          </a:pPr>
          <a:r>
            <a:rPr lang="es-ES" sz="2800" kern="1200" noProof="0" dirty="0" err="1"/>
            <a:t>Liticanu</a:t>
          </a:r>
          <a:r>
            <a:rPr lang="es-ES" sz="2800" kern="1200" noProof="0" dirty="0"/>
            <a:t> et al. (2015)  sugieren algunas ventajas sobre el brainstorming:</a:t>
          </a:r>
        </a:p>
        <a:p>
          <a:pPr marL="571500" lvl="2" indent="-285750" algn="l" defTabSz="1244600">
            <a:lnSpc>
              <a:spcPct val="90000"/>
            </a:lnSpc>
            <a:spcBef>
              <a:spcPct val="0"/>
            </a:spcBef>
            <a:spcAft>
              <a:spcPct val="15000"/>
            </a:spcAft>
            <a:buChar char="•"/>
          </a:pPr>
          <a:r>
            <a:rPr lang="es-ES" sz="2800" kern="1200" noProof="0" dirty="0">
              <a:solidFill>
                <a:srgbClr val="FF0000"/>
              </a:solidFill>
            </a:rPr>
            <a:t>La escritura, en vez de solo decir ideas, hace que la gente piense en ellas y puedan articularlas con mayor claridad; </a:t>
          </a:r>
        </a:p>
        <a:p>
          <a:pPr marL="571500" lvl="2" indent="-285750" algn="l" defTabSz="1244600">
            <a:lnSpc>
              <a:spcPct val="90000"/>
            </a:lnSpc>
            <a:spcBef>
              <a:spcPct val="0"/>
            </a:spcBef>
            <a:spcAft>
              <a:spcPct val="15000"/>
            </a:spcAft>
            <a:buChar char="•"/>
          </a:pPr>
          <a:r>
            <a:rPr lang="es-ES" sz="2800" kern="1200" noProof="0" dirty="0">
              <a:solidFill>
                <a:srgbClr val="FF0000"/>
              </a:solidFill>
            </a:rPr>
            <a:t>Ayuda a expresarse a los más tímidos</a:t>
          </a:r>
        </a:p>
        <a:p>
          <a:pPr marL="571500" lvl="2" indent="-285750" algn="l" defTabSz="1244600">
            <a:lnSpc>
              <a:spcPct val="90000"/>
            </a:lnSpc>
            <a:spcBef>
              <a:spcPct val="0"/>
            </a:spcBef>
            <a:spcAft>
              <a:spcPct val="15000"/>
            </a:spcAft>
            <a:buChar char="•"/>
          </a:pPr>
          <a:r>
            <a:rPr lang="es-ES" sz="2800" kern="1200" noProof="0" dirty="0">
              <a:solidFill>
                <a:srgbClr val="FF0000"/>
              </a:solidFill>
            </a:rPr>
            <a:t>Es ventajoso si el grupo tiende a "socializar" demasiado; </a:t>
          </a:r>
        </a:p>
        <a:p>
          <a:pPr marL="571500" lvl="2" indent="-285750" algn="l" defTabSz="1244600">
            <a:lnSpc>
              <a:spcPct val="90000"/>
            </a:lnSpc>
            <a:spcBef>
              <a:spcPct val="0"/>
            </a:spcBef>
            <a:spcAft>
              <a:spcPct val="15000"/>
            </a:spcAft>
            <a:buChar char="•"/>
          </a:pPr>
          <a:r>
            <a:rPr lang="es-ES" sz="2800" kern="1200" noProof="0" dirty="0">
              <a:solidFill>
                <a:srgbClr val="FF0000"/>
              </a:solidFill>
            </a:rPr>
            <a:t>Comparado al brainstorming, la escritura mental tiende a generar menos ideas, pero las desarrolla más en profundidad (Roco, 2004)</a:t>
          </a:r>
        </a:p>
      </dsp:txBody>
      <dsp:txXfrm>
        <a:off x="0" y="650234"/>
        <a:ext cx="12531135" cy="5115600"/>
      </dsp:txXfrm>
    </dsp:sp>
    <dsp:sp modelId="{9EC7A296-75AA-4627-B68C-3DF6D6C7ADBD}">
      <dsp:nvSpPr>
        <dsp:cNvPr id="0" name=""/>
        <dsp:cNvSpPr/>
      </dsp:nvSpPr>
      <dsp:spPr>
        <a:xfrm>
          <a:off x="626556" y="225911"/>
          <a:ext cx="8771794" cy="826560"/>
        </a:xfrm>
        <a:prstGeom prst="roundRect">
          <a:avLst/>
        </a:prstGeom>
        <a:solidFill>
          <a:srgbClr val="E12227"/>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553" tIns="0" rIns="331553" bIns="0" numCol="1" spcCol="1270" anchor="ctr" anchorCtr="0">
          <a:noAutofit/>
        </a:bodyPr>
        <a:lstStyle/>
        <a:p>
          <a:pPr marL="0" lvl="0" indent="0" algn="l" defTabSz="1244600" rtl="0">
            <a:lnSpc>
              <a:spcPct val="90000"/>
            </a:lnSpc>
            <a:spcBef>
              <a:spcPct val="0"/>
            </a:spcBef>
            <a:spcAft>
              <a:spcPct val="35000"/>
            </a:spcAft>
            <a:buNone/>
          </a:pPr>
          <a:r>
            <a:rPr lang="en-GB" sz="2800" kern="1200"/>
            <a:t>Brain-writing</a:t>
          </a:r>
          <a:endParaRPr lang="hr-HR" sz="2800" kern="1200"/>
        </a:p>
      </dsp:txBody>
      <dsp:txXfrm>
        <a:off x="666905" y="266260"/>
        <a:ext cx="8691096" cy="74586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dirty="0"/>
            <a:t>Técnicas de la creatividad</a:t>
          </a:r>
          <a:r>
            <a:rPr lang="hr-HR" sz="3800" b="1" kern="1200" dirty="0"/>
            <a:t>: </a:t>
          </a:r>
          <a:r>
            <a:rPr lang="en-GB" sz="3800" b="1" kern="1200" noProof="0" dirty="0"/>
            <a:t>Seis sombreros </a:t>
          </a:r>
          <a:r>
            <a:rPr lang="en-GB" sz="3800" b="1" kern="1200" noProof="0" dirty="0" err="1"/>
            <a:t>pensantes</a:t>
          </a:r>
          <a:endParaRPr lang="en-GB" sz="3800" kern="1200" noProof="0" dirty="0"/>
        </a:p>
      </dsp:txBody>
      <dsp:txXfrm>
        <a:off x="44924" y="52788"/>
        <a:ext cx="16110152" cy="83042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301DD-7512-46F3-BD81-C26C11B007D1}">
      <dsp:nvSpPr>
        <dsp:cNvPr id="0" name=""/>
        <dsp:cNvSpPr/>
      </dsp:nvSpPr>
      <dsp:spPr>
        <a:xfrm>
          <a:off x="0" y="462315"/>
          <a:ext cx="10014579" cy="48384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777243" tIns="499872" rIns="777243" bIns="170688" numCol="1" spcCol="1270" anchor="t" anchorCtr="0">
          <a:noAutofit/>
        </a:bodyPr>
        <a:lstStyle/>
        <a:p>
          <a:pPr marL="228600" lvl="1" indent="-228600" algn="l" defTabSz="1066800" rtl="0">
            <a:lnSpc>
              <a:spcPct val="90000"/>
            </a:lnSpc>
            <a:spcBef>
              <a:spcPct val="0"/>
            </a:spcBef>
            <a:spcAft>
              <a:spcPct val="15000"/>
            </a:spcAft>
            <a:buChar char="•"/>
          </a:pPr>
          <a:r>
            <a:rPr lang="es-ES" sz="2400" kern="1200" noProof="0" dirty="0"/>
            <a:t>Seis enfoques cognitivos distintos al pensamiento crítico</a:t>
          </a:r>
        </a:p>
        <a:p>
          <a:pPr marL="228600" lvl="1" indent="-228600" algn="l" defTabSz="1066800" rtl="0">
            <a:lnSpc>
              <a:spcPct val="90000"/>
            </a:lnSpc>
            <a:spcBef>
              <a:spcPct val="0"/>
            </a:spcBef>
            <a:spcAft>
              <a:spcPct val="15000"/>
            </a:spcAft>
            <a:buChar char="•"/>
          </a:pPr>
          <a:r>
            <a:rPr lang="es-ES" sz="2400" kern="1200" noProof="0" dirty="0"/>
            <a:t>Seis sombreros tienen distintos colores y cada uno representa en enfoque distinto del problema.</a:t>
          </a:r>
        </a:p>
        <a:p>
          <a:pPr marL="228600" lvl="1" indent="-228600" algn="l" defTabSz="1066800" rtl="0">
            <a:lnSpc>
              <a:spcPct val="90000"/>
            </a:lnSpc>
            <a:spcBef>
              <a:spcPct val="0"/>
            </a:spcBef>
            <a:spcAft>
              <a:spcPct val="15000"/>
            </a:spcAft>
            <a:buChar char="•"/>
          </a:pPr>
          <a:r>
            <a:rPr lang="es-ES" sz="2400" kern="1200" noProof="0" dirty="0"/>
            <a:t>Los colores son:</a:t>
          </a:r>
        </a:p>
        <a:p>
          <a:pPr marL="457200" lvl="2" indent="-228600" algn="l" defTabSz="1066800" rtl="0">
            <a:lnSpc>
              <a:spcPct val="90000"/>
            </a:lnSpc>
            <a:spcBef>
              <a:spcPct val="0"/>
            </a:spcBef>
            <a:spcAft>
              <a:spcPct val="15000"/>
            </a:spcAft>
            <a:buChar char="•"/>
          </a:pPr>
          <a:r>
            <a:rPr lang="es-ES" sz="2400" kern="1200" noProof="0" dirty="0"/>
            <a:t>Amarillo – Beneficios, aspectos positivos, brillo y optimismo</a:t>
          </a:r>
        </a:p>
        <a:p>
          <a:pPr marL="457200" lvl="2" indent="-228600" algn="l" defTabSz="1066800" rtl="0">
            <a:lnSpc>
              <a:spcPct val="90000"/>
            </a:lnSpc>
            <a:spcBef>
              <a:spcPct val="0"/>
            </a:spcBef>
            <a:spcAft>
              <a:spcPct val="15000"/>
            </a:spcAft>
            <a:buChar char="•"/>
          </a:pPr>
          <a:r>
            <a:rPr lang="es-ES" sz="2400" kern="1200" noProof="0" dirty="0"/>
            <a:t>Negro – Dificultades, aspectos negativos, precaución y criticidad</a:t>
          </a:r>
        </a:p>
        <a:p>
          <a:pPr marL="457200" lvl="2" indent="-228600" algn="l" defTabSz="1066800" rtl="0">
            <a:lnSpc>
              <a:spcPct val="90000"/>
            </a:lnSpc>
            <a:spcBef>
              <a:spcPct val="0"/>
            </a:spcBef>
            <a:spcAft>
              <a:spcPct val="15000"/>
            </a:spcAft>
            <a:buChar char="•"/>
          </a:pPr>
          <a:r>
            <a:rPr lang="es-ES" sz="2400" kern="1200" noProof="0" dirty="0"/>
            <a:t>Azul – Proceso, pensamiento organizativo: resumen, próximos pasos…</a:t>
          </a:r>
        </a:p>
        <a:p>
          <a:pPr marL="457200" lvl="2" indent="-228600" algn="l" defTabSz="1066800" rtl="0">
            <a:lnSpc>
              <a:spcPct val="90000"/>
            </a:lnSpc>
            <a:spcBef>
              <a:spcPct val="0"/>
            </a:spcBef>
            <a:spcAft>
              <a:spcPct val="15000"/>
            </a:spcAft>
            <a:buChar char="•"/>
          </a:pPr>
          <a:r>
            <a:rPr lang="es-ES" sz="2400" kern="1200" noProof="0" dirty="0"/>
            <a:t>Verde – Creatividad, nuevas ideas, alternativas</a:t>
          </a:r>
        </a:p>
        <a:p>
          <a:pPr marL="457200" lvl="2" indent="-228600" algn="l" defTabSz="1066800" rtl="0">
            <a:lnSpc>
              <a:spcPct val="90000"/>
            </a:lnSpc>
            <a:spcBef>
              <a:spcPct val="0"/>
            </a:spcBef>
            <a:spcAft>
              <a:spcPct val="15000"/>
            </a:spcAft>
            <a:buChar char="•"/>
          </a:pPr>
          <a:r>
            <a:rPr lang="es-ES" sz="2400" kern="1200" noProof="0" dirty="0"/>
            <a:t>Rojo – Emociones, intuición, instinto y corazonadas</a:t>
          </a:r>
        </a:p>
        <a:p>
          <a:pPr marL="457200" lvl="2" indent="-228600" algn="l" defTabSz="1066800" rtl="0">
            <a:lnSpc>
              <a:spcPct val="90000"/>
            </a:lnSpc>
            <a:spcBef>
              <a:spcPct val="0"/>
            </a:spcBef>
            <a:spcAft>
              <a:spcPct val="15000"/>
            </a:spcAft>
            <a:buChar char="•"/>
          </a:pPr>
          <a:r>
            <a:rPr lang="es-ES" sz="2400" kern="1200" noProof="0" dirty="0"/>
            <a:t>Blanco – Hechos, datos, racionalidad</a:t>
          </a:r>
        </a:p>
      </dsp:txBody>
      <dsp:txXfrm>
        <a:off x="0" y="462315"/>
        <a:ext cx="10014579" cy="4838400"/>
      </dsp:txXfrm>
    </dsp:sp>
    <dsp:sp modelId="{BD0264EF-516D-4A52-83DB-EDF7346530D1}">
      <dsp:nvSpPr>
        <dsp:cNvPr id="0" name=""/>
        <dsp:cNvSpPr/>
      </dsp:nvSpPr>
      <dsp:spPr>
        <a:xfrm>
          <a:off x="500728" y="108779"/>
          <a:ext cx="7010205" cy="70848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69" tIns="0" rIns="264969" bIns="0" numCol="1" spcCol="1270" anchor="ctr" anchorCtr="0">
          <a:noAutofit/>
        </a:bodyPr>
        <a:lstStyle/>
        <a:p>
          <a:pPr marL="0" lvl="0" indent="0" algn="l" defTabSz="1066800" rtl="0">
            <a:lnSpc>
              <a:spcPct val="90000"/>
            </a:lnSpc>
            <a:spcBef>
              <a:spcPct val="0"/>
            </a:spcBef>
            <a:spcAft>
              <a:spcPct val="35000"/>
            </a:spcAft>
            <a:buNone/>
          </a:pPr>
          <a:r>
            <a:rPr lang="es-ES" sz="2400" kern="1200" noProof="0" dirty="0"/>
            <a:t>La metáfora de los seis sombreros pensantes</a:t>
          </a:r>
        </a:p>
      </dsp:txBody>
      <dsp:txXfrm>
        <a:off x="535313" y="143364"/>
        <a:ext cx="6941035" cy="63931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noProof="0" dirty="0"/>
            <a:t>Design Thinking</a:t>
          </a:r>
          <a:endParaRPr lang="en-GB" sz="3800" kern="1200" noProof="0" dirty="0"/>
        </a:p>
      </dsp:txBody>
      <dsp:txXfrm>
        <a:off x="44924" y="44924"/>
        <a:ext cx="16110152" cy="83042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E5BA7-B08E-4F85-9419-E12052003C7C}">
      <dsp:nvSpPr>
        <dsp:cNvPr id="0" name=""/>
        <dsp:cNvSpPr/>
      </dsp:nvSpPr>
      <dsp:spPr>
        <a:xfrm>
          <a:off x="0" y="379649"/>
          <a:ext cx="15849601" cy="2778300"/>
        </a:xfrm>
        <a:prstGeom prst="rect">
          <a:avLst/>
        </a:prstGeom>
        <a:solidFill>
          <a:schemeClr val="bg1"/>
        </a:solidFill>
        <a:ln w="25400" cap="flat" cmpd="sng" algn="ctr">
          <a:solidFill>
            <a:srgbClr val="24325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0105" tIns="374904" rIns="1230105"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noProof="0" dirty="0"/>
            <a:t>Design Thinking es un proceso que utilizan los diseñadores habitualmente, </a:t>
          </a:r>
        </a:p>
        <a:p>
          <a:pPr marL="171450" lvl="1" indent="-171450" algn="l" defTabSz="800100">
            <a:lnSpc>
              <a:spcPct val="90000"/>
            </a:lnSpc>
            <a:spcBef>
              <a:spcPct val="0"/>
            </a:spcBef>
            <a:spcAft>
              <a:spcPct val="15000"/>
            </a:spcAft>
            <a:buChar char="•"/>
          </a:pPr>
          <a:r>
            <a:rPr lang="es-ES" sz="1800" kern="1200" noProof="0" dirty="0"/>
            <a:t>Se difunde rápidamente entre las empresas como un medio para fomentar la innovación a través de un proceso creativo de resolución de problemas.</a:t>
          </a:r>
        </a:p>
        <a:p>
          <a:pPr marL="171450" lvl="1" indent="-171450" algn="l" defTabSz="800100">
            <a:lnSpc>
              <a:spcPct val="90000"/>
            </a:lnSpc>
            <a:spcBef>
              <a:spcPct val="0"/>
            </a:spcBef>
            <a:spcAft>
              <a:spcPct val="15000"/>
            </a:spcAft>
            <a:buChar char="•"/>
          </a:pPr>
          <a:r>
            <a:rPr lang="es-ES" sz="1800" kern="1200" noProof="0" dirty="0"/>
            <a:t> Los empresario pueden usar el Design Thinking, por ejemplo, reflexión, alternativas, visualización, resolución creativa de problemas para identificar oportunidades empresariales únicas.</a:t>
          </a:r>
        </a:p>
        <a:p>
          <a:pPr marL="171450" lvl="1" indent="-171450" algn="l" defTabSz="800100">
            <a:lnSpc>
              <a:spcPct val="90000"/>
            </a:lnSpc>
            <a:spcBef>
              <a:spcPct val="0"/>
            </a:spcBef>
            <a:spcAft>
              <a:spcPct val="15000"/>
            </a:spcAft>
            <a:buChar char="•"/>
          </a:pPr>
          <a:r>
            <a:rPr lang="es-ES" sz="1800" kern="1200" noProof="0" dirty="0"/>
            <a:t>Los fallos y las dificultades no se consideran como amenazas, </a:t>
          </a:r>
        </a:p>
        <a:p>
          <a:pPr marL="342900" lvl="2" indent="-171450" algn="l" defTabSz="800100">
            <a:lnSpc>
              <a:spcPct val="90000"/>
            </a:lnSpc>
            <a:spcBef>
              <a:spcPct val="0"/>
            </a:spcBef>
            <a:spcAft>
              <a:spcPct val="15000"/>
            </a:spcAft>
            <a:buChar char="•"/>
          </a:pPr>
          <a:r>
            <a:rPr lang="es-ES" sz="1800" kern="1200" noProof="0" dirty="0"/>
            <a:t>Es una forma de seguir aprendiendo</a:t>
          </a:r>
        </a:p>
        <a:p>
          <a:pPr marL="342900" lvl="2" indent="-171450" algn="l" defTabSz="800100">
            <a:lnSpc>
              <a:spcPct val="90000"/>
            </a:lnSpc>
            <a:spcBef>
              <a:spcPct val="0"/>
            </a:spcBef>
            <a:spcAft>
              <a:spcPct val="15000"/>
            </a:spcAft>
            <a:buChar char="•"/>
          </a:pPr>
          <a:r>
            <a:rPr lang="es-ES" sz="1800" kern="1200" noProof="0" dirty="0"/>
            <a:t>Los errores animan a las personas a crear ideas y soluciones innovadoras. </a:t>
          </a:r>
        </a:p>
      </dsp:txBody>
      <dsp:txXfrm>
        <a:off x="0" y="379649"/>
        <a:ext cx="15849601" cy="2778300"/>
      </dsp:txXfrm>
    </dsp:sp>
    <dsp:sp modelId="{110CE9A5-03B1-4B01-BB1D-A40DAB09B1FB}">
      <dsp:nvSpPr>
        <dsp:cNvPr id="0" name=""/>
        <dsp:cNvSpPr/>
      </dsp:nvSpPr>
      <dsp:spPr>
        <a:xfrm>
          <a:off x="792480" y="113969"/>
          <a:ext cx="11094720" cy="53136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354" tIns="0" rIns="419354" bIns="0" numCol="1" spcCol="1270" anchor="ctr" anchorCtr="0">
          <a:noAutofit/>
        </a:bodyPr>
        <a:lstStyle/>
        <a:p>
          <a:pPr marL="0" lvl="0" indent="0" algn="l" defTabSz="800100">
            <a:lnSpc>
              <a:spcPct val="90000"/>
            </a:lnSpc>
            <a:spcBef>
              <a:spcPct val="0"/>
            </a:spcBef>
            <a:spcAft>
              <a:spcPct val="35000"/>
            </a:spcAft>
            <a:buNone/>
          </a:pPr>
          <a:r>
            <a:rPr lang="es-ES" sz="1800" kern="1200" noProof="0" dirty="0"/>
            <a:t>Aún no tenemos una definición ampliamente aceptada para el </a:t>
          </a:r>
          <a:r>
            <a:rPr lang="es-ES" sz="1800" kern="1200" noProof="0" dirty="0" err="1"/>
            <a:t>design</a:t>
          </a:r>
          <a:r>
            <a:rPr lang="es-ES" sz="1800" kern="1200" noProof="0" dirty="0"/>
            <a:t> </a:t>
          </a:r>
          <a:r>
            <a:rPr lang="es-ES" sz="1800" kern="1200" noProof="0" dirty="0" err="1"/>
            <a:t>thinking</a:t>
          </a:r>
          <a:r>
            <a:rPr lang="es-ES" sz="1800" kern="1200" noProof="0" dirty="0"/>
            <a:t>. </a:t>
          </a:r>
        </a:p>
      </dsp:txBody>
      <dsp:txXfrm>
        <a:off x="818419" y="139908"/>
        <a:ext cx="11042842" cy="479482"/>
      </dsp:txXfrm>
    </dsp:sp>
    <dsp:sp modelId="{C7AAC963-8EA1-407F-A708-1DCA6F22C908}">
      <dsp:nvSpPr>
        <dsp:cNvPr id="0" name=""/>
        <dsp:cNvSpPr/>
      </dsp:nvSpPr>
      <dsp:spPr>
        <a:xfrm>
          <a:off x="0" y="3520830"/>
          <a:ext cx="15849601" cy="1927800"/>
        </a:xfrm>
        <a:prstGeom prst="rect">
          <a:avLst/>
        </a:prstGeom>
        <a:solidFill>
          <a:schemeClr val="bg1"/>
        </a:solidFill>
        <a:ln w="25400" cap="flat" cmpd="sng" algn="ctr">
          <a:solidFill>
            <a:srgbClr val="24325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0105" tIns="374904" rIns="1230105"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noProof="0" dirty="0"/>
            <a:t>Enfoque en el usuario, </a:t>
          </a:r>
        </a:p>
        <a:p>
          <a:pPr marL="171450" lvl="1" indent="-171450" algn="l" defTabSz="800100">
            <a:lnSpc>
              <a:spcPct val="90000"/>
            </a:lnSpc>
            <a:spcBef>
              <a:spcPct val="0"/>
            </a:spcBef>
            <a:spcAft>
              <a:spcPct val="15000"/>
            </a:spcAft>
            <a:buChar char="•"/>
          </a:pPr>
          <a:r>
            <a:rPr lang="es-ES" sz="1800" kern="1200" noProof="0" dirty="0"/>
            <a:t>Encuadre del problema, </a:t>
          </a:r>
        </a:p>
        <a:p>
          <a:pPr marL="171450" lvl="1" indent="-171450" algn="l" defTabSz="800100">
            <a:lnSpc>
              <a:spcPct val="90000"/>
            </a:lnSpc>
            <a:spcBef>
              <a:spcPct val="0"/>
            </a:spcBef>
            <a:spcAft>
              <a:spcPct val="15000"/>
            </a:spcAft>
            <a:buChar char="•"/>
          </a:pPr>
          <a:r>
            <a:rPr lang="es-ES" sz="1800" kern="1200" noProof="0" dirty="0"/>
            <a:t>Diversidad,</a:t>
          </a:r>
        </a:p>
        <a:p>
          <a:pPr marL="171450" lvl="1" indent="-171450" algn="l" defTabSz="800100">
            <a:lnSpc>
              <a:spcPct val="90000"/>
            </a:lnSpc>
            <a:spcBef>
              <a:spcPct val="0"/>
            </a:spcBef>
            <a:spcAft>
              <a:spcPct val="15000"/>
            </a:spcAft>
            <a:buChar char="•"/>
          </a:pPr>
          <a:r>
            <a:rPr lang="es-ES" sz="1800" kern="1200" noProof="0" dirty="0"/>
            <a:t>Experimentación</a:t>
          </a:r>
        </a:p>
        <a:p>
          <a:pPr marL="171450" lvl="1" indent="-171450" algn="l" defTabSz="800100">
            <a:lnSpc>
              <a:spcPct val="90000"/>
            </a:lnSpc>
            <a:spcBef>
              <a:spcPct val="0"/>
            </a:spcBef>
            <a:spcAft>
              <a:spcPct val="15000"/>
            </a:spcAft>
            <a:buChar char="•"/>
          </a:pPr>
          <a:r>
            <a:rPr lang="es-ES" sz="1800" kern="1200" noProof="0" dirty="0"/>
            <a:t>Visualización</a:t>
          </a:r>
        </a:p>
      </dsp:txBody>
      <dsp:txXfrm>
        <a:off x="0" y="3520830"/>
        <a:ext cx="15849601" cy="1927800"/>
      </dsp:txXfrm>
    </dsp:sp>
    <dsp:sp modelId="{D7E385AB-48F7-4369-AF73-1ED6C27FDB70}">
      <dsp:nvSpPr>
        <dsp:cNvPr id="0" name=""/>
        <dsp:cNvSpPr/>
      </dsp:nvSpPr>
      <dsp:spPr>
        <a:xfrm>
          <a:off x="792480" y="3255150"/>
          <a:ext cx="11094720" cy="53136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354" tIns="0" rIns="419354" bIns="0" numCol="1" spcCol="1270" anchor="ctr" anchorCtr="0">
          <a:noAutofit/>
        </a:bodyPr>
        <a:lstStyle/>
        <a:p>
          <a:pPr marL="0" lvl="0" indent="0" algn="l" defTabSz="800100">
            <a:lnSpc>
              <a:spcPct val="90000"/>
            </a:lnSpc>
            <a:spcBef>
              <a:spcPct val="0"/>
            </a:spcBef>
            <a:spcAft>
              <a:spcPct val="35000"/>
            </a:spcAft>
            <a:buNone/>
          </a:pPr>
          <a:r>
            <a:rPr lang="en-GB" sz="1800" kern="1200" noProof="0" dirty="0"/>
            <a:t>Marco (</a:t>
          </a:r>
          <a:r>
            <a:rPr lang="en-GB" sz="1800" kern="1200" noProof="0" dirty="0" err="1"/>
            <a:t>Carlgren</a:t>
          </a:r>
          <a:r>
            <a:rPr lang="en-GB" sz="1800" kern="1200" noProof="0" dirty="0"/>
            <a:t> et al., 2016):</a:t>
          </a:r>
        </a:p>
      </dsp:txBody>
      <dsp:txXfrm>
        <a:off x="818419" y="3281089"/>
        <a:ext cx="11042842" cy="47948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25AF4-3F00-4DC8-A7BE-4FEA3959CEB6}">
      <dsp:nvSpPr>
        <dsp:cNvPr id="0" name=""/>
        <dsp:cNvSpPr/>
      </dsp:nvSpPr>
      <dsp:spPr>
        <a:xfrm>
          <a:off x="0" y="34131"/>
          <a:ext cx="16078199" cy="1552396"/>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s-ES" sz="4200" kern="1200" noProof="0" dirty="0" err="1"/>
            <a:t>Dell’Era</a:t>
          </a:r>
          <a:r>
            <a:rPr lang="es-ES" sz="4200" kern="1200" noProof="0" dirty="0"/>
            <a:t> et al. (2018, p. 329) enumeran cuatro tipos de Design Thinking:</a:t>
          </a:r>
        </a:p>
      </dsp:txBody>
      <dsp:txXfrm>
        <a:off x="75782" y="109913"/>
        <a:ext cx="15926635" cy="1400832"/>
      </dsp:txXfrm>
    </dsp:sp>
    <dsp:sp modelId="{CD04DB2F-EB4D-4657-85EB-943F95162FDF}">
      <dsp:nvSpPr>
        <dsp:cNvPr id="0" name=""/>
        <dsp:cNvSpPr/>
      </dsp:nvSpPr>
      <dsp:spPr>
        <a:xfrm>
          <a:off x="0" y="1586528"/>
          <a:ext cx="16078199" cy="447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483"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s-ES" sz="3300" b="1" i="1" kern="1200" noProof="0" dirty="0">
              <a:solidFill>
                <a:srgbClr val="243255"/>
              </a:solidFill>
            </a:rPr>
            <a:t>Resolución Creativa de Problemas:</a:t>
          </a:r>
          <a:r>
            <a:rPr lang="es-ES" sz="3300" kern="1200" noProof="0" dirty="0">
              <a:solidFill>
                <a:srgbClr val="243255"/>
              </a:solidFill>
            </a:rPr>
            <a:t> Resolver problemas mordaces adoptando tanto pensamiento intuitivo como analítico</a:t>
          </a:r>
        </a:p>
        <a:p>
          <a:pPr marL="285750" lvl="1" indent="-285750" algn="l" defTabSz="1466850">
            <a:lnSpc>
              <a:spcPct val="90000"/>
            </a:lnSpc>
            <a:spcBef>
              <a:spcPct val="0"/>
            </a:spcBef>
            <a:spcAft>
              <a:spcPct val="20000"/>
            </a:spcAft>
            <a:buChar char="•"/>
          </a:pPr>
          <a:r>
            <a:rPr lang="es-ES" sz="3300" b="1" i="1" kern="1200" noProof="0" dirty="0">
              <a:solidFill>
                <a:srgbClr val="243255"/>
              </a:solidFill>
            </a:rPr>
            <a:t>Ejecución de Sprint:</a:t>
          </a:r>
          <a:r>
            <a:rPr lang="es-ES" sz="3300" kern="1200" noProof="0" dirty="0">
              <a:solidFill>
                <a:srgbClr val="243255"/>
              </a:solidFill>
            </a:rPr>
            <a:t> </a:t>
          </a:r>
          <a:r>
            <a:rPr lang="es-ES" sz="3300" kern="1200" dirty="0"/>
            <a:t>entrega y prueba de productos viables para aprender de los clientes y mejorar la solución</a:t>
          </a:r>
          <a:r>
            <a:rPr lang="es-ES" sz="3300" kern="1200" noProof="0" dirty="0">
              <a:solidFill>
                <a:srgbClr val="243255"/>
              </a:solidFill>
            </a:rPr>
            <a:t> </a:t>
          </a:r>
        </a:p>
        <a:p>
          <a:pPr marL="285750" lvl="1" indent="-285750" algn="l" defTabSz="1466850">
            <a:lnSpc>
              <a:spcPct val="90000"/>
            </a:lnSpc>
            <a:spcBef>
              <a:spcPct val="0"/>
            </a:spcBef>
            <a:spcAft>
              <a:spcPct val="20000"/>
            </a:spcAft>
            <a:buChar char="•"/>
          </a:pPr>
          <a:r>
            <a:rPr lang="es-ES" sz="3300" b="1" i="1" kern="1200" noProof="0" dirty="0">
              <a:solidFill>
                <a:srgbClr val="243255"/>
              </a:solidFill>
            </a:rPr>
            <a:t>Confidencia creativa</a:t>
          </a:r>
          <a:r>
            <a:rPr lang="es-ES" sz="3300" kern="1200" noProof="0" dirty="0">
              <a:solidFill>
                <a:srgbClr val="243255"/>
              </a:solidFill>
            </a:rPr>
            <a:t>: </a:t>
          </a:r>
          <a:r>
            <a:rPr lang="es-ES" sz="3300" kern="1200" dirty="0"/>
            <a:t>Involucrar a las personas para que tengan más confianza en los procesos creativos.</a:t>
          </a:r>
          <a:r>
            <a:rPr lang="es-ES" sz="3300" kern="1200" noProof="0" dirty="0">
              <a:solidFill>
                <a:srgbClr val="243255"/>
              </a:solidFill>
            </a:rPr>
            <a:t> </a:t>
          </a:r>
        </a:p>
        <a:p>
          <a:pPr marL="285750" lvl="1" indent="-285750" algn="l" defTabSz="1466850">
            <a:lnSpc>
              <a:spcPct val="90000"/>
            </a:lnSpc>
            <a:spcBef>
              <a:spcPct val="0"/>
            </a:spcBef>
            <a:spcAft>
              <a:spcPct val="20000"/>
            </a:spcAft>
            <a:buChar char="•"/>
          </a:pPr>
          <a:r>
            <a:rPr lang="es-ES" sz="3300" b="1" i="1" kern="1200" noProof="0" dirty="0">
              <a:solidFill>
                <a:srgbClr val="243255"/>
              </a:solidFill>
            </a:rPr>
            <a:t>Innovación de significado:</a:t>
          </a:r>
          <a:r>
            <a:rPr lang="es-ES" sz="3300" kern="1200" noProof="0" dirty="0">
              <a:solidFill>
                <a:srgbClr val="243255"/>
              </a:solidFill>
            </a:rPr>
            <a:t> </a:t>
          </a:r>
          <a:r>
            <a:rPr lang="es-ES" sz="3300" kern="1200" dirty="0"/>
            <a:t>Visualización de nuevos caminos que tengan como objetivo proponer experiencias significativas a las personas.</a:t>
          </a:r>
          <a:endParaRPr lang="es-ES" sz="3300" kern="1200" noProof="0" dirty="0">
            <a:solidFill>
              <a:srgbClr val="243255"/>
            </a:solidFill>
          </a:endParaRPr>
        </a:p>
      </dsp:txBody>
      <dsp:txXfrm>
        <a:off x="0" y="1586528"/>
        <a:ext cx="16078199" cy="4475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C4C90-D9CD-4FD7-9E86-70E93FA0A0BE}">
      <dsp:nvSpPr>
        <dsp:cNvPr id="0" name=""/>
        <dsp:cNvSpPr/>
      </dsp:nvSpPr>
      <dsp:spPr>
        <a:xfrm>
          <a:off x="41603" y="1"/>
          <a:ext cx="16199935" cy="935997"/>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s-ES" sz="3700" b="1" kern="1200" noProof="0" dirty="0"/>
            <a:t>Teoría de la inversión de la creatividad</a:t>
          </a:r>
          <a:endParaRPr lang="es-ES" sz="3700" kern="1200" noProof="0" dirty="0"/>
        </a:p>
      </dsp:txBody>
      <dsp:txXfrm>
        <a:off x="87295" y="45693"/>
        <a:ext cx="16108551" cy="844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7E14-4DBF-4465-AA1B-1CBB6F8FF855}">
      <dsp:nvSpPr>
        <dsp:cNvPr id="0" name=""/>
        <dsp:cNvSpPr/>
      </dsp:nvSpPr>
      <dsp:spPr>
        <a:xfrm>
          <a:off x="0" y="711"/>
          <a:ext cx="16199940" cy="935288"/>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s-ES" sz="4000" b="1" kern="1200" noProof="0" dirty="0"/>
            <a:t>La importancia de la creatividad</a:t>
          </a:r>
          <a:endParaRPr lang="es-ES" sz="4000" kern="1200" noProof="0" dirty="0"/>
        </a:p>
      </dsp:txBody>
      <dsp:txXfrm>
        <a:off x="45657" y="46368"/>
        <a:ext cx="16108626" cy="843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8BFC0-C28E-48CD-AAE7-42B27B46BE28}">
      <dsp:nvSpPr>
        <dsp:cNvPr id="0" name=""/>
        <dsp:cNvSpPr/>
      </dsp:nvSpPr>
      <dsp:spPr>
        <a:xfrm rot="5400000">
          <a:off x="10975735" y="-3468249"/>
          <a:ext cx="1682085" cy="861986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s-ES" sz="2800" kern="1200" noProof="0" dirty="0">
              <a:solidFill>
                <a:srgbClr val="C00000"/>
              </a:solidFill>
            </a:rPr>
            <a:t>Resolución de problemas en el trabajo y en la vida diaria</a:t>
          </a:r>
        </a:p>
      </dsp:txBody>
      <dsp:txXfrm rot="-5400000">
        <a:off x="7506845" y="82754"/>
        <a:ext cx="8537754" cy="1517859"/>
      </dsp:txXfrm>
    </dsp:sp>
    <dsp:sp modelId="{E1534FEC-4C35-484A-ABBB-B1099D4B2696}">
      <dsp:nvSpPr>
        <dsp:cNvPr id="0" name=""/>
        <dsp:cNvSpPr/>
      </dsp:nvSpPr>
      <dsp:spPr>
        <a:xfrm>
          <a:off x="949" y="213583"/>
          <a:ext cx="7505894" cy="1256202"/>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t>Nivel individual </a:t>
          </a:r>
        </a:p>
      </dsp:txBody>
      <dsp:txXfrm>
        <a:off x="62272" y="274906"/>
        <a:ext cx="7383248" cy="1133556"/>
      </dsp:txXfrm>
    </dsp:sp>
    <dsp:sp modelId="{6F188ED6-B9A0-4E54-A7D8-F36F49A4A13A}">
      <dsp:nvSpPr>
        <dsp:cNvPr id="0" name=""/>
        <dsp:cNvSpPr/>
      </dsp:nvSpPr>
      <dsp:spPr>
        <a:xfrm rot="5400000">
          <a:off x="10973778" y="-1686074"/>
          <a:ext cx="1682085" cy="862994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s-ES" sz="2800" kern="1200" noProof="0" dirty="0">
              <a:solidFill>
                <a:srgbClr val="C00000"/>
              </a:solidFill>
            </a:rPr>
            <a:t>Nuevos conocimientos científicos, nuevos momentos en las artes, nuevos inventos</a:t>
          </a:r>
        </a:p>
      </dsp:txBody>
      <dsp:txXfrm rot="-5400000">
        <a:off x="7499847" y="1869970"/>
        <a:ext cx="8547836" cy="1517859"/>
      </dsp:txXfrm>
    </dsp:sp>
    <dsp:sp modelId="{ED7A3EE9-A2B9-451A-BA46-9BE4AFB6697F}">
      <dsp:nvSpPr>
        <dsp:cNvPr id="0" name=""/>
        <dsp:cNvSpPr/>
      </dsp:nvSpPr>
      <dsp:spPr>
        <a:xfrm>
          <a:off x="949" y="1966179"/>
          <a:ext cx="7498897" cy="1325441"/>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t>Nivel Social</a:t>
          </a:r>
        </a:p>
      </dsp:txBody>
      <dsp:txXfrm>
        <a:off x="65652" y="2030882"/>
        <a:ext cx="7369491" cy="1196035"/>
      </dsp:txXfrm>
    </dsp:sp>
    <dsp:sp modelId="{DB93C367-2312-4D63-8B3C-187D81AB16DA}">
      <dsp:nvSpPr>
        <dsp:cNvPr id="0" name=""/>
        <dsp:cNvSpPr/>
      </dsp:nvSpPr>
      <dsp:spPr>
        <a:xfrm rot="5400000">
          <a:off x="10976323" y="103709"/>
          <a:ext cx="1682085" cy="862481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s-ES" sz="2800" kern="1200" noProof="0" dirty="0">
              <a:solidFill>
                <a:srgbClr val="C00000"/>
              </a:solidFill>
            </a:rPr>
            <a:t>Nuevos productos y servicios que crean puestos de trabajo</a:t>
          </a:r>
        </a:p>
      </dsp:txBody>
      <dsp:txXfrm rot="-5400000">
        <a:off x="7504960" y="3657186"/>
        <a:ext cx="8542700" cy="1517859"/>
      </dsp:txXfrm>
    </dsp:sp>
    <dsp:sp modelId="{B725AE02-4317-4683-ADAA-B985F65A01CB}">
      <dsp:nvSpPr>
        <dsp:cNvPr id="0" name=""/>
        <dsp:cNvSpPr/>
      </dsp:nvSpPr>
      <dsp:spPr>
        <a:xfrm>
          <a:off x="949" y="3818050"/>
          <a:ext cx="7504010" cy="1196130"/>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ES" sz="3200" kern="1200" noProof="0" dirty="0"/>
            <a:t>Importancia Económica</a:t>
          </a:r>
        </a:p>
      </dsp:txBody>
      <dsp:txXfrm>
        <a:off x="59339" y="3876440"/>
        <a:ext cx="7387230" cy="1079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7B1CA-DB78-427E-ACB2-C82394A21199}">
      <dsp:nvSpPr>
        <dsp:cNvPr id="0" name=""/>
        <dsp:cNvSpPr/>
      </dsp:nvSpPr>
      <dsp:spPr>
        <a:xfrm>
          <a:off x="356879" y="5142"/>
          <a:ext cx="16199939" cy="9257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s-ES" sz="3800" b="1" kern="1200" noProof="0" dirty="0"/>
            <a:t>Cinco componentes de la creatividad: Sternberg y Lubart (1992)</a:t>
          </a:r>
          <a:endParaRPr lang="es-ES" sz="3800" kern="1200" noProof="0" dirty="0"/>
        </a:p>
      </dsp:txBody>
      <dsp:txXfrm>
        <a:off x="402069" y="50332"/>
        <a:ext cx="16109559" cy="8353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8F0E4-7EC4-4233-9D09-702C1618FF43}">
      <dsp:nvSpPr>
        <dsp:cNvPr id="0" name=""/>
        <dsp:cNvSpPr/>
      </dsp:nvSpPr>
      <dsp:spPr>
        <a:xfrm rot="5400000">
          <a:off x="-172682" y="176170"/>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endParaRPr lang="hr-HR" sz="1700" kern="1200"/>
        </a:p>
      </dsp:txBody>
      <dsp:txXfrm rot="-5400000">
        <a:off x="1" y="406413"/>
        <a:ext cx="805849" cy="345364"/>
      </dsp:txXfrm>
    </dsp:sp>
    <dsp:sp modelId="{DE65D2FD-3151-4A19-94F2-01BB1344DAAD}">
      <dsp:nvSpPr>
        <dsp:cNvPr id="0" name=""/>
        <dsp:cNvSpPr/>
      </dsp:nvSpPr>
      <dsp:spPr>
        <a:xfrm rot="5400000">
          <a:off x="8124220" y="-7323297"/>
          <a:ext cx="747555"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b="1" kern="1200" noProof="0" dirty="0">
              <a:solidFill>
                <a:srgbClr val="002060"/>
              </a:solidFill>
            </a:rPr>
            <a:t>Experiencia</a:t>
          </a:r>
          <a:r>
            <a:rPr lang="es-ES" sz="2800" kern="1200" noProof="0" dirty="0"/>
            <a:t> – una base de conocimientos bien desarrollada que aporta ideas, imágenes, y expresiones</a:t>
          </a:r>
        </a:p>
      </dsp:txBody>
      <dsp:txXfrm rot="-5400000">
        <a:off x="800923" y="36493"/>
        <a:ext cx="15357657" cy="674569"/>
      </dsp:txXfrm>
    </dsp:sp>
    <dsp:sp modelId="{EE335CE4-CBFA-4AA3-9F09-A168A58EFEC8}">
      <dsp:nvSpPr>
        <dsp:cNvPr id="0" name=""/>
        <dsp:cNvSpPr/>
      </dsp:nvSpPr>
      <dsp:spPr>
        <a:xfrm rot="5400000">
          <a:off x="-172682" y="1210972"/>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hr-HR" sz="1700" kern="1200"/>
        </a:p>
      </dsp:txBody>
      <dsp:txXfrm rot="-5400000">
        <a:off x="1" y="1441215"/>
        <a:ext cx="805849" cy="345364"/>
      </dsp:txXfrm>
    </dsp:sp>
    <dsp:sp modelId="{6B7680C4-6699-4158-AD1E-139867F7C9EB}">
      <dsp:nvSpPr>
        <dsp:cNvPr id="0" name=""/>
        <dsp:cNvSpPr/>
      </dsp:nvSpPr>
      <dsp:spPr>
        <a:xfrm rot="5400000">
          <a:off x="8128780" y="-6284640"/>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b="1" kern="1200" noProof="0" dirty="0">
              <a:solidFill>
                <a:srgbClr val="002060"/>
              </a:solidFill>
            </a:rPr>
            <a:t>Conocimientos de pensamiento imaginativo </a:t>
          </a:r>
          <a:r>
            <a:rPr lang="es-ES" sz="2800" kern="1200" noProof="0" dirty="0"/>
            <a:t>– la capacidad de ver cosas de nuevas formas, reconocer patrones, y hacer conexiones</a:t>
          </a:r>
        </a:p>
      </dsp:txBody>
      <dsp:txXfrm rot="-5400000">
        <a:off x="805849" y="1074819"/>
        <a:ext cx="15357622" cy="675232"/>
      </dsp:txXfrm>
    </dsp:sp>
    <dsp:sp modelId="{020AE0F8-9CF4-4A2A-945F-91AA06C2E774}">
      <dsp:nvSpPr>
        <dsp:cNvPr id="0" name=""/>
        <dsp:cNvSpPr/>
      </dsp:nvSpPr>
      <dsp:spPr>
        <a:xfrm rot="5400000">
          <a:off x="-172682" y="2245773"/>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t>	</a:t>
          </a:r>
          <a:endParaRPr lang="hr-HR" sz="1700" kern="1200" dirty="0"/>
        </a:p>
      </dsp:txBody>
      <dsp:txXfrm rot="-5400000">
        <a:off x="1" y="2476016"/>
        <a:ext cx="805849" cy="345364"/>
      </dsp:txXfrm>
    </dsp:sp>
    <dsp:sp modelId="{14E861B7-B48C-41D4-9185-B27512D91E05}">
      <dsp:nvSpPr>
        <dsp:cNvPr id="0" name=""/>
        <dsp:cNvSpPr/>
      </dsp:nvSpPr>
      <dsp:spPr>
        <a:xfrm rot="5400000">
          <a:off x="8128780" y="-5249839"/>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b="1" kern="1200" noProof="0" dirty="0">
              <a:solidFill>
                <a:srgbClr val="002060"/>
              </a:solidFill>
            </a:rPr>
            <a:t>Una personalidad emprendedora </a:t>
          </a:r>
          <a:r>
            <a:rPr lang="es-ES" sz="2800" kern="1200" noProof="0" dirty="0"/>
            <a:t>– busca nuevas experiencias, tolera riegos y ambigüedad, y supera constantemente obstáculos</a:t>
          </a:r>
        </a:p>
      </dsp:txBody>
      <dsp:txXfrm rot="-5400000">
        <a:off x="805849" y="2109620"/>
        <a:ext cx="15357622" cy="675232"/>
      </dsp:txXfrm>
    </dsp:sp>
    <dsp:sp modelId="{AFF1C4FA-E7B1-4CB7-A056-83E26C3C25AA}">
      <dsp:nvSpPr>
        <dsp:cNvPr id="0" name=""/>
        <dsp:cNvSpPr/>
      </dsp:nvSpPr>
      <dsp:spPr>
        <a:xfrm rot="5400000">
          <a:off x="-172682" y="3280574"/>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endParaRPr lang="hr-HR" sz="1700" kern="1200" dirty="0"/>
        </a:p>
      </dsp:txBody>
      <dsp:txXfrm rot="-5400000">
        <a:off x="1" y="3510817"/>
        <a:ext cx="805849" cy="345364"/>
      </dsp:txXfrm>
    </dsp:sp>
    <dsp:sp modelId="{19CE135D-0AE8-4812-8B7D-5A2601A337DA}">
      <dsp:nvSpPr>
        <dsp:cNvPr id="0" name=""/>
        <dsp:cNvSpPr/>
      </dsp:nvSpPr>
      <dsp:spPr>
        <a:xfrm rot="5400000">
          <a:off x="8128780" y="-4215038"/>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b="1" kern="1200" noProof="0" dirty="0">
              <a:solidFill>
                <a:srgbClr val="002060"/>
              </a:solidFill>
            </a:rPr>
            <a:t>Motivación intrínseca </a:t>
          </a:r>
          <a:r>
            <a:rPr lang="es-ES" sz="2800" kern="1200" noProof="0" dirty="0"/>
            <a:t>– la calidad de guiarse por el interés, satisfacción, y los desafíos</a:t>
          </a:r>
          <a:endParaRPr lang="es-ES" sz="2100" kern="1200" noProof="0" dirty="0"/>
        </a:p>
      </dsp:txBody>
      <dsp:txXfrm rot="-5400000">
        <a:off x="805849" y="3144421"/>
        <a:ext cx="15357622" cy="675232"/>
      </dsp:txXfrm>
    </dsp:sp>
    <dsp:sp modelId="{90A48DF3-474B-4BA6-832C-4F62E4A148BC}">
      <dsp:nvSpPr>
        <dsp:cNvPr id="0" name=""/>
        <dsp:cNvSpPr/>
      </dsp:nvSpPr>
      <dsp:spPr>
        <a:xfrm rot="5400000">
          <a:off x="-172682" y="4315375"/>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hr-HR" sz="1700" kern="1200"/>
        </a:p>
      </dsp:txBody>
      <dsp:txXfrm rot="-5400000">
        <a:off x="1" y="4545618"/>
        <a:ext cx="805849" cy="345364"/>
      </dsp:txXfrm>
    </dsp:sp>
    <dsp:sp modelId="{BFE07563-2CF7-4D34-86C5-23CDE01D2A39}">
      <dsp:nvSpPr>
        <dsp:cNvPr id="0" name=""/>
        <dsp:cNvSpPr/>
      </dsp:nvSpPr>
      <dsp:spPr>
        <a:xfrm rot="5400000">
          <a:off x="8128780" y="-3192075"/>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b="1" kern="1200" noProof="0" dirty="0">
              <a:solidFill>
                <a:srgbClr val="002060"/>
              </a:solidFill>
            </a:rPr>
            <a:t>Entorno creativo </a:t>
          </a:r>
          <a:r>
            <a:rPr lang="es-ES" sz="2800" kern="1200" noProof="0" dirty="0"/>
            <a:t>– un entorno innovador estimula, apoya y depura las ideas creativas</a:t>
          </a:r>
        </a:p>
      </dsp:txBody>
      <dsp:txXfrm rot="-5400000">
        <a:off x="805849" y="4167384"/>
        <a:ext cx="15357622" cy="6752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B239E-9CB8-46F5-B331-D43224F00FB9}">
      <dsp:nvSpPr>
        <dsp:cNvPr id="0" name=""/>
        <dsp:cNvSpPr/>
      </dsp:nvSpPr>
      <dsp:spPr>
        <a:xfrm>
          <a:off x="0" y="463081"/>
          <a:ext cx="16554926" cy="57645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4846" tIns="624840" rIns="1284846" bIns="213360" numCol="1" spcCol="1270" anchor="t" anchorCtr="0">
          <a:noAutofit/>
        </a:bodyPr>
        <a:lstStyle/>
        <a:p>
          <a:pPr marL="285750" lvl="1" indent="-285750" algn="l" defTabSz="1333500" rtl="0">
            <a:lnSpc>
              <a:spcPct val="90000"/>
            </a:lnSpc>
            <a:spcBef>
              <a:spcPct val="0"/>
            </a:spcBef>
            <a:spcAft>
              <a:spcPct val="15000"/>
            </a:spcAft>
            <a:buChar char="•"/>
          </a:pPr>
          <a:r>
            <a:rPr lang="es-ES" sz="3000" i="1" kern="1200" noProof="0" dirty="0">
              <a:solidFill>
                <a:srgbClr val="E12227"/>
              </a:solidFill>
            </a:rPr>
            <a:t>Un conjunto de habilidades intelectuales </a:t>
          </a:r>
          <a:r>
            <a:rPr lang="es-ES" sz="3000" kern="1200" noProof="0" dirty="0"/>
            <a:t>(la capacidad de intuir problemas de nuevas maneras e ir más allá de las ideas habituales; la capacidad de identificar que ideas merece la pena perseguir; y la capacidad de convencer a los demás del valor de las propias ideas) </a:t>
          </a:r>
        </a:p>
        <a:p>
          <a:pPr marL="285750" lvl="1" indent="-285750" algn="l" defTabSz="1333500" rtl="0">
            <a:lnSpc>
              <a:spcPct val="90000"/>
            </a:lnSpc>
            <a:spcBef>
              <a:spcPct val="0"/>
            </a:spcBef>
            <a:spcAft>
              <a:spcPct val="15000"/>
            </a:spcAft>
            <a:buChar char="•"/>
          </a:pPr>
          <a:r>
            <a:rPr lang="es-ES" sz="3000" i="1" kern="1200" noProof="0" dirty="0">
              <a:solidFill>
                <a:srgbClr val="E12227"/>
              </a:solidFill>
            </a:rPr>
            <a:t>Conocimiento del campo</a:t>
          </a:r>
          <a:r>
            <a:rPr lang="es-ES" sz="3000" kern="1200" noProof="0" dirty="0">
              <a:solidFill>
                <a:srgbClr val="E12227"/>
              </a:solidFill>
            </a:rPr>
            <a:t> </a:t>
          </a:r>
          <a:r>
            <a:rPr lang="es-ES" sz="3000" kern="1200" noProof="0" dirty="0"/>
            <a:t>(aunque demasiado conocimiento puede dificultar la creación de nuevas ideas) </a:t>
          </a:r>
        </a:p>
        <a:p>
          <a:pPr marL="285750" lvl="1" indent="-285750" algn="l" defTabSz="1333500" rtl="0">
            <a:lnSpc>
              <a:spcPct val="90000"/>
            </a:lnSpc>
            <a:spcBef>
              <a:spcPct val="0"/>
            </a:spcBef>
            <a:spcAft>
              <a:spcPct val="15000"/>
            </a:spcAft>
            <a:buChar char="•"/>
          </a:pPr>
          <a:r>
            <a:rPr lang="es-ES" sz="3000" i="1" kern="1200" noProof="0" dirty="0">
              <a:solidFill>
                <a:srgbClr val="E12227"/>
              </a:solidFill>
            </a:rPr>
            <a:t>Una personalidad  </a:t>
          </a:r>
          <a:r>
            <a:rPr lang="es-ES" sz="3000" kern="1200" noProof="0" dirty="0"/>
            <a:t>que nos permite pensar independientemente, que es necesario para oponernos a la mayoría y para defender ideas con las que la mayoría estará en desacuerdo</a:t>
          </a:r>
        </a:p>
        <a:p>
          <a:pPr marL="285750" lvl="1" indent="-285750" algn="l" defTabSz="1333500" rtl="0">
            <a:lnSpc>
              <a:spcPct val="90000"/>
            </a:lnSpc>
            <a:spcBef>
              <a:spcPct val="0"/>
            </a:spcBef>
            <a:spcAft>
              <a:spcPct val="15000"/>
            </a:spcAft>
            <a:buChar char="•"/>
          </a:pPr>
          <a:r>
            <a:rPr lang="es-ES" sz="3000" i="1" kern="1200" noProof="0" dirty="0">
              <a:solidFill>
                <a:srgbClr val="E12227"/>
              </a:solidFill>
            </a:rPr>
            <a:t>Un entorno </a:t>
          </a:r>
          <a:r>
            <a:rPr lang="es-ES" sz="3000" kern="1200" noProof="0" dirty="0"/>
            <a:t>que apoye y recompense las ideas creativas.</a:t>
          </a:r>
        </a:p>
        <a:p>
          <a:pPr marL="285750" lvl="1" indent="-285750" algn="l" defTabSz="1333500" rtl="0">
            <a:lnSpc>
              <a:spcPct val="90000"/>
            </a:lnSpc>
            <a:spcBef>
              <a:spcPct val="0"/>
            </a:spcBef>
            <a:spcAft>
              <a:spcPct val="15000"/>
            </a:spcAft>
            <a:buChar char="•"/>
          </a:pPr>
          <a:r>
            <a:rPr lang="es-ES" sz="3000" kern="1200" noProof="0" dirty="0"/>
            <a:t>Fuente: Sternberg y Lubart (1995) </a:t>
          </a:r>
        </a:p>
      </dsp:txBody>
      <dsp:txXfrm>
        <a:off x="0" y="463081"/>
        <a:ext cx="16554926" cy="5764500"/>
      </dsp:txXfrm>
    </dsp:sp>
    <dsp:sp modelId="{7CA62AA6-5001-4149-BCB9-FE3DCC12FB6E}">
      <dsp:nvSpPr>
        <dsp:cNvPr id="0" name=""/>
        <dsp:cNvSpPr/>
      </dsp:nvSpPr>
      <dsp:spPr>
        <a:xfrm>
          <a:off x="827746" y="20281"/>
          <a:ext cx="11588448" cy="88560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016" tIns="0" rIns="438016" bIns="0" numCol="1" spcCol="1270" anchor="ctr" anchorCtr="0">
          <a:noAutofit/>
        </a:bodyPr>
        <a:lstStyle/>
        <a:p>
          <a:pPr marL="0" lvl="0" indent="0" algn="l" defTabSz="1333500" rtl="0">
            <a:lnSpc>
              <a:spcPct val="90000"/>
            </a:lnSpc>
            <a:spcBef>
              <a:spcPct val="0"/>
            </a:spcBef>
            <a:spcAft>
              <a:spcPct val="35000"/>
            </a:spcAft>
            <a:buNone/>
          </a:pPr>
          <a:r>
            <a:rPr lang="es-ES" sz="3000" b="1" kern="1200" noProof="0" dirty="0"/>
            <a:t>Recursos importantes para la producción creativa de una persona</a:t>
          </a:r>
          <a:endParaRPr lang="es-ES" sz="3000" kern="1200" noProof="0" dirty="0"/>
        </a:p>
      </dsp:txBody>
      <dsp:txXfrm>
        <a:off x="870977" y="63512"/>
        <a:ext cx="11501986"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27/01/2022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‹Nº›</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2A5AF86-9181-4709-A4AD-865EAD2937B2}" type="slidenum">
              <a:rPr lang="es-ES" smtClean="0">
                <a:solidFill>
                  <a:prstClr val="black"/>
                </a:solidFill>
              </a:rPr>
              <a:pPr>
                <a:defRPr/>
              </a:pPr>
              <a:t>4</a:t>
            </a:fld>
            <a:endParaRPr lang="es-ES">
              <a:solidFill>
                <a:prstClr val="black"/>
              </a:solidFill>
            </a:endParaRPr>
          </a:p>
        </p:txBody>
      </p:sp>
    </p:spTree>
    <p:extLst>
      <p:ext uri="{BB962C8B-B14F-4D97-AF65-F5344CB8AC3E}">
        <p14:creationId xmlns:p14="http://schemas.microsoft.com/office/powerpoint/2010/main" val="169374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05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46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141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494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062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700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812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640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91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2A5AF86-9181-4709-A4AD-865EAD2937B2}" type="slidenum">
              <a:rPr lang="es-ES" smtClean="0">
                <a:solidFill>
                  <a:prstClr val="black"/>
                </a:solidFill>
              </a:rPr>
              <a:pPr>
                <a:defRPr/>
              </a:pPr>
              <a:t>34</a:t>
            </a:fld>
            <a:endParaRPr lang="es-ES">
              <a:solidFill>
                <a:prstClr val="black"/>
              </a:solidFill>
            </a:endParaRPr>
          </a:p>
        </p:txBody>
      </p:sp>
    </p:spTree>
    <p:extLst>
      <p:ext uri="{BB962C8B-B14F-4D97-AF65-F5344CB8AC3E}">
        <p14:creationId xmlns:p14="http://schemas.microsoft.com/office/powerpoint/2010/main" val="2960023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395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03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56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09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7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30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70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44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jpeg"/><Relationship Id="rId7" Type="http://schemas.openxmlformats.org/officeDocument/2006/relationships/diagramQuickStyle" Target="../diagrams/quickStyle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pn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8.png"/><Relationship Id="rId4" Type="http://schemas.openxmlformats.org/officeDocument/2006/relationships/diagramLayout" Target="../diagrams/layout13.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23.xml"/><Relationship Id="rId3" Type="http://schemas.openxmlformats.org/officeDocument/2006/relationships/diagramData" Target="../diagrams/data22.xml"/><Relationship Id="rId7" Type="http://schemas.microsoft.com/office/2007/relationships/diagramDrawing" Target="../diagrams/drawing22.xml"/><Relationship Id="rId12" Type="http://schemas.openxmlformats.org/officeDocument/2006/relationships/diagramQuickStyle" Target="../diagrams/quickStyle2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Layout" Target="../diagrams/layout23.xml"/><Relationship Id="rId5" Type="http://schemas.openxmlformats.org/officeDocument/2006/relationships/diagramQuickStyle" Target="../diagrams/quickStyle22.xml"/><Relationship Id="rId10" Type="http://schemas.openxmlformats.org/officeDocument/2006/relationships/diagramData" Target="../diagrams/data23.xml"/><Relationship Id="rId4" Type="http://schemas.openxmlformats.org/officeDocument/2006/relationships/diagramLayout" Target="../diagrams/layout22.xml"/><Relationship Id="rId9" Type="http://schemas.openxmlformats.org/officeDocument/2006/relationships/image" Target="../media/image7.png"/><Relationship Id="rId14" Type="http://schemas.microsoft.com/office/2007/relationships/diagramDrawing" Target="../diagrams/drawing23.xml"/></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29.xml"/><Relationship Id="rId3" Type="http://schemas.openxmlformats.org/officeDocument/2006/relationships/diagramData" Target="../diagrams/data28.xml"/><Relationship Id="rId7" Type="http://schemas.microsoft.com/office/2007/relationships/diagramDrawing" Target="../diagrams/drawing28.xml"/><Relationship Id="rId12" Type="http://schemas.openxmlformats.org/officeDocument/2006/relationships/diagramQuickStyle" Target="../diagrams/quickStyle29.xml"/><Relationship Id="rId2" Type="http://schemas.openxmlformats.org/officeDocument/2006/relationships/notesSlide" Target="../notesSlides/notesSlide25.xm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Layout" Target="../diagrams/layout29.xml"/><Relationship Id="rId5" Type="http://schemas.openxmlformats.org/officeDocument/2006/relationships/diagramQuickStyle" Target="../diagrams/quickStyle28.xml"/><Relationship Id="rId15" Type="http://schemas.openxmlformats.org/officeDocument/2006/relationships/image" Target="../media/image9.png"/><Relationship Id="rId10" Type="http://schemas.openxmlformats.org/officeDocument/2006/relationships/diagramData" Target="../diagrams/data29.xml"/><Relationship Id="rId4" Type="http://schemas.openxmlformats.org/officeDocument/2006/relationships/diagramLayout" Target="../diagrams/layout28.xml"/><Relationship Id="rId9" Type="http://schemas.openxmlformats.org/officeDocument/2006/relationships/image" Target="../media/image7.png"/><Relationship Id="rId14" Type="http://schemas.microsoft.com/office/2007/relationships/diagramDrawing" Target="../diagrams/drawing29.xml"/></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31.xml"/><Relationship Id="rId3" Type="http://schemas.openxmlformats.org/officeDocument/2006/relationships/diagramData" Target="../diagrams/data30.xml"/><Relationship Id="rId7" Type="http://schemas.microsoft.com/office/2007/relationships/diagramDrawing" Target="../diagrams/drawing30.xml"/><Relationship Id="rId12" Type="http://schemas.openxmlformats.org/officeDocument/2006/relationships/diagramQuickStyle" Target="../diagrams/quickStyle31.xml"/><Relationship Id="rId2" Type="http://schemas.openxmlformats.org/officeDocument/2006/relationships/notesSlide" Target="../notesSlides/notesSlide26.xm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Layout" Target="../diagrams/layout31.xml"/><Relationship Id="rId5" Type="http://schemas.openxmlformats.org/officeDocument/2006/relationships/diagramQuickStyle" Target="../diagrams/quickStyle30.xml"/><Relationship Id="rId15" Type="http://schemas.openxmlformats.org/officeDocument/2006/relationships/image" Target="../media/image9.png"/><Relationship Id="rId10" Type="http://schemas.openxmlformats.org/officeDocument/2006/relationships/diagramData" Target="../diagrams/data31.xml"/><Relationship Id="rId4" Type="http://schemas.openxmlformats.org/officeDocument/2006/relationships/diagramLayout" Target="../diagrams/layout30.xml"/><Relationship Id="rId9" Type="http://schemas.openxmlformats.org/officeDocument/2006/relationships/image" Target="../media/image7.png"/><Relationship Id="rId14" Type="http://schemas.microsoft.com/office/2007/relationships/diagramDrawing" Target="../diagrams/drawing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33.xml"/><Relationship Id="rId3" Type="http://schemas.openxmlformats.org/officeDocument/2006/relationships/diagramData" Target="../diagrams/data32.xml"/><Relationship Id="rId7" Type="http://schemas.microsoft.com/office/2007/relationships/diagramDrawing" Target="../diagrams/drawing32.xml"/><Relationship Id="rId12" Type="http://schemas.openxmlformats.org/officeDocument/2006/relationships/diagramQuickStyle" Target="../diagrams/quickStyle3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Layout" Target="../diagrams/layout33.xml"/><Relationship Id="rId5" Type="http://schemas.openxmlformats.org/officeDocument/2006/relationships/diagramQuickStyle" Target="../diagrams/quickStyle32.xml"/><Relationship Id="rId15" Type="http://schemas.openxmlformats.org/officeDocument/2006/relationships/image" Target="../media/image11.jpg"/><Relationship Id="rId10" Type="http://schemas.openxmlformats.org/officeDocument/2006/relationships/diagramData" Target="../diagrams/data33.xml"/><Relationship Id="rId4" Type="http://schemas.openxmlformats.org/officeDocument/2006/relationships/diagramLayout" Target="../diagrams/layout32.xml"/><Relationship Id="rId9" Type="http://schemas.openxmlformats.org/officeDocument/2006/relationships/image" Target="../media/image7.png"/><Relationship Id="rId14" Type="http://schemas.microsoft.com/office/2007/relationships/diagramDrawing" Target="../diagrams/drawing33.xml"/></Relationships>
</file>

<file path=ppt/slides/_rels/slide3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35.xml"/><Relationship Id="rId3" Type="http://schemas.openxmlformats.org/officeDocument/2006/relationships/diagramData" Target="../diagrams/data34.xml"/><Relationship Id="rId7" Type="http://schemas.microsoft.com/office/2007/relationships/diagramDrawing" Target="../diagrams/drawing34.xml"/><Relationship Id="rId12" Type="http://schemas.openxmlformats.org/officeDocument/2006/relationships/diagramQuickStyle" Target="../diagrams/quickStyle3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Layout" Target="../diagrams/layout35.xml"/><Relationship Id="rId5" Type="http://schemas.openxmlformats.org/officeDocument/2006/relationships/diagramQuickStyle" Target="../diagrams/quickStyle34.xml"/><Relationship Id="rId10" Type="http://schemas.openxmlformats.org/officeDocument/2006/relationships/diagramData" Target="../diagrams/data35.xml"/><Relationship Id="rId4" Type="http://schemas.openxmlformats.org/officeDocument/2006/relationships/diagramLayout" Target="../diagrams/layout34.xml"/><Relationship Id="rId9" Type="http://schemas.openxmlformats.org/officeDocument/2006/relationships/image" Target="../media/image7.png"/><Relationship Id="rId14" Type="http://schemas.microsoft.com/office/2007/relationships/diagramDrawing" Target="../diagrams/drawing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image" Target="../media/image6.jpeg"/><Relationship Id="rId7" Type="http://schemas.openxmlformats.org/officeDocument/2006/relationships/diagramQuickStyle" Target="../diagrams/quickStyle3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image" Target="../media/image7.png"/><Relationship Id="rId9" Type="http://schemas.microsoft.com/office/2007/relationships/diagramDrawing" Target="../diagrams/drawing36.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QuickStyle" Target="../diagrams/quickStyle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Layout" Target="../diagrams/layout6.xml"/><Relationship Id="rId5" Type="http://schemas.openxmlformats.org/officeDocument/2006/relationships/diagramQuickStyle" Target="../diagrams/quickStyle5.xml"/><Relationship Id="rId10" Type="http://schemas.openxmlformats.org/officeDocument/2006/relationships/diagramData" Target="../diagrams/data6.xml"/><Relationship Id="rId4" Type="http://schemas.openxmlformats.org/officeDocument/2006/relationships/diagramLayout" Target="../diagrams/layout5.xml"/><Relationship Id="rId9" Type="http://schemas.openxmlformats.org/officeDocument/2006/relationships/image" Target="../media/image7.png"/><Relationship Id="rId14"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QuickStyle" Target="../diagrams/quickStyl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Layout" Target="../diagrams/layout8.xml"/><Relationship Id="rId5" Type="http://schemas.openxmlformats.org/officeDocument/2006/relationships/diagramQuickStyle" Target="../diagrams/quickStyle7.xml"/><Relationship Id="rId10" Type="http://schemas.openxmlformats.org/officeDocument/2006/relationships/diagramData" Target="../diagrams/data8.xml"/><Relationship Id="rId4" Type="http://schemas.openxmlformats.org/officeDocument/2006/relationships/diagramLayout" Target="../diagrams/layout7.xml"/><Relationship Id="rId9" Type="http://schemas.openxmlformats.org/officeDocument/2006/relationships/image" Target="../media/image7.png"/><Relationship Id="rId14"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6994103" y="7414536"/>
            <a:ext cx="1106529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s-ES" sz="4000" b="1" i="0" u="none" strike="noStrike" kern="1200" cap="none" spc="0" normalizeH="0" baseline="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Creatividad</a:t>
            </a: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1144250" y="8457361"/>
            <a:ext cx="3257550" cy="400110"/>
          </a:xfrm>
          <a:prstGeom prst="rect">
            <a:avLst/>
          </a:prstGeom>
          <a:noFill/>
        </p:spPr>
        <p:txBody>
          <a:bodyPr wrap="square">
            <a:spAutoFit/>
          </a:bodyPr>
          <a:lstStyle/>
          <a:p>
            <a:pPr algn="ctr"/>
            <a:r>
              <a:rPr lang="hr-HR"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UNIDU</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587945" cy="629660"/>
          </a:xfrm>
          <a:prstGeom prst="rect">
            <a:avLst/>
          </a:prstGeom>
        </p:spPr>
        <p:txBody>
          <a:bodyPr vert="horz" wrap="square" lIns="0" tIns="13970" rIns="0" bIns="0" rtlCol="0">
            <a:spAutoFit/>
          </a:bodyPr>
          <a:lstStyle/>
          <a:p>
            <a:pPr marL="12700" algn="just">
              <a:lnSpc>
                <a:spcPct val="100000"/>
              </a:lnSpc>
              <a:spcBef>
                <a:spcPts val="110"/>
              </a:spcBef>
            </a:pP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p:cNvGraphicFramePr/>
          <p:nvPr>
            <p:extLst>
              <p:ext uri="{D42A27DB-BD31-4B8C-83A1-F6EECF244321}">
                <p14:modId xmlns:p14="http://schemas.microsoft.com/office/powerpoint/2010/main" val="2468266425"/>
              </p:ext>
            </p:extLst>
          </p:nvPr>
        </p:nvGraphicFramePr>
        <p:xfrm>
          <a:off x="784746" y="1538107"/>
          <a:ext cx="16554926" cy="6247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22034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graphicFrame>
        <p:nvGraphicFramePr>
          <p:cNvPr id="2" name="Diagram 1"/>
          <p:cNvGraphicFramePr/>
          <p:nvPr>
            <p:extLst>
              <p:ext uri="{D42A27DB-BD31-4B8C-83A1-F6EECF244321}">
                <p14:modId xmlns:p14="http://schemas.microsoft.com/office/powerpoint/2010/main" val="1297192646"/>
              </p:ext>
            </p:extLst>
          </p:nvPr>
        </p:nvGraphicFramePr>
        <p:xfrm>
          <a:off x="1142999" y="1399188"/>
          <a:ext cx="15316201" cy="95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714341596"/>
              </p:ext>
            </p:extLst>
          </p:nvPr>
        </p:nvGraphicFramePr>
        <p:xfrm>
          <a:off x="1143000" y="2488366"/>
          <a:ext cx="15316200" cy="6101885"/>
        </p:xfrm>
        <a:graphic>
          <a:graphicData uri="http://schemas.openxmlformats.org/drawingml/2006/table">
            <a:tbl>
              <a:tblPr firstRow="1" bandRow="1">
                <a:tableStyleId>{72833802-FEF1-4C79-8D5D-14CF1EAF98D9}</a:tableStyleId>
              </a:tblPr>
              <a:tblGrid>
                <a:gridCol w="48768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1053411">
                <a:tc>
                  <a:txBody>
                    <a:bodyPr/>
                    <a:lstStyle/>
                    <a:p>
                      <a:pPr algn="ctr"/>
                      <a:r>
                        <a:rPr lang="es-ES" sz="2800" noProof="0"/>
                        <a:t>Características cognitivas</a:t>
                      </a:r>
                    </a:p>
                  </a:txBody>
                  <a:tcPr anchor="ctr">
                    <a:solidFill>
                      <a:srgbClr val="E12227"/>
                    </a:solidFill>
                  </a:tcPr>
                </a:tc>
                <a:tc>
                  <a:txBody>
                    <a:bodyPr/>
                    <a:lstStyle/>
                    <a:p>
                      <a:pPr algn="ctr"/>
                      <a:r>
                        <a:rPr lang="es-ES" sz="2800" noProof="0"/>
                        <a:t>Características de personalidad</a:t>
                      </a:r>
                    </a:p>
                  </a:txBody>
                  <a:tcPr anchor="ctr">
                    <a:solidFill>
                      <a:srgbClr val="E12227"/>
                    </a:solidFill>
                  </a:tcPr>
                </a:tc>
                <a:tc>
                  <a:txBody>
                    <a:bodyPr/>
                    <a:lstStyle/>
                    <a:p>
                      <a:pPr algn="ctr"/>
                      <a:r>
                        <a:rPr lang="es-ES" sz="2800" noProof="0"/>
                        <a:t>Características relacionadas con el campo (por ejemplo, jóvenes escritores)</a:t>
                      </a:r>
                    </a:p>
                  </a:txBody>
                  <a:tcPr>
                    <a:solidFill>
                      <a:srgbClr val="E12227"/>
                    </a:solidFill>
                  </a:tcPr>
                </a:tc>
                <a:extLst>
                  <a:ext uri="{0D108BD9-81ED-4DB2-BD59-A6C34878D82A}">
                    <a16:rowId xmlns:a16="http://schemas.microsoft.com/office/drawing/2014/main" val="10000"/>
                  </a:ext>
                </a:extLst>
              </a:tr>
              <a:tr h="616873">
                <a:tc>
                  <a:txBody>
                    <a:bodyPr/>
                    <a:lstStyle/>
                    <a:p>
                      <a:pPr algn="ctr"/>
                      <a:r>
                        <a:rPr lang="es-ES" sz="2400" noProof="0"/>
                        <a:t>Pensamiento Metafórico</a:t>
                      </a:r>
                    </a:p>
                  </a:txBody>
                  <a:tcPr anchor="ctr"/>
                </a:tc>
                <a:tc>
                  <a:txBody>
                    <a:bodyPr/>
                    <a:lstStyle/>
                    <a:p>
                      <a:pPr algn="ctr"/>
                      <a:r>
                        <a:rPr lang="es-ES" sz="2400" noProof="0"/>
                        <a:t>Búsqueda de la novedad</a:t>
                      </a:r>
                    </a:p>
                  </a:txBody>
                  <a:tcPr anchor="ctr"/>
                </a:tc>
                <a:tc>
                  <a:txBody>
                    <a:bodyPr/>
                    <a:lstStyle/>
                    <a:p>
                      <a:pPr algn="ctr"/>
                      <a:r>
                        <a:rPr lang="es-ES" sz="2400" noProof="0"/>
                        <a:t>Alegría con las palabras</a:t>
                      </a:r>
                    </a:p>
                  </a:txBody>
                  <a:tcPr anchor="ctr"/>
                </a:tc>
                <a:extLst>
                  <a:ext uri="{0D108BD9-81ED-4DB2-BD59-A6C34878D82A}">
                    <a16:rowId xmlns:a16="http://schemas.microsoft.com/office/drawing/2014/main" val="10001"/>
                  </a:ext>
                </a:extLst>
              </a:tr>
              <a:tr h="603850">
                <a:tc>
                  <a:txBody>
                    <a:bodyPr/>
                    <a:lstStyle/>
                    <a:p>
                      <a:pPr algn="ctr"/>
                      <a:r>
                        <a:rPr lang="es-ES" sz="2400" noProof="0"/>
                        <a:t>Flexibilidad en conocimientos y toma de decisiones</a:t>
                      </a:r>
                    </a:p>
                  </a:txBody>
                  <a:tcPr anchor="ctr"/>
                </a:tc>
                <a:tc>
                  <a:txBody>
                    <a:bodyPr/>
                    <a:lstStyle/>
                    <a:p>
                      <a:pPr algn="ctr"/>
                      <a:r>
                        <a:rPr lang="es-ES" sz="2400" noProof="0"/>
                        <a:t>Perseverancia, empuje, compromiso</a:t>
                      </a:r>
                    </a:p>
                  </a:txBody>
                  <a:tcPr anchor="ctr"/>
                </a:tc>
                <a:tc>
                  <a:txBody>
                    <a:bodyPr/>
                    <a:lstStyle/>
                    <a:p>
                      <a:pPr algn="ctr"/>
                      <a:r>
                        <a:rPr lang="es-ES" sz="2400" noProof="0"/>
                        <a:t>Alta inteligencia verbal conceptual</a:t>
                      </a:r>
                    </a:p>
                  </a:txBody>
                  <a:tcPr anchor="ctr"/>
                </a:tc>
                <a:extLst>
                  <a:ext uri="{0D108BD9-81ED-4DB2-BD59-A6C34878D82A}">
                    <a16:rowId xmlns:a16="http://schemas.microsoft.com/office/drawing/2014/main" val="10002"/>
                  </a:ext>
                </a:extLst>
              </a:tr>
              <a:tr h="616873">
                <a:tc>
                  <a:txBody>
                    <a:bodyPr/>
                    <a:lstStyle/>
                    <a:p>
                      <a:pPr algn="ctr"/>
                      <a:r>
                        <a:rPr lang="es-ES" sz="2400" noProof="0"/>
                        <a:t>Independencia al enjuiciar</a:t>
                      </a:r>
                    </a:p>
                  </a:txBody>
                  <a:tcPr anchor="ctr"/>
                </a:tc>
                <a:tc>
                  <a:txBody>
                    <a:bodyPr/>
                    <a:lstStyle/>
                    <a:p>
                      <a:pPr algn="ctr"/>
                      <a:r>
                        <a:rPr lang="es-ES" sz="2400" noProof="0"/>
                        <a:t>Curiosidad</a:t>
                      </a:r>
                    </a:p>
                  </a:txBody>
                  <a:tcPr anchor="ctr"/>
                </a:tc>
                <a:tc>
                  <a:txBody>
                    <a:bodyPr/>
                    <a:lstStyle/>
                    <a:p>
                      <a:pPr algn="ctr"/>
                      <a:r>
                        <a:rPr lang="es-ES" sz="2400" noProof="0"/>
                        <a:t>Lectores tempranos</a:t>
                      </a:r>
                    </a:p>
                  </a:txBody>
                  <a:tcPr anchor="ctr"/>
                </a:tc>
                <a:extLst>
                  <a:ext uri="{0D108BD9-81ED-4DB2-BD59-A6C34878D82A}">
                    <a16:rowId xmlns:a16="http://schemas.microsoft.com/office/drawing/2014/main" val="10003"/>
                  </a:ext>
                </a:extLst>
              </a:tr>
              <a:tr h="616873">
                <a:tc>
                  <a:txBody>
                    <a:bodyPr/>
                    <a:lstStyle/>
                    <a:p>
                      <a:pPr algn="ctr"/>
                      <a:r>
                        <a:rPr lang="es-ES" sz="2400" noProof="0"/>
                        <a:t>Afrontando bien las novedades</a:t>
                      </a:r>
                    </a:p>
                  </a:txBody>
                  <a:tcPr anchor="ctr"/>
                </a:tc>
                <a:tc>
                  <a:txBody>
                    <a:bodyPr/>
                    <a:lstStyle/>
                    <a:p>
                      <a:pPr algn="ctr"/>
                      <a:r>
                        <a:rPr lang="es-ES" sz="2400" noProof="0"/>
                        <a:t>Abiertos a experimentar</a:t>
                      </a:r>
                    </a:p>
                  </a:txBody>
                  <a:tcPr anchor="ctr"/>
                </a:tc>
                <a:tc>
                  <a:txBody>
                    <a:bodyPr/>
                    <a:lstStyle/>
                    <a:p>
                      <a:pPr algn="ctr"/>
                      <a:r>
                        <a:rPr lang="es-ES" sz="2400" noProof="0"/>
                        <a:t>Uso de figuras retóricas</a:t>
                      </a:r>
                    </a:p>
                  </a:txBody>
                  <a:tcPr anchor="ctr"/>
                </a:tc>
                <a:extLst>
                  <a:ext uri="{0D108BD9-81ED-4DB2-BD59-A6C34878D82A}">
                    <a16:rowId xmlns:a16="http://schemas.microsoft.com/office/drawing/2014/main" val="10004"/>
                  </a:ext>
                </a:extLst>
              </a:tr>
              <a:tr h="616873">
                <a:tc>
                  <a:txBody>
                    <a:bodyPr/>
                    <a:lstStyle/>
                    <a:p>
                      <a:pPr algn="ctr"/>
                      <a:r>
                        <a:rPr lang="es-ES" sz="2400" noProof="0"/>
                        <a:t>Conocimientos de pensamiento lógico</a:t>
                      </a:r>
                    </a:p>
                  </a:txBody>
                  <a:tcPr anchor="ctr"/>
                </a:tc>
                <a:tc>
                  <a:txBody>
                    <a:bodyPr/>
                    <a:lstStyle/>
                    <a:p>
                      <a:pPr algn="ctr"/>
                      <a:r>
                        <a:rPr lang="es-ES" sz="2400" noProof="0"/>
                        <a:t>Tolerancia a la ambigüedad</a:t>
                      </a:r>
                    </a:p>
                  </a:txBody>
                  <a:tcPr anchor="ctr"/>
                </a:tc>
                <a:tc>
                  <a:txBody>
                    <a:bodyPr/>
                    <a:lstStyle/>
                    <a:p>
                      <a:pPr algn="ctr"/>
                      <a:r>
                        <a:rPr lang="es-ES" sz="2400" noProof="0"/>
                        <a:t>Oido para el sonido del lenguaje</a:t>
                      </a:r>
                    </a:p>
                  </a:txBody>
                  <a:tcPr anchor="ctr"/>
                </a:tc>
                <a:extLst>
                  <a:ext uri="{0D108BD9-81ED-4DB2-BD59-A6C34878D82A}">
                    <a16:rowId xmlns:a16="http://schemas.microsoft.com/office/drawing/2014/main" val="10005"/>
                  </a:ext>
                </a:extLst>
              </a:tr>
              <a:tr h="616873">
                <a:tc>
                  <a:txBody>
                    <a:bodyPr/>
                    <a:lstStyle/>
                    <a:p>
                      <a:pPr algn="ctr"/>
                      <a:r>
                        <a:rPr lang="es-ES" sz="2400" noProof="0"/>
                        <a:t>Visualización</a:t>
                      </a:r>
                    </a:p>
                  </a:txBody>
                  <a:tcPr anchor="ctr"/>
                </a:tc>
                <a:tc>
                  <a:txBody>
                    <a:bodyPr/>
                    <a:lstStyle/>
                    <a:p>
                      <a:pPr algn="ctr"/>
                      <a:r>
                        <a:rPr lang="es-ES" sz="2400" noProof="0"/>
                        <a:t>Intereses amplios</a:t>
                      </a:r>
                    </a:p>
                  </a:txBody>
                  <a:tcPr anchor="ctr"/>
                </a:tc>
                <a:tc>
                  <a:txBody>
                    <a:bodyPr/>
                    <a:lstStyle/>
                    <a:p>
                      <a:pPr algn="ctr"/>
                      <a:r>
                        <a:rPr lang="es-ES" sz="2400" noProof="0"/>
                        <a:t>Valorar la auto-expresión</a:t>
                      </a:r>
                    </a:p>
                  </a:txBody>
                  <a:tcPr anchor="ctr"/>
                </a:tc>
                <a:extLst>
                  <a:ext uri="{0D108BD9-81ED-4DB2-BD59-A6C34878D82A}">
                    <a16:rowId xmlns:a16="http://schemas.microsoft.com/office/drawing/2014/main" val="10006"/>
                  </a:ext>
                </a:extLst>
              </a:tr>
              <a:tr h="616873">
                <a:tc>
                  <a:txBody>
                    <a:bodyPr/>
                    <a:lstStyle/>
                    <a:p>
                      <a:pPr algn="ctr"/>
                      <a:r>
                        <a:rPr lang="es-ES" sz="2400" noProof="0"/>
                        <a:t>Poniendo orden en el caos</a:t>
                      </a:r>
                    </a:p>
                  </a:txBody>
                  <a:tcPr anchor="ctr"/>
                </a:tc>
                <a:tc>
                  <a:txBody>
                    <a:bodyPr/>
                    <a:lstStyle/>
                    <a:p>
                      <a:pPr algn="ctr"/>
                      <a:r>
                        <a:rPr lang="es-ES" sz="2400" noProof="0"/>
                        <a:t>Valorar la originalidad</a:t>
                      </a:r>
                    </a:p>
                  </a:txBody>
                  <a:tcPr anchor="ctr"/>
                </a:tc>
                <a:tc>
                  <a:txBody>
                    <a:bodyPr/>
                    <a:lstStyle/>
                    <a:p>
                      <a:pPr algn="ctr"/>
                      <a:r>
                        <a:rPr lang="es-ES" sz="2400" noProof="0" dirty="0"/>
                        <a:t>Productividad</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00289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graphicFrame>
        <p:nvGraphicFramePr>
          <p:cNvPr id="2" name="Diagram 1"/>
          <p:cNvGraphicFramePr/>
          <p:nvPr>
            <p:extLst>
              <p:ext uri="{D42A27DB-BD31-4B8C-83A1-F6EECF244321}">
                <p14:modId xmlns:p14="http://schemas.microsoft.com/office/powerpoint/2010/main" val="2663908696"/>
              </p:ext>
            </p:extLst>
          </p:nvPr>
        </p:nvGraphicFramePr>
        <p:xfrm>
          <a:off x="685800" y="1775377"/>
          <a:ext cx="16913699"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066800" y="3122254"/>
            <a:ext cx="16078200" cy="4401205"/>
          </a:xfrm>
          <a:prstGeom prst="rect">
            <a:avLst/>
          </a:prstGeom>
          <a:noFill/>
          <a:ln>
            <a:solidFill>
              <a:srgbClr val="E12227"/>
            </a:solidFill>
          </a:ln>
        </p:spPr>
        <p:txBody>
          <a:bodyPr wrap="square" rtlCol="0">
            <a:spAutoFit/>
          </a:bodyPr>
          <a:lstStyle/>
          <a:p>
            <a:pPr algn="just"/>
            <a:r>
              <a:rPr lang="es-ES" altLang="ko-KR" sz="2800" dirty="0"/>
              <a:t>La creatividad describe un fenómeno en la que un individuo usa el pensamiento cognitivo implícito para desarrollar nuevos productos y donde está presente un entorno que fomenta esa creación (Rhodes, 1961)</a:t>
            </a:r>
          </a:p>
          <a:p>
            <a:pPr algn="just"/>
            <a:endParaRPr lang="es-ES" altLang="ko-KR" sz="2800" dirty="0"/>
          </a:p>
          <a:p>
            <a:pPr algn="just"/>
            <a:r>
              <a:rPr lang="es-ES" altLang="ko-KR" sz="2800" b="1" dirty="0">
                <a:solidFill>
                  <a:srgbClr val="002060"/>
                </a:solidFill>
              </a:rPr>
              <a:t>El modelo de creatividad 4P </a:t>
            </a:r>
            <a:r>
              <a:rPr lang="es-ES" altLang="ko-KR" sz="2800" dirty="0"/>
              <a:t>desarrollado por Rhodes (1961) se refiere a:</a:t>
            </a:r>
          </a:p>
          <a:p>
            <a:pPr algn="just"/>
            <a:endParaRPr lang="es-ES" altLang="ko-KR" sz="2800" dirty="0"/>
          </a:p>
          <a:p>
            <a:pPr marL="514350" indent="-514350" algn="just">
              <a:buFont typeface="+mj-lt"/>
              <a:buAutoNum type="arabicPeriod"/>
            </a:pPr>
            <a:r>
              <a:rPr lang="es-ES" altLang="ko-KR" sz="2800" i="1" dirty="0">
                <a:solidFill>
                  <a:srgbClr val="E12227"/>
                </a:solidFill>
              </a:rPr>
              <a:t>Persona creativa </a:t>
            </a:r>
            <a:r>
              <a:rPr lang="es-ES" altLang="ko-KR" sz="2800" dirty="0"/>
              <a:t>– incluyendo capacidades cognitivas, características de la personalidad, hábitos, actitudes</a:t>
            </a:r>
          </a:p>
          <a:p>
            <a:pPr marL="514350" indent="-514350" algn="just">
              <a:buFont typeface="+mj-lt"/>
              <a:buAutoNum type="arabicPeriod"/>
            </a:pPr>
            <a:r>
              <a:rPr lang="es-ES" altLang="ko-KR" sz="2800" i="1" dirty="0">
                <a:solidFill>
                  <a:srgbClr val="E12227"/>
                </a:solidFill>
              </a:rPr>
              <a:t>Procesos creativos </a:t>
            </a:r>
            <a:r>
              <a:rPr lang="es-ES" altLang="ko-KR" sz="2800" dirty="0"/>
              <a:t>o la metodología que produce un producto creativo,</a:t>
            </a:r>
          </a:p>
          <a:p>
            <a:pPr marL="514350" indent="-514350" algn="just">
              <a:buFont typeface="+mj-lt"/>
              <a:buAutoNum type="arabicPeriod"/>
            </a:pPr>
            <a:r>
              <a:rPr lang="es-ES" altLang="ko-KR" sz="2800" i="1" dirty="0">
                <a:solidFill>
                  <a:srgbClr val="E12227"/>
                </a:solidFill>
              </a:rPr>
              <a:t>Productos creativos </a:t>
            </a:r>
            <a:r>
              <a:rPr lang="es-ES" altLang="ko-KR" sz="2800" dirty="0"/>
              <a:t>que son únicos, novedosos, e ideas útiles,</a:t>
            </a:r>
          </a:p>
          <a:p>
            <a:pPr marL="514350" indent="-514350" algn="just">
              <a:buFont typeface="+mj-lt"/>
              <a:buAutoNum type="arabicPeriod"/>
            </a:pPr>
            <a:r>
              <a:rPr lang="es-ES" altLang="ko-KR" sz="2800" i="1" dirty="0">
                <a:solidFill>
                  <a:srgbClr val="E12227"/>
                </a:solidFill>
              </a:rPr>
              <a:t>Prensa (a veces refiriéndose a un lugar)</a:t>
            </a:r>
            <a:r>
              <a:rPr lang="es-ES" altLang="ko-KR" sz="2800" dirty="0"/>
              <a:t>, que se refiere al entorno. </a:t>
            </a:r>
          </a:p>
          <a:p>
            <a:pPr algn="just"/>
            <a:endParaRPr lang="en-GB" altLang="ko-KR" sz="2800" i="1" dirty="0"/>
          </a:p>
        </p:txBody>
      </p:sp>
    </p:spTree>
    <p:extLst>
      <p:ext uri="{BB962C8B-B14F-4D97-AF65-F5344CB8AC3E}">
        <p14:creationId xmlns:p14="http://schemas.microsoft.com/office/powerpoint/2010/main" val="2343246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graphicFrame>
        <p:nvGraphicFramePr>
          <p:cNvPr id="2" name="Diagram 1"/>
          <p:cNvGraphicFramePr/>
          <p:nvPr>
            <p:extLst>
              <p:ext uri="{D42A27DB-BD31-4B8C-83A1-F6EECF244321}">
                <p14:modId xmlns:p14="http://schemas.microsoft.com/office/powerpoint/2010/main" val="2263560399"/>
              </p:ext>
            </p:extLst>
          </p:nvPr>
        </p:nvGraphicFramePr>
        <p:xfrm>
          <a:off x="938057" y="1866900"/>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335098"/>
            <a:ext cx="16130744" cy="3108543"/>
          </a:xfrm>
          <a:prstGeom prst="rect">
            <a:avLst/>
          </a:prstGeom>
          <a:noFill/>
          <a:ln>
            <a:solidFill>
              <a:srgbClr val="E12227"/>
            </a:solidFill>
          </a:ln>
        </p:spPr>
        <p:txBody>
          <a:bodyPr wrap="square" rtlCol="0">
            <a:spAutoFit/>
          </a:bodyPr>
          <a:lstStyle/>
          <a:p>
            <a:pPr algn="just"/>
            <a:r>
              <a:rPr lang="es-ES" altLang="ko-KR" sz="2800" dirty="0"/>
              <a:t>Dietrich (2004) examinó la creatividad desde la perspectiva del cerebro y la neurociencia y se identifican </a:t>
            </a:r>
            <a:r>
              <a:rPr lang="es-ES" altLang="ko-KR" sz="2800" b="1" dirty="0">
                <a:solidFill>
                  <a:srgbClr val="002060"/>
                </a:solidFill>
              </a:rPr>
              <a:t>cuatro tipos de creatividad </a:t>
            </a:r>
            <a:r>
              <a:rPr lang="es-ES" altLang="ko-KR" sz="2800" dirty="0"/>
              <a:t>con sus correspondientes actividades cerebrales:</a:t>
            </a:r>
          </a:p>
          <a:p>
            <a:pPr algn="just"/>
            <a:endParaRPr lang="es-ES" altLang="ko-KR" sz="2800" i="1" dirty="0">
              <a:solidFill>
                <a:srgbClr val="C00000"/>
              </a:solidFill>
            </a:endParaRPr>
          </a:p>
          <a:p>
            <a:pPr algn="just"/>
            <a:r>
              <a:rPr lang="es-ES" altLang="ko-KR" sz="2800" i="1" dirty="0">
                <a:solidFill>
                  <a:srgbClr val="C00000"/>
                </a:solidFill>
              </a:rPr>
              <a:t>	(1) Creatividad deliberada y cognitiva</a:t>
            </a:r>
          </a:p>
          <a:p>
            <a:pPr algn="just"/>
            <a:r>
              <a:rPr lang="es-ES" altLang="ko-KR" sz="2800" i="1" dirty="0">
                <a:solidFill>
                  <a:srgbClr val="C00000"/>
                </a:solidFill>
              </a:rPr>
              <a:t>	(2) Creatividad deliberada y emocional</a:t>
            </a:r>
          </a:p>
          <a:p>
            <a:pPr algn="just"/>
            <a:r>
              <a:rPr lang="es-ES" altLang="ko-KR" sz="2800" i="1" dirty="0">
                <a:solidFill>
                  <a:srgbClr val="C00000"/>
                </a:solidFill>
              </a:rPr>
              <a:t>	(3) Creatividad espontánea y cognitiva</a:t>
            </a:r>
          </a:p>
          <a:p>
            <a:pPr algn="just"/>
            <a:r>
              <a:rPr lang="es-ES" altLang="ko-KR" sz="2800" i="1" dirty="0">
                <a:solidFill>
                  <a:srgbClr val="C00000"/>
                </a:solidFill>
              </a:rPr>
              <a:t>	(4) Creatividad espontánea y emocional</a:t>
            </a:r>
          </a:p>
        </p:txBody>
      </p:sp>
    </p:spTree>
    <p:extLst>
      <p:ext uri="{BB962C8B-B14F-4D97-AF65-F5344CB8AC3E}">
        <p14:creationId xmlns:p14="http://schemas.microsoft.com/office/powerpoint/2010/main" val="772239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graphicFrame>
        <p:nvGraphicFramePr>
          <p:cNvPr id="3" name="Diagram 2"/>
          <p:cNvGraphicFramePr/>
          <p:nvPr>
            <p:extLst>
              <p:ext uri="{D42A27DB-BD31-4B8C-83A1-F6EECF244321}">
                <p14:modId xmlns:p14="http://schemas.microsoft.com/office/powerpoint/2010/main" val="264509764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3232708"/>
            <a:ext cx="11125200" cy="4401205"/>
          </a:xfrm>
          <a:prstGeom prst="rect">
            <a:avLst/>
          </a:prstGeom>
          <a:noFill/>
          <a:ln>
            <a:solidFill>
              <a:srgbClr val="E12227"/>
            </a:solidFill>
          </a:ln>
        </p:spPr>
        <p:txBody>
          <a:bodyPr wrap="square" rtlCol="0">
            <a:spAutoFit/>
          </a:bodyPr>
          <a:lstStyle/>
          <a:p>
            <a:pPr marL="514350" indent="-514350" algn="just">
              <a:buAutoNum type="arabicParenBoth"/>
            </a:pPr>
            <a:r>
              <a:rPr lang="es-ES" altLang="ko-KR" sz="2800" i="1" dirty="0">
                <a:solidFill>
                  <a:srgbClr val="C00000"/>
                </a:solidFill>
              </a:rPr>
              <a:t>Creatividad deliberada y cognitiva </a:t>
            </a:r>
            <a:r>
              <a:rPr lang="es-ES" altLang="ko-KR" sz="2800" i="1" dirty="0">
                <a:solidFill>
                  <a:srgbClr val="002060"/>
                </a:solidFill>
              </a:rPr>
              <a:t>– precisa un alto nivel de conocimientos y mucho tiempo (por ejemplo, el inventor Thomas Edison) </a:t>
            </a:r>
          </a:p>
          <a:p>
            <a:pPr marL="514350" indent="-514350" algn="just">
              <a:buAutoNum type="arabicParenBoth"/>
            </a:pPr>
            <a:r>
              <a:rPr lang="es-ES" altLang="ko-KR" sz="2800" i="1" dirty="0">
                <a:solidFill>
                  <a:srgbClr val="C00000"/>
                </a:solidFill>
              </a:rPr>
              <a:t>Creatividad deliberada y emocional </a:t>
            </a:r>
            <a:r>
              <a:rPr lang="es-ES" altLang="ko-KR" sz="2800" i="1" dirty="0">
                <a:solidFill>
                  <a:srgbClr val="002060"/>
                </a:solidFill>
              </a:rPr>
              <a:t>– precisa tranquilidad (por ejemplo, cuando se nos enciende la bombilla y nos viene una idea)</a:t>
            </a:r>
          </a:p>
          <a:p>
            <a:pPr algn="just"/>
            <a:r>
              <a:rPr lang="es-ES" altLang="ko-KR" sz="2800" i="1" dirty="0">
                <a:solidFill>
                  <a:srgbClr val="C00000"/>
                </a:solidFill>
              </a:rPr>
              <a:t>(3) Creatividad espontánea y cognitiva </a:t>
            </a:r>
            <a:r>
              <a:rPr lang="es-ES" altLang="ko-KR" sz="2800" i="1" dirty="0">
                <a:solidFill>
                  <a:srgbClr val="002060"/>
                </a:solidFill>
              </a:rPr>
              <a:t>– precisa de un cuerpo de conocimiento ya existente y parar el trabajo y alejarse de él (por ejemplo, </a:t>
            </a:r>
          </a:p>
          <a:p>
            <a:pPr algn="just"/>
            <a:r>
              <a:rPr lang="es-ES" altLang="ko-KR" sz="2800" i="1" dirty="0">
                <a:solidFill>
                  <a:srgbClr val="002060"/>
                </a:solidFill>
              </a:rPr>
              <a:t>      la historia de Isaac Newton al descubrir la gravedad)</a:t>
            </a:r>
          </a:p>
          <a:p>
            <a:pPr algn="just"/>
            <a:r>
              <a:rPr lang="es-ES" altLang="ko-KR" sz="2800" i="1" dirty="0">
                <a:solidFill>
                  <a:srgbClr val="C00000"/>
                </a:solidFill>
              </a:rPr>
              <a:t>(4) Creatividad espontánea y emocional </a:t>
            </a:r>
            <a:r>
              <a:rPr lang="es-ES" altLang="ko-KR" sz="2800" i="1" dirty="0">
                <a:solidFill>
                  <a:srgbClr val="002060"/>
                </a:solidFill>
              </a:rPr>
              <a:t>– no necesita conocimientos concretos pero a menudo precisa ciertas habilidades – de escritura, artísticas, musicales (por ejemplo, artistas y músicos) </a:t>
            </a:r>
          </a:p>
        </p:txBody>
      </p:sp>
      <p:pic>
        <p:nvPicPr>
          <p:cNvPr id="2" name="Picture 1"/>
          <p:cNvPicPr>
            <a:picLocks noChangeAspect="1"/>
          </p:cNvPicPr>
          <p:nvPr/>
        </p:nvPicPr>
        <p:blipFill>
          <a:blip r:embed="rId10"/>
          <a:stretch>
            <a:fillRect/>
          </a:stretch>
        </p:blipFill>
        <p:spPr>
          <a:xfrm>
            <a:off x="12191925" y="2846021"/>
            <a:ext cx="5791349" cy="5174580"/>
          </a:xfrm>
          <a:prstGeom prst="rect">
            <a:avLst/>
          </a:prstGeom>
        </p:spPr>
      </p:pic>
    </p:spTree>
    <p:extLst>
      <p:ext uri="{BB962C8B-B14F-4D97-AF65-F5344CB8AC3E}">
        <p14:creationId xmlns:p14="http://schemas.microsoft.com/office/powerpoint/2010/main" val="239146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869725789"/>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5262979"/>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s-ES" altLang="ko-KR" sz="2800" i="1" dirty="0">
                <a:solidFill>
                  <a:srgbClr val="002060"/>
                </a:solidFill>
              </a:rPr>
              <a:t>En la organización ideal de la I+D, todas las ideas que sean apropiadas son bien recibidas, evaluadas e implementadas.</a:t>
            </a:r>
          </a:p>
          <a:p>
            <a:pPr marL="457200" indent="-457200" algn="just">
              <a:buFont typeface="Wingdings" panose="05000000000000000000" pitchFamily="2" charset="2"/>
              <a:buChar char="q"/>
            </a:pPr>
            <a:r>
              <a:rPr lang="es-ES" altLang="ko-KR" sz="2800" i="1" dirty="0">
                <a:solidFill>
                  <a:srgbClr val="002060"/>
                </a:solidFill>
              </a:rPr>
              <a:t>Florecen la autoestima y el respeto mutuo, y así los empleados a menudo incrementan su autoconciencia, su autoaceptación y su autoestima.</a:t>
            </a:r>
          </a:p>
          <a:p>
            <a:pPr marL="457200" indent="-457200" algn="just">
              <a:buFont typeface="Wingdings" panose="05000000000000000000" pitchFamily="2" charset="2"/>
              <a:buChar char="q"/>
            </a:pPr>
            <a:r>
              <a:rPr lang="es-ES" altLang="ko-KR" sz="2800" i="1" dirty="0">
                <a:solidFill>
                  <a:srgbClr val="002060"/>
                </a:solidFill>
              </a:rPr>
              <a:t>Bajo estas condiciones, tanto las personas como las empresas pueden alcanzar todo su potencial. </a:t>
            </a:r>
          </a:p>
          <a:p>
            <a:pPr algn="just"/>
            <a:endParaRPr lang="es-ES" altLang="ko-KR" sz="2800" i="1" dirty="0">
              <a:solidFill>
                <a:srgbClr val="002060"/>
              </a:solidFill>
            </a:endParaRPr>
          </a:p>
          <a:p>
            <a:pPr marL="457200" indent="-457200" algn="just">
              <a:buFont typeface="Wingdings" panose="05000000000000000000" pitchFamily="2" charset="2"/>
              <a:buChar char="q"/>
            </a:pPr>
            <a:r>
              <a:rPr lang="es-ES" altLang="ko-KR" sz="2800" i="1" dirty="0">
                <a:solidFill>
                  <a:srgbClr val="002060"/>
                </a:solidFill>
              </a:rPr>
              <a:t>Las empresas y personas creativas establecerán la estructura donde:</a:t>
            </a:r>
          </a:p>
          <a:p>
            <a:pPr marL="914400" lvl="1" indent="-457200" algn="just">
              <a:buFont typeface="Wingdings" panose="05000000000000000000" pitchFamily="2" charset="2"/>
              <a:buChar char="q"/>
            </a:pPr>
            <a:r>
              <a:rPr lang="es-ES" altLang="ko-KR" sz="2800" i="1" dirty="0">
                <a:solidFill>
                  <a:srgbClr val="FF0000"/>
                </a:solidFill>
              </a:rPr>
              <a:t>El grupo trabaja a su capacidad;</a:t>
            </a:r>
          </a:p>
          <a:p>
            <a:pPr marL="914400" lvl="1" indent="-457200" algn="just">
              <a:buFont typeface="Wingdings" panose="05000000000000000000" pitchFamily="2" charset="2"/>
              <a:buChar char="q"/>
            </a:pPr>
            <a:r>
              <a:rPr lang="es-ES" altLang="ko-KR" sz="2800" i="1" dirty="0">
                <a:solidFill>
                  <a:srgbClr val="FF0000"/>
                </a:solidFill>
              </a:rPr>
              <a:t>La gente dice la verdad;</a:t>
            </a:r>
          </a:p>
          <a:p>
            <a:pPr marL="914400" lvl="1" indent="-457200" algn="just">
              <a:buFont typeface="Wingdings" panose="05000000000000000000" pitchFamily="2" charset="2"/>
              <a:buChar char="q"/>
            </a:pPr>
            <a:r>
              <a:rPr lang="es-ES" altLang="ko-KR" sz="2800" i="1" dirty="0">
                <a:solidFill>
                  <a:srgbClr val="FF0000"/>
                </a:solidFill>
              </a:rPr>
              <a:t>Cada persona asume la responsabilidad de su comportamiento y sus sentimientos personales.</a:t>
            </a:r>
          </a:p>
          <a:p>
            <a:pPr marL="457200" indent="-457200" algn="just">
              <a:buFont typeface="Wingdings" panose="05000000000000000000" pitchFamily="2" charset="2"/>
              <a:buChar char="q"/>
            </a:pPr>
            <a:endParaRPr lang="es-ES" altLang="ko-KR" sz="2800" i="1" dirty="0">
              <a:solidFill>
                <a:srgbClr val="002060"/>
              </a:solidFill>
            </a:endParaRPr>
          </a:p>
          <a:p>
            <a:pPr marL="457200" indent="-457200" algn="just">
              <a:buFont typeface="Wingdings" panose="05000000000000000000" pitchFamily="2" charset="2"/>
              <a:buChar char="q"/>
            </a:pPr>
            <a:endParaRPr lang="hr-HR" altLang="ko-KR" sz="2800" i="1" dirty="0">
              <a:solidFill>
                <a:srgbClr val="002060"/>
              </a:solidFill>
            </a:endParaRPr>
          </a:p>
        </p:txBody>
      </p:sp>
    </p:spTree>
    <p:extLst>
      <p:ext uri="{BB962C8B-B14F-4D97-AF65-F5344CB8AC3E}">
        <p14:creationId xmlns:p14="http://schemas.microsoft.com/office/powerpoint/2010/main" val="261884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857132412"/>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5262979"/>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s-ES" altLang="ko-KR" sz="2800" i="1" dirty="0">
                <a:solidFill>
                  <a:srgbClr val="002060"/>
                </a:solidFill>
              </a:rPr>
              <a:t>Las personas pueden maximizar su potencial creativo superando los bloqueos psicológicos que puedan surgir en cada etapa del proceso creativo. </a:t>
            </a:r>
          </a:p>
          <a:p>
            <a:pPr marL="457200" indent="-457200" algn="just">
              <a:buFont typeface="Wingdings" panose="05000000000000000000" pitchFamily="2" charset="2"/>
              <a:buChar char="q"/>
            </a:pPr>
            <a:endParaRPr lang="es-ES" altLang="ko-KR" sz="2800" i="1" dirty="0">
              <a:solidFill>
                <a:srgbClr val="002060"/>
              </a:solidFill>
            </a:endParaRPr>
          </a:p>
          <a:p>
            <a:pPr marL="457200" indent="-457200" algn="just">
              <a:buFont typeface="Wingdings" panose="05000000000000000000" pitchFamily="2" charset="2"/>
              <a:buChar char="q"/>
            </a:pPr>
            <a:r>
              <a:rPr lang="es-ES" altLang="ko-KR" sz="2800" i="1" dirty="0">
                <a:solidFill>
                  <a:srgbClr val="002060"/>
                </a:solidFill>
              </a:rPr>
              <a:t>A menudo, estos bloqueos provienen de nuestra inseguridad, que distorsiona nuestra creatividad y capacidades intelectuales, ya que nos llevan a intentar evitar, respectivamente, el ser ignorados, humillados y rechazados.</a:t>
            </a:r>
          </a:p>
          <a:p>
            <a:pPr algn="just"/>
            <a:endParaRPr lang="es-ES" altLang="ko-KR" sz="2800" i="1" dirty="0">
              <a:solidFill>
                <a:srgbClr val="002060"/>
              </a:solidFill>
            </a:endParaRPr>
          </a:p>
          <a:p>
            <a:pPr marL="457200" indent="-457200" algn="just">
              <a:buFont typeface="Wingdings" panose="05000000000000000000" pitchFamily="2" charset="2"/>
              <a:buChar char="q"/>
            </a:pPr>
            <a:r>
              <a:rPr lang="es-ES" altLang="ko-KR" sz="2800" i="1" dirty="0">
                <a:solidFill>
                  <a:srgbClr val="002060"/>
                </a:solidFill>
              </a:rPr>
              <a:t>Para eliminar los obstáculos de la creatividad y el pensamiento lógico, debemos identificar los obstáculos de cada etapa del proceso creativo (Schutz, 1995). </a:t>
            </a:r>
          </a:p>
          <a:p>
            <a:pPr marL="457200" indent="-457200" algn="just">
              <a:buFont typeface="Wingdings" panose="05000000000000000000" pitchFamily="2" charset="2"/>
              <a:buChar char="q"/>
            </a:pPr>
            <a:endParaRPr lang="hr-HR" altLang="ko-KR" sz="2800" i="1" dirty="0">
              <a:solidFill>
                <a:srgbClr val="002060"/>
              </a:solidFill>
            </a:endParaRPr>
          </a:p>
          <a:p>
            <a:pPr marL="457200" indent="-457200" algn="just">
              <a:buFont typeface="Wingdings" panose="05000000000000000000" pitchFamily="2" charset="2"/>
              <a:buChar char="q"/>
            </a:pPr>
            <a:endParaRPr lang="hr-HR" altLang="ko-KR" sz="2800" i="1" dirty="0">
              <a:solidFill>
                <a:srgbClr val="002060"/>
              </a:solidFill>
            </a:endParaRPr>
          </a:p>
          <a:p>
            <a:pPr algn="just"/>
            <a:endParaRPr lang="hr-HR" altLang="ko-KR" sz="2800" i="1" dirty="0">
              <a:solidFill>
                <a:srgbClr val="002060"/>
              </a:solidFill>
            </a:endParaRPr>
          </a:p>
        </p:txBody>
      </p:sp>
    </p:spTree>
    <p:extLst>
      <p:ext uri="{BB962C8B-B14F-4D97-AF65-F5344CB8AC3E}">
        <p14:creationId xmlns:p14="http://schemas.microsoft.com/office/powerpoint/2010/main" val="189242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776873721"/>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832092"/>
          </a:xfrm>
          <a:prstGeom prst="rect">
            <a:avLst/>
          </a:prstGeom>
          <a:noFill/>
          <a:ln>
            <a:solidFill>
              <a:srgbClr val="E12227"/>
            </a:solidFill>
          </a:ln>
        </p:spPr>
        <p:txBody>
          <a:bodyPr wrap="square" rtlCol="0">
            <a:spAutoFit/>
          </a:bodyPr>
          <a:lstStyle/>
          <a:p>
            <a:pPr lvl="1" algn="just"/>
            <a:r>
              <a:rPr lang="es-ES" altLang="ko-KR" sz="2800" i="1" dirty="0">
                <a:solidFill>
                  <a:srgbClr val="002060"/>
                </a:solidFill>
              </a:rPr>
              <a:t>Etapa 1: Experiencia</a:t>
            </a:r>
          </a:p>
          <a:p>
            <a:pPr lvl="1" algn="just"/>
            <a:r>
              <a:rPr lang="es-ES" altLang="ko-KR" sz="2800" i="1" dirty="0">
                <a:solidFill>
                  <a:srgbClr val="002060"/>
                </a:solidFill>
              </a:rPr>
              <a:t>Debemos adquirir una serie de experiencias antes de descubrir la solución creativa. Los obstáculos que nos encontramos en nuestro camino para obtener experiencias son:</a:t>
            </a:r>
          </a:p>
          <a:p>
            <a:pPr marL="1371600" lvl="2" indent="-457200" algn="just">
              <a:buFont typeface="Arial" pitchFamily="34" charset="0"/>
              <a:buChar char="•"/>
            </a:pPr>
            <a:r>
              <a:rPr lang="es-ES" altLang="ko-KR" sz="2800" i="1" dirty="0">
                <a:solidFill>
                  <a:srgbClr val="FF0000"/>
                </a:solidFill>
              </a:rPr>
              <a:t>Miedo a no aprender;</a:t>
            </a:r>
          </a:p>
          <a:p>
            <a:pPr marL="1371600" lvl="2" indent="-457200" algn="just">
              <a:buFont typeface="Arial" pitchFamily="34" charset="0"/>
              <a:buChar char="•"/>
            </a:pPr>
            <a:r>
              <a:rPr lang="es-ES" altLang="ko-KR" sz="2800" i="1" dirty="0">
                <a:solidFill>
                  <a:srgbClr val="FF0000"/>
                </a:solidFill>
              </a:rPr>
              <a:t>Miedo a incumplir los estándares.</a:t>
            </a:r>
          </a:p>
          <a:p>
            <a:pPr lvl="1" algn="just"/>
            <a:endParaRPr lang="es-ES" altLang="ko-KR" sz="2800" i="1" dirty="0">
              <a:solidFill>
                <a:srgbClr val="002060"/>
              </a:solidFill>
            </a:endParaRPr>
          </a:p>
          <a:p>
            <a:pPr lvl="1" algn="just"/>
            <a:r>
              <a:rPr lang="es-ES" altLang="ko-KR" sz="2800" i="1" dirty="0">
                <a:solidFill>
                  <a:srgbClr val="002060"/>
                </a:solidFill>
              </a:rPr>
              <a:t>Etapa 2: Asociación</a:t>
            </a:r>
          </a:p>
          <a:p>
            <a:pPr lvl="1" algn="just"/>
            <a:r>
              <a:rPr lang="es-ES" altLang="ko-KR" sz="2800" i="1" dirty="0">
                <a:solidFill>
                  <a:srgbClr val="002060"/>
                </a:solidFill>
              </a:rPr>
              <a:t>Deberemos ser capaces de asociar experiencias en un producto útil. Los obstáculos para hacer asociaciones son:</a:t>
            </a:r>
          </a:p>
          <a:p>
            <a:pPr marL="1371600" lvl="2" indent="-457200" algn="just">
              <a:buFont typeface="Arial" pitchFamily="34" charset="0"/>
              <a:buChar char="•"/>
            </a:pPr>
            <a:r>
              <a:rPr lang="es-ES" altLang="ko-KR" sz="2800" i="1" dirty="0">
                <a:solidFill>
                  <a:srgbClr val="FF0000"/>
                </a:solidFill>
              </a:rPr>
              <a:t>Sobrevalorar la racionalidad;</a:t>
            </a:r>
          </a:p>
          <a:p>
            <a:pPr marL="1371600" lvl="2" indent="-457200" algn="just">
              <a:buFont typeface="Arial" pitchFamily="34" charset="0"/>
              <a:buChar char="•"/>
            </a:pPr>
            <a:r>
              <a:rPr lang="es-ES" altLang="ko-KR" sz="2800" i="1" dirty="0">
                <a:solidFill>
                  <a:srgbClr val="FF0000"/>
                </a:solidFill>
              </a:rPr>
              <a:t>Miedo a la autoconciencia.</a:t>
            </a:r>
            <a:endParaRPr lang="es-ES" altLang="ko-KR" sz="2800" i="1" dirty="0">
              <a:solidFill>
                <a:srgbClr val="002060"/>
              </a:solidFill>
            </a:endParaRPr>
          </a:p>
        </p:txBody>
      </p:sp>
    </p:spTree>
    <p:extLst>
      <p:ext uri="{BB962C8B-B14F-4D97-AF65-F5344CB8AC3E}">
        <p14:creationId xmlns:p14="http://schemas.microsoft.com/office/powerpoint/2010/main" val="3661674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193440731"/>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401205"/>
          </a:xfrm>
          <a:prstGeom prst="rect">
            <a:avLst/>
          </a:prstGeom>
          <a:noFill/>
          <a:ln>
            <a:solidFill>
              <a:srgbClr val="E12227"/>
            </a:solidFill>
          </a:ln>
        </p:spPr>
        <p:txBody>
          <a:bodyPr wrap="square" rtlCol="0">
            <a:spAutoFit/>
          </a:bodyPr>
          <a:lstStyle/>
          <a:p>
            <a:pPr lvl="1" algn="just"/>
            <a:r>
              <a:rPr lang="es-ES" altLang="ko-KR" sz="2800" i="1" dirty="0">
                <a:solidFill>
                  <a:srgbClr val="002060"/>
                </a:solidFill>
              </a:rPr>
              <a:t>Etapa 3: Expresión</a:t>
            </a:r>
          </a:p>
          <a:p>
            <a:pPr lvl="1" algn="just"/>
            <a:r>
              <a:rPr lang="es-ES" altLang="ko-KR" sz="2800" i="1" dirty="0">
                <a:solidFill>
                  <a:srgbClr val="002060"/>
                </a:solidFill>
              </a:rPr>
              <a:t>Deberíamos ser capaces de expresar nuestra idea. Los obstáculos de la expresión son:</a:t>
            </a:r>
          </a:p>
          <a:p>
            <a:pPr lvl="2" algn="just"/>
            <a:r>
              <a:rPr lang="es-ES" altLang="ko-KR" sz="2800" i="1" dirty="0">
                <a:solidFill>
                  <a:srgbClr val="FF0000"/>
                </a:solidFill>
              </a:rPr>
              <a:t>•	Miedo a la vergüenza;</a:t>
            </a:r>
          </a:p>
          <a:p>
            <a:pPr lvl="2" algn="just"/>
            <a:r>
              <a:rPr lang="es-ES" altLang="ko-KR" sz="2800" i="1" dirty="0">
                <a:solidFill>
                  <a:srgbClr val="FF0000"/>
                </a:solidFill>
              </a:rPr>
              <a:t>•	Miedo a la afirmación.</a:t>
            </a:r>
          </a:p>
          <a:p>
            <a:pPr lvl="2" algn="just"/>
            <a:endParaRPr lang="es-ES" altLang="ko-KR" sz="2800" i="1" dirty="0">
              <a:solidFill>
                <a:srgbClr val="002060"/>
              </a:solidFill>
            </a:endParaRPr>
          </a:p>
          <a:p>
            <a:pPr lvl="1" algn="just"/>
            <a:r>
              <a:rPr lang="es-ES" altLang="ko-KR" sz="2800" i="1" dirty="0">
                <a:solidFill>
                  <a:srgbClr val="002060"/>
                </a:solidFill>
              </a:rPr>
              <a:t>Etapa 4: Evaluación</a:t>
            </a:r>
          </a:p>
          <a:p>
            <a:pPr lvl="1" algn="just"/>
            <a:r>
              <a:rPr lang="es-ES" altLang="ko-KR" sz="2800" i="1" dirty="0">
                <a:solidFill>
                  <a:srgbClr val="002060"/>
                </a:solidFill>
              </a:rPr>
              <a:t>Debemos ser capaces de distinguir la creatividad del ser, lo productivo de lo irrelevante. Los obstáculos de la evaluación son: </a:t>
            </a:r>
          </a:p>
          <a:p>
            <a:pPr lvl="2" algn="just"/>
            <a:r>
              <a:rPr lang="es-ES" altLang="ko-KR" sz="2800" i="1" dirty="0">
                <a:solidFill>
                  <a:srgbClr val="FF0000"/>
                </a:solidFill>
              </a:rPr>
              <a:t>•	Miedo a la humillación;</a:t>
            </a:r>
          </a:p>
          <a:p>
            <a:pPr lvl="2" algn="just"/>
            <a:r>
              <a:rPr lang="es-ES" altLang="ko-KR" sz="2800" i="1" dirty="0">
                <a:solidFill>
                  <a:srgbClr val="FF0000"/>
                </a:solidFill>
              </a:rPr>
              <a:t>•	Miedo al rechazo.</a:t>
            </a:r>
            <a:endParaRPr lang="es-ES" altLang="ko-KR" sz="2800" i="1" dirty="0">
              <a:solidFill>
                <a:srgbClr val="002060"/>
              </a:solidFill>
            </a:endParaRPr>
          </a:p>
        </p:txBody>
      </p:sp>
    </p:spTree>
    <p:extLst>
      <p:ext uri="{BB962C8B-B14F-4D97-AF65-F5344CB8AC3E}">
        <p14:creationId xmlns:p14="http://schemas.microsoft.com/office/powerpoint/2010/main" val="4011792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554206036"/>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2246769"/>
          </a:xfrm>
          <a:prstGeom prst="rect">
            <a:avLst/>
          </a:prstGeom>
          <a:noFill/>
          <a:ln>
            <a:solidFill>
              <a:srgbClr val="E12227"/>
            </a:solidFill>
          </a:ln>
        </p:spPr>
        <p:txBody>
          <a:bodyPr wrap="square" rtlCol="0">
            <a:spAutoFit/>
          </a:bodyPr>
          <a:lstStyle/>
          <a:p>
            <a:pPr algn="just"/>
            <a:r>
              <a:rPr lang="es-ES" altLang="ko-KR" sz="2800" i="1" dirty="0">
                <a:solidFill>
                  <a:srgbClr val="002060"/>
                </a:solidFill>
              </a:rPr>
              <a:t>Etapa 5: Perseverancia</a:t>
            </a:r>
          </a:p>
          <a:p>
            <a:pPr algn="just"/>
            <a:r>
              <a:rPr lang="es-ES" altLang="ko-KR" sz="2800" i="1" dirty="0">
                <a:solidFill>
                  <a:srgbClr val="002060"/>
                </a:solidFill>
              </a:rPr>
              <a:t>El concepto de la mejora continua dice que cualquier proceso o producto debería ser revisado y mejorado constantemente. Los bloqueos de la perseverancia incluyen:</a:t>
            </a:r>
          </a:p>
          <a:p>
            <a:pPr lvl="2" algn="just"/>
            <a:r>
              <a:rPr lang="es-ES" altLang="ko-KR" sz="2800" i="1" dirty="0">
                <a:solidFill>
                  <a:srgbClr val="FF0000"/>
                </a:solidFill>
              </a:rPr>
              <a:t>•	Miedo al fracaso;</a:t>
            </a:r>
          </a:p>
          <a:p>
            <a:pPr lvl="2" algn="just"/>
            <a:r>
              <a:rPr lang="es-ES" altLang="ko-KR" sz="2800" i="1" dirty="0">
                <a:solidFill>
                  <a:srgbClr val="FF0000"/>
                </a:solidFill>
              </a:rPr>
              <a:t>•	Falta de recompensas.</a:t>
            </a:r>
          </a:p>
        </p:txBody>
      </p:sp>
    </p:spTree>
    <p:extLst>
      <p:ext uri="{BB962C8B-B14F-4D97-AF65-F5344CB8AC3E}">
        <p14:creationId xmlns:p14="http://schemas.microsoft.com/office/powerpoint/2010/main" val="330378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OBJETIVOS DEL CURSO</a:t>
            </a: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s-E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Al final del módulo seremos capaces de:</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14633534" cy="523220"/>
          </a:xfrm>
          <a:prstGeom prst="rect">
            <a:avLst/>
          </a:prstGeom>
          <a:noFill/>
        </p:spPr>
        <p:txBody>
          <a:bodyPr wrap="square" lIns="108000" rIns="108000" rtlCol="0">
            <a:spAutoFit/>
          </a:bodyPr>
          <a:lstStyle/>
          <a:p>
            <a:r>
              <a:rPr lang="es-ES" altLang="ko-KR" sz="2800" dirty="0">
                <a:solidFill>
                  <a:srgbClr val="243255"/>
                </a:solidFill>
                <a:cs typeface="Arial" pitchFamily="34" charset="0"/>
              </a:rPr>
              <a:t>Definir que es la creatividad, subrayar su importancia e identificar sus componentes</a:t>
            </a:r>
          </a:p>
        </p:txBody>
      </p:sp>
      <p:sp>
        <p:nvSpPr>
          <p:cNvPr id="37" name="TextBox 8">
            <a:extLst>
              <a:ext uri="{FF2B5EF4-FFF2-40B4-BE49-F238E27FC236}">
                <a16:creationId xmlns:a16="http://schemas.microsoft.com/office/drawing/2014/main" id="{CAAA617F-02D8-4BEB-B5A9-29F73C53E850}"/>
              </a:ext>
            </a:extLst>
          </p:cNvPr>
          <p:cNvSpPr txBox="1"/>
          <p:nvPr/>
        </p:nvSpPr>
        <p:spPr>
          <a:xfrm>
            <a:off x="1637071" y="4774086"/>
            <a:ext cx="13524271" cy="523220"/>
          </a:xfrm>
          <a:prstGeom prst="rect">
            <a:avLst/>
          </a:prstGeom>
          <a:noFill/>
        </p:spPr>
        <p:txBody>
          <a:bodyPr wrap="square" lIns="108000" rIns="108000" rtlCol="0">
            <a:spAutoFit/>
          </a:bodyPr>
          <a:lstStyle/>
          <a:p>
            <a:r>
              <a:rPr lang="es-ES" altLang="ko-KR" sz="2800" dirty="0">
                <a:solidFill>
                  <a:srgbClr val="243255"/>
                </a:solidFill>
                <a:cs typeface="Arial" pitchFamily="34" charset="0"/>
              </a:rPr>
              <a:t>Explicar el modelo de creatividad 4P y debatir sobre los tipos de creatividad</a:t>
            </a: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7100406"/>
            <a:ext cx="11049000" cy="523220"/>
          </a:xfrm>
          <a:prstGeom prst="rect">
            <a:avLst/>
          </a:prstGeom>
          <a:noFill/>
        </p:spPr>
        <p:txBody>
          <a:bodyPr wrap="square" lIns="108000" rIns="108000" rtlCol="0">
            <a:spAutoFit/>
          </a:bodyPr>
          <a:lstStyle/>
          <a:p>
            <a:r>
              <a:rPr lang="es-ES" altLang="ko-KR" sz="2800" dirty="0">
                <a:solidFill>
                  <a:srgbClr val="243255"/>
                </a:solidFill>
                <a:cs typeface="Arial" pitchFamily="34" charset="0"/>
              </a:rPr>
              <a:t>Definir, explicar y aplicar las técnicas de creatividad más utilizadas</a:t>
            </a: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9180871" cy="523220"/>
          </a:xfrm>
          <a:prstGeom prst="rect">
            <a:avLst/>
          </a:prstGeom>
          <a:noFill/>
        </p:spPr>
        <p:txBody>
          <a:bodyPr wrap="square" lIns="108000" rIns="108000" rtlCol="0">
            <a:spAutoFit/>
          </a:bodyPr>
          <a:lstStyle/>
          <a:p>
            <a:r>
              <a:rPr lang="es-ES" altLang="ko-KR" sz="2800" dirty="0">
                <a:solidFill>
                  <a:srgbClr val="243255"/>
                </a:solidFill>
                <a:cs typeface="Arial" pitchFamily="34" charset="0"/>
              </a:rPr>
              <a:t>Entender como construir equipos creativos</a:t>
            </a:r>
          </a:p>
        </p:txBody>
      </p:sp>
      <p:sp>
        <p:nvSpPr>
          <p:cNvPr id="19" name="object 4">
            <a:extLst>
              <a:ext uri="{FF2B5EF4-FFF2-40B4-BE49-F238E27FC236}">
                <a16:creationId xmlns:a16="http://schemas.microsoft.com/office/drawing/2014/main" id="{8C048760-2215-47FF-98AE-D2506BBD665E}"/>
              </a:ext>
            </a:extLst>
          </p:cNvPr>
          <p:cNvSpPr/>
          <p:nvPr/>
        </p:nvSpPr>
        <p:spPr>
          <a:xfrm rot="16200000">
            <a:off x="1066786" y="82555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8">
            <a:extLst>
              <a:ext uri="{FF2B5EF4-FFF2-40B4-BE49-F238E27FC236}">
                <a16:creationId xmlns:a16="http://schemas.microsoft.com/office/drawing/2014/main" id="{D30CFFC9-0910-4AEB-ACCE-4FB39BBB51EE}"/>
              </a:ext>
            </a:extLst>
          </p:cNvPr>
          <p:cNvSpPr txBox="1"/>
          <p:nvPr/>
        </p:nvSpPr>
        <p:spPr>
          <a:xfrm>
            <a:off x="1664208" y="8191500"/>
            <a:ext cx="11049000" cy="523220"/>
          </a:xfrm>
          <a:prstGeom prst="rect">
            <a:avLst/>
          </a:prstGeom>
          <a:noFill/>
        </p:spPr>
        <p:txBody>
          <a:bodyPr wrap="square" lIns="108000" rIns="108000" rtlCol="0">
            <a:spAutoFit/>
          </a:bodyPr>
          <a:lstStyle/>
          <a:p>
            <a:r>
              <a:rPr lang="es-ES" altLang="ko-KR" sz="2800" dirty="0">
                <a:solidFill>
                  <a:srgbClr val="243255"/>
                </a:solidFill>
                <a:cs typeface="Arial" pitchFamily="34" charset="0"/>
              </a:rPr>
              <a:t>Explicar el marco del diseño creativo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381698047"/>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3046988"/>
          </a:xfrm>
          <a:prstGeom prst="rect">
            <a:avLst/>
          </a:prstGeom>
          <a:noFill/>
          <a:ln>
            <a:solidFill>
              <a:srgbClr val="E12227"/>
            </a:solidFill>
          </a:ln>
        </p:spPr>
        <p:txBody>
          <a:bodyPr wrap="square" rtlCol="0">
            <a:spAutoFit/>
          </a:bodyPr>
          <a:lstStyle/>
          <a:p>
            <a:pPr algn="ctr"/>
            <a:r>
              <a:rPr lang="es-ES" altLang="ko-KR" sz="3200" i="1" dirty="0">
                <a:solidFill>
                  <a:srgbClr val="002060"/>
                </a:solidFill>
              </a:rPr>
              <a:t>“La clave para eliminar los bloqueos de la creatividad radica en el tipo de autoestima que crece en una empresa abierta y veraz, donde cualquiera puede expresar abiertamente sus preocupaciones y su humanidad será aceptada. Cuando podamos focalizarnos en los problemas antes que en las defensas, y cuando nos sintamos seguros de reconocer nuestros miedos, la empresa se convierte en una comunidad que ayuda a cada persona a identificar y eliminar sus bloqueos – y experimentar una creatividad vertiginosa.”(Schutz, 1995).</a:t>
            </a:r>
            <a:endParaRPr lang="es-ES" altLang="ko-KR" sz="3200" i="1" dirty="0">
              <a:solidFill>
                <a:srgbClr val="FF0000"/>
              </a:solidFill>
            </a:endParaRPr>
          </a:p>
        </p:txBody>
      </p:sp>
    </p:spTree>
    <p:extLst>
      <p:ext uri="{BB962C8B-B14F-4D97-AF65-F5344CB8AC3E}">
        <p14:creationId xmlns:p14="http://schemas.microsoft.com/office/powerpoint/2010/main" val="179991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062066332"/>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401205"/>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s-ES" altLang="ko-KR" sz="2800" i="1" dirty="0">
                <a:solidFill>
                  <a:srgbClr val="002060"/>
                </a:solidFill>
              </a:rPr>
              <a:t>La creatividad en equipo se puede definir como la novedad y utilidad conjunta de una idea final desarrollada por un grupo de personas.</a:t>
            </a:r>
          </a:p>
          <a:p>
            <a:pPr marL="457200" indent="-457200" algn="just">
              <a:buFont typeface="Wingdings" panose="05000000000000000000" pitchFamily="2" charset="2"/>
              <a:buChar char="q"/>
            </a:pPr>
            <a:endParaRPr lang="es-ES" altLang="ko-KR" sz="2800" i="1" dirty="0">
              <a:solidFill>
                <a:srgbClr val="002060"/>
              </a:solidFill>
            </a:endParaRPr>
          </a:p>
          <a:p>
            <a:pPr marL="457200" indent="-457200" algn="just">
              <a:buFont typeface="Wingdings" panose="05000000000000000000" pitchFamily="2" charset="2"/>
              <a:buChar char="q"/>
            </a:pPr>
            <a:r>
              <a:rPr lang="es-ES" altLang="ko-KR" sz="2800" i="1" dirty="0">
                <a:solidFill>
                  <a:srgbClr val="002060"/>
                </a:solidFill>
              </a:rPr>
              <a:t>Existen cuatro maneras de apoyar la chispa creativa y el intercambio de ideas en el trabajo (https://blog.flock.com/4-proven-ways-to-encourage-team-creativity): </a:t>
            </a:r>
          </a:p>
          <a:p>
            <a:pPr algn="just"/>
            <a:endParaRPr lang="es-ES" altLang="ko-KR" sz="2800" i="1" dirty="0">
              <a:solidFill>
                <a:srgbClr val="002060"/>
              </a:solidFill>
            </a:endParaRPr>
          </a:p>
          <a:p>
            <a:pPr marL="914400" lvl="1" indent="-457200" algn="just">
              <a:buFont typeface="Wingdings" panose="05000000000000000000" pitchFamily="2" charset="2"/>
              <a:buChar char="q"/>
            </a:pPr>
            <a:r>
              <a:rPr lang="es-ES" altLang="ko-KR" sz="2800" i="1" dirty="0">
                <a:solidFill>
                  <a:srgbClr val="FF0000"/>
                </a:solidFill>
              </a:rPr>
              <a:t>Promover la flexibilidad en el entorno laboral</a:t>
            </a:r>
          </a:p>
          <a:p>
            <a:pPr marL="914400" lvl="1" indent="-457200" algn="just">
              <a:buFont typeface="Wingdings" panose="05000000000000000000" pitchFamily="2" charset="2"/>
              <a:buChar char="q"/>
            </a:pPr>
            <a:r>
              <a:rPr lang="es-ES" altLang="ko-KR" sz="2800" i="1" dirty="0">
                <a:solidFill>
                  <a:srgbClr val="FF0000"/>
                </a:solidFill>
              </a:rPr>
              <a:t>Presentar una aplicación de colaboración</a:t>
            </a:r>
          </a:p>
          <a:p>
            <a:pPr marL="914400" lvl="1" indent="-457200" algn="just">
              <a:buFont typeface="Wingdings" panose="05000000000000000000" pitchFamily="2" charset="2"/>
              <a:buChar char="q"/>
            </a:pPr>
            <a:r>
              <a:rPr lang="es-ES" altLang="ko-KR" sz="2800" i="1" dirty="0">
                <a:solidFill>
                  <a:srgbClr val="FF0000"/>
                </a:solidFill>
              </a:rPr>
              <a:t>Adoptar lo que llamamos Design Thinking</a:t>
            </a:r>
          </a:p>
          <a:p>
            <a:pPr marL="914400" lvl="1" indent="-457200" algn="just">
              <a:buFont typeface="Wingdings" panose="05000000000000000000" pitchFamily="2" charset="2"/>
              <a:buChar char="q"/>
            </a:pPr>
            <a:r>
              <a:rPr lang="es-ES" altLang="ko-KR" sz="2800" i="1" dirty="0">
                <a:solidFill>
                  <a:srgbClr val="FF0000"/>
                </a:solidFill>
              </a:rPr>
              <a:t>Reconocer el éxito creativo</a:t>
            </a:r>
          </a:p>
        </p:txBody>
      </p:sp>
    </p:spTree>
    <p:extLst>
      <p:ext uri="{BB962C8B-B14F-4D97-AF65-F5344CB8AC3E}">
        <p14:creationId xmlns:p14="http://schemas.microsoft.com/office/powerpoint/2010/main" val="3542869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962035981"/>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3108543"/>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s-ES" altLang="ko-KR" sz="2800" i="1" dirty="0">
                <a:solidFill>
                  <a:schemeClr val="tx2"/>
                </a:solidFill>
              </a:rPr>
              <a:t>La creatividad en el puesto de trabajo se puede definir como la toma de riesgos, sacando a nuestro equipo y a nosotros mismos fuera de la zona de confort, y adentrándonos en lo desconocido. Inyectar la creatividad en nuestro puesto de trabajo es uno de los pasos más importantes hacia el éxito. </a:t>
            </a:r>
          </a:p>
          <a:p>
            <a:pPr marL="457200" indent="-457200" algn="just">
              <a:buFont typeface="Wingdings" panose="05000000000000000000" pitchFamily="2" charset="2"/>
              <a:buChar char="q"/>
            </a:pPr>
            <a:endParaRPr lang="es-ES" altLang="ko-KR" sz="2800" i="1" dirty="0">
              <a:solidFill>
                <a:schemeClr val="tx2"/>
              </a:solidFill>
            </a:endParaRPr>
          </a:p>
          <a:p>
            <a:pPr marL="457200" indent="-457200" algn="just">
              <a:buFont typeface="Wingdings" panose="05000000000000000000" pitchFamily="2" charset="2"/>
              <a:buChar char="q"/>
            </a:pPr>
            <a:r>
              <a:rPr lang="es-ES" altLang="ko-KR" sz="2800" i="1" dirty="0">
                <a:solidFill>
                  <a:schemeClr val="tx2"/>
                </a:solidFill>
              </a:rPr>
              <a:t>Inyectar creatividad en nuestro puesto de trabajo es uno de los pasos más importantes hacia el éxito. Si encontramos una manera de aplicarlo en nuestro puesto de trabajo, desbloquearemos ideas nuevas, frescas e innovadoras (https://engageinlearning.com/blog/why-is-creativity-important-in-the-workplace/).</a:t>
            </a:r>
          </a:p>
        </p:txBody>
      </p:sp>
    </p:spTree>
    <p:extLst>
      <p:ext uri="{BB962C8B-B14F-4D97-AF65-F5344CB8AC3E}">
        <p14:creationId xmlns:p14="http://schemas.microsoft.com/office/powerpoint/2010/main" val="273488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348747219"/>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1782166921"/>
              </p:ext>
            </p:extLst>
          </p:nvPr>
        </p:nvGraphicFramePr>
        <p:xfrm>
          <a:off x="676808" y="3162300"/>
          <a:ext cx="16073000" cy="35394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264310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659814332"/>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2246769"/>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s-ES" altLang="ko-KR" sz="2800" i="1" dirty="0">
                <a:solidFill>
                  <a:schemeClr val="tx2"/>
                </a:solidFill>
              </a:rPr>
              <a:t>Los beneficios de fomentar la creatividad en el puesto de trabajo incluyen</a:t>
            </a:r>
          </a:p>
          <a:p>
            <a:pPr marL="457200" indent="-457200" algn="just">
              <a:buFont typeface="Wingdings" panose="05000000000000000000" pitchFamily="2" charset="2"/>
              <a:buChar char="q"/>
            </a:pPr>
            <a:endParaRPr lang="es-ES" altLang="ko-KR" sz="2800" i="1" dirty="0">
              <a:solidFill>
                <a:schemeClr val="tx2"/>
              </a:solidFill>
            </a:endParaRPr>
          </a:p>
          <a:p>
            <a:pPr marL="914400" lvl="1" indent="-457200" algn="just">
              <a:buFont typeface="Wingdings" panose="05000000000000000000" pitchFamily="2" charset="2"/>
              <a:buChar char="q"/>
            </a:pPr>
            <a:r>
              <a:rPr lang="es-ES" altLang="ko-KR" sz="2800" i="1" dirty="0">
                <a:solidFill>
                  <a:srgbClr val="FF0000"/>
                </a:solidFill>
              </a:rPr>
              <a:t>La creatividad crea un mejor trabajo en equipo</a:t>
            </a:r>
          </a:p>
          <a:p>
            <a:pPr marL="914400" lvl="1" indent="-457200" algn="just">
              <a:buFont typeface="Wingdings" panose="05000000000000000000" pitchFamily="2" charset="2"/>
              <a:buChar char="q"/>
            </a:pPr>
            <a:r>
              <a:rPr lang="es-ES" altLang="ko-KR" sz="2800" i="1" dirty="0">
                <a:solidFill>
                  <a:srgbClr val="FF0000"/>
                </a:solidFill>
              </a:rPr>
              <a:t>La creatividad mejora la capacidad de atracción y retención de empleados</a:t>
            </a:r>
          </a:p>
          <a:p>
            <a:pPr marL="914400" lvl="1" indent="-457200" algn="just">
              <a:buFont typeface="Wingdings" panose="05000000000000000000" pitchFamily="2" charset="2"/>
              <a:buChar char="q"/>
            </a:pPr>
            <a:r>
              <a:rPr lang="es-ES" altLang="ko-KR" sz="2800" i="1" dirty="0">
                <a:solidFill>
                  <a:srgbClr val="FF0000"/>
                </a:solidFill>
              </a:rPr>
              <a:t>La creatividad mejora la resolución de problemas</a:t>
            </a:r>
          </a:p>
        </p:txBody>
      </p:sp>
    </p:spTree>
    <p:extLst>
      <p:ext uri="{BB962C8B-B14F-4D97-AF65-F5344CB8AC3E}">
        <p14:creationId xmlns:p14="http://schemas.microsoft.com/office/powerpoint/2010/main" val="11027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452775322"/>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55472" y="2798378"/>
            <a:ext cx="16073000" cy="5693866"/>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s-ES" altLang="ko-KR" sz="2800" i="1" dirty="0">
                <a:solidFill>
                  <a:srgbClr val="002060"/>
                </a:solidFill>
              </a:rPr>
              <a:t>Los programas formativos sobre creatividad se centran normalmente en</a:t>
            </a:r>
          </a:p>
          <a:p>
            <a:pPr marL="914400" lvl="1" indent="-457200" algn="just">
              <a:buFont typeface="Wingdings" panose="05000000000000000000" pitchFamily="2" charset="2"/>
              <a:buChar char="q"/>
            </a:pPr>
            <a:r>
              <a:rPr lang="es-ES" altLang="ko-KR" sz="2800" i="1" dirty="0">
                <a:solidFill>
                  <a:srgbClr val="FF0000"/>
                </a:solidFill>
              </a:rPr>
              <a:t>La generación de ideas </a:t>
            </a:r>
          </a:p>
          <a:p>
            <a:pPr marL="914400" lvl="1" indent="-457200" algn="just">
              <a:buFont typeface="Wingdings" panose="05000000000000000000" pitchFamily="2" charset="2"/>
              <a:buChar char="q"/>
            </a:pPr>
            <a:r>
              <a:rPr lang="es-ES" altLang="ko-KR" sz="2800" i="1" dirty="0">
                <a:solidFill>
                  <a:srgbClr val="FF0000"/>
                </a:solidFill>
              </a:rPr>
              <a:t>Actividades de pensamiento cognitivo </a:t>
            </a:r>
            <a:r>
              <a:rPr lang="es-ES" altLang="ko-KR" sz="2800" i="1" dirty="0">
                <a:solidFill>
                  <a:srgbClr val="243255"/>
                </a:solidFill>
              </a:rPr>
              <a:t>para el desarrollo de habilidades creativas de resolución de problemas</a:t>
            </a:r>
            <a:r>
              <a:rPr lang="es-ES" altLang="ko-KR" sz="2800" i="1" dirty="0">
                <a:solidFill>
                  <a:srgbClr val="002060"/>
                </a:solidFill>
              </a:rPr>
              <a:t>.</a:t>
            </a:r>
          </a:p>
          <a:p>
            <a:pPr marL="914400" lvl="1" indent="-457200" algn="just">
              <a:buFont typeface="Wingdings" panose="05000000000000000000" pitchFamily="2" charset="2"/>
              <a:buChar char="q"/>
            </a:pPr>
            <a:r>
              <a:rPr lang="es-ES" altLang="ko-KR" sz="2800" i="1" dirty="0">
                <a:solidFill>
                  <a:srgbClr val="002060"/>
                </a:solidFill>
              </a:rPr>
              <a:t>Técnicas de creatividad son el medio para desarrollar estas habilidades</a:t>
            </a:r>
          </a:p>
          <a:p>
            <a:pPr marL="457200" indent="-457200" algn="just">
              <a:buFont typeface="Wingdings" panose="05000000000000000000" pitchFamily="2" charset="2"/>
              <a:buChar char="q"/>
            </a:pPr>
            <a:endParaRPr lang="es-ES" altLang="ko-KR" sz="2800" i="1" dirty="0">
              <a:solidFill>
                <a:srgbClr val="243255"/>
              </a:solidFill>
            </a:endParaRPr>
          </a:p>
          <a:p>
            <a:pPr marL="457200" indent="-457200" algn="just">
              <a:buFont typeface="Wingdings" panose="05000000000000000000" pitchFamily="2" charset="2"/>
              <a:buChar char="q"/>
            </a:pPr>
            <a:r>
              <a:rPr lang="es-ES" altLang="ko-KR" sz="2800" i="1" dirty="0">
                <a:solidFill>
                  <a:srgbClr val="E12227"/>
                </a:solidFill>
              </a:rPr>
              <a:t>Técnicas de creatividad</a:t>
            </a:r>
          </a:p>
          <a:p>
            <a:pPr marL="914400" lvl="1" indent="-457200" algn="just">
              <a:buFont typeface="Wingdings" panose="05000000000000000000" pitchFamily="2" charset="2"/>
              <a:buChar char="q"/>
            </a:pPr>
            <a:r>
              <a:rPr lang="es-ES" altLang="ko-KR" sz="2800" i="1" dirty="0">
                <a:solidFill>
                  <a:srgbClr val="002060"/>
                </a:solidFill>
              </a:rPr>
              <a:t>„Sesiones específicas para facilitar el proceso creativo aportando estrategias y heurísticas para  desarrollar nuevas ideas” (por ejemplo, Herrmann &amp; </a:t>
            </a:r>
            <a:r>
              <a:rPr lang="es-ES" altLang="ko-KR" sz="2800" i="1" dirty="0" err="1">
                <a:solidFill>
                  <a:srgbClr val="002060"/>
                </a:solidFill>
              </a:rPr>
              <a:t>Felfe</a:t>
            </a:r>
            <a:r>
              <a:rPr lang="es-ES" altLang="ko-KR" sz="2800" i="1" dirty="0">
                <a:solidFill>
                  <a:srgbClr val="002060"/>
                </a:solidFill>
              </a:rPr>
              <a:t>, 2014; </a:t>
            </a:r>
            <a:r>
              <a:rPr lang="es-ES" altLang="ko-KR" sz="2800" i="1" dirty="0" err="1">
                <a:solidFill>
                  <a:srgbClr val="002060"/>
                </a:solidFill>
              </a:rPr>
              <a:t>Meinel</a:t>
            </a:r>
            <a:r>
              <a:rPr lang="es-ES" altLang="ko-KR" sz="2800" i="1" dirty="0">
                <a:solidFill>
                  <a:srgbClr val="002060"/>
                </a:solidFill>
              </a:rPr>
              <a:t> &amp; </a:t>
            </a:r>
            <a:r>
              <a:rPr lang="es-ES" altLang="ko-KR" sz="2800" i="1" dirty="0" err="1">
                <a:solidFill>
                  <a:srgbClr val="002060"/>
                </a:solidFill>
              </a:rPr>
              <a:t>Voigt</a:t>
            </a:r>
            <a:r>
              <a:rPr lang="es-ES" altLang="ko-KR" sz="2800" i="1" dirty="0">
                <a:solidFill>
                  <a:srgbClr val="002060"/>
                </a:solidFill>
              </a:rPr>
              <a:t>, 2017).</a:t>
            </a:r>
          </a:p>
          <a:p>
            <a:pPr marL="914400" lvl="1" indent="-457200" algn="just">
              <a:buFont typeface="Wingdings" panose="05000000000000000000" pitchFamily="2" charset="2"/>
              <a:buChar char="q"/>
            </a:pPr>
            <a:r>
              <a:rPr lang="es-ES" altLang="ko-KR" sz="2800" i="1" dirty="0">
                <a:solidFill>
                  <a:srgbClr val="002060"/>
                </a:solidFill>
              </a:rPr>
              <a:t>Las técnicas de creatividad son herramientas para “despertar y fortalecer el potencial creativo de las personas” (</a:t>
            </a:r>
            <a:r>
              <a:rPr lang="es-ES" altLang="ko-KR" sz="2800" i="1" dirty="0" err="1">
                <a:solidFill>
                  <a:srgbClr val="002060"/>
                </a:solidFill>
              </a:rPr>
              <a:t>Leopoldino</a:t>
            </a:r>
            <a:r>
              <a:rPr lang="es-ES" altLang="ko-KR" sz="2800" i="1" dirty="0">
                <a:solidFill>
                  <a:srgbClr val="002060"/>
                </a:solidFill>
              </a:rPr>
              <a:t> et al., 2016, p. 95). </a:t>
            </a:r>
          </a:p>
          <a:p>
            <a:pPr marL="914400" lvl="1" indent="-457200" algn="just">
              <a:buFont typeface="Wingdings" panose="05000000000000000000" pitchFamily="2" charset="2"/>
              <a:buChar char="q"/>
            </a:pPr>
            <a:r>
              <a:rPr lang="es-ES" altLang="ko-KR" sz="2800" i="1" dirty="0">
                <a:solidFill>
                  <a:srgbClr val="002060"/>
                </a:solidFill>
              </a:rPr>
              <a:t>Se aplican en las distintas etapas del proceso de innovación =&gt; concretamente en la etapa de generación de ideas (</a:t>
            </a:r>
            <a:r>
              <a:rPr lang="es-ES" altLang="ko-KR" sz="2800" i="1" dirty="0" err="1">
                <a:solidFill>
                  <a:srgbClr val="002060"/>
                </a:solidFill>
              </a:rPr>
              <a:t>Meinel</a:t>
            </a:r>
            <a:r>
              <a:rPr lang="es-ES" altLang="ko-KR" sz="2800" i="1" dirty="0">
                <a:solidFill>
                  <a:srgbClr val="002060"/>
                </a:solidFill>
              </a:rPr>
              <a:t> &amp; </a:t>
            </a:r>
            <a:r>
              <a:rPr lang="es-ES" altLang="ko-KR" sz="2800" i="1" dirty="0" err="1">
                <a:solidFill>
                  <a:srgbClr val="002060"/>
                </a:solidFill>
              </a:rPr>
              <a:t>Voigt</a:t>
            </a:r>
            <a:r>
              <a:rPr lang="es-ES" altLang="ko-KR" sz="2800" i="1" dirty="0">
                <a:solidFill>
                  <a:srgbClr val="002060"/>
                </a:solidFill>
              </a:rPr>
              <a:t>, 2017; Smith, 1998). </a:t>
            </a:r>
          </a:p>
        </p:txBody>
      </p:sp>
    </p:spTree>
    <p:extLst>
      <p:ext uri="{BB962C8B-B14F-4D97-AF65-F5344CB8AC3E}">
        <p14:creationId xmlns:p14="http://schemas.microsoft.com/office/powerpoint/2010/main" val="2952393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630692868"/>
              </p:ext>
            </p:extLst>
          </p:nvPr>
        </p:nvGraphicFramePr>
        <p:xfrm>
          <a:off x="649785" y="1538107"/>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49785" y="2631953"/>
            <a:ext cx="16073000" cy="5693866"/>
          </a:xfrm>
          <a:prstGeom prst="rect">
            <a:avLst/>
          </a:prstGeom>
          <a:noFill/>
          <a:ln>
            <a:solidFill>
              <a:srgbClr val="E12227"/>
            </a:solidFill>
          </a:ln>
        </p:spPr>
        <p:txBody>
          <a:bodyPr wrap="square" rtlCol="0">
            <a:spAutoFit/>
          </a:bodyPr>
          <a:lstStyle/>
          <a:p>
            <a:pPr marL="457200" indent="-457200" algn="just">
              <a:buFont typeface="Arial" panose="020B0604020202020204" pitchFamily="34" charset="0"/>
              <a:buChar char="•"/>
            </a:pPr>
            <a:r>
              <a:rPr lang="es-ES" altLang="ko-KR" sz="2800" i="1" dirty="0">
                <a:solidFill>
                  <a:srgbClr val="002060"/>
                </a:solidFill>
              </a:rPr>
              <a:t>Dos dimensiones:</a:t>
            </a:r>
          </a:p>
          <a:p>
            <a:pPr marL="971550" lvl="1" indent="-514350" algn="just">
              <a:buFont typeface="+mj-lt"/>
              <a:buAutoNum type="arabicPeriod"/>
            </a:pPr>
            <a:r>
              <a:rPr lang="es-ES" altLang="ko-KR" sz="2800" i="1" dirty="0">
                <a:solidFill>
                  <a:srgbClr val="002060"/>
                </a:solidFill>
              </a:rPr>
              <a:t>Generación de ideas por:</a:t>
            </a:r>
          </a:p>
          <a:p>
            <a:pPr marL="1371600" lvl="2" indent="-457200" algn="just">
              <a:buFont typeface="Arial" panose="020B0604020202020204" pitchFamily="34" charset="0"/>
              <a:buChar char="•"/>
            </a:pPr>
            <a:r>
              <a:rPr lang="es-ES" altLang="ko-KR" sz="2800" i="1" dirty="0">
                <a:solidFill>
                  <a:srgbClr val="002060"/>
                </a:solidFill>
              </a:rPr>
              <a:t>Intuición estimulante</a:t>
            </a:r>
          </a:p>
          <a:p>
            <a:pPr marL="1371600" lvl="2" indent="-457200" algn="just">
              <a:buFont typeface="Arial" panose="020B0604020202020204" pitchFamily="34" charset="0"/>
              <a:buChar char="•"/>
            </a:pPr>
            <a:r>
              <a:rPr lang="es-ES" altLang="ko-KR" sz="2800" i="1" dirty="0">
                <a:solidFill>
                  <a:srgbClr val="002060"/>
                </a:solidFill>
              </a:rPr>
              <a:t>Uso de un enfoque sistemático de resolución de problemas. </a:t>
            </a:r>
          </a:p>
          <a:p>
            <a:pPr marL="971550" lvl="1" indent="-514350" algn="just">
              <a:buFont typeface="+mj-lt"/>
              <a:buAutoNum type="arabicPeriod"/>
            </a:pPr>
            <a:r>
              <a:rPr lang="es-ES" altLang="ko-KR" sz="2800" i="1" dirty="0">
                <a:solidFill>
                  <a:srgbClr val="002060"/>
                </a:solidFill>
              </a:rPr>
              <a:t>Mecanismo de activación de ideas: </a:t>
            </a:r>
          </a:p>
          <a:p>
            <a:pPr marL="1371600" lvl="2" indent="-457200" algn="just">
              <a:buFont typeface="Arial" panose="020B0604020202020204" pitchFamily="34" charset="0"/>
              <a:buChar char="•"/>
            </a:pPr>
            <a:r>
              <a:rPr lang="es-ES" altLang="ko-KR" sz="2800" i="1" dirty="0">
                <a:solidFill>
                  <a:srgbClr val="002060"/>
                </a:solidFill>
              </a:rPr>
              <a:t>Las ideas pueden ser el resultado de la modificación y desarrollo de ideas ya existentes</a:t>
            </a:r>
          </a:p>
          <a:p>
            <a:pPr marL="1371600" lvl="2" indent="-457200" algn="just">
              <a:buFont typeface="Arial" panose="020B0604020202020204" pitchFamily="34" charset="0"/>
              <a:buChar char="•"/>
            </a:pPr>
            <a:r>
              <a:rPr lang="es-ES" altLang="ko-KR" sz="2800" i="1" dirty="0">
                <a:solidFill>
                  <a:srgbClr val="002060"/>
                </a:solidFill>
              </a:rPr>
              <a:t>Las ideas pueden desencadenarse por una confrontación con eventos, objetos o pensamientos que son independientes del problema en cuestión. </a:t>
            </a:r>
          </a:p>
          <a:p>
            <a:pPr marL="457200" indent="-457200" algn="just">
              <a:buFont typeface="Arial" panose="020B0604020202020204" pitchFamily="34" charset="0"/>
              <a:buChar char="•"/>
            </a:pPr>
            <a:r>
              <a:rPr lang="es-ES" altLang="ko-KR" sz="2800" i="1" dirty="0">
                <a:solidFill>
                  <a:srgbClr val="002060"/>
                </a:solidFill>
              </a:rPr>
              <a:t>De estas dos dimensiones =&gt;  Cuatro categorías de técnicas de la creatividad</a:t>
            </a:r>
          </a:p>
          <a:p>
            <a:pPr marL="914400" lvl="1" indent="-457200" algn="just">
              <a:buFont typeface="Arial" panose="020B0604020202020204" pitchFamily="34" charset="0"/>
              <a:buChar char="•"/>
            </a:pPr>
            <a:r>
              <a:rPr lang="es-ES" altLang="ko-KR" sz="2800" i="1" dirty="0">
                <a:solidFill>
                  <a:srgbClr val="E12227"/>
                </a:solidFill>
              </a:rPr>
              <a:t>Asociación intuitiva (AI), </a:t>
            </a:r>
          </a:p>
          <a:p>
            <a:pPr marL="914400" lvl="1" indent="-457200" algn="just">
              <a:buFont typeface="Arial" panose="020B0604020202020204" pitchFamily="34" charset="0"/>
              <a:buChar char="•"/>
            </a:pPr>
            <a:r>
              <a:rPr lang="es-ES" altLang="ko-KR" sz="2800" i="1" dirty="0">
                <a:solidFill>
                  <a:srgbClr val="E12227"/>
                </a:solidFill>
              </a:rPr>
              <a:t>Confrontación intuitiva (CI), </a:t>
            </a:r>
          </a:p>
          <a:p>
            <a:pPr marL="914400" lvl="1" indent="-457200" algn="just">
              <a:buFont typeface="Arial" panose="020B0604020202020204" pitchFamily="34" charset="0"/>
              <a:buChar char="•"/>
            </a:pPr>
            <a:r>
              <a:rPr lang="es-ES" altLang="ko-KR" sz="2800" i="1" dirty="0">
                <a:solidFill>
                  <a:srgbClr val="E12227"/>
                </a:solidFill>
              </a:rPr>
              <a:t>Variación sistemática (VS)</a:t>
            </a:r>
          </a:p>
          <a:p>
            <a:pPr marL="914400" lvl="1" indent="-457200" algn="just">
              <a:buFont typeface="Arial" panose="020B0604020202020204" pitchFamily="34" charset="0"/>
              <a:buChar char="•"/>
            </a:pPr>
            <a:r>
              <a:rPr lang="es-ES" altLang="ko-KR" sz="2800" i="1" dirty="0">
                <a:solidFill>
                  <a:srgbClr val="E12227"/>
                </a:solidFill>
              </a:rPr>
              <a:t>Confrontación sistemática (CS).</a:t>
            </a:r>
          </a:p>
        </p:txBody>
      </p:sp>
    </p:spTree>
    <p:extLst>
      <p:ext uri="{BB962C8B-B14F-4D97-AF65-F5344CB8AC3E}">
        <p14:creationId xmlns:p14="http://schemas.microsoft.com/office/powerpoint/2010/main" val="2074133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215802494"/>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99313637"/>
              </p:ext>
            </p:extLst>
          </p:nvPr>
        </p:nvGraphicFramePr>
        <p:xfrm>
          <a:off x="762001" y="2798378"/>
          <a:ext cx="15951533" cy="5120566"/>
        </p:xfrm>
        <a:graphic>
          <a:graphicData uri="http://schemas.openxmlformats.org/drawingml/2006/table">
            <a:tbl>
              <a:tblPr firstRow="1" bandRow="1">
                <a:tableStyleId>{9DCAF9ED-07DC-4A11-8D7F-57B35C25682E}</a:tableStyleId>
              </a:tblPr>
              <a:tblGrid>
                <a:gridCol w="828000">
                  <a:extLst>
                    <a:ext uri="{9D8B030D-6E8A-4147-A177-3AD203B41FA5}">
                      <a16:colId xmlns:a16="http://schemas.microsoft.com/office/drawing/2014/main" val="363209518"/>
                    </a:ext>
                  </a:extLst>
                </a:gridCol>
                <a:gridCol w="4095161">
                  <a:extLst>
                    <a:ext uri="{9D8B030D-6E8A-4147-A177-3AD203B41FA5}">
                      <a16:colId xmlns:a16="http://schemas.microsoft.com/office/drawing/2014/main" val="215662280"/>
                    </a:ext>
                  </a:extLst>
                </a:gridCol>
                <a:gridCol w="5514186">
                  <a:extLst>
                    <a:ext uri="{9D8B030D-6E8A-4147-A177-3AD203B41FA5}">
                      <a16:colId xmlns:a16="http://schemas.microsoft.com/office/drawing/2014/main" val="1839381889"/>
                    </a:ext>
                  </a:extLst>
                </a:gridCol>
                <a:gridCol w="5514186">
                  <a:extLst>
                    <a:ext uri="{9D8B030D-6E8A-4147-A177-3AD203B41FA5}">
                      <a16:colId xmlns:a16="http://schemas.microsoft.com/office/drawing/2014/main" val="1542691788"/>
                    </a:ext>
                  </a:extLst>
                </a:gridCol>
              </a:tblGrid>
              <a:tr h="792000">
                <a:tc rowSpan="6">
                  <a:txBody>
                    <a:bodyPr/>
                    <a:lstStyle/>
                    <a:p>
                      <a:pPr algn="ctr"/>
                      <a:endParaRPr lang="hr-HR"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a:txBody>
                    <a:bodyPr/>
                    <a:lstStyle/>
                    <a:p>
                      <a:pPr algn="ctr"/>
                      <a:endParaRPr lang="en-GB" sz="36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3200" noProof="0"/>
                        <a:t>Mecanismo de activación de ideas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hMerge="1">
                  <a:txBody>
                    <a:bodyPr/>
                    <a:lstStyle/>
                    <a:p>
                      <a:pPr algn="ctr"/>
                      <a:endParaRPr lang="hr-HR" sz="3600" dirty="0"/>
                    </a:p>
                  </a:txBody>
                  <a:tcPr anchor="ctr">
                    <a:lnB w="12700" cap="flat" cmpd="sng" algn="ctr">
                      <a:solidFill>
                        <a:schemeClr val="tx1"/>
                      </a:solidFill>
                      <a:prstDash val="solid"/>
                      <a:round/>
                      <a:headEnd type="none" w="med" len="med"/>
                      <a:tailEnd type="none" w="med" len="med"/>
                    </a:lnB>
                    <a:solidFill>
                      <a:srgbClr val="E12227"/>
                    </a:solidFill>
                  </a:tcPr>
                </a:tc>
                <a:extLst>
                  <a:ext uri="{0D108BD9-81ED-4DB2-BD59-A6C34878D82A}">
                    <a16:rowId xmlns:a16="http://schemas.microsoft.com/office/drawing/2014/main" val="1355754305"/>
                  </a:ext>
                </a:extLst>
              </a:tr>
              <a:tr h="612584">
                <a:tc vMerge="1">
                  <a:txBody>
                    <a:bodyPr/>
                    <a:lstStyle/>
                    <a:p>
                      <a:pPr algn="ctr"/>
                      <a:endParaRPr lang="hr-HR"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2400" b="1" noProof="0">
                          <a:solidFill>
                            <a:srgbClr val="243255"/>
                          </a:solidFill>
                        </a:rPr>
                        <a:t>Variación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2400" b="1" noProof="0">
                          <a:solidFill>
                            <a:srgbClr val="243255"/>
                          </a:solidFill>
                        </a:rPr>
                        <a:t>Confrontación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4697645"/>
                  </a:ext>
                </a:extLst>
              </a:tr>
              <a:tr h="612584">
                <a:tc vMerge="1">
                  <a:txBody>
                    <a:bodyPr/>
                    <a:lstStyle/>
                    <a:p>
                      <a:endParaRPr lang="hr-HR"/>
                    </a:p>
                  </a:txBody>
                  <a:tcPr/>
                </a:tc>
                <a:tc vMerge="1">
                  <a:txBody>
                    <a:bodyPr/>
                    <a:lstStyle/>
                    <a:p>
                      <a:pPr algn="ctr"/>
                      <a:endParaRPr lang="hr-HR"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2000" b="1" noProof="0">
                          <a:solidFill>
                            <a:srgbClr val="FF0000"/>
                          </a:solidFill>
                        </a:rPr>
                        <a:t>Métodos de asociación intuitiva (AI)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2000" b="1" noProof="0">
                          <a:solidFill>
                            <a:srgbClr val="FF0000"/>
                          </a:solidFill>
                        </a:rPr>
                        <a:t>Métodos de confrontación intuitiva (CI)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334115"/>
                  </a:ext>
                </a:extLst>
              </a:tr>
              <a:tr h="1270978">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2400" b="1" noProof="0">
                          <a:solidFill>
                            <a:srgbClr val="243255"/>
                          </a:solidFill>
                        </a:rPr>
                        <a:t>Estimulación de la intuición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82775" indent="-285750" algn="l">
                        <a:buFont typeface="Arial" panose="020B0604020202020204" pitchFamily="34" charset="0"/>
                        <a:buChar char="•"/>
                      </a:pPr>
                      <a:r>
                        <a:rPr lang="es-ES" noProof="0">
                          <a:solidFill>
                            <a:srgbClr val="243255"/>
                          </a:solidFill>
                        </a:rPr>
                        <a:t>Brainstorming</a:t>
                      </a:r>
                    </a:p>
                    <a:p>
                      <a:pPr marL="1882775" indent="-285750" algn="l">
                        <a:buFont typeface="Arial" panose="020B0604020202020204" pitchFamily="34" charset="0"/>
                        <a:buChar char="•"/>
                      </a:pPr>
                      <a:r>
                        <a:rPr lang="es-ES" noProof="0">
                          <a:solidFill>
                            <a:srgbClr val="243255"/>
                          </a:solidFill>
                        </a:rPr>
                        <a:t>Brainwriting</a:t>
                      </a:r>
                    </a:p>
                    <a:p>
                      <a:pPr marL="1882775" indent="-285750" algn="l">
                        <a:buFont typeface="Arial" panose="020B0604020202020204" pitchFamily="34" charset="0"/>
                        <a:buChar char="•"/>
                      </a:pPr>
                      <a:r>
                        <a:rPr lang="es-ES" noProof="0">
                          <a:solidFill>
                            <a:srgbClr val="243255"/>
                          </a:solidFill>
                        </a:rPr>
                        <a:t>Speed-Dating (citas rápidas)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s-ES" noProof="0">
                          <a:solidFill>
                            <a:srgbClr val="243255"/>
                          </a:solidFill>
                        </a:rPr>
                        <a:t>Estimular el análisis de palabras</a:t>
                      </a:r>
                    </a:p>
                    <a:p>
                      <a:pPr marL="1609725" indent="-285750" algn="l">
                        <a:buFont typeface="Arial" panose="020B0604020202020204" pitchFamily="34" charset="0"/>
                        <a:buChar char="•"/>
                      </a:pPr>
                      <a:r>
                        <a:rPr lang="es-ES" noProof="0">
                          <a:solidFill>
                            <a:srgbClr val="243255"/>
                          </a:solidFill>
                        </a:rPr>
                        <a:t>Intuición Semántica</a:t>
                      </a:r>
                    </a:p>
                    <a:p>
                      <a:pPr marL="1609725" indent="-285750" algn="l">
                        <a:buFont typeface="Arial" panose="020B0604020202020204" pitchFamily="34" charset="0"/>
                        <a:buChar char="•"/>
                      </a:pPr>
                      <a:r>
                        <a:rPr lang="es-ES" noProof="0">
                          <a:solidFill>
                            <a:srgbClr val="243255"/>
                          </a:solidFill>
                        </a:rPr>
                        <a:t>Provocación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35146"/>
                  </a:ext>
                </a:extLst>
              </a:tr>
              <a:tr h="612584">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sz="2400" b="1" noProof="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2000" b="1" noProof="0">
                          <a:solidFill>
                            <a:srgbClr val="FF0000"/>
                          </a:solidFill>
                        </a:rPr>
                        <a:t>Métodos de variación sistemática (VS)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2000" b="1" noProof="0">
                          <a:solidFill>
                            <a:srgbClr val="FF0000"/>
                          </a:solidFill>
                        </a:rPr>
                        <a:t>Métodos de confrontación sistemática (CS).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217870"/>
                  </a:ext>
                </a:extLst>
              </a:tr>
              <a:tr h="1219836">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2400" b="1" noProof="0" dirty="0">
                          <a:solidFill>
                            <a:srgbClr val="243255"/>
                          </a:solidFill>
                        </a:rPr>
                        <a:t>Concepto analítico-sistemático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82775" indent="-285750" algn="l">
                        <a:buFont typeface="Arial" panose="020B0604020202020204" pitchFamily="34" charset="0"/>
                        <a:buChar char="•"/>
                      </a:pPr>
                      <a:r>
                        <a:rPr lang="es-ES" noProof="0">
                          <a:solidFill>
                            <a:srgbClr val="243255"/>
                          </a:solidFill>
                        </a:rPr>
                        <a:t>Cuadro morfológico</a:t>
                      </a:r>
                    </a:p>
                    <a:p>
                      <a:pPr marL="1882775" indent="-285750" algn="l">
                        <a:buFont typeface="Arial" panose="020B0604020202020204" pitchFamily="34" charset="0"/>
                        <a:buChar char="•"/>
                      </a:pPr>
                      <a:r>
                        <a:rPr lang="es-ES" noProof="0">
                          <a:solidFill>
                            <a:srgbClr val="243255"/>
                          </a:solidFill>
                        </a:rPr>
                        <a:t>Programación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s-ES" noProof="0" dirty="0">
                          <a:solidFill>
                            <a:srgbClr val="243255"/>
                          </a:solidFill>
                        </a:rPr>
                        <a:t>Seis sombreros pensantes</a:t>
                      </a:r>
                    </a:p>
                    <a:p>
                      <a:pPr marL="1609725" indent="-285750" algn="l">
                        <a:buFont typeface="Arial" panose="020B0604020202020204" pitchFamily="34" charset="0"/>
                        <a:buChar char="•"/>
                      </a:pPr>
                      <a:r>
                        <a:rPr lang="es-ES" noProof="0" dirty="0">
                          <a:solidFill>
                            <a:srgbClr val="243255"/>
                          </a:solidFill>
                        </a:rPr>
                        <a:t>TRIZ</a:t>
                      </a:r>
                    </a:p>
                    <a:p>
                      <a:pPr marL="1609725" indent="-285750" algn="l">
                        <a:buFont typeface="Arial" panose="020B0604020202020204" pitchFamily="34" charset="0"/>
                        <a:buChar char="•"/>
                      </a:pPr>
                      <a:r>
                        <a:rPr lang="es-ES" noProof="0" dirty="0">
                          <a:solidFill>
                            <a:srgbClr val="243255"/>
                          </a:solidFill>
                        </a:rPr>
                        <a:t>TILMAG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510232"/>
                  </a:ext>
                </a:extLst>
              </a:tr>
            </a:tbl>
          </a:graphicData>
        </a:graphic>
      </p:graphicFrame>
    </p:spTree>
    <p:extLst>
      <p:ext uri="{BB962C8B-B14F-4D97-AF65-F5344CB8AC3E}">
        <p14:creationId xmlns:p14="http://schemas.microsoft.com/office/powerpoint/2010/main" val="3097099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617989332"/>
              </p:ext>
            </p:extLst>
          </p:nvPr>
        </p:nvGraphicFramePr>
        <p:xfrm>
          <a:off x="651465" y="1451292"/>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3483218509"/>
              </p:ext>
            </p:extLst>
          </p:nvPr>
        </p:nvGraphicFramePr>
        <p:xfrm>
          <a:off x="651465" y="2439396"/>
          <a:ext cx="12531135" cy="59807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p:cNvPicPr>
            <a:picLocks noChangeAspect="1"/>
          </p:cNvPicPr>
          <p:nvPr/>
        </p:nvPicPr>
        <p:blipFill>
          <a:blip r:embed="rId15"/>
          <a:stretch>
            <a:fillRect/>
          </a:stretch>
        </p:blipFill>
        <p:spPr>
          <a:xfrm>
            <a:off x="13401843" y="3619500"/>
            <a:ext cx="3371513" cy="1893234"/>
          </a:xfrm>
          <a:prstGeom prst="rect">
            <a:avLst/>
          </a:prstGeom>
        </p:spPr>
      </p:pic>
      <p:pic>
        <p:nvPicPr>
          <p:cNvPr id="6" name="Picture 5" descr="Agile Project Management | At VFS Digital Design, we teach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912335" y="5219700"/>
            <a:ext cx="3114684" cy="2336013"/>
          </a:xfrm>
          <a:prstGeom prst="rect">
            <a:avLst/>
          </a:prstGeom>
        </p:spPr>
      </p:pic>
    </p:spTree>
    <p:extLst>
      <p:ext uri="{BB962C8B-B14F-4D97-AF65-F5344CB8AC3E}">
        <p14:creationId xmlns:p14="http://schemas.microsoft.com/office/powerpoint/2010/main" val="958636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697103071"/>
              </p:ext>
            </p:extLst>
          </p:nvPr>
        </p:nvGraphicFramePr>
        <p:xfrm>
          <a:off x="651465" y="1451292"/>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4240958708"/>
              </p:ext>
            </p:extLst>
          </p:nvPr>
        </p:nvGraphicFramePr>
        <p:xfrm>
          <a:off x="651465" y="2439396"/>
          <a:ext cx="12531135" cy="59807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p:cNvPicPr>
            <a:picLocks noChangeAspect="1"/>
          </p:cNvPicPr>
          <p:nvPr/>
        </p:nvPicPr>
        <p:blipFill>
          <a:blip r:embed="rId15"/>
          <a:stretch>
            <a:fillRect/>
          </a:stretch>
        </p:blipFill>
        <p:spPr>
          <a:xfrm>
            <a:off x="13401843" y="3619500"/>
            <a:ext cx="3371513" cy="1893234"/>
          </a:xfrm>
          <a:prstGeom prst="rect">
            <a:avLst/>
          </a:prstGeom>
        </p:spPr>
      </p:pic>
      <p:pic>
        <p:nvPicPr>
          <p:cNvPr id="6" name="Picture 5" descr="Agile Project Management | At VFS Digital Design, we teach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912335" y="5219700"/>
            <a:ext cx="3114684" cy="2336013"/>
          </a:xfrm>
          <a:prstGeom prst="rect">
            <a:avLst/>
          </a:prstGeom>
        </p:spPr>
      </p:pic>
    </p:spTree>
    <p:extLst>
      <p:ext uri="{BB962C8B-B14F-4D97-AF65-F5344CB8AC3E}">
        <p14:creationId xmlns:p14="http://schemas.microsoft.com/office/powerpoint/2010/main" val="4119665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844388" y="843988"/>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ÍNDICE</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3710322" y="280347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7876857" y="280347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2500147" y="277048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56">
            <a:extLst>
              <a:ext uri="{FF2B5EF4-FFF2-40B4-BE49-F238E27FC236}">
                <a16:creationId xmlns:a16="http://schemas.microsoft.com/office/drawing/2014/main" id="{FC0B86D3-10E4-4A4E-B970-B4043839F4DF}"/>
              </a:ext>
            </a:extLst>
          </p:cNvPr>
          <p:cNvGrpSpPr/>
          <p:nvPr/>
        </p:nvGrpSpPr>
        <p:grpSpPr>
          <a:xfrm>
            <a:off x="501852" y="3768293"/>
            <a:ext cx="4908348" cy="4092108"/>
            <a:chOff x="1704484" y="1832327"/>
            <a:chExt cx="1053476" cy="1046885"/>
          </a:xfrm>
        </p:grpSpPr>
        <p:sp>
          <p:nvSpPr>
            <p:cNvPr id="47" name="TextBox 33">
              <a:extLst>
                <a:ext uri="{FF2B5EF4-FFF2-40B4-BE49-F238E27FC236}">
                  <a16:creationId xmlns:a16="http://schemas.microsoft.com/office/drawing/2014/main" id="{611F3A84-94C4-48B0-AA6E-E346E1BF6A5A}"/>
                </a:ext>
              </a:extLst>
            </p:cNvPr>
            <p:cNvSpPr txBox="1"/>
            <p:nvPr/>
          </p:nvSpPr>
          <p:spPr>
            <a:xfrm>
              <a:off x="1723173" y="2005214"/>
              <a:ext cx="1034787" cy="873998"/>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a:cs typeface="Arial" pitchFamily="34" charset="0"/>
              </a:endParaRPr>
            </a:p>
            <a:p>
              <a:pPr marL="342900" indent="-342900">
                <a:buFont typeface="Arial" panose="020B0604020202020204" pitchFamily="34" charset="0"/>
                <a:buChar char="•"/>
              </a:pPr>
              <a:r>
                <a:rPr lang="es-ES" altLang="ko-KR" sz="2800" dirty="0">
                  <a:cs typeface="Arial" pitchFamily="34" charset="0"/>
                </a:rPr>
                <a:t>¿Qué es la creatividad? Su importancia</a:t>
              </a:r>
            </a:p>
            <a:p>
              <a:pPr marL="342900" indent="-342900">
                <a:buFont typeface="Arial" panose="020B0604020202020204" pitchFamily="34" charset="0"/>
                <a:buChar char="•"/>
              </a:pPr>
              <a:r>
                <a:rPr lang="es-ES" altLang="ko-KR" sz="2800" dirty="0">
                  <a:cs typeface="Arial" pitchFamily="34" charset="0"/>
                </a:rPr>
                <a:t>Componentes de la creatividad y el modelo de creatividad 4P  </a:t>
              </a:r>
            </a:p>
            <a:p>
              <a:pPr marL="342900" indent="-342900">
                <a:buFont typeface="Arial" panose="020B0604020202020204" pitchFamily="34" charset="0"/>
                <a:buChar char="•"/>
              </a:pPr>
              <a:r>
                <a:rPr lang="es-ES" altLang="ko-KR" sz="2800" dirty="0">
                  <a:cs typeface="Arial" pitchFamily="34" charset="0"/>
                </a:rPr>
                <a:t>Tipos de creatividad</a:t>
              </a:r>
            </a:p>
          </p:txBody>
        </p:sp>
        <p:sp>
          <p:nvSpPr>
            <p:cNvPr id="48" name="TextBox 34">
              <a:extLst>
                <a:ext uri="{FF2B5EF4-FFF2-40B4-BE49-F238E27FC236}">
                  <a16:creationId xmlns:a16="http://schemas.microsoft.com/office/drawing/2014/main" id="{9A4BBE72-BFEB-4C72-9760-B722279C9CA7}"/>
                </a:ext>
              </a:extLst>
            </p:cNvPr>
            <p:cNvSpPr txBox="1"/>
            <p:nvPr/>
          </p:nvSpPr>
          <p:spPr>
            <a:xfrm>
              <a:off x="1704484" y="1832327"/>
              <a:ext cx="1023846" cy="149603"/>
            </a:xfrm>
            <a:prstGeom prst="rect">
              <a:avLst/>
            </a:prstGeom>
            <a:noFill/>
          </p:spPr>
          <p:txBody>
            <a:bodyPr wrap="square" lIns="108000" rIns="108000" rtlCol="0">
              <a:spAutoFit/>
            </a:bodyPr>
            <a:lstStyle/>
            <a:p>
              <a:pPr algn="ctr"/>
              <a:r>
                <a:rPr lang="es-ES" altLang="ko-KR" sz="3200" b="1" dirty="0">
                  <a:solidFill>
                    <a:srgbClr val="243255"/>
                  </a:solidFill>
                  <a:cs typeface="Arial" pitchFamily="34" charset="0"/>
                </a:rPr>
                <a:t>Definición de creatividad</a:t>
              </a:r>
            </a:p>
          </p:txBody>
        </p:sp>
      </p:grpSp>
      <p:sp>
        <p:nvSpPr>
          <p:cNvPr id="51" name="TextBox 38">
            <a:extLst>
              <a:ext uri="{FF2B5EF4-FFF2-40B4-BE49-F238E27FC236}">
                <a16:creationId xmlns:a16="http://schemas.microsoft.com/office/drawing/2014/main" id="{9456F793-01BD-4953-A99E-8176A0EDB3AA}"/>
              </a:ext>
            </a:extLst>
          </p:cNvPr>
          <p:cNvSpPr txBox="1"/>
          <p:nvPr/>
        </p:nvSpPr>
        <p:spPr>
          <a:xfrm>
            <a:off x="7704151" y="3306629"/>
            <a:ext cx="1584782"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Unidad </a:t>
            </a:r>
            <a:r>
              <a:rPr lang="hr-HR" altLang="ko-KR" sz="2400" b="1" dirty="0">
                <a:solidFill>
                  <a:srgbClr val="243255"/>
                </a:solidFill>
                <a:cs typeface="Arial" pitchFamily="34" charset="0"/>
              </a:rPr>
              <a:t>2</a:t>
            </a:r>
            <a:endParaRPr lang="ko-KR" altLang="en-US" sz="2400" b="1" dirty="0">
              <a:solidFill>
                <a:srgbClr val="243255"/>
              </a:solidFill>
              <a:cs typeface="Arial" pitchFamily="34" charset="0"/>
            </a:endParaRPr>
          </a:p>
        </p:txBody>
      </p:sp>
      <p:grpSp>
        <p:nvGrpSpPr>
          <p:cNvPr id="52" name="Group 90">
            <a:extLst>
              <a:ext uri="{FF2B5EF4-FFF2-40B4-BE49-F238E27FC236}">
                <a16:creationId xmlns:a16="http://schemas.microsoft.com/office/drawing/2014/main" id="{96A9D34C-2DFC-4ABF-9A58-E2D5DAE4839B}"/>
              </a:ext>
            </a:extLst>
          </p:cNvPr>
          <p:cNvGrpSpPr/>
          <p:nvPr/>
        </p:nvGrpSpPr>
        <p:grpSpPr>
          <a:xfrm>
            <a:off x="12496798" y="3283564"/>
            <a:ext cx="4648199" cy="541188"/>
            <a:chOff x="1105779" y="1766707"/>
            <a:chExt cx="3002962" cy="541188"/>
          </a:xfrm>
        </p:grpSpPr>
        <p:sp>
          <p:nvSpPr>
            <p:cNvPr id="53" name="TextBox 41">
              <a:extLst>
                <a:ext uri="{FF2B5EF4-FFF2-40B4-BE49-F238E27FC236}">
                  <a16:creationId xmlns:a16="http://schemas.microsoft.com/office/drawing/2014/main" id="{8BD68FBC-44FC-4EFC-A09F-16946911D992}"/>
                </a:ext>
              </a:extLst>
            </p:cNvPr>
            <p:cNvSpPr txBox="1"/>
            <p:nvPr/>
          </p:nvSpPr>
          <p:spPr>
            <a:xfrm>
              <a:off x="1105779" y="1907785"/>
              <a:ext cx="3002962" cy="400110"/>
            </a:xfrm>
            <a:prstGeom prst="rect">
              <a:avLst/>
            </a:prstGeom>
            <a:noFill/>
          </p:spPr>
          <p:txBody>
            <a:bodyPr wrap="square" rtlCol="0">
              <a:spAutoFit/>
            </a:bodyPr>
            <a:lstStyle/>
            <a:p>
              <a:endParaRPr lang="en-US" altLang="ko-KR" sz="2000" dirty="0">
                <a:solidFill>
                  <a:srgbClr val="243255"/>
                </a:solidFill>
                <a:cs typeface="Arial" pitchFamily="34"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Unidad 3</a:t>
              </a:r>
              <a:endParaRPr lang="ko-KR" altLang="en-US" sz="2400" b="1" dirty="0">
                <a:solidFill>
                  <a:srgbClr val="243255"/>
                </a:solidFill>
                <a:cs typeface="Arial" pitchFamily="34" charset="0"/>
              </a:endParaRPr>
            </a:p>
          </p:txBody>
        </p:sp>
      </p:grpSp>
      <p:grpSp>
        <p:nvGrpSpPr>
          <p:cNvPr id="21" name="Group 56">
            <a:extLst>
              <a:ext uri="{FF2B5EF4-FFF2-40B4-BE49-F238E27FC236}">
                <a16:creationId xmlns:a16="http://schemas.microsoft.com/office/drawing/2014/main" id="{FC0B86D3-10E4-4A4E-B970-B4043839F4DF}"/>
              </a:ext>
            </a:extLst>
          </p:cNvPr>
          <p:cNvGrpSpPr/>
          <p:nvPr/>
        </p:nvGrpSpPr>
        <p:grpSpPr>
          <a:xfrm>
            <a:off x="5776828" y="3736634"/>
            <a:ext cx="4905544" cy="4123767"/>
            <a:chOff x="1720466" y="1841603"/>
            <a:chExt cx="1023846" cy="821182"/>
          </a:xfrm>
        </p:grpSpPr>
        <p:sp>
          <p:nvSpPr>
            <p:cNvPr id="23" name="TextBox 33">
              <a:extLst>
                <a:ext uri="{FF2B5EF4-FFF2-40B4-BE49-F238E27FC236}">
                  <a16:creationId xmlns:a16="http://schemas.microsoft.com/office/drawing/2014/main" id="{611F3A84-94C4-48B0-AA6E-E346E1BF6A5A}"/>
                </a:ext>
              </a:extLst>
            </p:cNvPr>
            <p:cNvSpPr txBox="1"/>
            <p:nvPr/>
          </p:nvSpPr>
          <p:spPr>
            <a:xfrm>
              <a:off x="1725880" y="1982480"/>
              <a:ext cx="1018432" cy="680305"/>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a:cs typeface="Arial" pitchFamily="34" charset="0"/>
              </a:endParaRPr>
            </a:p>
            <a:p>
              <a:pPr marL="342900" indent="-342900">
                <a:buFont typeface="Arial" panose="020B0604020202020204" pitchFamily="34" charset="0"/>
                <a:buChar char="•"/>
              </a:pPr>
              <a:r>
                <a:rPr lang="es-ES" altLang="ko-KR" sz="2800" dirty="0">
                  <a:cs typeface="Arial" pitchFamily="34" charset="0"/>
                </a:rPr>
                <a:t>Creatividad personal y de equipo</a:t>
              </a:r>
            </a:p>
            <a:p>
              <a:pPr marL="342900" indent="-342900">
                <a:buFont typeface="Arial" panose="020B0604020202020204" pitchFamily="34" charset="0"/>
                <a:buChar char="•"/>
              </a:pPr>
              <a:r>
                <a:rPr lang="es-ES" altLang="ko-KR" sz="2800" dirty="0">
                  <a:cs typeface="Arial" pitchFamily="34" charset="0"/>
                </a:rPr>
                <a:t>Barreras de la creatividad</a:t>
              </a:r>
            </a:p>
            <a:p>
              <a:pPr marL="342900" indent="-342900">
                <a:buFont typeface="Arial" panose="020B0604020202020204" pitchFamily="34" charset="0"/>
                <a:buChar char="•"/>
              </a:pPr>
              <a:r>
                <a:rPr lang="es-ES" altLang="ko-KR" sz="2800" dirty="0">
                  <a:cs typeface="Arial" pitchFamily="34" charset="0"/>
                </a:rPr>
                <a:t>Técnicas de la creatividad</a:t>
              </a:r>
            </a:p>
            <a:p>
              <a:pPr marL="342900" indent="-342900">
                <a:buFont typeface="Arial" panose="020B0604020202020204" pitchFamily="34" charset="0"/>
                <a:buChar char="•"/>
              </a:pPr>
              <a:r>
                <a:rPr lang="es-ES" altLang="ko-KR" sz="2800" dirty="0">
                  <a:cs typeface="Arial" pitchFamily="34" charset="0"/>
                </a:rPr>
                <a:t>Brainstorming, Brainwriting, Seis sombreros pensantes…</a:t>
              </a:r>
            </a:p>
          </p:txBody>
        </p:sp>
        <p:sp>
          <p:nvSpPr>
            <p:cNvPr id="26" name="TextBox 34">
              <a:extLst>
                <a:ext uri="{FF2B5EF4-FFF2-40B4-BE49-F238E27FC236}">
                  <a16:creationId xmlns:a16="http://schemas.microsoft.com/office/drawing/2014/main" id="{9A4BBE72-BFEB-4C72-9760-B722279C9CA7}"/>
                </a:ext>
              </a:extLst>
            </p:cNvPr>
            <p:cNvSpPr txBox="1"/>
            <p:nvPr/>
          </p:nvSpPr>
          <p:spPr>
            <a:xfrm>
              <a:off x="1720466" y="1841603"/>
              <a:ext cx="1023846" cy="214511"/>
            </a:xfrm>
            <a:prstGeom prst="rect">
              <a:avLst/>
            </a:prstGeom>
            <a:noFill/>
          </p:spPr>
          <p:txBody>
            <a:bodyPr wrap="square" lIns="108000" rIns="108000" rtlCol="0">
              <a:spAutoFit/>
            </a:bodyPr>
            <a:lstStyle/>
            <a:p>
              <a:pPr algn="ctr"/>
              <a:r>
                <a:rPr lang="es-ES" altLang="ko-KR" sz="3200" b="1" dirty="0">
                  <a:solidFill>
                    <a:srgbClr val="243255"/>
                  </a:solidFill>
                  <a:cs typeface="Arial" pitchFamily="34" charset="0"/>
                </a:rPr>
                <a:t>Creatividad en equipo y técnicas de creatividad</a:t>
              </a:r>
            </a:p>
          </p:txBody>
        </p:sp>
      </p:grpSp>
      <p:sp>
        <p:nvSpPr>
          <p:cNvPr id="34" name="TextBox 33">
            <a:extLst>
              <a:ext uri="{FF2B5EF4-FFF2-40B4-BE49-F238E27FC236}">
                <a16:creationId xmlns:a16="http://schemas.microsoft.com/office/drawing/2014/main" id="{611F3A84-94C4-48B0-AA6E-E346E1BF6A5A}"/>
              </a:ext>
            </a:extLst>
          </p:cNvPr>
          <p:cNvSpPr txBox="1"/>
          <p:nvPr/>
        </p:nvSpPr>
        <p:spPr>
          <a:xfrm>
            <a:off x="11273572" y="4444083"/>
            <a:ext cx="5185628" cy="2554545"/>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a:cs typeface="Arial" pitchFamily="34" charset="0"/>
            </a:endParaRPr>
          </a:p>
          <a:p>
            <a:pPr marL="342900" indent="-342900">
              <a:buFont typeface="Arial" panose="020B0604020202020204" pitchFamily="34" charset="0"/>
              <a:buChar char="•"/>
            </a:pPr>
            <a:r>
              <a:rPr lang="es-ES" altLang="ko-KR" sz="2800" dirty="0">
                <a:cs typeface="Arial" pitchFamily="34" charset="0"/>
              </a:rPr>
              <a:t>Marco del Design Thinking</a:t>
            </a:r>
          </a:p>
          <a:p>
            <a:pPr marL="342900" indent="-342900">
              <a:buFont typeface="Arial" panose="020B0604020202020204" pitchFamily="34" charset="0"/>
              <a:buChar char="•"/>
            </a:pPr>
            <a:r>
              <a:rPr lang="es-ES" altLang="ko-KR" sz="2800" dirty="0">
                <a:cs typeface="Arial" pitchFamily="34" charset="0"/>
              </a:rPr>
              <a:t>Cinco temas característicos del Design Thinking</a:t>
            </a:r>
          </a:p>
          <a:p>
            <a:pPr marL="342900" indent="-342900">
              <a:buFont typeface="Arial" panose="020B0604020202020204" pitchFamily="34" charset="0"/>
              <a:buChar char="•"/>
            </a:pPr>
            <a:r>
              <a:rPr lang="es-ES" altLang="ko-KR" sz="2800" dirty="0">
                <a:cs typeface="Arial" pitchFamily="34" charset="0"/>
              </a:rPr>
              <a:t>Cuatro tipos de Design Thinking</a:t>
            </a:r>
          </a:p>
        </p:txBody>
      </p:sp>
      <p:sp>
        <p:nvSpPr>
          <p:cNvPr id="35" name="TextBox 34">
            <a:extLst>
              <a:ext uri="{FF2B5EF4-FFF2-40B4-BE49-F238E27FC236}">
                <a16:creationId xmlns:a16="http://schemas.microsoft.com/office/drawing/2014/main" id="{9A4BBE72-BFEB-4C72-9760-B722279C9CA7}"/>
              </a:ext>
            </a:extLst>
          </p:cNvPr>
          <p:cNvSpPr txBox="1"/>
          <p:nvPr/>
        </p:nvSpPr>
        <p:spPr>
          <a:xfrm>
            <a:off x="11247632" y="3911554"/>
            <a:ext cx="4905544" cy="584775"/>
          </a:xfrm>
          <a:prstGeom prst="rect">
            <a:avLst/>
          </a:prstGeom>
          <a:noFill/>
        </p:spPr>
        <p:txBody>
          <a:bodyPr wrap="square" lIns="108000" rIns="108000" rtlCol="0">
            <a:spAutoFit/>
          </a:bodyPr>
          <a:lstStyle/>
          <a:p>
            <a:pPr algn="ctr"/>
            <a:r>
              <a:rPr lang="en-GB" altLang="ko-KR" sz="3200" b="1" dirty="0">
                <a:solidFill>
                  <a:srgbClr val="243255"/>
                </a:solidFill>
                <a:cs typeface="Arial" pitchFamily="34" charset="0"/>
              </a:rPr>
              <a:t>Design Thinking</a:t>
            </a:r>
          </a:p>
        </p:txBody>
      </p:sp>
      <p:sp>
        <p:nvSpPr>
          <p:cNvPr id="28" name="CuadroTexto 27">
            <a:extLst>
              <a:ext uri="{FF2B5EF4-FFF2-40B4-BE49-F238E27FC236}">
                <a16:creationId xmlns:a16="http://schemas.microsoft.com/office/drawing/2014/main" id="{2A32ABCB-CA8A-4F4B-82B3-5E3053D9606D}"/>
              </a:ext>
            </a:extLst>
          </p:cNvPr>
          <p:cNvSpPr txBox="1"/>
          <p:nvPr/>
        </p:nvSpPr>
        <p:spPr>
          <a:xfrm>
            <a:off x="1985308" y="3312746"/>
            <a:ext cx="1584781" cy="461665"/>
          </a:xfrm>
          <a:prstGeom prst="rect">
            <a:avLst/>
          </a:prstGeom>
          <a:noFill/>
        </p:spPr>
        <p:txBody>
          <a:bodyPr wrap="square">
            <a:spAutoFit/>
          </a:bodyPr>
          <a:lstStyle/>
          <a:p>
            <a:r>
              <a:rPr lang="en-US" altLang="ko-KR" sz="2400" b="1" dirty="0">
                <a:solidFill>
                  <a:srgbClr val="243255"/>
                </a:solidFill>
                <a:cs typeface="Arial" pitchFamily="34" charset="0"/>
              </a:rPr>
              <a:t>Unidad 1</a:t>
            </a:r>
            <a:endParaRPr lang="ko-KR" altLang="en-US" sz="2400" b="1" dirty="0">
              <a:solidFill>
                <a:srgbClr val="243255"/>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562948630"/>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5" name="Diagram 4"/>
          <p:cNvGraphicFramePr/>
          <p:nvPr>
            <p:extLst>
              <p:ext uri="{D42A27DB-BD31-4B8C-83A1-F6EECF244321}">
                <p14:modId xmlns:p14="http://schemas.microsoft.com/office/powerpoint/2010/main" val="1309320498"/>
              </p:ext>
            </p:extLst>
          </p:nvPr>
        </p:nvGraphicFramePr>
        <p:xfrm>
          <a:off x="761999" y="2857500"/>
          <a:ext cx="10014579" cy="541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6" name="Picture 5" descr="Free &lt;strong&gt;Six&lt;/strong&gt; &lt;strong&gt;Hats&lt;/strong&gt; PowerPoint Template - Free PowerPoint ..."/>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49000" y="4305300"/>
            <a:ext cx="5638800" cy="3124200"/>
          </a:xfrm>
          <a:prstGeom prst="rect">
            <a:avLst/>
          </a:prstGeom>
          <a:ln>
            <a:solidFill>
              <a:srgbClr val="243255"/>
            </a:solidFill>
          </a:ln>
        </p:spPr>
      </p:pic>
    </p:spTree>
    <p:extLst>
      <p:ext uri="{BB962C8B-B14F-4D97-AF65-F5344CB8AC3E}">
        <p14:creationId xmlns:p14="http://schemas.microsoft.com/office/powerpoint/2010/main" val="622061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87562788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Diagram 8"/>
          <p:cNvGraphicFramePr/>
          <p:nvPr>
            <p:extLst>
              <p:ext uri="{D42A27DB-BD31-4B8C-83A1-F6EECF244321}">
                <p14:modId xmlns:p14="http://schemas.microsoft.com/office/powerpoint/2010/main" val="3867993"/>
              </p:ext>
            </p:extLst>
          </p:nvPr>
        </p:nvGraphicFramePr>
        <p:xfrm>
          <a:off x="761999" y="2857500"/>
          <a:ext cx="15849601" cy="5562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18008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8654859"/>
              </p:ext>
            </p:extLst>
          </p:nvPr>
        </p:nvGraphicFramePr>
        <p:xfrm>
          <a:off x="685800" y="419100"/>
          <a:ext cx="16535400" cy="8021862"/>
        </p:xfrm>
        <a:graphic>
          <a:graphicData uri="http://schemas.openxmlformats.org/drawingml/2006/table">
            <a:tbl>
              <a:tblPr firstRow="1" bandRow="1">
                <a:tableStyleId>{9DCAF9ED-07DC-4A11-8D7F-57B35C25682E}</a:tableStyleId>
              </a:tblPr>
              <a:tblGrid>
                <a:gridCol w="8267700">
                  <a:extLst>
                    <a:ext uri="{9D8B030D-6E8A-4147-A177-3AD203B41FA5}">
                      <a16:colId xmlns:a16="http://schemas.microsoft.com/office/drawing/2014/main" val="1839381889"/>
                    </a:ext>
                  </a:extLst>
                </a:gridCol>
                <a:gridCol w="8267700">
                  <a:extLst>
                    <a:ext uri="{9D8B030D-6E8A-4147-A177-3AD203B41FA5}">
                      <a16:colId xmlns:a16="http://schemas.microsoft.com/office/drawing/2014/main" val="1542691788"/>
                    </a:ext>
                  </a:extLst>
                </a:gridCol>
              </a:tblGrid>
              <a:tr h="1025372">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3200" noProof="0" dirty="0"/>
                        <a:t>Principales prácticas del Design Thinking (</a:t>
                      </a:r>
                      <a:r>
                        <a:rPr lang="es-ES" sz="3200" noProof="0" dirty="0" err="1"/>
                        <a:t>Dell’Era</a:t>
                      </a:r>
                      <a:r>
                        <a:rPr lang="es-ES" sz="3200" baseline="0" noProof="0" dirty="0"/>
                        <a:t> et al., 2018, p.330)</a:t>
                      </a:r>
                      <a:endParaRPr lang="es-ES" sz="32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hMerge="1">
                  <a:txBody>
                    <a:bodyPr/>
                    <a:lstStyle/>
                    <a:p>
                      <a:pPr algn="ctr"/>
                      <a:endParaRPr lang="hr-HR" sz="3600" dirty="0"/>
                    </a:p>
                  </a:txBody>
                  <a:tcPr anchor="ctr">
                    <a:lnB w="12700" cap="flat" cmpd="sng" algn="ctr">
                      <a:solidFill>
                        <a:schemeClr val="tx1"/>
                      </a:solidFill>
                      <a:prstDash val="solid"/>
                      <a:round/>
                      <a:headEnd type="none" w="med" len="med"/>
                      <a:tailEnd type="none" w="med" len="med"/>
                    </a:lnB>
                    <a:solidFill>
                      <a:srgbClr val="E12227"/>
                    </a:solidFill>
                  </a:tcPr>
                </a:tc>
                <a:extLst>
                  <a:ext uri="{0D108BD9-81ED-4DB2-BD59-A6C34878D82A}">
                    <a16:rowId xmlns:a16="http://schemas.microsoft.com/office/drawing/2014/main" val="1355754305"/>
                  </a:ext>
                </a:extLst>
              </a:tr>
              <a:tr h="1120805">
                <a:tc>
                  <a:txBody>
                    <a:bodyPr/>
                    <a:lstStyle/>
                    <a:p>
                      <a:pPr algn="ctr"/>
                      <a:r>
                        <a:rPr lang="es-ES" sz="3200" b="1" noProof="0" dirty="0">
                          <a:solidFill>
                            <a:srgbClr val="243255"/>
                          </a:solidFill>
                        </a:rPr>
                        <a:t>Tema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3200" b="1" noProof="0" dirty="0">
                          <a:solidFill>
                            <a:srgbClr val="243255"/>
                          </a:solidFill>
                        </a:rPr>
                        <a:t>Prácticas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4697645"/>
                  </a:ext>
                </a:extLst>
              </a:tr>
              <a:tr h="1120805">
                <a:tc>
                  <a:txBody>
                    <a:bodyPr/>
                    <a:lstStyle/>
                    <a:p>
                      <a:pPr algn="ctr"/>
                      <a:r>
                        <a:rPr lang="es-ES" sz="2400" b="0" noProof="0" dirty="0">
                          <a:solidFill>
                            <a:srgbClr val="243255"/>
                          </a:solidFill>
                        </a:rPr>
                        <a:t>Enfoque en el usuario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b="0" noProof="0" dirty="0">
                          <a:solidFill>
                            <a:srgbClr val="243255"/>
                          </a:solidFill>
                        </a:rPr>
                        <a:t>Involucrando a los usuarios</a:t>
                      </a:r>
                    </a:p>
                    <a:p>
                      <a:pPr marL="1609725"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b="0" noProof="0" dirty="0">
                          <a:solidFill>
                            <a:srgbClr val="243255"/>
                          </a:solidFill>
                        </a:rPr>
                        <a:t>Empatizando con los humanos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334115"/>
                  </a:ext>
                </a:extLst>
              </a:tr>
              <a:tr h="1120805">
                <a:tc>
                  <a:txBody>
                    <a:bodyPr/>
                    <a:lstStyle/>
                    <a:p>
                      <a:pPr marL="95250" indent="0" algn="ctr">
                        <a:buFont typeface="Arial" panose="020B0604020202020204" pitchFamily="34" charset="0"/>
                        <a:buNone/>
                      </a:pPr>
                      <a:r>
                        <a:rPr lang="es-ES" sz="2400" noProof="0" dirty="0">
                          <a:solidFill>
                            <a:srgbClr val="243255"/>
                          </a:solidFill>
                        </a:rPr>
                        <a:t>Encuadre del problema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s-ES" sz="2400" noProof="0" dirty="0">
                          <a:solidFill>
                            <a:srgbClr val="243255"/>
                          </a:solidFill>
                        </a:rPr>
                        <a:t>Encuadre y reencuadre</a:t>
                      </a:r>
                    </a:p>
                    <a:p>
                      <a:pPr marL="1609725" indent="-285750" algn="l">
                        <a:buFont typeface="Arial" panose="020B0604020202020204" pitchFamily="34" charset="0"/>
                        <a:buChar char="•"/>
                      </a:pPr>
                      <a:r>
                        <a:rPr lang="es-ES" sz="2400" noProof="0" dirty="0">
                          <a:solidFill>
                            <a:srgbClr val="243255"/>
                          </a:solidFill>
                        </a:rPr>
                        <a:t>Razonamiento abductivo</a:t>
                      </a:r>
                      <a:endParaRPr lang="es-ES" sz="2400" baseline="0" noProof="0" dirty="0">
                        <a:solidFill>
                          <a:srgbClr val="243255"/>
                        </a:solidFill>
                      </a:endParaRPr>
                    </a:p>
                    <a:p>
                      <a:pPr marL="1609725" indent="-285750" algn="l">
                        <a:buFont typeface="Arial" panose="020B0604020202020204" pitchFamily="34" charset="0"/>
                        <a:buChar char="•"/>
                      </a:pPr>
                      <a:r>
                        <a:rPr lang="es-ES" sz="2400" baseline="0" noProof="0" dirty="0">
                          <a:solidFill>
                            <a:srgbClr val="243255"/>
                          </a:solidFill>
                        </a:rPr>
                        <a:t>Abrazar la ambigüedad</a:t>
                      </a:r>
                      <a:endParaRPr lang="es-ES"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35146"/>
                  </a:ext>
                </a:extLst>
              </a:tr>
              <a:tr h="1120805">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2400" b="0" noProof="0" dirty="0">
                          <a:solidFill>
                            <a:srgbClr val="243255"/>
                          </a:solidFill>
                        </a:rPr>
                        <a:t>Diversidad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b="0" noProof="0" dirty="0">
                          <a:solidFill>
                            <a:srgbClr val="243255"/>
                          </a:solidFill>
                        </a:rPr>
                        <a:t>Pensamiento integrativo</a:t>
                      </a:r>
                    </a:p>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b="0" noProof="0" dirty="0">
                          <a:solidFill>
                            <a:srgbClr val="243255"/>
                          </a:solidFill>
                        </a:rPr>
                        <a:t>Pensamiento holístico</a:t>
                      </a:r>
                      <a:endParaRPr lang="es-ES" sz="2400" b="0" baseline="0" noProof="0" dirty="0">
                        <a:solidFill>
                          <a:srgbClr val="243255"/>
                        </a:solidFill>
                      </a:endParaRPr>
                    </a:p>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b="0" baseline="0" noProof="0" dirty="0">
                          <a:solidFill>
                            <a:srgbClr val="243255"/>
                          </a:solidFill>
                        </a:rPr>
                        <a:t>Colaboración interdisciplinar</a:t>
                      </a:r>
                      <a:endParaRPr lang="es-ES" sz="2400" b="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217870"/>
                  </a:ext>
                </a:extLst>
              </a:tr>
              <a:tr h="1120805">
                <a:tc>
                  <a:txBody>
                    <a:bodyPr/>
                    <a:lstStyle/>
                    <a:p>
                      <a:pPr marL="0" indent="0" algn="ctr">
                        <a:buFont typeface="Arial" panose="020B0604020202020204" pitchFamily="34" charset="0"/>
                        <a:buNone/>
                      </a:pPr>
                      <a:r>
                        <a:rPr lang="es-ES" sz="2400" noProof="0" dirty="0">
                          <a:solidFill>
                            <a:srgbClr val="243255"/>
                          </a:solidFill>
                        </a:rPr>
                        <a:t>Experimentación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s-ES" sz="2400" noProof="0" dirty="0">
                          <a:solidFill>
                            <a:srgbClr val="243255"/>
                          </a:solidFill>
                        </a:rPr>
                        <a:t>Aprender haciendo</a:t>
                      </a:r>
                    </a:p>
                    <a:p>
                      <a:pPr marL="1609725" indent="-285750" algn="l">
                        <a:buFont typeface="Arial" panose="020B0604020202020204" pitchFamily="34" charset="0"/>
                        <a:buChar char="•"/>
                      </a:pPr>
                      <a:r>
                        <a:rPr lang="es-ES" sz="2400" noProof="0" dirty="0">
                          <a:solidFill>
                            <a:srgbClr val="243255"/>
                          </a:solidFill>
                        </a:rPr>
                        <a:t>Fallar a menudo y pronto</a:t>
                      </a:r>
                      <a:endParaRPr lang="es-ES" sz="2400" baseline="0" noProof="0" dirty="0">
                        <a:solidFill>
                          <a:srgbClr val="243255"/>
                        </a:solidFill>
                      </a:endParaRPr>
                    </a:p>
                    <a:p>
                      <a:pPr marL="1609725" indent="-285750" algn="l">
                        <a:buFont typeface="Arial" panose="020B0604020202020204" pitchFamily="34" charset="0"/>
                        <a:buChar char="•"/>
                      </a:pPr>
                      <a:r>
                        <a:rPr lang="es-ES" sz="2400" baseline="0" noProof="0" dirty="0">
                          <a:solidFill>
                            <a:srgbClr val="243255"/>
                          </a:solidFill>
                        </a:rPr>
                        <a:t>Divergencia/Convergencia</a:t>
                      </a:r>
                      <a:endParaRPr lang="es-ES"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510232"/>
                  </a:ext>
                </a:extLst>
              </a:tr>
              <a:tr h="1120805">
                <a:tc>
                  <a:txBody>
                    <a:bodyPr/>
                    <a:lstStyle/>
                    <a:p>
                      <a:pPr marL="0" indent="0" algn="ctr">
                        <a:buFont typeface="Arial" panose="020B0604020202020204" pitchFamily="34" charset="0"/>
                        <a:buNone/>
                      </a:pPr>
                      <a:r>
                        <a:rPr lang="es-ES" sz="2400" noProof="0" dirty="0">
                          <a:solidFill>
                            <a:srgbClr val="243255"/>
                          </a:solidFill>
                        </a:rPr>
                        <a:t>Visualización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s-ES" sz="2400" dirty="0"/>
                        <a:t>Hacer que las ideas y los conocimientos sean visuales y tangibles</a:t>
                      </a:r>
                      <a:endParaRPr lang="es-ES" sz="2400" noProof="0" dirty="0">
                        <a:solidFill>
                          <a:srgbClr val="243255"/>
                        </a:solidFill>
                      </a:endParaRPr>
                    </a:p>
                    <a:p>
                      <a:pPr marL="1609725" indent="-285750" algn="l">
                        <a:buFont typeface="Arial" panose="020B0604020202020204" pitchFamily="34" charset="0"/>
                        <a:buChar char="•"/>
                      </a:pPr>
                      <a:r>
                        <a:rPr lang="es-ES" sz="2400" noProof="0" dirty="0">
                          <a:solidFill>
                            <a:srgbClr val="243255"/>
                          </a:solidFill>
                        </a:rPr>
                        <a:t>Representar conceptos abstractos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5218596"/>
                  </a:ext>
                </a:extLst>
              </a:tr>
            </a:tbl>
          </a:graphicData>
        </a:graphic>
      </p:graphicFrame>
    </p:spTree>
    <p:extLst>
      <p:ext uri="{BB962C8B-B14F-4D97-AF65-F5344CB8AC3E}">
        <p14:creationId xmlns:p14="http://schemas.microsoft.com/office/powerpoint/2010/main" val="306485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a:t>
            </a:r>
            <a:r>
              <a:rPr lang="hr-HR"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509523989"/>
              </p:ext>
            </p:extLst>
          </p:nvPr>
        </p:nvGraphicFramePr>
        <p:xfrm>
          <a:off x="762001" y="1866900"/>
          <a:ext cx="16078199" cy="609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6352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40149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ctr"/>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Resumen</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dirty="0">
                <a:solidFill>
                  <a:prstClr val="white"/>
                </a:solidFill>
                <a:latin typeface="YADLjI9qxTA 0"/>
              </a:rPr>
              <a:t>With the support of the Erasmus+ </a:t>
            </a:r>
            <a:r>
              <a:rPr lang="en-US" sz="1400" dirty="0" err="1">
                <a:solidFill>
                  <a:prstClr val="white"/>
                </a:solidFill>
                <a:latin typeface="YADLjI9qxTA 0"/>
              </a:rPr>
              <a:t>programme</a:t>
            </a:r>
            <a:r>
              <a:rPr lang="en-US" sz="1400" dirty="0">
                <a:solidFill>
                  <a:prstClr val="white"/>
                </a:solidFill>
                <a:latin typeface="YADLjI9qxTA 0"/>
              </a:rPr>
              <a:t> of the European Union. This document and its contents reflects the views only of the authors, and the Commission cannot be held responsible for any use which may be made of the information contained therein. </a:t>
            </a: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8" name="Group 24">
            <a:extLst>
              <a:ext uri="{FF2B5EF4-FFF2-40B4-BE49-F238E27FC236}">
                <a16:creationId xmlns:a16="http://schemas.microsoft.com/office/drawing/2014/main" id="{52A43621-5E05-411B-BCD2-EA3346DCD231}"/>
              </a:ext>
            </a:extLst>
          </p:cNvPr>
          <p:cNvGrpSpPr/>
          <p:nvPr/>
        </p:nvGrpSpPr>
        <p:grpSpPr>
          <a:xfrm>
            <a:off x="1360254" y="2104008"/>
            <a:ext cx="4499458" cy="1411759"/>
            <a:chOff x="270583" y="1960715"/>
            <a:chExt cx="2592714" cy="3177723"/>
          </a:xfrm>
        </p:grpSpPr>
        <p:sp>
          <p:nvSpPr>
            <p:cNvPr id="11" name="TextBox 10">
              <a:extLst>
                <a:ext uri="{FF2B5EF4-FFF2-40B4-BE49-F238E27FC236}">
                  <a16:creationId xmlns:a16="http://schemas.microsoft.com/office/drawing/2014/main" id="{9AFEF731-319A-4634-84F8-F58850B9C459}"/>
                </a:ext>
              </a:extLst>
            </p:cNvPr>
            <p:cNvSpPr txBox="1"/>
            <p:nvPr/>
          </p:nvSpPr>
          <p:spPr>
            <a:xfrm>
              <a:off x="803640" y="2852286"/>
              <a:ext cx="2059657" cy="228615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000" dirty="0">
                  <a:solidFill>
                    <a:prstClr val="black">
                      <a:lumMod val="75000"/>
                      <a:lumOff val="25000"/>
                    </a:prstClr>
                  </a:solidFill>
                  <a:cs typeface="Arial" pitchFamily="34" charset="0"/>
                </a:rPr>
                <a:t>“la capacidad de producir un trabajo que sea novedoso y adecuado"</a:t>
              </a:r>
            </a:p>
          </p:txBody>
        </p:sp>
        <p:sp>
          <p:nvSpPr>
            <p:cNvPr id="12" name="TextBox 11">
              <a:extLst>
                <a:ext uri="{FF2B5EF4-FFF2-40B4-BE49-F238E27FC236}">
                  <a16:creationId xmlns:a16="http://schemas.microsoft.com/office/drawing/2014/main" id="{6EE630EF-3FE7-48E3-B430-B56FF6756045}"/>
                </a:ext>
              </a:extLst>
            </p:cNvPr>
            <p:cNvSpPr txBox="1"/>
            <p:nvPr/>
          </p:nvSpPr>
          <p:spPr>
            <a:xfrm>
              <a:off x="270583" y="1960715"/>
              <a:ext cx="2059657" cy="103915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400" b="1" dirty="0">
                  <a:solidFill>
                    <a:srgbClr val="243255"/>
                  </a:solidFill>
                  <a:cs typeface="Arial" pitchFamily="34" charset="0"/>
                </a:rPr>
                <a:t>Creatividad</a:t>
              </a:r>
            </a:p>
          </p:txBody>
        </p:sp>
      </p:grpSp>
      <p:grpSp>
        <p:nvGrpSpPr>
          <p:cNvPr id="14" name="Group 24">
            <a:extLst>
              <a:ext uri="{FF2B5EF4-FFF2-40B4-BE49-F238E27FC236}">
                <a16:creationId xmlns:a16="http://schemas.microsoft.com/office/drawing/2014/main" id="{9B8A4B3D-E5D1-4695-BFD9-FEF1081AF05D}"/>
              </a:ext>
            </a:extLst>
          </p:cNvPr>
          <p:cNvGrpSpPr/>
          <p:nvPr/>
        </p:nvGrpSpPr>
        <p:grpSpPr>
          <a:xfrm>
            <a:off x="1609854" y="4029573"/>
            <a:ext cx="4175824" cy="997345"/>
            <a:chOff x="399729" y="3037318"/>
            <a:chExt cx="2463895" cy="1087603"/>
          </a:xfrm>
        </p:grpSpPr>
        <p:sp>
          <p:nvSpPr>
            <p:cNvPr id="15" name="TextBox 10">
              <a:extLst>
                <a:ext uri="{FF2B5EF4-FFF2-40B4-BE49-F238E27FC236}">
                  <a16:creationId xmlns:a16="http://schemas.microsoft.com/office/drawing/2014/main" id="{17DC1059-297B-436B-860D-4D1957B3FFE2}"/>
                </a:ext>
              </a:extLst>
            </p:cNvPr>
            <p:cNvSpPr txBox="1"/>
            <p:nvPr/>
          </p:nvSpPr>
          <p:spPr>
            <a:xfrm>
              <a:off x="399729" y="3688602"/>
              <a:ext cx="2463895" cy="43631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000" b="1" dirty="0">
                  <a:solidFill>
                    <a:prstClr val="black">
                      <a:lumMod val="75000"/>
                      <a:lumOff val="25000"/>
                    </a:prstClr>
                  </a:solidFill>
                  <a:cs typeface="Arial" pitchFamily="34" charset="0"/>
                </a:rPr>
                <a:t>P</a:t>
              </a:r>
              <a:r>
                <a:rPr lang="es-ES" altLang="ko-KR" sz="2000" dirty="0">
                  <a:solidFill>
                    <a:prstClr val="black">
                      <a:lumMod val="75000"/>
                      <a:lumOff val="25000"/>
                    </a:prstClr>
                  </a:solidFill>
                  <a:cs typeface="Arial" pitchFamily="34" charset="0"/>
                </a:rPr>
                <a:t>ersona, </a:t>
              </a:r>
              <a:r>
                <a:rPr lang="es-ES" altLang="ko-KR" sz="2000" b="1" dirty="0">
                  <a:solidFill>
                    <a:prstClr val="black">
                      <a:lumMod val="75000"/>
                      <a:lumOff val="25000"/>
                    </a:prstClr>
                  </a:solidFill>
                  <a:cs typeface="Arial" pitchFamily="34" charset="0"/>
                </a:rPr>
                <a:t>P</a:t>
              </a:r>
              <a:r>
                <a:rPr lang="es-ES" altLang="ko-KR" sz="2000" dirty="0">
                  <a:solidFill>
                    <a:prstClr val="black">
                      <a:lumMod val="75000"/>
                      <a:lumOff val="25000"/>
                    </a:prstClr>
                  </a:solidFill>
                  <a:cs typeface="Arial" pitchFamily="34" charset="0"/>
                </a:rPr>
                <a:t>rocesos, </a:t>
              </a:r>
              <a:r>
                <a:rPr lang="es-ES" altLang="ko-KR" sz="2000" b="1" dirty="0">
                  <a:solidFill>
                    <a:prstClr val="black">
                      <a:lumMod val="75000"/>
                      <a:lumOff val="25000"/>
                    </a:prstClr>
                  </a:solidFill>
                  <a:cs typeface="Arial" pitchFamily="34" charset="0"/>
                </a:rPr>
                <a:t>P</a:t>
              </a:r>
              <a:r>
                <a:rPr lang="es-ES" altLang="ko-KR" sz="2000" dirty="0">
                  <a:solidFill>
                    <a:prstClr val="black">
                      <a:lumMod val="75000"/>
                      <a:lumOff val="25000"/>
                    </a:prstClr>
                  </a:solidFill>
                  <a:cs typeface="Arial" pitchFamily="34" charset="0"/>
                </a:rPr>
                <a:t>roductos y </a:t>
              </a:r>
              <a:r>
                <a:rPr lang="es-ES" altLang="ko-KR" sz="2000" b="1" dirty="0">
                  <a:solidFill>
                    <a:prstClr val="black">
                      <a:lumMod val="75000"/>
                      <a:lumOff val="25000"/>
                    </a:prstClr>
                  </a:solidFill>
                  <a:cs typeface="Arial" pitchFamily="34" charset="0"/>
                </a:rPr>
                <a:t>P</a:t>
              </a:r>
              <a:r>
                <a:rPr lang="es-ES" altLang="ko-KR" sz="2000" dirty="0">
                  <a:solidFill>
                    <a:prstClr val="black">
                      <a:lumMod val="75000"/>
                      <a:lumOff val="25000"/>
                    </a:prstClr>
                  </a:solidFill>
                  <a:cs typeface="Arial" pitchFamily="34" charset="0"/>
                </a:rPr>
                <a:t>rensa</a:t>
              </a:r>
            </a:p>
          </p:txBody>
        </p:sp>
        <p:sp>
          <p:nvSpPr>
            <p:cNvPr id="16" name="TextBox 11">
              <a:extLst>
                <a:ext uri="{FF2B5EF4-FFF2-40B4-BE49-F238E27FC236}">
                  <a16:creationId xmlns:a16="http://schemas.microsoft.com/office/drawing/2014/main" id="{9BB37ED8-1DCA-474A-89C7-F95393EEF28D}"/>
                </a:ext>
              </a:extLst>
            </p:cNvPr>
            <p:cNvSpPr txBox="1"/>
            <p:nvPr/>
          </p:nvSpPr>
          <p:spPr>
            <a:xfrm>
              <a:off x="573876" y="3037318"/>
              <a:ext cx="2235741" cy="50344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400" b="1" dirty="0">
                  <a:solidFill>
                    <a:srgbClr val="243255"/>
                  </a:solidFill>
                  <a:cs typeface="Arial" pitchFamily="34" charset="0"/>
                </a:rPr>
                <a:t>El modelo de creatividad 4P</a:t>
              </a:r>
            </a:p>
          </p:txBody>
        </p:sp>
      </p:grpSp>
      <p:grpSp>
        <p:nvGrpSpPr>
          <p:cNvPr id="17" name="Group 24">
            <a:extLst>
              <a:ext uri="{FF2B5EF4-FFF2-40B4-BE49-F238E27FC236}">
                <a16:creationId xmlns:a16="http://schemas.microsoft.com/office/drawing/2014/main" id="{DB866CEE-8407-4843-B61F-F1D127C22EAF}"/>
              </a:ext>
            </a:extLst>
          </p:cNvPr>
          <p:cNvGrpSpPr/>
          <p:nvPr/>
        </p:nvGrpSpPr>
        <p:grpSpPr>
          <a:xfrm>
            <a:off x="228600" y="5792590"/>
            <a:ext cx="5631112" cy="1444986"/>
            <a:chOff x="-1760887" y="3058207"/>
            <a:chExt cx="4624185" cy="1444986"/>
          </a:xfrm>
        </p:grpSpPr>
        <p:sp>
          <p:nvSpPr>
            <p:cNvPr id="18" name="TextBox 10">
              <a:extLst>
                <a:ext uri="{FF2B5EF4-FFF2-40B4-BE49-F238E27FC236}">
                  <a16:creationId xmlns:a16="http://schemas.microsoft.com/office/drawing/2014/main" id="{96799BB0-B395-4523-A3D3-220EA6D24F71}"/>
                </a:ext>
              </a:extLst>
            </p:cNvPr>
            <p:cNvSpPr txBox="1"/>
            <p:nvPr/>
          </p:nvSpPr>
          <p:spPr>
            <a:xfrm>
              <a:off x="-1760887" y="3487530"/>
              <a:ext cx="4624185"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000" i="1" dirty="0">
                  <a:solidFill>
                    <a:prstClr val="black">
                      <a:lumMod val="75000"/>
                      <a:lumOff val="25000"/>
                    </a:prstClr>
                  </a:solidFill>
                  <a:cs typeface="Arial" pitchFamily="34" charset="0"/>
                </a:rPr>
                <a:t>„</a:t>
              </a:r>
              <a:r>
                <a:rPr lang="es-ES" sz="2000" dirty="0"/>
                <a:t> </a:t>
              </a:r>
              <a:r>
                <a:rPr lang="es-ES" sz="2000" i="1" dirty="0"/>
                <a:t>El individuo puede maximizar el potencial creativo superando los bloqueos psicológicos que pueden </a:t>
              </a:r>
            </a:p>
            <a:p>
              <a:pPr algn="r"/>
              <a:r>
                <a:rPr lang="es-ES" sz="2000" i="1" dirty="0"/>
                <a:t>surgir en cada etapa del proceso creativo</a:t>
              </a:r>
              <a:r>
                <a:rPr lang="es-ES" altLang="ko-KR" sz="2000" i="1" dirty="0">
                  <a:solidFill>
                    <a:prstClr val="black">
                      <a:lumMod val="75000"/>
                      <a:lumOff val="25000"/>
                    </a:prstClr>
                  </a:solidFill>
                  <a:cs typeface="Arial" pitchFamily="34" charset="0"/>
                </a:rPr>
                <a:t>.</a:t>
              </a:r>
              <a:r>
                <a:rPr lang="es-ES" altLang="ko-KR" sz="2000" dirty="0">
                  <a:solidFill>
                    <a:prstClr val="black">
                      <a:lumMod val="75000"/>
                      <a:lumOff val="25000"/>
                    </a:prstClr>
                  </a:solidFill>
                  <a:cs typeface="Arial" pitchFamily="34" charset="0"/>
                </a:rPr>
                <a:t>” </a:t>
              </a:r>
            </a:p>
          </p:txBody>
        </p:sp>
        <p:sp>
          <p:nvSpPr>
            <p:cNvPr id="19" name="TextBox 11">
              <a:extLst>
                <a:ext uri="{FF2B5EF4-FFF2-40B4-BE49-F238E27FC236}">
                  <a16:creationId xmlns:a16="http://schemas.microsoft.com/office/drawing/2014/main" id="{DB8446E5-23E8-4A51-BA91-D3A602CF8F48}"/>
                </a:ext>
              </a:extLst>
            </p:cNvPr>
            <p:cNvSpPr txBox="1"/>
            <p:nvPr/>
          </p:nvSpPr>
          <p:spPr>
            <a:xfrm>
              <a:off x="-1012508" y="3058207"/>
              <a:ext cx="3822126"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400" b="1" dirty="0">
                  <a:solidFill>
                    <a:srgbClr val="243255"/>
                  </a:solidFill>
                  <a:cs typeface="Arial" pitchFamily="34" charset="0"/>
                </a:rPr>
                <a:t>Barreras para la creatividad</a:t>
              </a:r>
            </a:p>
          </p:txBody>
        </p:sp>
      </p:grpSp>
      <p:grpSp>
        <p:nvGrpSpPr>
          <p:cNvPr id="23" name="Group 24">
            <a:extLst>
              <a:ext uri="{FF2B5EF4-FFF2-40B4-BE49-F238E27FC236}">
                <a16:creationId xmlns:a16="http://schemas.microsoft.com/office/drawing/2014/main" id="{4A657819-FCC0-4979-9B2B-72DE1C7AF8C8}"/>
              </a:ext>
            </a:extLst>
          </p:cNvPr>
          <p:cNvGrpSpPr/>
          <p:nvPr/>
        </p:nvGrpSpPr>
        <p:grpSpPr>
          <a:xfrm>
            <a:off x="11396049" y="2181372"/>
            <a:ext cx="4340252" cy="1444985"/>
            <a:chOff x="749960" y="3058207"/>
            <a:chExt cx="3972627" cy="1444985"/>
          </a:xfrm>
        </p:grpSpPr>
        <p:sp>
          <p:nvSpPr>
            <p:cNvPr id="24" name="TextBox 10">
              <a:extLst>
                <a:ext uri="{FF2B5EF4-FFF2-40B4-BE49-F238E27FC236}">
                  <a16:creationId xmlns:a16="http://schemas.microsoft.com/office/drawing/2014/main" id="{81798755-DA18-4C76-ACE3-FDB0F0CB37A3}"/>
                </a:ext>
              </a:extLst>
            </p:cNvPr>
            <p:cNvSpPr txBox="1"/>
            <p:nvPr/>
          </p:nvSpPr>
          <p:spPr>
            <a:xfrm>
              <a:off x="803640" y="3487529"/>
              <a:ext cx="3918947"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000" i="1" dirty="0">
                  <a:solidFill>
                    <a:prstClr val="black">
                      <a:lumMod val="75000"/>
                      <a:lumOff val="25000"/>
                    </a:prstClr>
                  </a:solidFill>
                  <a:cs typeface="Arial" pitchFamily="34" charset="0"/>
                </a:rPr>
                <a:t>„la unión novedosa y útil de una idea final desarrollada por un grupo de personas”</a:t>
              </a:r>
            </a:p>
          </p:txBody>
        </p:sp>
        <p:sp>
          <p:nvSpPr>
            <p:cNvPr id="25" name="TextBox 11">
              <a:extLst>
                <a:ext uri="{FF2B5EF4-FFF2-40B4-BE49-F238E27FC236}">
                  <a16:creationId xmlns:a16="http://schemas.microsoft.com/office/drawing/2014/main" id="{E0AB3509-5C7A-4A97-950E-37006713C2DB}"/>
                </a:ext>
              </a:extLst>
            </p:cNvPr>
            <p:cNvSpPr txBox="1"/>
            <p:nvPr/>
          </p:nvSpPr>
          <p:spPr>
            <a:xfrm>
              <a:off x="749960" y="3058207"/>
              <a:ext cx="3030143"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400" b="1" dirty="0">
                  <a:solidFill>
                    <a:srgbClr val="243255"/>
                  </a:solidFill>
                  <a:cs typeface="Arial" pitchFamily="34" charset="0"/>
                </a:rPr>
                <a:t>Creatividad en equipo</a:t>
              </a:r>
            </a:p>
          </p:txBody>
        </p:sp>
      </p:grpSp>
      <p:grpSp>
        <p:nvGrpSpPr>
          <p:cNvPr id="26" name="Group 24">
            <a:extLst>
              <a:ext uri="{FF2B5EF4-FFF2-40B4-BE49-F238E27FC236}">
                <a16:creationId xmlns:a16="http://schemas.microsoft.com/office/drawing/2014/main" id="{6A002D11-4967-436A-99D7-DF707B2D204D}"/>
              </a:ext>
            </a:extLst>
          </p:cNvPr>
          <p:cNvGrpSpPr/>
          <p:nvPr/>
        </p:nvGrpSpPr>
        <p:grpSpPr>
          <a:xfrm>
            <a:off x="11447770" y="3964248"/>
            <a:ext cx="5468630" cy="1510843"/>
            <a:chOff x="749960" y="3077894"/>
            <a:chExt cx="2071084" cy="1381987"/>
          </a:xfrm>
        </p:grpSpPr>
        <p:sp>
          <p:nvSpPr>
            <p:cNvPr id="27" name="TextBox 10">
              <a:extLst>
                <a:ext uri="{FF2B5EF4-FFF2-40B4-BE49-F238E27FC236}">
                  <a16:creationId xmlns:a16="http://schemas.microsoft.com/office/drawing/2014/main" id="{2399A468-8DB3-4FC6-AEE5-DEC45ABBACEE}"/>
                </a:ext>
              </a:extLst>
            </p:cNvPr>
            <p:cNvSpPr txBox="1"/>
            <p:nvPr/>
          </p:nvSpPr>
          <p:spPr>
            <a:xfrm>
              <a:off x="761387" y="3530841"/>
              <a:ext cx="2059657" cy="92904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000" i="1" dirty="0">
                  <a:solidFill>
                    <a:prstClr val="black">
                      <a:lumMod val="75000"/>
                      <a:lumOff val="25000"/>
                    </a:prstClr>
                  </a:solidFill>
                  <a:cs typeface="Arial" pitchFamily="34" charset="0"/>
                </a:rPr>
                <a:t>„Herramientas para despertar la creatividad”</a:t>
              </a:r>
            </a:p>
            <a:p>
              <a:r>
                <a:rPr lang="es-ES" altLang="ko-KR" sz="2000" dirty="0">
                  <a:solidFill>
                    <a:prstClr val="black">
                      <a:lumMod val="75000"/>
                      <a:lumOff val="25000"/>
                    </a:prstClr>
                  </a:solidFill>
                  <a:cs typeface="Arial" pitchFamily="34" charset="0"/>
                </a:rPr>
                <a:t>Brainstorming, Brainwriting, Seis sombreros pensantes….</a:t>
              </a:r>
            </a:p>
          </p:txBody>
        </p:sp>
        <p:sp>
          <p:nvSpPr>
            <p:cNvPr id="28" name="TextBox 11">
              <a:extLst>
                <a:ext uri="{FF2B5EF4-FFF2-40B4-BE49-F238E27FC236}">
                  <a16:creationId xmlns:a16="http://schemas.microsoft.com/office/drawing/2014/main" id="{B115CB1E-73DE-4E9C-A514-37B46CF1F050}"/>
                </a:ext>
              </a:extLst>
            </p:cNvPr>
            <p:cNvSpPr txBox="1"/>
            <p:nvPr/>
          </p:nvSpPr>
          <p:spPr>
            <a:xfrm>
              <a:off x="749960" y="3077894"/>
              <a:ext cx="2059657" cy="42229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400" b="1" dirty="0">
                  <a:solidFill>
                    <a:srgbClr val="243255"/>
                  </a:solidFill>
                  <a:cs typeface="Arial" pitchFamily="34" charset="0"/>
                </a:rPr>
                <a:t>Técnicas de creatividad</a:t>
              </a:r>
            </a:p>
          </p:txBody>
        </p:sp>
      </p:grpSp>
      <p:grpSp>
        <p:nvGrpSpPr>
          <p:cNvPr id="29" name="Group 24">
            <a:extLst>
              <a:ext uri="{FF2B5EF4-FFF2-40B4-BE49-F238E27FC236}">
                <a16:creationId xmlns:a16="http://schemas.microsoft.com/office/drawing/2014/main" id="{FC613702-BF26-4129-AFCA-F241F9735B7F}"/>
              </a:ext>
            </a:extLst>
          </p:cNvPr>
          <p:cNvGrpSpPr/>
          <p:nvPr/>
        </p:nvGrpSpPr>
        <p:grpSpPr>
          <a:xfrm>
            <a:off x="11364736" y="5863658"/>
            <a:ext cx="5871178" cy="2171326"/>
            <a:chOff x="738407" y="3058207"/>
            <a:chExt cx="2781715" cy="2171326"/>
          </a:xfrm>
        </p:grpSpPr>
        <p:sp>
          <p:nvSpPr>
            <p:cNvPr id="30" name="TextBox 10">
              <a:extLst>
                <a:ext uri="{FF2B5EF4-FFF2-40B4-BE49-F238E27FC236}">
                  <a16:creationId xmlns:a16="http://schemas.microsoft.com/office/drawing/2014/main" id="{531872EA-5AE3-4C23-B807-97AC2C2D88C4}"/>
                </a:ext>
              </a:extLst>
            </p:cNvPr>
            <p:cNvSpPr txBox="1"/>
            <p:nvPr/>
          </p:nvSpPr>
          <p:spPr>
            <a:xfrm>
              <a:off x="738407" y="3598317"/>
              <a:ext cx="2781715" cy="163121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sz="2000" dirty="0"/>
                <a:t>Proceso que suelen utilizar los diseñadores pero que </a:t>
              </a:r>
            </a:p>
            <a:p>
              <a:r>
                <a:rPr lang="es-ES" sz="2000" dirty="0"/>
                <a:t>recientemente inspira a los empresarios en la toma de</a:t>
              </a:r>
            </a:p>
            <a:p>
              <a:r>
                <a:rPr lang="es-ES" sz="2000" dirty="0"/>
                <a:t>decisiones.</a:t>
              </a:r>
              <a:r>
                <a:rPr lang="es-ES" altLang="ko-KR" sz="2000" dirty="0">
                  <a:solidFill>
                    <a:prstClr val="black">
                      <a:lumMod val="75000"/>
                      <a:lumOff val="25000"/>
                    </a:prstClr>
                  </a:solidFill>
                  <a:cs typeface="Arial" pitchFamily="34" charset="0"/>
                </a:rPr>
                <a:t> </a:t>
              </a:r>
            </a:p>
            <a:p>
              <a:pPr marL="342900" indent="-342900">
                <a:buFont typeface="Arial" panose="020B0604020202020204" pitchFamily="34" charset="0"/>
                <a:buChar char="•"/>
              </a:pPr>
              <a:r>
                <a:rPr lang="es-ES" altLang="ko-KR" sz="2000" dirty="0">
                  <a:solidFill>
                    <a:prstClr val="black">
                      <a:lumMod val="75000"/>
                      <a:lumOff val="25000"/>
                    </a:prstClr>
                  </a:solidFill>
                  <a:cs typeface="Arial" pitchFamily="34" charset="0"/>
                </a:rPr>
                <a:t>reflexión, alternativas, visualización, empatía, resolución creativa de problemas</a:t>
              </a:r>
            </a:p>
          </p:txBody>
        </p:sp>
        <p:sp>
          <p:nvSpPr>
            <p:cNvPr id="31" name="TextBox 11">
              <a:extLst>
                <a:ext uri="{FF2B5EF4-FFF2-40B4-BE49-F238E27FC236}">
                  <a16:creationId xmlns:a16="http://schemas.microsoft.com/office/drawing/2014/main" id="{3496FDDB-DA03-41EC-BBE8-D1CC603AA0E3}"/>
                </a:ext>
              </a:extLst>
            </p:cNvPr>
            <p:cNvSpPr txBox="1"/>
            <p:nvPr/>
          </p:nvSpPr>
          <p:spPr>
            <a:xfrm>
              <a:off x="749960"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400" b="1" dirty="0">
                  <a:solidFill>
                    <a:srgbClr val="243255"/>
                  </a:solidFill>
                  <a:cs typeface="Arial" pitchFamily="34" charset="0"/>
                </a:rPr>
                <a:t>Design Thinking</a:t>
              </a:r>
            </a:p>
          </p:txBody>
        </p:sp>
      </p:grpSp>
      <p:sp>
        <p:nvSpPr>
          <p:cNvPr id="32" name="object 6">
            <a:extLst>
              <a:ext uri="{FF2B5EF4-FFF2-40B4-BE49-F238E27FC236}">
                <a16:creationId xmlns:a16="http://schemas.microsoft.com/office/drawing/2014/main" id="{CEE910A2-374C-4468-A13C-46E4CB0449B6}"/>
              </a:ext>
            </a:extLst>
          </p:cNvPr>
          <p:cNvSpPr/>
          <p:nvPr/>
        </p:nvSpPr>
        <p:spPr>
          <a:xfrm rot="5400000">
            <a:off x="7343815" y="2694799"/>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a:defRPr/>
            </a:pPr>
            <a:endParaRPr>
              <a:solidFill>
                <a:prstClr val="black"/>
              </a:solidFill>
            </a:endParaRPr>
          </a:p>
        </p:txBody>
      </p:sp>
      <p:sp>
        <p:nvSpPr>
          <p:cNvPr id="34" name="object 6">
            <a:extLst>
              <a:ext uri="{FF2B5EF4-FFF2-40B4-BE49-F238E27FC236}">
                <a16:creationId xmlns:a16="http://schemas.microsoft.com/office/drawing/2014/main" id="{C7398761-18DD-4CCF-A437-E0A5DDFE7E41}"/>
              </a:ext>
            </a:extLst>
          </p:cNvPr>
          <p:cNvSpPr/>
          <p:nvPr/>
        </p:nvSpPr>
        <p:spPr>
          <a:xfrm rot="16200000">
            <a:off x="7343815" y="3941652"/>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243255"/>
          </a:solidFill>
          <a:ln>
            <a:solidFill>
              <a:srgbClr val="243255"/>
            </a:solidFill>
          </a:ln>
        </p:spPr>
        <p:txBody>
          <a:bodyPr wrap="square" lIns="0" tIns="0" rIns="0" bIns="0" rtlCol="0"/>
          <a:lstStyle/>
          <a:p>
            <a:pPr>
              <a:defRPr/>
            </a:pPr>
            <a:endParaRPr>
              <a:solidFill>
                <a:prstClr val="black"/>
              </a:solidFill>
            </a:endParaRPr>
          </a:p>
        </p:txBody>
      </p:sp>
      <p:sp>
        <p:nvSpPr>
          <p:cNvPr id="35" name="object 6">
            <a:extLst>
              <a:ext uri="{FF2B5EF4-FFF2-40B4-BE49-F238E27FC236}">
                <a16:creationId xmlns:a16="http://schemas.microsoft.com/office/drawing/2014/main" id="{DA0807CC-4844-4926-BE80-3DD0F21F228A}"/>
              </a:ext>
            </a:extLst>
          </p:cNvPr>
          <p:cNvSpPr/>
          <p:nvPr/>
        </p:nvSpPr>
        <p:spPr>
          <a:xfrm rot="5400000">
            <a:off x="7371524" y="5188506"/>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a:defRPr/>
            </a:pPr>
            <a:endParaRPr>
              <a:solidFill>
                <a:prstClr val="black"/>
              </a:solidFill>
            </a:endParaRPr>
          </a:p>
        </p:txBody>
      </p:sp>
      <p:cxnSp>
        <p:nvCxnSpPr>
          <p:cNvPr id="37" name="Conector recto de flecha 36">
            <a:extLst>
              <a:ext uri="{FF2B5EF4-FFF2-40B4-BE49-F238E27FC236}">
                <a16:creationId xmlns:a16="http://schemas.microsoft.com/office/drawing/2014/main" id="{74A33815-3170-4404-9A53-725D15BD37C9}"/>
              </a:ext>
            </a:extLst>
          </p:cNvPr>
          <p:cNvCxnSpPr/>
          <p:nvPr/>
        </p:nvCxnSpPr>
        <p:spPr>
          <a:xfrm flipH="1" flipV="1">
            <a:off x="6062049" y="2933700"/>
            <a:ext cx="1524000" cy="1055192"/>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9209E7AD-41D5-4CA6-92F6-B3EBA639766C}"/>
              </a:ext>
            </a:extLst>
          </p:cNvPr>
          <p:cNvCxnSpPr>
            <a:cxnSpLocks/>
          </p:cNvCxnSpPr>
          <p:nvPr/>
        </p:nvCxnSpPr>
        <p:spPr>
          <a:xfrm flipH="1">
            <a:off x="5881211" y="5903898"/>
            <a:ext cx="1704838" cy="394211"/>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601AD9E3-765F-4FE8-B225-C5099E105C7F}"/>
              </a:ext>
            </a:extLst>
          </p:cNvPr>
          <p:cNvCxnSpPr>
            <a:cxnSpLocks/>
          </p:cNvCxnSpPr>
          <p:nvPr/>
        </p:nvCxnSpPr>
        <p:spPr>
          <a:xfrm flipH="1">
            <a:off x="5881212" y="4755202"/>
            <a:ext cx="1704837"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382E4B85-98FC-4B3E-A26D-2123BBF96516}"/>
              </a:ext>
            </a:extLst>
          </p:cNvPr>
          <p:cNvCxnSpPr>
            <a:cxnSpLocks/>
          </p:cNvCxnSpPr>
          <p:nvPr/>
        </p:nvCxnSpPr>
        <p:spPr>
          <a:xfrm flipV="1">
            <a:off x="9391593" y="3118525"/>
            <a:ext cx="1242456" cy="988909"/>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F21933CA-77C0-4516-BC43-3FBD06E13CB9}"/>
              </a:ext>
            </a:extLst>
          </p:cNvPr>
          <p:cNvCxnSpPr>
            <a:cxnSpLocks/>
          </p:cNvCxnSpPr>
          <p:nvPr/>
        </p:nvCxnSpPr>
        <p:spPr>
          <a:xfrm>
            <a:off x="9391593" y="5803567"/>
            <a:ext cx="1478954" cy="754895"/>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BFFBAF7E-69C7-449C-A565-EEFB8A01875C}"/>
              </a:ext>
            </a:extLst>
          </p:cNvPr>
          <p:cNvCxnSpPr>
            <a:cxnSpLocks/>
          </p:cNvCxnSpPr>
          <p:nvPr/>
        </p:nvCxnSpPr>
        <p:spPr>
          <a:xfrm>
            <a:off x="9391593" y="4786248"/>
            <a:ext cx="1752600"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18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85869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Prueba de autoevaluación</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992847" y="3397145"/>
            <a:ext cx="3051436" cy="241201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 </a:t>
            </a:r>
            <a:r>
              <a:rPr lang="es-ES" altLang="ko-KR" sz="2200" b="1" dirty="0">
                <a:solidFill>
                  <a:srgbClr val="243255"/>
                </a:solidFill>
                <a:cs typeface="Arial" pitchFamily="34" charset="0"/>
              </a:rPr>
              <a:t>¿Cuál de las siguientes no es una componente de la creatividad? </a:t>
            </a: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762001" y="5066969"/>
            <a:ext cx="3015960" cy="311452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fontAlgn="base">
              <a:buAutoNum type="alphaLcPeriod"/>
            </a:pPr>
            <a:r>
              <a:rPr lang="es-ES" sz="2000" dirty="0"/>
              <a:t>Una personalidad emprendedora</a:t>
            </a:r>
          </a:p>
          <a:p>
            <a:pPr marL="457200" indent="-457200" fontAlgn="base">
              <a:buAutoNum type="alphaLcPeriod"/>
            </a:pPr>
            <a:r>
              <a:rPr lang="es-ES" sz="2000" dirty="0"/>
              <a:t>Habilidades de pensamiento imaginativo </a:t>
            </a:r>
          </a:p>
          <a:p>
            <a:pPr marL="457200" indent="-457200" fontAlgn="base">
              <a:buAutoNum type="alphaLcPeriod"/>
            </a:pPr>
            <a:r>
              <a:rPr lang="es-ES" sz="2000" dirty="0"/>
              <a:t>Un entorno creativo</a:t>
            </a:r>
          </a:p>
          <a:p>
            <a:pPr marL="457200" indent="-457200" fontAlgn="base">
              <a:buAutoNum type="alphaLcPeriod"/>
            </a:pPr>
            <a:r>
              <a:rPr lang="es-ES" sz="2000" dirty="0"/>
              <a:t>Visualización </a:t>
            </a:r>
          </a:p>
          <a:p>
            <a:pPr marL="457200" indent="-457200" fontAlgn="base">
              <a:buAutoNum type="alphaLcPeriod"/>
            </a:pPr>
            <a:r>
              <a:rPr lang="es-ES" sz="2000" dirty="0"/>
              <a:t>Motivación intrínseca</a:t>
            </a: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386161" y="3388212"/>
            <a:ext cx="3147407" cy="220972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2</a:t>
            </a:r>
            <a:r>
              <a:rPr lang="es-ES" altLang="ko-KR" sz="2200" b="1" dirty="0">
                <a:solidFill>
                  <a:srgbClr val="243255"/>
                </a:solidFill>
                <a:cs typeface="Arial" pitchFamily="34" charset="0"/>
              </a:rPr>
              <a:t>. ¿Qué tipo de creatividad requiere de una gran cantidad de conocimientos sobre un tema concreto y mucha dedicación de tiempo?</a:t>
            </a:r>
          </a:p>
        </p:txBody>
      </p:sp>
      <p:sp>
        <p:nvSpPr>
          <p:cNvPr id="41" name="Text Placeholder 7">
            <a:extLst>
              <a:ext uri="{FF2B5EF4-FFF2-40B4-BE49-F238E27FC236}">
                <a16:creationId xmlns:a16="http://schemas.microsoft.com/office/drawing/2014/main" id="{13D23888-73FA-4B70-A520-BE435594BD93}"/>
              </a:ext>
            </a:extLst>
          </p:cNvPr>
          <p:cNvSpPr txBox="1">
            <a:spLocks/>
          </p:cNvSpPr>
          <p:nvPr/>
        </p:nvSpPr>
        <p:spPr>
          <a:xfrm>
            <a:off x="4386161" y="5705736"/>
            <a:ext cx="3111815" cy="266405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s-ES" altLang="ko-KR" sz="2000" dirty="0">
                <a:cs typeface="Arial" pitchFamily="34" charset="0"/>
              </a:rPr>
              <a:t>Creatividad cognitiva y deliberada</a:t>
            </a:r>
          </a:p>
          <a:p>
            <a:pPr marL="457200" indent="-457200">
              <a:buFont typeface="+mj-lt"/>
              <a:buAutoNum type="alphaLcPeriod"/>
            </a:pPr>
            <a:r>
              <a:rPr lang="es-ES" altLang="ko-KR" sz="2000" dirty="0">
                <a:cs typeface="Arial" pitchFamily="34" charset="0"/>
              </a:rPr>
              <a:t>Creatividad emocional y deliberada</a:t>
            </a:r>
          </a:p>
          <a:p>
            <a:pPr marL="457200" indent="-457200">
              <a:buFont typeface="+mj-lt"/>
              <a:buAutoNum type="alphaLcPeriod"/>
            </a:pPr>
            <a:r>
              <a:rPr lang="es-ES" altLang="ko-KR" sz="2000" dirty="0">
                <a:cs typeface="Arial" pitchFamily="34" charset="0"/>
              </a:rPr>
              <a:t>Creatividad cognitiva y espontánea</a:t>
            </a:r>
          </a:p>
          <a:p>
            <a:pPr marL="457200" indent="-457200">
              <a:buFont typeface="+mj-lt"/>
              <a:buAutoNum type="alphaLcPeriod"/>
            </a:pPr>
            <a:r>
              <a:rPr lang="es-ES" altLang="ko-KR" sz="2000" dirty="0">
                <a:cs typeface="Arial" pitchFamily="34" charset="0"/>
              </a:rPr>
              <a:t>Creatividad emocional y espontánea</a:t>
            </a:r>
          </a:p>
        </p:txBody>
      </p:sp>
      <p:sp>
        <p:nvSpPr>
          <p:cNvPr id="42" name="Oval 4">
            <a:extLst>
              <a:ext uri="{FF2B5EF4-FFF2-40B4-BE49-F238E27FC236}">
                <a16:creationId xmlns:a16="http://schemas.microsoft.com/office/drawing/2014/main" id="{56819788-4C3D-4D83-8206-8163B6C9EB62}"/>
              </a:ext>
            </a:extLst>
          </p:cNvPr>
          <p:cNvSpPr/>
          <p:nvPr/>
        </p:nvSpPr>
        <p:spPr>
          <a:xfrm>
            <a:off x="1835473" y="2497072"/>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5417877"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8481966" y="2465922"/>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8675383" y="2652226"/>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0" name="Rectangle 36">
            <a:extLst>
              <a:ext uri="{FF2B5EF4-FFF2-40B4-BE49-F238E27FC236}">
                <a16:creationId xmlns:a16="http://schemas.microsoft.com/office/drawing/2014/main" id="{F524A302-5A70-43C5-9A42-B44CDC7F3DB0}"/>
              </a:ext>
            </a:extLst>
          </p:cNvPr>
          <p:cNvSpPr/>
          <p:nvPr/>
        </p:nvSpPr>
        <p:spPr>
          <a:xfrm>
            <a:off x="5592381" y="270614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51" name="Rectangle 16">
            <a:extLst>
              <a:ext uri="{FF2B5EF4-FFF2-40B4-BE49-F238E27FC236}">
                <a16:creationId xmlns:a16="http://schemas.microsoft.com/office/drawing/2014/main" id="{4F81776D-86B0-4ADC-BCEF-5D4F2BEE08AB}"/>
              </a:ext>
            </a:extLst>
          </p:cNvPr>
          <p:cNvSpPr/>
          <p:nvPr/>
        </p:nvSpPr>
        <p:spPr>
          <a:xfrm>
            <a:off x="1977897" y="2744902"/>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altLang="ko-KR" sz="2200" b="1" dirty="0">
                <a:solidFill>
                  <a:srgbClr val="243255"/>
                </a:solidFill>
                <a:cs typeface="Arial" pitchFamily="34" charset="0"/>
              </a:rPr>
              <a:t>4</a:t>
            </a:r>
            <a:r>
              <a:rPr lang="es-ES" altLang="ko-KR" sz="2200" b="1" dirty="0">
                <a:solidFill>
                  <a:srgbClr val="243255"/>
                </a:solidFill>
                <a:cs typeface="Arial" pitchFamily="34" charset="0"/>
              </a:rPr>
              <a:t>. Las personas pueden maximizar el potencial creativo:</a:t>
            </a:r>
          </a:p>
        </p:txBody>
      </p:sp>
      <p:sp>
        <p:nvSpPr>
          <p:cNvPr id="54" name="Text Placeholder 5">
            <a:extLst>
              <a:ext uri="{FF2B5EF4-FFF2-40B4-BE49-F238E27FC236}">
                <a16:creationId xmlns:a16="http://schemas.microsoft.com/office/drawing/2014/main" id="{CB99BAD6-EC2D-4922-B38A-1CE317493CB3}"/>
              </a:ext>
            </a:extLst>
          </p:cNvPr>
          <p:cNvSpPr txBox="1">
            <a:spLocks/>
          </p:cNvSpPr>
          <p:nvPr/>
        </p:nvSpPr>
        <p:spPr>
          <a:xfrm>
            <a:off x="10377734" y="5066969"/>
            <a:ext cx="352410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s-ES" sz="2000" dirty="0"/>
              <a:t>superando los bloqueos psicológicos que pueden surgir en cada etapa del proceso creativo</a:t>
            </a:r>
            <a:endParaRPr lang="es-ES" altLang="ko-KR" sz="2000" dirty="0">
              <a:cs typeface="Arial" pitchFamily="34" charset="0"/>
            </a:endParaRPr>
          </a:p>
          <a:p>
            <a:pPr marL="457200" indent="-457200">
              <a:buFont typeface="+mj-lt"/>
              <a:buAutoNum type="alphaLcPeriod"/>
            </a:pPr>
            <a:r>
              <a:rPr lang="es-ES" sz="2000" dirty="0"/>
              <a:t>desarrollando el pensamiento creativo y las habilidades para la resolución de problemas.</a:t>
            </a:r>
            <a:endParaRPr lang="es-ES" altLang="ko-KR" sz="2000" dirty="0">
              <a:cs typeface="Arial" pitchFamily="34" charset="0"/>
            </a:endParaRPr>
          </a:p>
          <a:p>
            <a:pPr marL="457200" indent="-457200">
              <a:buFont typeface="+mj-lt"/>
              <a:buAutoNum type="alphaLcPeriod"/>
            </a:pPr>
            <a:r>
              <a:rPr lang="es-ES" altLang="ko-KR" sz="2000" dirty="0">
                <a:cs typeface="Arial" pitchFamily="34" charset="0"/>
              </a:rPr>
              <a:t>Evaluando los obstáculos</a:t>
            </a:r>
          </a:p>
          <a:p>
            <a:pPr marL="457200" indent="-457200">
              <a:buFont typeface="+mj-lt"/>
              <a:buAutoNum type="alphaLcPeriod"/>
            </a:pPr>
            <a:r>
              <a:rPr lang="es-ES" altLang="ko-KR" sz="2000" dirty="0">
                <a:cs typeface="Arial" pitchFamily="34" charset="0"/>
              </a:rPr>
              <a:t>Recompensando a los trabajadores</a:t>
            </a: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0423" y="334506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altLang="ko-KR" sz="2200" b="1" dirty="0">
                <a:solidFill>
                  <a:srgbClr val="243255"/>
                </a:solidFill>
                <a:cs typeface="Arial" pitchFamily="34" charset="0"/>
              </a:rPr>
              <a:t>5. </a:t>
            </a:r>
            <a:r>
              <a:rPr lang="es-ES" altLang="ko-KR" sz="2200" b="1" dirty="0">
                <a:solidFill>
                  <a:srgbClr val="243255"/>
                </a:solidFill>
                <a:cs typeface="Arial" pitchFamily="34" charset="0"/>
              </a:rPr>
              <a:t>La creatividad en el lugar de trabajo se puede definir como</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56" name="Text Placeholder 7">
            <a:extLst>
              <a:ext uri="{FF2B5EF4-FFF2-40B4-BE49-F238E27FC236}">
                <a16:creationId xmlns:a16="http://schemas.microsoft.com/office/drawing/2014/main" id="{481C30A0-9D00-4993-8CBC-56720BD4613E}"/>
              </a:ext>
            </a:extLst>
          </p:cNvPr>
          <p:cNvSpPr txBox="1">
            <a:spLocks/>
          </p:cNvSpPr>
          <p:nvPr/>
        </p:nvSpPr>
        <p:spPr>
          <a:xfrm>
            <a:off x="14053360" y="4981164"/>
            <a:ext cx="262223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s-ES" altLang="ko-KR" sz="2000">
                <a:cs typeface="Arial" pitchFamily="34" charset="0"/>
              </a:rPr>
              <a:t>Tomar </a:t>
            </a:r>
            <a:r>
              <a:rPr lang="es-ES" altLang="ko-KR" sz="2000" dirty="0">
                <a:cs typeface="Arial" pitchFamily="34" charset="0"/>
              </a:rPr>
              <a:t>riesgos</a:t>
            </a:r>
          </a:p>
          <a:p>
            <a:pPr marL="457200" indent="-457200">
              <a:buFont typeface="+mj-lt"/>
              <a:buAutoNum type="alphaLcPeriod"/>
            </a:pPr>
            <a:r>
              <a:rPr lang="es-ES" altLang="ko-KR" sz="2000" dirty="0">
                <a:cs typeface="Arial" pitchFamily="34" charset="0"/>
              </a:rPr>
              <a:t>Evaluar oportunidades</a:t>
            </a:r>
          </a:p>
          <a:p>
            <a:pPr marL="457200" indent="-457200">
              <a:buFont typeface="+mj-lt"/>
              <a:buAutoNum type="alphaLcPeriod"/>
            </a:pPr>
            <a:r>
              <a:rPr lang="es-ES" altLang="ko-KR" sz="2000" dirty="0">
                <a:cs typeface="Arial" pitchFamily="34" charset="0"/>
              </a:rPr>
              <a:t>Reconocer el éxito creativo</a:t>
            </a:r>
          </a:p>
          <a:p>
            <a:pPr marL="457200" indent="-457200">
              <a:buFont typeface="+mj-lt"/>
              <a:buAutoNum type="alphaLcPeriod"/>
            </a:pPr>
            <a:r>
              <a:rPr lang="es-ES" altLang="ko-KR" sz="2000" dirty="0">
                <a:cs typeface="Arial" pitchFamily="34" charset="0"/>
              </a:rPr>
              <a:t>Miedo a la humillación</a:t>
            </a:r>
          </a:p>
        </p:txBody>
      </p:sp>
      <p:sp>
        <p:nvSpPr>
          <p:cNvPr id="57" name="Oval 4">
            <a:extLst>
              <a:ext uri="{FF2B5EF4-FFF2-40B4-BE49-F238E27FC236}">
                <a16:creationId xmlns:a16="http://schemas.microsoft.com/office/drawing/2014/main" id="{A1208675-DB72-4BA1-951C-2D25BB2800C8}"/>
              </a:ext>
            </a:extLst>
          </p:cNvPr>
          <p:cNvSpPr/>
          <p:nvPr/>
        </p:nvSpPr>
        <p:spPr>
          <a:xfrm>
            <a:off x="11481768" y="2465922"/>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384030" y="2526017"/>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9" name="Rectangle 36">
            <a:extLst>
              <a:ext uri="{FF2B5EF4-FFF2-40B4-BE49-F238E27FC236}">
                <a16:creationId xmlns:a16="http://schemas.microsoft.com/office/drawing/2014/main" id="{BF8F0C2C-25F9-42B0-A2E4-34C22B106A4B}"/>
              </a:ext>
            </a:extLst>
          </p:cNvPr>
          <p:cNvSpPr/>
          <p:nvPr/>
        </p:nvSpPr>
        <p:spPr>
          <a:xfrm>
            <a:off x="14558761" y="272926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60" name="Rectangle 16">
            <a:extLst>
              <a:ext uri="{FF2B5EF4-FFF2-40B4-BE49-F238E27FC236}">
                <a16:creationId xmlns:a16="http://schemas.microsoft.com/office/drawing/2014/main" id="{7FCD3DFC-9A38-434D-94F6-2F8ECCA3524C}"/>
              </a:ext>
            </a:extLst>
          </p:cNvPr>
          <p:cNvSpPr/>
          <p:nvPr/>
        </p:nvSpPr>
        <p:spPr>
          <a:xfrm>
            <a:off x="11637366" y="270153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875447" y="3370127"/>
            <a:ext cx="2160408" cy="22278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2200" b="1" dirty="0">
                <a:solidFill>
                  <a:srgbClr val="243255"/>
                </a:solidFill>
                <a:cs typeface="Arial" pitchFamily="34" charset="0"/>
              </a:rPr>
              <a:t>3. Según la teoría de la inversión de la creatividad, la creatividad es en gran parte:</a:t>
            </a:r>
          </a:p>
        </p:txBody>
      </p:sp>
      <p:sp>
        <p:nvSpPr>
          <p:cNvPr id="62" name="Text Placeholder 7">
            <a:extLst>
              <a:ext uri="{FF2B5EF4-FFF2-40B4-BE49-F238E27FC236}">
                <a16:creationId xmlns:a16="http://schemas.microsoft.com/office/drawing/2014/main" id="{97B1A213-C92F-42EA-874D-033FA2A5BA9A}"/>
              </a:ext>
            </a:extLst>
          </p:cNvPr>
          <p:cNvSpPr txBox="1">
            <a:spLocks/>
          </p:cNvSpPr>
          <p:nvPr/>
        </p:nvSpPr>
        <p:spPr>
          <a:xfrm>
            <a:off x="7839854" y="5772186"/>
            <a:ext cx="2502287" cy="226798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s-ES" altLang="ko-KR" sz="2000" dirty="0">
                <a:cs typeface="Arial" pitchFamily="34" charset="0"/>
              </a:rPr>
              <a:t>Una curiosidad</a:t>
            </a:r>
          </a:p>
          <a:p>
            <a:pPr marL="457200" indent="-457200">
              <a:buFont typeface="+mj-lt"/>
              <a:buAutoNum type="alphaLcPeriod"/>
            </a:pPr>
            <a:r>
              <a:rPr lang="es-ES" altLang="ko-KR" sz="2000" dirty="0">
                <a:cs typeface="Arial" pitchFamily="34" charset="0"/>
              </a:rPr>
              <a:t>Autoexpresión</a:t>
            </a:r>
          </a:p>
          <a:p>
            <a:pPr marL="457200" indent="-457200">
              <a:buFont typeface="+mj-lt"/>
              <a:buAutoNum type="alphaLcPeriod"/>
            </a:pPr>
            <a:r>
              <a:rPr lang="es-ES" altLang="ko-KR" sz="2000" dirty="0">
                <a:cs typeface="Arial" pitchFamily="34" charset="0"/>
              </a:rPr>
              <a:t>Una decisión</a:t>
            </a:r>
          </a:p>
          <a:p>
            <a:pPr marL="457200" indent="-457200">
              <a:buFont typeface="+mj-lt"/>
              <a:buAutoNum type="alphaLcPeriod"/>
            </a:pPr>
            <a:r>
              <a:rPr lang="es-ES" altLang="ko-KR" sz="2000" dirty="0">
                <a:cs typeface="Arial" pitchFamily="34" charset="0"/>
              </a:rPr>
              <a:t>Tolerancia</a:t>
            </a:r>
          </a:p>
          <a:p>
            <a:pPr marL="457200" indent="-457200">
              <a:buFont typeface="+mj-lt"/>
              <a:buAutoNum type="alphaLcPeriod"/>
            </a:pPr>
            <a:r>
              <a:rPr lang="es-ES" altLang="ko-KR" sz="2000" dirty="0">
                <a:cs typeface="Arial" pitchFamily="34" charset="0"/>
              </a:rPr>
              <a:t>Perseverancia</a:t>
            </a:r>
          </a:p>
        </p:txBody>
      </p:sp>
    </p:spTree>
    <p:extLst>
      <p:ext uri="{BB962C8B-B14F-4D97-AF65-F5344CB8AC3E}">
        <p14:creationId xmlns:p14="http://schemas.microsoft.com/office/powerpoint/2010/main" val="706897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8815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Prueba de autoevaluación</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295400" y="3435905"/>
            <a:ext cx="3276841" cy="3673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2200" b="1" dirty="0">
                <a:solidFill>
                  <a:srgbClr val="243255"/>
                </a:solidFill>
                <a:cs typeface="Arial" pitchFamily="34" charset="0"/>
              </a:rPr>
              <a:t>Las técnicas de creatividad normalmente se centran en:</a:t>
            </a: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1752600" y="4633964"/>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beneficios</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Toma de riesgos</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Generación de ideas</a:t>
            </a:r>
            <a:endParaRPr lang="es-ES" dirty="0">
              <a:latin typeface="Times New Roman" panose="02020603050405020304" pitchFamily="18" charset="0"/>
              <a:ea typeface="Times New Roman" panose="02020603050405020304" pitchFamily="18" charset="0"/>
            </a:endParaRPr>
          </a:p>
          <a:p>
            <a:pPr marL="342900" lvl="0" indent="-342900" fontAlgn="base">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Reducir costes e ingresos</a:t>
            </a:r>
            <a:endParaRPr lang="es-ES" dirty="0">
              <a:latin typeface="Times New Roman" panose="02020603050405020304" pitchFamily="18" charset="0"/>
              <a:ea typeface="Times New Roman" panose="02020603050405020304" pitchFamily="18" charset="0"/>
            </a:endParaRPr>
          </a:p>
          <a:p>
            <a:pPr marL="450850" indent="-450850" fontAlgn="base">
              <a:spcAft>
                <a:spcPts val="0"/>
              </a:spcAft>
            </a:pPr>
            <a:r>
              <a:rPr lang="es-ES" sz="2000" dirty="0">
                <a:solidFill>
                  <a:srgbClr val="243255"/>
                </a:solidFill>
                <a:latin typeface="Calibri" panose="020F050202020403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marL="285750" indent="-285750">
              <a:buFontTx/>
              <a:buChar char="-"/>
            </a:pPr>
            <a:endParaRPr lang="en-US" altLang="ko-KR" sz="2000" dirty="0">
              <a:cs typeface="Arial" pitchFamily="34" charset="0"/>
            </a:endParaRP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605863" y="3483426"/>
            <a:ext cx="2511434" cy="3673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2200" b="1" dirty="0">
                <a:solidFill>
                  <a:srgbClr val="243255"/>
                </a:solidFill>
                <a:cs typeface="Arial" pitchFamily="34" charset="0"/>
              </a:rPr>
              <a:t>Brainstorming and brainwriting son:</a:t>
            </a:r>
          </a:p>
        </p:txBody>
      </p:sp>
      <p:sp>
        <p:nvSpPr>
          <p:cNvPr id="41" name="Text Placeholder 7">
            <a:extLst>
              <a:ext uri="{FF2B5EF4-FFF2-40B4-BE49-F238E27FC236}">
                <a16:creationId xmlns:a16="http://schemas.microsoft.com/office/drawing/2014/main" id="{13D23888-73FA-4B70-A520-BE435594BD93}"/>
              </a:ext>
            </a:extLst>
          </p:cNvPr>
          <p:cNvSpPr txBox="1">
            <a:spLocks/>
          </p:cNvSpPr>
          <p:nvPr/>
        </p:nvSpPr>
        <p:spPr>
          <a:xfrm>
            <a:off x="4343401" y="4445241"/>
            <a:ext cx="3339000" cy="89928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s-ES" sz="2000" dirty="0">
                <a:solidFill>
                  <a:srgbClr val="243255"/>
                </a:solidFill>
              </a:rPr>
              <a:t>Procesos en los que una persona crea una lista de ideas.</a:t>
            </a:r>
            <a:endParaRPr lang="es-ES" dirty="0">
              <a:solidFill>
                <a:srgbClr val="243255"/>
              </a:solidFill>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243255"/>
                </a:solidFill>
              </a:rPr>
              <a:t>Procesos que pueden crear un entorno competitivo para promover ideas nuevas y creativas</a:t>
            </a:r>
            <a:endParaRPr lang="es-ES" dirty="0">
              <a:solidFill>
                <a:srgbClr val="243255"/>
              </a:solidFill>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Procesos en los que los miembros de los equipos no son tenidos en cuenta</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Todas las anteriores</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Ninguna de las anteriores</a:t>
            </a:r>
            <a:endParaRPr lang="es-ES" altLang="ko-KR" sz="2000" dirty="0">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2585198"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5417877"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8261607"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8455024" y="266311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0" name="Rectangle 36">
            <a:extLst>
              <a:ext uri="{FF2B5EF4-FFF2-40B4-BE49-F238E27FC236}">
                <a16:creationId xmlns:a16="http://schemas.microsoft.com/office/drawing/2014/main" id="{F524A302-5A70-43C5-9A42-B44CDC7F3DB0}"/>
              </a:ext>
            </a:extLst>
          </p:cNvPr>
          <p:cNvSpPr/>
          <p:nvPr/>
        </p:nvSpPr>
        <p:spPr>
          <a:xfrm>
            <a:off x="5592381" y="270614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51" name="Rectangle 16">
            <a:extLst>
              <a:ext uri="{FF2B5EF4-FFF2-40B4-BE49-F238E27FC236}">
                <a16:creationId xmlns:a16="http://schemas.microsoft.com/office/drawing/2014/main" id="{4F81776D-86B0-4ADC-BCEF-5D4F2BEE08AB}"/>
              </a:ext>
            </a:extLst>
          </p:cNvPr>
          <p:cNvSpPr/>
          <p:nvPr/>
        </p:nvSpPr>
        <p:spPr>
          <a:xfrm>
            <a:off x="2740333" y="272424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458054" y="3389887"/>
            <a:ext cx="2511433" cy="7543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2200" b="1" dirty="0">
                <a:solidFill>
                  <a:srgbClr val="243255"/>
                </a:solidFill>
                <a:cs typeface="Arial" pitchFamily="34" charset="0"/>
              </a:rPr>
              <a:t>¿Cuál es el primer paso en el proceso de Design Thinking? </a:t>
            </a:r>
          </a:p>
        </p:txBody>
      </p:sp>
      <p:sp>
        <p:nvSpPr>
          <p:cNvPr id="54" name="Text Placeholder 5">
            <a:extLst>
              <a:ext uri="{FF2B5EF4-FFF2-40B4-BE49-F238E27FC236}">
                <a16:creationId xmlns:a16="http://schemas.microsoft.com/office/drawing/2014/main" id="{CB99BAD6-EC2D-4922-B38A-1CE317493CB3}"/>
              </a:ext>
            </a:extLst>
          </p:cNvPr>
          <p:cNvSpPr txBox="1">
            <a:spLocks/>
          </p:cNvSpPr>
          <p:nvPr/>
        </p:nvSpPr>
        <p:spPr>
          <a:xfrm>
            <a:off x="10605600" y="494549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Visualizar</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Experimentar</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Enfatizar</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Ninguno de las anteriores</a:t>
            </a:r>
            <a:endParaRPr lang="es-ES" dirty="0">
              <a:latin typeface="Times New Roman" panose="02020603050405020304" pitchFamily="18" charset="0"/>
              <a:ea typeface="Times New Roman" panose="02020603050405020304" pitchFamily="18"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3588435" y="3350198"/>
            <a:ext cx="2684502" cy="75439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2200" b="1" dirty="0">
                <a:solidFill>
                  <a:srgbClr val="243255"/>
                </a:solidFill>
                <a:cs typeface="Arial" pitchFamily="34" charset="0"/>
              </a:rPr>
              <a:t>¿Qué tipo de Design Thinking involucra a las personas para que tengan más confianza en los procesos creativos?</a:t>
            </a:r>
          </a:p>
        </p:txBody>
      </p:sp>
      <p:sp>
        <p:nvSpPr>
          <p:cNvPr id="56" name="Text Placeholder 7">
            <a:extLst>
              <a:ext uri="{FF2B5EF4-FFF2-40B4-BE49-F238E27FC236}">
                <a16:creationId xmlns:a16="http://schemas.microsoft.com/office/drawing/2014/main" id="{481C30A0-9D00-4993-8CBC-56720BD4613E}"/>
              </a:ext>
            </a:extLst>
          </p:cNvPr>
          <p:cNvSpPr txBox="1">
            <a:spLocks/>
          </p:cNvSpPr>
          <p:nvPr/>
        </p:nvSpPr>
        <p:spPr>
          <a:xfrm>
            <a:off x="13428898" y="5981700"/>
            <a:ext cx="3258902" cy="6858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Resolución creativa de problemas</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Ejecución de Sprint</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Confidencia creativa</a:t>
            </a:r>
            <a:endParaRPr lang="es-ES"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Innovación de significado</a:t>
            </a:r>
            <a:endParaRPr lang="es-ES" dirty="0">
              <a:latin typeface="Times New Roman" panose="02020603050405020304" pitchFamily="18" charset="0"/>
              <a:ea typeface="Times New Roman" panose="02020603050405020304" pitchFamily="18"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37725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9" name="Rectangle 36">
            <a:extLst>
              <a:ext uri="{FF2B5EF4-FFF2-40B4-BE49-F238E27FC236}">
                <a16:creationId xmlns:a16="http://schemas.microsoft.com/office/drawing/2014/main" id="{BF8F0C2C-25F9-42B0-A2E4-34C22B106A4B}"/>
              </a:ext>
            </a:extLst>
          </p:cNvPr>
          <p:cNvSpPr/>
          <p:nvPr/>
        </p:nvSpPr>
        <p:spPr>
          <a:xfrm>
            <a:off x="13947237" y="273440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60" name="Rectangle 16">
            <a:extLst>
              <a:ext uri="{FF2B5EF4-FFF2-40B4-BE49-F238E27FC236}">
                <a16:creationId xmlns:a16="http://schemas.microsoft.com/office/drawing/2014/main" id="{7FCD3DFC-9A38-434D-94F6-2F8ECCA3524C}"/>
              </a:ext>
            </a:extLst>
          </p:cNvPr>
          <p:cNvSpPr/>
          <p:nvPr/>
        </p:nvSpPr>
        <p:spPr>
          <a:xfrm>
            <a:off x="11081570" y="2712113"/>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754898" y="3395057"/>
            <a:ext cx="2684502" cy="36047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2200" b="1" dirty="0">
                <a:solidFill>
                  <a:srgbClr val="243255"/>
                </a:solidFill>
                <a:cs typeface="Arial" pitchFamily="34" charset="0"/>
              </a:rPr>
              <a:t>Durante el proceso de los seis sombreros pensantes, Pedro dijo: “el lanzamiento ha fallado, el producto pierde su mercado, la empresa quebrará”. El lleva:</a:t>
            </a:r>
          </a:p>
        </p:txBody>
      </p:sp>
      <p:sp>
        <p:nvSpPr>
          <p:cNvPr id="62" name="Text Placeholder 7">
            <a:extLst>
              <a:ext uri="{FF2B5EF4-FFF2-40B4-BE49-F238E27FC236}">
                <a16:creationId xmlns:a16="http://schemas.microsoft.com/office/drawing/2014/main" id="{97B1A213-C92F-42EA-874D-033FA2A5BA9A}"/>
              </a:ext>
            </a:extLst>
          </p:cNvPr>
          <p:cNvSpPr txBox="1">
            <a:spLocks/>
          </p:cNvSpPr>
          <p:nvPr/>
        </p:nvSpPr>
        <p:spPr>
          <a:xfrm>
            <a:off x="7754898" y="6254697"/>
            <a:ext cx="2600054" cy="114255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Sombrero amarillo</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Sombrero azul</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ES"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Sombrero verde</a:t>
            </a:r>
            <a:endParaRPr lang="hr-HR"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Sombrero negro</a:t>
            </a:r>
            <a:endParaRPr lang="hr-H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204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dirty="0"/>
              <a:t>¡Gracias!</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50113066"/>
              </p:ext>
            </p:extLst>
          </p:nvPr>
        </p:nvGraphicFramePr>
        <p:xfrm>
          <a:off x="533400" y="342900"/>
          <a:ext cx="16306800" cy="1070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dirty="0">
                <a:solidFill>
                  <a:prstClr val="white"/>
                </a:solidFill>
                <a:latin typeface="YADLjI9qxTA 0"/>
              </a:rPr>
              <a:t>With the support of the Erasmus+ </a:t>
            </a:r>
            <a:r>
              <a:rPr lang="en-US" sz="1400" dirty="0" err="1">
                <a:solidFill>
                  <a:prstClr val="white"/>
                </a:solidFill>
                <a:latin typeface="YADLjI9qxTA 0"/>
              </a:rPr>
              <a:t>programme</a:t>
            </a:r>
            <a:r>
              <a:rPr lang="en-US" sz="1400" dirty="0">
                <a:solidFill>
                  <a:prstClr val="white"/>
                </a:solidFill>
                <a:latin typeface="YADLjI9qxTA 0"/>
              </a:rPr>
              <a:t> of the European Union. This document and its contents reflects the views only of the authors, and the Commission cannot be held responsible for any use which may be made of the information contained therein. </a:t>
            </a: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2" name="TextBox 1"/>
          <p:cNvSpPr txBox="1"/>
          <p:nvPr/>
        </p:nvSpPr>
        <p:spPr>
          <a:xfrm>
            <a:off x="672353" y="1760040"/>
            <a:ext cx="16154400" cy="6186309"/>
          </a:xfrm>
          <a:prstGeom prst="rect">
            <a:avLst/>
          </a:prstGeom>
          <a:noFill/>
        </p:spPr>
        <p:txBody>
          <a:bodyPr wrap="square" rtlCol="0">
            <a:spAutoFit/>
          </a:bodyPr>
          <a:lstStyle/>
          <a:p>
            <a:pPr marL="0" lvl="1" fontAlgn="base"/>
            <a:r>
              <a:rPr lang="hr-HR" sz="3600" b="1" dirty="0">
                <a:solidFill>
                  <a:srgbClr val="FF0000"/>
                </a:solidFill>
              </a:rPr>
              <a:t>1.1 </a:t>
            </a:r>
            <a:r>
              <a:rPr lang="es-ES" sz="3600" b="1" dirty="0">
                <a:solidFill>
                  <a:srgbClr val="FF0000"/>
                </a:solidFill>
              </a:rPr>
              <a:t>Nombre de la </a:t>
            </a:r>
            <a:r>
              <a:rPr lang="en-GB" sz="3600" b="1" dirty="0">
                <a:solidFill>
                  <a:srgbClr val="FF0000"/>
                </a:solidFill>
              </a:rPr>
              <a:t>Unidad: DEFINICIÓN DE CREATIVIDAD</a:t>
            </a:r>
            <a:endParaRPr lang="hr-HR" sz="3200" dirty="0">
              <a:solidFill>
                <a:srgbClr val="FF0000"/>
              </a:solidFill>
            </a:endParaRPr>
          </a:p>
          <a:p>
            <a:pPr indent="712788" fontAlgn="base"/>
            <a:r>
              <a:rPr lang="en-GB" sz="2800" dirty="0"/>
              <a:t>1.1.1 </a:t>
            </a:r>
            <a:r>
              <a:rPr lang="hr-HR" sz="2800" dirty="0"/>
              <a:t>	</a:t>
            </a:r>
            <a:r>
              <a:rPr lang="es-ES" sz="2800" dirty="0"/>
              <a:t>Sección 1: </a:t>
            </a:r>
            <a:r>
              <a:rPr lang="es-ES" altLang="ko-KR" sz="2800" dirty="0">
                <a:cs typeface="Arial" pitchFamily="34" charset="0"/>
              </a:rPr>
              <a:t>¿Qué es la creatividad? Su importancia</a:t>
            </a:r>
            <a:r>
              <a:rPr lang="es-ES" sz="2800" dirty="0"/>
              <a:t> </a:t>
            </a:r>
            <a:endParaRPr lang="es-ES" sz="2400" dirty="0"/>
          </a:p>
          <a:p>
            <a:pPr indent="712788" fontAlgn="base"/>
            <a:r>
              <a:rPr lang="es-ES" sz="2800" dirty="0"/>
              <a:t>1.1.2. 	Sección 2: </a:t>
            </a:r>
            <a:r>
              <a:rPr lang="es-ES" altLang="ko-KR" sz="2800" dirty="0">
                <a:cs typeface="Arial" pitchFamily="34" charset="0"/>
              </a:rPr>
              <a:t>Componentes de la creatividad y el modelo de creatividad 4P</a:t>
            </a:r>
            <a:r>
              <a:rPr lang="es-ES" sz="2800" dirty="0"/>
              <a:t> </a:t>
            </a:r>
            <a:endParaRPr lang="es-ES" sz="2400" dirty="0"/>
          </a:p>
          <a:p>
            <a:pPr indent="712788" fontAlgn="base"/>
            <a:r>
              <a:rPr lang="es-ES" sz="2800" dirty="0"/>
              <a:t>1.1.3. 	Sección 3: Tipos de creatividad</a:t>
            </a:r>
            <a:endParaRPr lang="es-ES" sz="2400" dirty="0"/>
          </a:p>
          <a:p>
            <a:r>
              <a:rPr lang="en-GB" dirty="0"/>
              <a:t> </a:t>
            </a:r>
            <a:endParaRPr lang="hr-HR" dirty="0"/>
          </a:p>
          <a:p>
            <a:pPr marL="0" lvl="1" fontAlgn="base"/>
            <a:r>
              <a:rPr lang="hr-HR" sz="3600" b="1" dirty="0">
                <a:solidFill>
                  <a:srgbClr val="FF0000"/>
                </a:solidFill>
              </a:rPr>
              <a:t>1.2 </a:t>
            </a:r>
            <a:r>
              <a:rPr lang="es-ES" sz="3600" b="1" dirty="0">
                <a:solidFill>
                  <a:srgbClr val="FF0000"/>
                </a:solidFill>
              </a:rPr>
              <a:t>Nombre de la Unidad</a:t>
            </a:r>
            <a:r>
              <a:rPr lang="en-GB" sz="3600" b="1" dirty="0">
                <a:solidFill>
                  <a:srgbClr val="FF0000"/>
                </a:solidFill>
              </a:rPr>
              <a:t>: CREATIVIDAD EN EQUIPO Y TÉCNICAS DE CREATIVIDAD</a:t>
            </a:r>
            <a:endParaRPr lang="hr-HR" sz="3200" dirty="0">
              <a:solidFill>
                <a:srgbClr val="FF0000"/>
              </a:solidFill>
            </a:endParaRPr>
          </a:p>
          <a:p>
            <a:pPr indent="712788" fontAlgn="base"/>
            <a:r>
              <a:rPr lang="en-GB" sz="2800" dirty="0"/>
              <a:t>1.2.1 </a:t>
            </a:r>
            <a:r>
              <a:rPr lang="hr-HR" sz="2800" dirty="0"/>
              <a:t>	</a:t>
            </a:r>
            <a:r>
              <a:rPr lang="es-ES" sz="2800" dirty="0"/>
              <a:t>Sección 1: Superando las barreras personales de la creatividad</a:t>
            </a:r>
            <a:endParaRPr lang="es-ES" sz="2400" dirty="0"/>
          </a:p>
          <a:p>
            <a:pPr indent="712788" fontAlgn="base"/>
            <a:r>
              <a:rPr lang="es-ES" sz="2800" dirty="0"/>
              <a:t>1.2.2 	Sección 2: Creatividad de equipo</a:t>
            </a:r>
            <a:endParaRPr lang="es-ES" sz="2400" dirty="0"/>
          </a:p>
          <a:p>
            <a:pPr indent="712788" fontAlgn="base"/>
            <a:r>
              <a:rPr lang="es-ES" sz="2800" dirty="0"/>
              <a:t>1.2.3 	Sección 3: Creatividad en el lugar de trabajo</a:t>
            </a:r>
            <a:endParaRPr lang="es-ES" sz="2400" dirty="0"/>
          </a:p>
          <a:p>
            <a:pPr marL="0" lvl="2" indent="712788" fontAlgn="base"/>
            <a:r>
              <a:rPr lang="es-ES" sz="2800" dirty="0"/>
              <a:t>1.2.4 	Sección 4: Técnicas de la creatividad</a:t>
            </a:r>
            <a:endParaRPr lang="es-ES" sz="2400" dirty="0"/>
          </a:p>
          <a:p>
            <a:pPr fontAlgn="base"/>
            <a:r>
              <a:rPr lang="es-ES" dirty="0"/>
              <a:t> </a:t>
            </a:r>
            <a:endParaRPr lang="es-ES" sz="1600" dirty="0"/>
          </a:p>
          <a:p>
            <a:pPr marL="0" lvl="1" fontAlgn="base"/>
            <a:r>
              <a:rPr lang="hr-HR" sz="3600" b="1" dirty="0">
                <a:solidFill>
                  <a:srgbClr val="FF0000"/>
                </a:solidFill>
              </a:rPr>
              <a:t>1.3 </a:t>
            </a:r>
            <a:r>
              <a:rPr lang="es-ES" sz="3600" b="1" dirty="0">
                <a:solidFill>
                  <a:srgbClr val="FF0000"/>
                </a:solidFill>
              </a:rPr>
              <a:t>Nombre de la </a:t>
            </a:r>
            <a:r>
              <a:rPr lang="en-GB" sz="3600" b="1" dirty="0">
                <a:solidFill>
                  <a:srgbClr val="FF0000"/>
                </a:solidFill>
              </a:rPr>
              <a:t>Unidad: DESIGN THINKING</a:t>
            </a:r>
            <a:endParaRPr lang="hr-HR" sz="3200" dirty="0">
              <a:solidFill>
                <a:srgbClr val="FF0000"/>
              </a:solidFill>
            </a:endParaRPr>
          </a:p>
          <a:p>
            <a:pPr indent="712788" fontAlgn="base"/>
            <a:r>
              <a:rPr lang="en-GB" sz="2800" dirty="0"/>
              <a:t>1.3.1 </a:t>
            </a:r>
            <a:r>
              <a:rPr lang="hr-HR" sz="2800" dirty="0"/>
              <a:t>	</a:t>
            </a:r>
            <a:r>
              <a:rPr lang="es-ES" sz="2800" dirty="0"/>
              <a:t>Sección 1: Marco del Design Thinking</a:t>
            </a:r>
            <a:endParaRPr lang="es-ES" sz="2400" dirty="0"/>
          </a:p>
          <a:p>
            <a:pPr indent="712788" fontAlgn="base"/>
            <a:r>
              <a:rPr lang="es-ES" sz="2800" dirty="0"/>
              <a:t>1.3.2 	Sección 2: Modelos del Design Thinking</a:t>
            </a:r>
            <a:endParaRPr lang="es-ES" sz="2400" dirty="0"/>
          </a:p>
        </p:txBody>
      </p:sp>
    </p:spTree>
    <p:extLst>
      <p:ext uri="{BB962C8B-B14F-4D97-AF65-F5344CB8AC3E}">
        <p14:creationId xmlns:p14="http://schemas.microsoft.com/office/powerpoint/2010/main" val="3291473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fade">
                                      <p:cBhvr>
                                        <p:cTn id="4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219044" y="643276"/>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graphicFrame>
        <p:nvGraphicFramePr>
          <p:cNvPr id="2" name="Diagram 1"/>
          <p:cNvGraphicFramePr/>
          <p:nvPr>
            <p:extLst>
              <p:ext uri="{D42A27DB-BD31-4B8C-83A1-F6EECF244321}">
                <p14:modId xmlns:p14="http://schemas.microsoft.com/office/powerpoint/2010/main" val="1405427493"/>
              </p:ext>
            </p:extLst>
          </p:nvPr>
        </p:nvGraphicFramePr>
        <p:xfrm>
          <a:off x="1115703" y="1257300"/>
          <a:ext cx="16840200" cy="693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graphicFrame>
        <p:nvGraphicFramePr>
          <p:cNvPr id="2" name="Diagram 1"/>
          <p:cNvGraphicFramePr/>
          <p:nvPr>
            <p:extLst>
              <p:ext uri="{D42A27DB-BD31-4B8C-83A1-F6EECF244321}">
                <p14:modId xmlns:p14="http://schemas.microsoft.com/office/powerpoint/2010/main" val="2928025780"/>
              </p:ext>
            </p:extLst>
          </p:nvPr>
        </p:nvGraphicFramePr>
        <p:xfrm>
          <a:off x="762000" y="1672581"/>
          <a:ext cx="17089755" cy="94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206877" y="2889269"/>
            <a:ext cx="16200000" cy="5509200"/>
          </a:xfrm>
          <a:prstGeom prst="rect">
            <a:avLst/>
          </a:prstGeom>
          <a:noFill/>
          <a:ln>
            <a:solidFill>
              <a:srgbClr val="FF0000"/>
            </a:solidFill>
          </a:ln>
        </p:spPr>
        <p:txBody>
          <a:bodyPr wrap="square" rtlCol="0">
            <a:spAutoFit/>
          </a:bodyPr>
          <a:lstStyle/>
          <a:p>
            <a:pPr algn="just"/>
            <a:r>
              <a:rPr lang="es-ES" altLang="ko-KR" sz="2800" i="1" dirty="0"/>
              <a:t>Existen incontables definiciones de creatividad y es difícil quedarse con una sola:</a:t>
            </a:r>
          </a:p>
          <a:p>
            <a:pPr algn="just"/>
            <a:endParaRPr lang="es-ES" altLang="ko-KR" sz="2800" i="1" dirty="0">
              <a:solidFill>
                <a:srgbClr val="C00000"/>
              </a:solidFill>
            </a:endParaRPr>
          </a:p>
          <a:p>
            <a:pPr marL="457200" indent="-457200" algn="just">
              <a:buFont typeface="Wingdings" panose="05000000000000000000" pitchFamily="2" charset="2"/>
              <a:buChar char="§"/>
            </a:pPr>
            <a:r>
              <a:rPr lang="es-ES" altLang="ko-KR" sz="2800" i="1" dirty="0">
                <a:solidFill>
                  <a:srgbClr val="C00000"/>
                </a:solidFill>
              </a:rPr>
              <a:t>“la capacidad de producir o utilizar ideas originales y poco usuales” </a:t>
            </a:r>
            <a:r>
              <a:rPr lang="es-ES" altLang="ko-KR" sz="2400" i="1" dirty="0"/>
              <a:t>(el diccionario Cambridge); </a:t>
            </a:r>
            <a:r>
              <a:rPr lang="es-ES" altLang="ko-KR" sz="2800" i="1" dirty="0">
                <a:solidFill>
                  <a:srgbClr val="C00000"/>
                </a:solidFill>
              </a:rPr>
              <a:t>“la capacidad de crear" </a:t>
            </a:r>
            <a:r>
              <a:rPr lang="es-ES" altLang="ko-KR" sz="2800" i="1" dirty="0"/>
              <a:t>y</a:t>
            </a:r>
            <a:r>
              <a:rPr lang="es-ES" altLang="ko-KR" sz="2800" i="1" dirty="0">
                <a:solidFill>
                  <a:srgbClr val="C00000"/>
                </a:solidFill>
              </a:rPr>
              <a:t>  “la calidad de ser creativo” </a:t>
            </a:r>
            <a:r>
              <a:rPr lang="es-ES" altLang="ko-KR" sz="2400" i="1" dirty="0"/>
              <a:t>(El diccionario </a:t>
            </a:r>
            <a:r>
              <a:rPr lang="es-ES" altLang="ko-KR" sz="2400" i="1" dirty="0" err="1"/>
              <a:t>Merriam</a:t>
            </a:r>
            <a:r>
              <a:rPr lang="es-ES" altLang="ko-KR" sz="2400" i="1" dirty="0"/>
              <a:t>-Webster)</a:t>
            </a:r>
          </a:p>
          <a:p>
            <a:pPr algn="just"/>
            <a:endParaRPr lang="es-ES" altLang="ko-KR" sz="2800" i="1" dirty="0">
              <a:solidFill>
                <a:srgbClr val="C00000"/>
              </a:solidFill>
            </a:endParaRPr>
          </a:p>
          <a:p>
            <a:pPr marL="457200" indent="-457200" algn="just">
              <a:buFont typeface="Wingdings" panose="05000000000000000000" pitchFamily="2" charset="2"/>
              <a:buChar char="§"/>
            </a:pPr>
            <a:r>
              <a:rPr lang="es-ES" altLang="ko-KR" sz="2800" i="1" dirty="0">
                <a:solidFill>
                  <a:srgbClr val="C00000"/>
                </a:solidFill>
              </a:rPr>
              <a:t>"creatividad es la capacidad de producir un trabajo tanto novedoso (es decir, original, inesperado) como apropiado (es decir, útil,  moldeable según las limitaciones de la tarea)”</a:t>
            </a:r>
            <a:r>
              <a:rPr lang="es-ES" altLang="ko-KR" sz="2800" i="1" dirty="0"/>
              <a:t> </a:t>
            </a:r>
            <a:r>
              <a:rPr lang="es-ES" altLang="ko-KR" sz="2400" i="1" dirty="0"/>
              <a:t>(Sternberg y Lubart, 1999, p. 3) </a:t>
            </a:r>
          </a:p>
          <a:p>
            <a:pPr algn="just"/>
            <a:endParaRPr lang="es-ES" altLang="ko-KR" sz="2400" i="1" dirty="0"/>
          </a:p>
          <a:p>
            <a:pPr marL="457200" indent="-457200" algn="just">
              <a:buFont typeface="Wingdings" panose="05000000000000000000" pitchFamily="2" charset="2"/>
              <a:buChar char="§"/>
            </a:pPr>
            <a:r>
              <a:rPr lang="es-ES" altLang="ko-KR" sz="2800" i="1" dirty="0">
                <a:solidFill>
                  <a:srgbClr val="C00000"/>
                </a:solidFill>
              </a:rPr>
              <a:t>"creatividad es la producción de algo que es a la vez novedoso y verdaderamente valioso” </a:t>
            </a:r>
            <a:r>
              <a:rPr lang="es-ES" altLang="ko-KR" sz="2400" i="1" dirty="0"/>
              <a:t>(</a:t>
            </a:r>
            <a:r>
              <a:rPr lang="es-ES" altLang="ko-KR" sz="2400" i="1" dirty="0" err="1"/>
              <a:t>Rothenberg</a:t>
            </a:r>
            <a:r>
              <a:rPr lang="es-ES" altLang="ko-KR" sz="2400" i="1" dirty="0"/>
              <a:t>, 1990, </a:t>
            </a:r>
            <a:r>
              <a:rPr lang="es-ES" altLang="ko-KR" sz="2400" i="1" dirty="0" err="1"/>
              <a:t>pag.</a:t>
            </a:r>
            <a:r>
              <a:rPr lang="es-ES" altLang="ko-KR" sz="2400" i="1" dirty="0"/>
              <a:t> 5) </a:t>
            </a:r>
          </a:p>
          <a:p>
            <a:pPr marL="457200" indent="-457200" algn="just">
              <a:buFont typeface="Wingdings" panose="05000000000000000000" pitchFamily="2" charset="2"/>
              <a:buChar char="§"/>
            </a:pPr>
            <a:endParaRPr lang="es-ES" altLang="ko-KR" sz="2400" i="1" dirty="0"/>
          </a:p>
          <a:p>
            <a:pPr marL="457200" indent="-457200" algn="just">
              <a:buFont typeface="Wingdings" panose="05000000000000000000" pitchFamily="2" charset="2"/>
              <a:buChar char="§"/>
            </a:pPr>
            <a:r>
              <a:rPr lang="es-ES" altLang="ko-KR" sz="2800" i="1" dirty="0">
                <a:solidFill>
                  <a:srgbClr val="C00000"/>
                </a:solidFill>
              </a:rPr>
              <a:t>”creatividad es el proceso de desarrollar una respuesta </a:t>
            </a:r>
            <a:r>
              <a:rPr lang="es-ES" altLang="ko-KR" sz="2800" i="1" dirty="0" err="1">
                <a:solidFill>
                  <a:srgbClr val="C00000"/>
                </a:solidFill>
              </a:rPr>
              <a:t>orginal</a:t>
            </a:r>
            <a:r>
              <a:rPr lang="es-ES" altLang="ko-KR" sz="2800" i="1" dirty="0">
                <a:solidFill>
                  <a:srgbClr val="C00000"/>
                </a:solidFill>
              </a:rPr>
              <a:t>, novedosa, y a la vez apropiada a un determinado problema” </a:t>
            </a:r>
            <a:r>
              <a:rPr lang="es-ES" altLang="ko-KR" sz="2400" i="1" dirty="0"/>
              <a:t>(</a:t>
            </a:r>
            <a:r>
              <a:rPr lang="es-ES" altLang="ko-KR" sz="2400" i="1" dirty="0" err="1"/>
              <a:t>Chaudhary</a:t>
            </a:r>
            <a:r>
              <a:rPr lang="es-ES" altLang="ko-KR" sz="2400" i="1" dirty="0"/>
              <a:t>, 2018, </a:t>
            </a:r>
            <a:r>
              <a:rPr lang="es-ES" altLang="ko-KR" sz="2400" i="1" dirty="0" err="1"/>
              <a:t>pag.</a:t>
            </a:r>
            <a:r>
              <a:rPr lang="es-ES" altLang="ko-KR" sz="2400" i="1" dirty="0"/>
              <a:t> 171) </a:t>
            </a:r>
            <a:endParaRPr lang="es-ES" altLang="ko-KR" sz="2800" i="1" dirty="0"/>
          </a:p>
        </p:txBody>
      </p:sp>
    </p:spTree>
    <p:extLst>
      <p:ext uri="{BB962C8B-B14F-4D97-AF65-F5344CB8AC3E}">
        <p14:creationId xmlns:p14="http://schemas.microsoft.com/office/powerpoint/2010/main" val="1274236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graphicFrame>
        <p:nvGraphicFramePr>
          <p:cNvPr id="2" name="Diagram 1"/>
          <p:cNvGraphicFramePr/>
          <p:nvPr>
            <p:extLst>
              <p:ext uri="{D42A27DB-BD31-4B8C-83A1-F6EECF244321}">
                <p14:modId xmlns:p14="http://schemas.microsoft.com/office/powerpoint/2010/main" val="1688092617"/>
              </p:ext>
            </p:extLst>
          </p:nvPr>
        </p:nvGraphicFramePr>
        <p:xfrm>
          <a:off x="938058" y="1948134"/>
          <a:ext cx="16283142"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162300"/>
            <a:ext cx="16206943" cy="3970318"/>
          </a:xfrm>
          <a:prstGeom prst="rect">
            <a:avLst/>
          </a:prstGeom>
          <a:noFill/>
          <a:ln>
            <a:solidFill>
              <a:srgbClr val="E12227"/>
            </a:solidFill>
          </a:ln>
        </p:spPr>
        <p:txBody>
          <a:bodyPr wrap="square" rtlCol="0">
            <a:spAutoFit/>
          </a:bodyPr>
          <a:lstStyle/>
          <a:p>
            <a:pPr algn="just"/>
            <a:endParaRPr lang="hr-HR" altLang="ko-KR" sz="2800" i="1" dirty="0"/>
          </a:p>
          <a:p>
            <a:pPr algn="just"/>
            <a:r>
              <a:rPr lang="es-ES" altLang="ko-KR" sz="2800" i="1" dirty="0"/>
              <a:t>Sternberg y Lubart (1991, 1992) han propuesto la </a:t>
            </a:r>
            <a:r>
              <a:rPr lang="es-ES" altLang="ko-KR" sz="2800" i="1" dirty="0">
                <a:solidFill>
                  <a:srgbClr val="C00000"/>
                </a:solidFill>
              </a:rPr>
              <a:t>Teoría de la inversión de la creatividad</a:t>
            </a:r>
            <a:r>
              <a:rPr lang="es-ES" altLang="ko-KR" sz="2800" i="1" dirty="0"/>
              <a:t>, que establece que la creatividad es en gran parte </a:t>
            </a:r>
            <a:r>
              <a:rPr lang="es-ES" altLang="ko-KR" sz="2800" i="1" dirty="0">
                <a:solidFill>
                  <a:srgbClr val="C00000"/>
                </a:solidFill>
              </a:rPr>
              <a:t>una decisión de comprar barato y vender más caro </a:t>
            </a:r>
            <a:r>
              <a:rPr lang="es-ES" altLang="ko-KR" sz="2800" i="1" dirty="0"/>
              <a:t>en  el mundo de las ideas. </a:t>
            </a:r>
          </a:p>
          <a:p>
            <a:pPr algn="just"/>
            <a:endParaRPr lang="es-ES" altLang="ko-KR" sz="2800" i="1" dirty="0"/>
          </a:p>
          <a:p>
            <a:pPr algn="just"/>
            <a:r>
              <a:rPr lang="es-ES" altLang="ko-KR" sz="2800" i="1" dirty="0"/>
              <a:t>La gente creativa, como los buenos </a:t>
            </a:r>
            <a:r>
              <a:rPr lang="es-ES" altLang="ko-KR" sz="2800" i="1" dirty="0">
                <a:solidFill>
                  <a:srgbClr val="C00000"/>
                </a:solidFill>
              </a:rPr>
              <a:t>inversores</a:t>
            </a:r>
            <a:r>
              <a:rPr lang="es-ES" altLang="ko-KR" sz="2800" i="1" dirty="0"/>
              <a:t>, crean ideas consideradas novedosas e incluso a veces un poco ridículas al mismo tiempo, como </a:t>
            </a:r>
            <a:r>
              <a:rPr lang="es-ES" altLang="ko-KR" sz="2800" i="1" dirty="0">
                <a:solidFill>
                  <a:srgbClr val="C00000"/>
                </a:solidFill>
              </a:rPr>
              <a:t>“comprar barato"</a:t>
            </a:r>
            <a:r>
              <a:rPr lang="es-ES" altLang="ko-KR" sz="2800" i="1" dirty="0"/>
              <a:t>.</a:t>
            </a:r>
            <a:r>
              <a:rPr lang="es-ES" altLang="ko-KR" sz="2800" i="1" dirty="0">
                <a:solidFill>
                  <a:srgbClr val="E12227"/>
                </a:solidFill>
              </a:rPr>
              <a:t> </a:t>
            </a:r>
          </a:p>
          <a:p>
            <a:pPr algn="just"/>
            <a:endParaRPr lang="es-ES" altLang="ko-KR" sz="2800" i="1" dirty="0">
              <a:solidFill>
                <a:srgbClr val="E12227"/>
              </a:solidFill>
            </a:endParaRPr>
          </a:p>
          <a:p>
            <a:pPr algn="just"/>
            <a:r>
              <a:rPr lang="es-ES" altLang="ko-KR" sz="2800" i="1" dirty="0"/>
              <a:t>Una vez que las ideas han tenido aceptación, los creativos </a:t>
            </a:r>
            <a:r>
              <a:rPr lang="es-ES" altLang="ko-KR" sz="2800" i="1" dirty="0">
                <a:solidFill>
                  <a:srgbClr val="C00000"/>
                </a:solidFill>
              </a:rPr>
              <a:t>“venden más caro”</a:t>
            </a:r>
            <a:r>
              <a:rPr lang="es-ES" altLang="ko-KR" sz="2800" i="1" dirty="0"/>
              <a:t>,</a:t>
            </a:r>
            <a:r>
              <a:rPr lang="es-ES" altLang="ko-KR" sz="2800" i="1" dirty="0">
                <a:solidFill>
                  <a:srgbClr val="E12227"/>
                </a:solidFill>
              </a:rPr>
              <a:t> </a:t>
            </a:r>
            <a:r>
              <a:rPr lang="es-ES" altLang="ko-KR" sz="2800" i="1" dirty="0"/>
              <a:t>cosechan los beneficios de su buena idea, y avanzan a su próxima idea impopular.</a:t>
            </a:r>
          </a:p>
        </p:txBody>
      </p:sp>
    </p:spTree>
    <p:extLst>
      <p:ext uri="{BB962C8B-B14F-4D97-AF65-F5344CB8AC3E}">
        <p14:creationId xmlns:p14="http://schemas.microsoft.com/office/powerpoint/2010/main" val="3507634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graphicFrame>
        <p:nvGraphicFramePr>
          <p:cNvPr id="2" name="Diagram 1"/>
          <p:cNvGraphicFramePr/>
          <p:nvPr>
            <p:extLst>
              <p:ext uri="{D42A27DB-BD31-4B8C-83A1-F6EECF244321}">
                <p14:modId xmlns:p14="http://schemas.microsoft.com/office/powerpoint/2010/main" val="1253948919"/>
              </p:ext>
            </p:extLst>
          </p:nvPr>
        </p:nvGraphicFramePr>
        <p:xfrm>
          <a:off x="938056" y="1514983"/>
          <a:ext cx="16913699"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6" name="Diagram 5"/>
          <p:cNvGraphicFramePr/>
          <p:nvPr>
            <p:extLst>
              <p:ext uri="{D42A27DB-BD31-4B8C-83A1-F6EECF244321}">
                <p14:modId xmlns:p14="http://schemas.microsoft.com/office/powerpoint/2010/main" val="2374038728"/>
              </p:ext>
            </p:extLst>
          </p:nvPr>
        </p:nvGraphicFramePr>
        <p:xfrm>
          <a:off x="938054" y="3024919"/>
          <a:ext cx="16130746" cy="5257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68412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Unidad 1</a:t>
            </a:r>
          </a:p>
        </p:txBody>
      </p:sp>
      <p:graphicFrame>
        <p:nvGraphicFramePr>
          <p:cNvPr id="2" name="Diagram 1"/>
          <p:cNvGraphicFramePr/>
          <p:nvPr>
            <p:extLst>
              <p:ext uri="{D42A27DB-BD31-4B8C-83A1-F6EECF244321}">
                <p14:modId xmlns:p14="http://schemas.microsoft.com/office/powerpoint/2010/main" val="1714258161"/>
              </p:ext>
            </p:extLst>
          </p:nvPr>
        </p:nvGraphicFramePr>
        <p:xfrm>
          <a:off x="581207" y="1579668"/>
          <a:ext cx="16913698"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2411226609"/>
              </p:ext>
            </p:extLst>
          </p:nvPr>
        </p:nvGraphicFramePr>
        <p:xfrm>
          <a:off x="938056" y="2882019"/>
          <a:ext cx="16200000" cy="529739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009455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15584</TotalTime>
  <Words>5081</Words>
  <Application>Microsoft Office PowerPoint</Application>
  <PresentationFormat>Personalizado</PresentationFormat>
  <Paragraphs>488</Paragraphs>
  <Slides>37</Slides>
  <Notes>33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37</vt:i4>
      </vt:variant>
    </vt:vector>
  </HeadingPairs>
  <TitlesOfParts>
    <vt:vector size="45" baseType="lpstr">
      <vt:lpstr>Arial</vt:lpstr>
      <vt:lpstr>Calibri</vt:lpstr>
      <vt:lpstr>Tahoma</vt:lpstr>
      <vt:lpstr>Times New Roman</vt:lpstr>
      <vt:lpstr>Wingdings</vt:lpstr>
      <vt:lpstr>YADLjI9qxTA 0</vt:lpstr>
      <vt:lpstr>Office Theme</vt:lpstr>
      <vt:lpstr>1_Office Theme</vt:lpstr>
      <vt:lpstr>Presentación de PowerPoint</vt:lpstr>
      <vt:lpstr>OBJETIVOS DEL CURSO</vt:lpstr>
      <vt:lpstr>ÍNDICE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User IWS</cp:lastModifiedBy>
  <cp:revision>314</cp:revision>
  <dcterms:created xsi:type="dcterms:W3CDTF">2021-03-19T11:51:00Z</dcterms:created>
  <dcterms:modified xsi:type="dcterms:W3CDTF">2022-01-27T14:16:51Z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