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27"/>
  </p:notesMasterIdLst>
  <p:sldIdLst>
    <p:sldId id="269" r:id="rId3"/>
    <p:sldId id="257" r:id="rId4"/>
    <p:sldId id="273" r:id="rId5"/>
    <p:sldId id="276" r:id="rId6"/>
    <p:sldId id="285" r:id="rId7"/>
    <p:sldId id="264" r:id="rId8"/>
    <p:sldId id="297" r:id="rId9"/>
    <p:sldId id="279" r:id="rId10"/>
    <p:sldId id="295" r:id="rId11"/>
    <p:sldId id="296" r:id="rId12"/>
    <p:sldId id="283" r:id="rId13"/>
    <p:sldId id="282" r:id="rId14"/>
    <p:sldId id="280" r:id="rId15"/>
    <p:sldId id="292" r:id="rId16"/>
    <p:sldId id="299" r:id="rId17"/>
    <p:sldId id="294" r:id="rId18"/>
    <p:sldId id="291" r:id="rId19"/>
    <p:sldId id="288" r:id="rId20"/>
    <p:sldId id="289" r:id="rId21"/>
    <p:sldId id="298" r:id="rId22"/>
    <p:sldId id="290" r:id="rId23"/>
    <p:sldId id="284" r:id="rId24"/>
    <p:sldId id="281" r:id="rId25"/>
    <p:sldId id="270" r:id="rId26"/>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255"/>
    <a:srgbClr val="E122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63"/>
    <p:restoredTop sz="83944"/>
  </p:normalViewPr>
  <p:slideViewPr>
    <p:cSldViewPr>
      <p:cViewPr varScale="1">
        <p:scale>
          <a:sx n="48" d="100"/>
          <a:sy n="48" d="100"/>
        </p:scale>
        <p:origin x="702"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C313640-A9D7-4474-A8EE-605C28A1E708}" type="datetimeFigureOut">
              <a:rPr lang="es-ES" smtClean="0"/>
              <a:t>15/02/2022</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12FB2E4B-9468-4FDF-9F87-37DCA28F108B}" type="slidenum">
              <a:rPr lang="es-ES" smtClean="0"/>
              <a:t>‹#›</a:t>
            </a:fld>
            <a:endParaRPr lang="es-ES"/>
          </a:p>
        </p:txBody>
      </p:sp>
    </p:spTree>
    <p:extLst>
      <p:ext uri="{BB962C8B-B14F-4D97-AF65-F5344CB8AC3E}">
        <p14:creationId xmlns:p14="http://schemas.microsoft.com/office/powerpoint/2010/main" val="295264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FB2E4B-9468-4FDF-9F87-37DCA28F108B}" type="slidenum">
              <a:rPr lang="es-ES" smtClean="0"/>
              <a:t>1</a:t>
            </a:fld>
            <a:endParaRPr lang="es-ES"/>
          </a:p>
        </p:txBody>
      </p:sp>
    </p:spTree>
    <p:extLst>
      <p:ext uri="{BB962C8B-B14F-4D97-AF65-F5344CB8AC3E}">
        <p14:creationId xmlns:p14="http://schemas.microsoft.com/office/powerpoint/2010/main" val="3863361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Faces vs </a:t>
            </a:r>
            <a:r>
              <a:rPr lang="es-ES" dirty="0" err="1"/>
              <a:t>vase</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554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2553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3168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631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216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862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a:t>
            </a:r>
            <a:r>
              <a:rPr lang="es-ES" dirty="0" err="1"/>
              <a:t>www.mdpi.com</a:t>
            </a:r>
            <a:r>
              <a:rPr lang="es-ES" dirty="0"/>
              <a:t>/</a:t>
            </a:r>
            <a:r>
              <a:rPr lang="es-ES" dirty="0" err="1"/>
              <a:t>journal</a:t>
            </a:r>
            <a:r>
              <a:rPr lang="es-ES" dirty="0"/>
              <a:t>/</a:t>
            </a:r>
            <a:r>
              <a:rPr lang="es-ES" dirty="0" err="1"/>
              <a:t>jintelligence</a:t>
            </a:r>
            <a:r>
              <a:rPr lang="es-ES" dirty="0"/>
              <a:t>/</a:t>
            </a:r>
            <a:r>
              <a:rPr lang="es-ES" dirty="0" err="1"/>
              <a:t>special_issues</a:t>
            </a:r>
            <a:r>
              <a:rPr lang="es-ES" dirty="0"/>
              <a:t>/</a:t>
            </a:r>
            <a:r>
              <a:rPr lang="es-ES" dirty="0" err="1"/>
              <a:t>Cognitive_Flexibility_Concepts_Issues_Assessment</a:t>
            </a:r>
            <a:r>
              <a:rPr lang="es-ES" dirty="0"/>
              <a:t> </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785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endParaRPr lang="en-GB" sz="1200"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360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528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endParaRPr lang="en-GB" sz="1200"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179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FB2E4B-9468-4FDF-9F87-37DCA28F108B}" type="slidenum">
              <a:rPr lang="es-ES" smtClean="0"/>
              <a:t>2</a:t>
            </a:fld>
            <a:endParaRPr lang="es-ES"/>
          </a:p>
        </p:txBody>
      </p:sp>
    </p:spTree>
    <p:extLst>
      <p:ext uri="{BB962C8B-B14F-4D97-AF65-F5344CB8AC3E}">
        <p14:creationId xmlns:p14="http://schemas.microsoft.com/office/powerpoint/2010/main" val="1774041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7791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endParaRPr lang="en-GB" sz="1200"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6002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8709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433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67A38-6BE8-48B4-8B8F-3257C75110C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37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V" dirty="0"/>
          </a:p>
        </p:txBody>
      </p:sp>
      <p:sp>
        <p:nvSpPr>
          <p:cNvPr id="4" name="Slide Number Placeholder 3"/>
          <p:cNvSpPr>
            <a:spLocks noGrp="1"/>
          </p:cNvSpPr>
          <p:nvPr>
            <p:ph type="sldNum" sz="quarter" idx="5"/>
          </p:nvPr>
        </p:nvSpPr>
        <p:spPr/>
        <p:txBody>
          <a:bodyPr/>
          <a:lstStyle/>
          <a:p>
            <a:fld id="{12FB2E4B-9468-4FDF-9F87-37DCA28F108B}" type="slidenum">
              <a:rPr lang="es-ES" smtClean="0"/>
              <a:t>3</a:t>
            </a:fld>
            <a:endParaRPr lang="es-ES"/>
          </a:p>
        </p:txBody>
      </p:sp>
    </p:spTree>
    <p:extLst>
      <p:ext uri="{BB962C8B-B14F-4D97-AF65-F5344CB8AC3E}">
        <p14:creationId xmlns:p14="http://schemas.microsoft.com/office/powerpoint/2010/main" val="872947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215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5801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096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bg-BG"/>
              <a:t>.</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9475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Rabbit</a:t>
            </a:r>
            <a:r>
              <a:rPr lang="es-ES" dirty="0"/>
              <a:t> </a:t>
            </a:r>
            <a:r>
              <a:rPr lang="es-ES" dirty="0" err="1"/>
              <a:t>or</a:t>
            </a:r>
            <a:r>
              <a:rPr lang="es-ES" dirty="0"/>
              <a:t> </a:t>
            </a:r>
            <a:r>
              <a:rPr lang="es-ES" dirty="0" err="1"/>
              <a:t>duck</a:t>
            </a:r>
            <a:r>
              <a:rPr lang="es-ES" dirty="0"/>
              <a:t>?</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0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Faces vs </a:t>
            </a:r>
            <a:r>
              <a:rPr lang="es-ES" dirty="0" err="1"/>
              <a:t>vaze</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6268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152D5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8061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FF1B20"/>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FF1B2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2569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31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1422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152D54"/>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6370720" y="9572870"/>
            <a:ext cx="11740249" cy="529936"/>
          </a:xfrm>
          <a:prstGeom prst="rect">
            <a:avLst/>
          </a:prstGeom>
        </p:spPr>
      </p:pic>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85114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152D54"/>
          </a:solidFill>
        </p:spPr>
        <p:txBody>
          <a:bodyPr wrap="square" lIns="0" tIns="0" rIns="0" bIns="0" rtlCol="0"/>
          <a:lstStyle/>
          <a:p>
            <a:endParaRPr/>
          </a:p>
        </p:txBody>
      </p:sp>
      <p:sp>
        <p:nvSpPr>
          <p:cNvPr id="17" name="bg object 17"/>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18" name="bg object 18"/>
          <p:cNvSpPr/>
          <p:nvPr/>
        </p:nvSpPr>
        <p:spPr>
          <a:xfrm>
            <a:off x="2322659" y="8517270"/>
            <a:ext cx="6817359" cy="1769745"/>
          </a:xfrm>
          <a:custGeom>
            <a:avLst/>
            <a:gdLst/>
            <a:ahLst/>
            <a:cxnLst/>
            <a:rect l="l" t="t" r="r" b="b"/>
            <a:pathLst>
              <a:path w="6817359" h="1769745">
                <a:moveTo>
                  <a:pt x="6817229" y="0"/>
                </a:moveTo>
                <a:lnTo>
                  <a:pt x="5048259" y="1769728"/>
                </a:lnTo>
                <a:lnTo>
                  <a:pt x="0" y="1769728"/>
                </a:lnTo>
                <a:lnTo>
                  <a:pt x="1768979" y="0"/>
                </a:lnTo>
                <a:lnTo>
                  <a:pt x="6817229" y="0"/>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2/15/2022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p:spPr>
        <p:txBody>
          <a:bodyPr wrap="square" lIns="0" tIns="0" rIns="0" bIns="0" rtlCol="0"/>
          <a:lstStyle/>
          <a:p>
            <a:endParaRPr/>
          </a:p>
        </p:txBody>
      </p:sp>
      <p:sp>
        <p:nvSpPr>
          <p:cNvPr id="17" name="bg object 17"/>
          <p:cNvSpPr/>
          <p:nvPr/>
        </p:nvSpPr>
        <p:spPr>
          <a:xfrm>
            <a:off x="1209657" y="8521585"/>
            <a:ext cx="7934325" cy="1765935"/>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p:spPr>
        <p:txBody>
          <a:bodyPr wrap="square" lIns="0" tIns="0" rIns="0" bIns="0" rtlCol="0"/>
          <a:lstStyle/>
          <a:p>
            <a:endParaRPr/>
          </a:p>
        </p:txBody>
      </p:sp>
      <p:sp>
        <p:nvSpPr>
          <p:cNvPr id="18" name="bg object 18"/>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2/15/2022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89672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hyperlink" Target="https://doi.org/10.5465/AMBPP.2021.15112abstract" TargetMode="External"/><Relationship Id="rId3" Type="http://schemas.openxmlformats.org/officeDocument/2006/relationships/image" Target="../media/image6.jpeg"/><Relationship Id="rId7" Type="http://schemas.openxmlformats.org/officeDocument/2006/relationships/hyperlink" Target="https://doi.org/10.1038/456168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10.1186/1471-2318-10-16" TargetMode="External"/><Relationship Id="rId5" Type="http://schemas.openxmlformats.org/officeDocument/2006/relationships/hyperlink" Target="10.1080/02699931.2010.491647" TargetMode="External"/><Relationship Id="rId4" Type="http://schemas.openxmlformats.org/officeDocument/2006/relationships/image" Target="../media/image7.png"/><Relationship Id="rId9" Type="http://schemas.openxmlformats.org/officeDocument/2006/relationships/hyperlink" Target="https://doi.org/10.1016/j.paid.2019.01.01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google.com/url?sa=t&amp;rct=j&amp;q=&amp;esrc=s&amp;source=web&amp;cd=&amp;cad=rja&amp;uact=8&amp;ved=2ahUKEwiLjIK-58T0AhUDRvEDHannD9wQFnoECAUQAQ&amp;url=https%3A%2F%2Ffaculty.washington.edu%2Fchudler%2Fjava%2Fready.html&amp;usg=AOvVaw3GaT3NFeOqpirB9cxATk42" TargetMode="External"/><Relationship Id="rId5" Type="http://schemas.openxmlformats.org/officeDocument/2006/relationships/hyperlink" Target="https://itservices.cas.unt.edu/~tam/SelfTests/StroopEffects.html"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www.psytoolkit.org/survey-library/flexibility-cfs.html" TargetMode="Externa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63100" y="6057900"/>
            <a:ext cx="6019800" cy="889346"/>
          </a:xfrm>
          <a:prstGeom prst="rect">
            <a:avLst/>
          </a:prstGeom>
        </p:spPr>
        <p:txBody>
          <a:bodyPr vert="horz" wrap="square" lIns="0" tIns="67945" rIns="0" bIns="0" rtlCol="0">
            <a:spAutoFit/>
          </a:bodyPr>
          <a:lstStyle/>
          <a:p>
            <a:pPr marL="572770" marR="0" lvl="0" indent="0" algn="l" defTabSz="914400" rtl="0" eaLnBrk="1" fontAlgn="auto" latinLnBrk="0" hangingPunct="1">
              <a:lnSpc>
                <a:spcPct val="100000"/>
              </a:lnSpc>
              <a:spcBef>
                <a:spcPts val="535"/>
              </a:spcBef>
              <a:spcAft>
                <a:spcPts val="0"/>
              </a:spcAft>
              <a:buClrTx/>
              <a:buSzTx/>
              <a:buFontTx/>
              <a:buNone/>
              <a:tabLst>
                <a:tab pos="2402205" algn="l"/>
                <a:tab pos="3403600" algn="l"/>
                <a:tab pos="4709160" algn="l"/>
                <a:tab pos="5283200" algn="l"/>
              </a:tabLst>
              <a:defRPr/>
            </a:pP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nh</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f</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k</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ll</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 t</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 </a:t>
            </a:r>
            <a:r>
              <a:rPr kumimoji="0" lang="en-US" sz="2500" b="1" i="0" u="none" strike="noStrike" kern="1200" cap="none" spc="1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434"/>
              </a:spcBef>
              <a:spcAft>
                <a:spcPts val="0"/>
              </a:spcAft>
              <a:buClrTx/>
              <a:buSzTx/>
              <a:buFontTx/>
              <a:buNone/>
              <a:tabLst>
                <a:tab pos="3549015" algn="l"/>
                <a:tab pos="4462145" algn="l"/>
              </a:tabLst>
              <a:defRPr/>
            </a:pP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v</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ss </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d </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b</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uadroTexto 4">
            <a:extLst>
              <a:ext uri="{FF2B5EF4-FFF2-40B4-BE49-F238E27FC236}">
                <a16:creationId xmlns:a16="http://schemas.microsoft.com/office/drawing/2014/main" id="{C7FEDA95-0A56-4050-BF37-D149971C5E0B}"/>
              </a:ext>
            </a:extLst>
          </p:cNvPr>
          <p:cNvSpPr txBox="1"/>
          <p:nvPr/>
        </p:nvSpPr>
        <p:spPr>
          <a:xfrm>
            <a:off x="7734300" y="7200900"/>
            <a:ext cx="9677400" cy="477054"/>
          </a:xfrm>
          <a:prstGeom prst="rect">
            <a:avLst/>
          </a:prstGeom>
          <a:noFill/>
        </p:spPr>
        <p:txBody>
          <a:bodyPr wrap="square">
            <a:spAutoFit/>
          </a:bodyPr>
          <a:lstStyle/>
          <a:p>
            <a:pPr lvl="0" algn="ctr">
              <a:spcBef>
                <a:spcPts val="5"/>
              </a:spcBef>
              <a:tabLst>
                <a:tab pos="1205230" algn="l"/>
                <a:tab pos="1926589" algn="l"/>
                <a:tab pos="2915920" algn="l"/>
                <a:tab pos="3444875" algn="l"/>
                <a:tab pos="4383405" algn="l"/>
                <a:tab pos="6796405" algn="l"/>
              </a:tabLst>
              <a:defRPr/>
            </a:pPr>
            <a:r>
              <a:rPr lang="bg-BG" altLang="es-ES" sz="2500" b="1">
                <a:solidFill>
                  <a:srgbClr val="E12227"/>
                </a:solidFill>
                <a:latin typeface="Tahoma" panose="020B0604030504040204" pitchFamily="34" charset="0"/>
                <a:ea typeface="Tahoma" panose="020B0604030504040204" pitchFamily="34" charset="0"/>
                <a:cs typeface="Tahoma" panose="020B0604030504040204" pitchFamily="34" charset="0"/>
              </a:rPr>
              <a:t>Когнитивна гъвкавост</a:t>
            </a:r>
            <a:endParaRPr kumimoji="0" lang="pt-BR" sz="2500" b="0" i="0" u="none" strike="noStrike" kern="1200" cap="none" spc="0" normalizeH="0" baseline="0" noProof="0" dirty="0">
              <a:ln>
                <a:noFill/>
              </a:ln>
              <a:solidFill>
                <a:srgbClr val="E12227"/>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8" name="Picture 9">
            <a:extLst>
              <a:ext uri="{FF2B5EF4-FFF2-40B4-BE49-F238E27FC236}">
                <a16:creationId xmlns:a16="http://schemas.microsoft.com/office/drawing/2014/main" id="{2BDD780B-BA5B-4AEE-B637-7A9940B2B8EC}"/>
              </a:ext>
            </a:extLst>
          </p:cNvPr>
          <p:cNvPicPr>
            <a:picLocks noChangeAspect="1"/>
          </p:cNvPicPr>
          <p:nvPr/>
        </p:nvPicPr>
        <p:blipFill>
          <a:blip r:embed="rId3"/>
          <a:srcRect/>
          <a:stretch>
            <a:fillRect/>
          </a:stretch>
        </p:blipFill>
        <p:spPr>
          <a:xfrm>
            <a:off x="8289503" y="9661769"/>
            <a:ext cx="10058400" cy="556688"/>
          </a:xfrm>
          <a:prstGeom prst="rect">
            <a:avLst/>
          </a:prstGeom>
          <a:noFill/>
          <a:ln cap="flat">
            <a:noFill/>
          </a:ln>
        </p:spPr>
      </p:pic>
      <p:pic>
        <p:nvPicPr>
          <p:cNvPr id="9" name="Picture 3">
            <a:extLst>
              <a:ext uri="{FF2B5EF4-FFF2-40B4-BE49-F238E27FC236}">
                <a16:creationId xmlns:a16="http://schemas.microsoft.com/office/drawing/2014/main" id="{8020D37D-7110-4D40-ACA1-FA70F8070053}"/>
              </a:ext>
            </a:extLst>
          </p:cNvPr>
          <p:cNvPicPr>
            <a:picLocks noChangeAspect="1"/>
          </p:cNvPicPr>
          <p:nvPr/>
        </p:nvPicPr>
        <p:blipFill>
          <a:blip r:embed="rId4"/>
          <a:stretch>
            <a:fillRect/>
          </a:stretch>
        </p:blipFill>
        <p:spPr>
          <a:xfrm>
            <a:off x="6324600" y="9705175"/>
            <a:ext cx="1985322" cy="432844"/>
          </a:xfrm>
          <a:prstGeom prst="rect">
            <a:avLst/>
          </a:prstGeom>
          <a:noFill/>
          <a:ln cap="flat">
            <a:noFill/>
          </a:ln>
        </p:spPr>
      </p:pic>
      <p:pic>
        <p:nvPicPr>
          <p:cNvPr id="10" name="Imagen 9">
            <a:extLst>
              <a:ext uri="{FF2B5EF4-FFF2-40B4-BE49-F238E27FC236}">
                <a16:creationId xmlns:a16="http://schemas.microsoft.com/office/drawing/2014/main" id="{9EBA414C-4770-4267-896F-E9209710F1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
        <p:nvSpPr>
          <p:cNvPr id="11" name="CuadroTexto 10">
            <a:extLst>
              <a:ext uri="{FF2B5EF4-FFF2-40B4-BE49-F238E27FC236}">
                <a16:creationId xmlns:a16="http://schemas.microsoft.com/office/drawing/2014/main" id="{8D6FD40E-974E-4899-B2AE-AFC9BA64F374}"/>
              </a:ext>
            </a:extLst>
          </p:cNvPr>
          <p:cNvSpPr txBox="1"/>
          <p:nvPr/>
        </p:nvSpPr>
        <p:spPr>
          <a:xfrm>
            <a:off x="10058400" y="7898588"/>
            <a:ext cx="5105400" cy="400110"/>
          </a:xfrm>
          <a:prstGeom prst="rect">
            <a:avLst/>
          </a:prstGeom>
          <a:noFill/>
        </p:spPr>
        <p:txBody>
          <a:bodyPr wrap="square">
            <a:spAutoFit/>
          </a:bodyPr>
          <a:lstStyle/>
          <a:p>
            <a:r>
              <a:rPr lang="bg-BG" altLang="es-ES" sz="2000" b="1">
                <a:solidFill>
                  <a:srgbClr val="243255"/>
                </a:solidFill>
                <a:latin typeface="Tahoma" panose="020B0604030504040204" pitchFamily="34" charset="0"/>
                <a:ea typeface="Tahoma" panose="020B0604030504040204" pitchFamily="34" charset="0"/>
                <a:cs typeface="Tahoma" panose="020B0604030504040204" pitchFamily="34" charset="0"/>
              </a:rPr>
              <a:t>Стокхолмско бизнес училище – Рига</a:t>
            </a:r>
            <a:endParaRPr lang="es-ES" sz="2000" b="1" dirty="0">
              <a:solidFill>
                <a:srgbClr val="243255"/>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6529544" cy="1258037"/>
          </a:xfrm>
          <a:prstGeom prst="rect">
            <a:avLst/>
          </a:prstGeom>
        </p:spPr>
        <p:txBody>
          <a:bodyPr vert="horz" wrap="square" lIns="0" tIns="13970" rIns="0" bIns="0" rtlCol="0">
            <a:spAutoFit/>
          </a:bodyPr>
          <a:lstStyle/>
          <a:p>
            <a:pPr marL="12700">
              <a:lnSpc>
                <a:spcPct val="100000"/>
              </a:lnSpc>
              <a:spcBef>
                <a:spcPts val="110"/>
              </a:spcBef>
            </a:pPr>
            <a:r>
              <a:rPr lang="bg-BG" sz="4000" b="1" spc="50">
                <a:solidFill>
                  <a:srgbClr val="243255"/>
                </a:solidFill>
                <a:cs typeface="Tahoma"/>
              </a:rPr>
              <a:t>Какво виждаш?</a:t>
            </a:r>
          </a:p>
          <a:p>
            <a:pPr marL="12700">
              <a:lnSpc>
                <a:spcPct val="100000"/>
              </a:lnSpc>
              <a:spcBef>
                <a:spcPts val="110"/>
              </a:spcBef>
            </a:pPr>
            <a:r>
              <a:rPr lang="bg-BG" sz="4000" b="1" spc="50">
                <a:solidFill>
                  <a:srgbClr val="243255"/>
                </a:solidFill>
                <a:cs typeface="Tahoma"/>
              </a:rPr>
              <a:t>Стълбите на Шрьодер</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2DBD4D0D-68F5-AE4E-8DFB-8673B49F0141}"/>
              </a:ext>
            </a:extLst>
          </p:cNvPr>
          <p:cNvSpPr txBox="1"/>
          <p:nvPr/>
        </p:nvSpPr>
        <p:spPr>
          <a:xfrm>
            <a:off x="3351492" y="8083034"/>
            <a:ext cx="4249458" cy="369332"/>
          </a:xfrm>
          <a:prstGeom prst="rect">
            <a:avLst/>
          </a:prstGeom>
          <a:noFill/>
        </p:spPr>
        <p:txBody>
          <a:bodyPr wrap="square" rtlCol="0">
            <a:spAutoFit/>
          </a:bodyPr>
          <a:lstStyle/>
          <a:p>
            <a:r>
              <a:rPr lang="bg-BG">
                <a:solidFill>
                  <a:srgbClr val="002060"/>
                </a:solidFill>
              </a:rPr>
              <a:t>Ешер, Относителност, Литография, </a:t>
            </a:r>
            <a:r>
              <a:rPr lang="en-GB">
                <a:solidFill>
                  <a:srgbClr val="002060"/>
                </a:solidFill>
              </a:rPr>
              <a:t>1953</a:t>
            </a:r>
            <a:endParaRPr lang="en-US" altLang="ko-KR" sz="2000" dirty="0">
              <a:solidFill>
                <a:srgbClr val="002060"/>
              </a:solidFill>
            </a:endParaRPr>
          </a:p>
        </p:txBody>
      </p:sp>
      <p:pic>
        <p:nvPicPr>
          <p:cNvPr id="7170" name="Picture 2">
            <a:extLst>
              <a:ext uri="{FF2B5EF4-FFF2-40B4-BE49-F238E27FC236}">
                <a16:creationId xmlns:a16="http://schemas.microsoft.com/office/drawing/2014/main" id="{B6313387-2FE6-E048-9824-A01EEC7B75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0950" y="0"/>
            <a:ext cx="10687050" cy="10287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2">
            <a:extLst>
              <a:ext uri="{FF2B5EF4-FFF2-40B4-BE49-F238E27FC236}">
                <a16:creationId xmlns:a16="http://schemas.microsoft.com/office/drawing/2014/main" id="{D58AAA90-2633-7948-B465-2886403567D7}"/>
              </a:ext>
            </a:extLst>
          </p:cNvPr>
          <p:cNvSpPr txBox="1"/>
          <p:nvPr/>
        </p:nvSpPr>
        <p:spPr>
          <a:xfrm>
            <a:off x="636126" y="3771900"/>
            <a:ext cx="6529544" cy="1569660"/>
          </a:xfrm>
          <a:prstGeom prst="rect">
            <a:avLst/>
          </a:prstGeom>
          <a:noFill/>
        </p:spPr>
        <p:txBody>
          <a:bodyPr wrap="square" rtlCol="0">
            <a:spAutoFit/>
          </a:bodyPr>
          <a:lstStyle/>
          <a:p>
            <a:r>
              <a:rPr lang="bg-BG" altLang="ko-KR" sz="3200">
                <a:solidFill>
                  <a:srgbClr val="002060"/>
                </a:solidFill>
              </a:rPr>
              <a:t>П</a:t>
            </a:r>
            <a:r>
              <a:rPr lang="ru-RU" altLang="ko-KR" sz="3200">
                <a:solidFill>
                  <a:srgbClr val="002060"/>
                </a:solidFill>
              </a:rPr>
              <a:t>ревключване на гледните точки</a:t>
            </a:r>
            <a:endParaRPr lang="en-US" altLang="ko-KR" sz="3200" dirty="0">
              <a:solidFill>
                <a:srgbClr val="002060"/>
              </a:solidFill>
            </a:endParaRPr>
          </a:p>
          <a:p>
            <a:endParaRPr lang="bg-BG" altLang="ko-KR" sz="3200">
              <a:solidFill>
                <a:srgbClr val="002060"/>
              </a:solidFill>
            </a:endParaRPr>
          </a:p>
          <a:p>
            <a:r>
              <a:rPr lang="bg-BG" altLang="ko-KR" sz="3200">
                <a:solidFill>
                  <a:srgbClr val="002060"/>
                </a:solidFill>
              </a:rPr>
              <a:t>Колко лесно можеш да превключиш</a:t>
            </a:r>
            <a:r>
              <a:rPr lang="en-US" altLang="ko-KR" sz="3200">
                <a:solidFill>
                  <a:srgbClr val="002060"/>
                </a:solidFill>
              </a:rPr>
              <a:t>? </a:t>
            </a:r>
            <a:endParaRPr lang="en-US" altLang="ko-KR" sz="3200" dirty="0">
              <a:solidFill>
                <a:srgbClr val="002060"/>
              </a:solidFill>
            </a:endParaRPr>
          </a:p>
        </p:txBody>
      </p:sp>
    </p:spTree>
    <p:extLst>
      <p:ext uri="{BB962C8B-B14F-4D97-AF65-F5344CB8AC3E}">
        <p14:creationId xmlns:p14="http://schemas.microsoft.com/office/powerpoint/2010/main" val="255695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1">
                                            <p:txEl>
                                              <p:pRg st="2" end="2"/>
                                            </p:txEl>
                                          </p:spTgt>
                                        </p:tgtEl>
                                        <p:attrNameLst>
                                          <p:attrName>style.visibility</p:attrName>
                                        </p:attrNameLst>
                                      </p:cBhvr>
                                      <p:to>
                                        <p:strVal val="visible"/>
                                      </p:to>
                                    </p:set>
                                  </p:childTnLst>
                                </p:cTn>
                              </p:par>
                            </p:childTnLst>
                          </p:cTn>
                        </p:par>
                        <p:par>
                          <p:cTn id="10" fill="hold">
                            <p:stCondLst>
                              <p:cond delay="2000"/>
                            </p:stCondLst>
                            <p:childTnLst>
                              <p:par>
                                <p:cTn id="11" presetID="9" presetClass="entr" presetSubtype="0" fill="hold" nodeType="afterEffect">
                                  <p:stCondLst>
                                    <p:cond delay="1000"/>
                                  </p:stCondLst>
                                  <p:childTnLst>
                                    <p:set>
                                      <p:cBhvr>
                                        <p:cTn id="12" dur="1" fill="hold">
                                          <p:stCondLst>
                                            <p:cond delay="0"/>
                                          </p:stCondLst>
                                        </p:cTn>
                                        <p:tgtEl>
                                          <p:spTgt spid="7170"/>
                                        </p:tgtEl>
                                        <p:attrNameLst>
                                          <p:attrName>style.visibility</p:attrName>
                                        </p:attrNameLst>
                                      </p:cBhvr>
                                      <p:to>
                                        <p:strVal val="visible"/>
                                      </p:to>
                                    </p:set>
                                    <p:animEffect transition="in" filter="dissolve">
                                      <p:cBhvr>
                                        <p:cTn id="13" dur="500"/>
                                        <p:tgtEl>
                                          <p:spTgt spid="7170"/>
                                        </p:tgtEl>
                                      </p:cBhvr>
                                    </p:animEffect>
                                  </p:childTnLst>
                                </p:cTn>
                              </p:par>
                            </p:childTnLst>
                          </p:cTn>
                        </p:par>
                        <p:par>
                          <p:cTn id="14" fill="hold">
                            <p:stCondLst>
                              <p:cond delay="3500"/>
                            </p:stCondLst>
                            <p:childTnLst>
                              <p:par>
                                <p:cTn id="15" presetID="1"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862818"/>
            <a:ext cx="13158944" cy="629660"/>
          </a:xfrm>
          <a:prstGeom prst="rect">
            <a:avLst/>
          </a:prstGeom>
        </p:spPr>
        <p:txBody>
          <a:bodyPr vert="horz" wrap="square" lIns="0" tIns="13970" rIns="0" bIns="0" rtlCol="0">
            <a:spAutoFit/>
          </a:bodyPr>
          <a:lstStyle/>
          <a:p>
            <a:pPr marL="12700">
              <a:lnSpc>
                <a:spcPct val="100000"/>
              </a:lnSpc>
              <a:spcBef>
                <a:spcPts val="110"/>
              </a:spcBef>
            </a:pPr>
            <a:r>
              <a:rPr lang="bg-BG" sz="4000" b="1" spc="50">
                <a:solidFill>
                  <a:srgbClr val="243255"/>
                </a:solidFill>
                <a:cs typeface="Tahoma"/>
              </a:rPr>
              <a:t>Какво представлява мисловното превключване</a:t>
            </a:r>
            <a:r>
              <a:rPr lang="es-ES" sz="4000" b="1" spc="50">
                <a:solidFill>
                  <a:srgbClr val="243255"/>
                </a:solidFill>
                <a:cs typeface="Tahoma"/>
              </a:rPr>
              <a:t>?</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762000" y="1866900"/>
            <a:ext cx="16230600" cy="7325082"/>
          </a:xfrm>
          <a:prstGeom prst="rect">
            <a:avLst/>
          </a:prstGeom>
          <a:noFill/>
        </p:spPr>
        <p:txBody>
          <a:bodyPr wrap="square" rtlCol="0">
            <a:spAutoFit/>
          </a:bodyPr>
          <a:lstStyle/>
          <a:p>
            <a:r>
              <a:rPr lang="ru-RU" altLang="ko-KR" sz="2600">
                <a:solidFill>
                  <a:srgbClr val="002060"/>
                </a:solidFill>
              </a:rPr>
              <a:t>ПГ се отнася до способността за адаптиране към промяната, а </a:t>
            </a:r>
            <a:r>
              <a:rPr lang="ru-RU" altLang="ko-KR" sz="2600" b="1">
                <a:solidFill>
                  <a:srgbClr val="002060"/>
                </a:solidFill>
              </a:rPr>
              <a:t>превключването на мисълта </a:t>
            </a:r>
            <a:r>
              <a:rPr lang="ru-RU" altLang="ko-KR" sz="2600">
                <a:solidFill>
                  <a:srgbClr val="002060"/>
                </a:solidFill>
              </a:rPr>
              <a:t>е процесът, при който това е възможно. Превключването е основната съставна част на познавателната гъвкавост (понятията често се възприемат като взаимнозаменяеми).</a:t>
            </a:r>
          </a:p>
          <a:p>
            <a:endParaRPr lang="en-US" altLang="ko-KR" sz="2600" dirty="0">
              <a:solidFill>
                <a:srgbClr val="002060"/>
              </a:solidFill>
            </a:endParaRPr>
          </a:p>
          <a:p>
            <a:pPr>
              <a:spcAft>
                <a:spcPts val="1200"/>
              </a:spcAft>
            </a:pPr>
            <a:r>
              <a:rPr lang="ru-RU" altLang="ko-KR" sz="2600">
                <a:solidFill>
                  <a:srgbClr val="002060"/>
                </a:solidFill>
              </a:rPr>
              <a:t>Хората, които притежават способността </a:t>
            </a:r>
            <a:r>
              <a:rPr lang="ru-RU" altLang="ko-KR" sz="2600" b="1">
                <a:solidFill>
                  <a:srgbClr val="002060"/>
                </a:solidFill>
              </a:rPr>
              <a:t>бързо да превключват мисловно</a:t>
            </a:r>
            <a:r>
              <a:rPr lang="ru-RU" altLang="ko-KR" sz="2600">
                <a:solidFill>
                  <a:srgbClr val="002060"/>
                </a:solidFill>
              </a:rPr>
              <a:t>: </a:t>
            </a:r>
          </a:p>
          <a:p>
            <a:pPr>
              <a:spcAft>
                <a:spcPts val="1200"/>
              </a:spcAft>
            </a:pPr>
            <a:r>
              <a:rPr lang="ru-RU" altLang="ko-KR" sz="2600">
                <a:solidFill>
                  <a:srgbClr val="002060"/>
                </a:solidFill>
              </a:rPr>
              <a:t>•	бързо се адаптират към промените и новите ситуации</a:t>
            </a:r>
          </a:p>
          <a:p>
            <a:pPr>
              <a:spcAft>
                <a:spcPts val="1200"/>
              </a:spcAft>
            </a:pPr>
            <a:r>
              <a:rPr lang="ru-RU" altLang="ko-KR" sz="2600">
                <a:solidFill>
                  <a:srgbClr val="002060"/>
                </a:solidFill>
              </a:rPr>
              <a:t>•	добре понасят промените, които възникват при разрешаване на проблем; с лекота се справят със задачата</a:t>
            </a:r>
          </a:p>
          <a:p>
            <a:pPr>
              <a:spcAft>
                <a:spcPts val="1200"/>
              </a:spcAft>
            </a:pPr>
            <a:r>
              <a:rPr lang="ru-RU" altLang="ko-KR" sz="2600">
                <a:solidFill>
                  <a:srgbClr val="002060"/>
                </a:solidFill>
              </a:rPr>
              <a:t>•	предлагат алтернативни решения на проблемите</a:t>
            </a:r>
          </a:p>
          <a:p>
            <a:pPr>
              <a:spcAft>
                <a:spcPts val="1200"/>
              </a:spcAft>
            </a:pPr>
            <a:r>
              <a:rPr lang="ru-RU" altLang="ko-KR" sz="2600">
                <a:solidFill>
                  <a:srgbClr val="002060"/>
                </a:solidFill>
              </a:rPr>
              <a:t>•	лесно преминават от една дейност към друга и знаят как да подходят към всяка ситуация</a:t>
            </a:r>
          </a:p>
          <a:p>
            <a:pPr>
              <a:spcAft>
                <a:spcPts val="1200"/>
              </a:spcAft>
            </a:pPr>
            <a:r>
              <a:rPr lang="ru-RU" altLang="ko-KR" sz="2600">
                <a:solidFill>
                  <a:srgbClr val="002060"/>
                </a:solidFill>
              </a:rPr>
              <a:t>•	обхващат всички измерения на реалността, виждат нещата от различен ъгъл, разпознават скритите взаимовръзки, следователно лесно намират алтернативните решения на един и същ проблем</a:t>
            </a:r>
          </a:p>
          <a:p>
            <a:pPr>
              <a:spcAft>
                <a:spcPts val="1200"/>
              </a:spcAft>
            </a:pPr>
            <a:r>
              <a:rPr lang="ru-RU" altLang="ko-KR" sz="2600">
                <a:solidFill>
                  <a:srgbClr val="002060"/>
                </a:solidFill>
              </a:rPr>
              <a:t>•	добре понасят грешките и промените; в състояние са да обмислят една ситуация от гледната точка на някой друг</a:t>
            </a:r>
          </a:p>
          <a:p>
            <a:pPr>
              <a:spcAft>
                <a:spcPts val="1200"/>
              </a:spcAft>
            </a:pPr>
            <a:r>
              <a:rPr lang="ru-RU" altLang="ko-KR" sz="2600">
                <a:solidFill>
                  <a:srgbClr val="002060"/>
                </a:solidFill>
              </a:rPr>
              <a:t>•	лесно намират компромисни варианти</a:t>
            </a:r>
          </a:p>
          <a:p>
            <a:pPr>
              <a:spcAft>
                <a:spcPts val="1200"/>
              </a:spcAft>
            </a:pPr>
            <a:endParaRPr lang="en-US" altLang="ko-KR" sz="2600" dirty="0"/>
          </a:p>
        </p:txBody>
      </p:sp>
    </p:spTree>
    <p:extLst>
      <p:ext uri="{BB962C8B-B14F-4D97-AF65-F5344CB8AC3E}">
        <p14:creationId xmlns:p14="http://schemas.microsoft.com/office/powerpoint/2010/main" val="129118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dissolve">
                                      <p:cBhvr>
                                        <p:cTn id="11" dur="500"/>
                                        <p:tgtEl>
                                          <p:spTgt spid="10">
                                            <p:txEl>
                                              <p:pRg st="2" end="2"/>
                                            </p:txEl>
                                          </p:spTgt>
                                        </p:tgtEl>
                                      </p:cBhvr>
                                    </p:animEffect>
                                  </p:childTnLst>
                                </p:cTn>
                              </p:par>
                            </p:childTnLst>
                          </p:cTn>
                        </p:par>
                        <p:par>
                          <p:cTn id="12" fill="hold">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dissolve">
                                      <p:cBhvr>
                                        <p:cTn id="15" dur="500"/>
                                        <p:tgtEl>
                                          <p:spTgt spid="10">
                                            <p:txEl>
                                              <p:pRg st="3" end="3"/>
                                            </p:txEl>
                                          </p:spTgt>
                                        </p:tgtEl>
                                      </p:cBhvr>
                                    </p:animEffect>
                                  </p:childTnLst>
                                </p:cTn>
                              </p:par>
                            </p:childTnLst>
                          </p:cTn>
                        </p:par>
                        <p:par>
                          <p:cTn id="16" fill="hold">
                            <p:stCondLst>
                              <p:cond delay="4500"/>
                            </p:stCondLst>
                            <p:childTnLst>
                              <p:par>
                                <p:cTn id="17" presetID="9" presetClass="entr" presetSubtype="0" fill="hold" nodeType="afterEffect">
                                  <p:stCondLst>
                                    <p:cond delay="100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dissolve">
                                      <p:cBhvr>
                                        <p:cTn id="19" dur="500"/>
                                        <p:tgtEl>
                                          <p:spTgt spid="10">
                                            <p:txEl>
                                              <p:pRg st="4" end="4"/>
                                            </p:txEl>
                                          </p:spTgt>
                                        </p:tgtEl>
                                      </p:cBhvr>
                                    </p:animEffect>
                                  </p:childTnLst>
                                </p:cTn>
                              </p:par>
                            </p:childTnLst>
                          </p:cTn>
                        </p:par>
                        <p:par>
                          <p:cTn id="20" fill="hold">
                            <p:stCondLst>
                              <p:cond delay="6000"/>
                            </p:stCondLst>
                            <p:childTnLst>
                              <p:par>
                                <p:cTn id="21" presetID="9" presetClass="entr" presetSubtype="0" fill="hold" nodeType="afterEffect">
                                  <p:stCondLst>
                                    <p:cond delay="1000"/>
                                  </p:stCondLst>
                                  <p:childTnLst>
                                    <p:set>
                                      <p:cBhvr>
                                        <p:cTn id="22" dur="1" fill="hold">
                                          <p:stCondLst>
                                            <p:cond delay="0"/>
                                          </p:stCondLst>
                                        </p:cTn>
                                        <p:tgtEl>
                                          <p:spTgt spid="10">
                                            <p:txEl>
                                              <p:pRg st="5" end="5"/>
                                            </p:txEl>
                                          </p:spTgt>
                                        </p:tgtEl>
                                        <p:attrNameLst>
                                          <p:attrName>style.visibility</p:attrName>
                                        </p:attrNameLst>
                                      </p:cBhvr>
                                      <p:to>
                                        <p:strVal val="visible"/>
                                      </p:to>
                                    </p:set>
                                    <p:animEffect transition="in" filter="dissolve">
                                      <p:cBhvr>
                                        <p:cTn id="23" dur="500"/>
                                        <p:tgtEl>
                                          <p:spTgt spid="10">
                                            <p:txEl>
                                              <p:pRg st="5" end="5"/>
                                            </p:txEl>
                                          </p:spTgt>
                                        </p:tgtEl>
                                      </p:cBhvr>
                                    </p:animEffect>
                                  </p:childTnLst>
                                </p:cTn>
                              </p:par>
                            </p:childTnLst>
                          </p:cTn>
                        </p:par>
                        <p:par>
                          <p:cTn id="24" fill="hold">
                            <p:stCondLst>
                              <p:cond delay="7500"/>
                            </p:stCondLst>
                            <p:childTnLst>
                              <p:par>
                                <p:cTn id="25" presetID="9" presetClass="entr" presetSubtype="0" fill="hold" nodeType="afterEffect">
                                  <p:stCondLst>
                                    <p:cond delay="100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dissolve">
                                      <p:cBhvr>
                                        <p:cTn id="27" dur="500"/>
                                        <p:tgtEl>
                                          <p:spTgt spid="10">
                                            <p:txEl>
                                              <p:pRg st="6" end="6"/>
                                            </p:txEl>
                                          </p:spTgt>
                                        </p:tgtEl>
                                      </p:cBhvr>
                                    </p:animEffect>
                                  </p:childTnLst>
                                </p:cTn>
                              </p:par>
                            </p:childTnLst>
                          </p:cTn>
                        </p:par>
                        <p:par>
                          <p:cTn id="28" fill="hold">
                            <p:stCondLst>
                              <p:cond delay="9000"/>
                            </p:stCondLst>
                            <p:childTnLst>
                              <p:par>
                                <p:cTn id="29" presetID="9" presetClass="entr" presetSubtype="0" fill="hold" nodeType="afterEffect">
                                  <p:stCondLst>
                                    <p:cond delay="1000"/>
                                  </p:stCondLst>
                                  <p:childTnLst>
                                    <p:set>
                                      <p:cBhvr>
                                        <p:cTn id="30" dur="1" fill="hold">
                                          <p:stCondLst>
                                            <p:cond delay="0"/>
                                          </p:stCondLst>
                                        </p:cTn>
                                        <p:tgtEl>
                                          <p:spTgt spid="10">
                                            <p:txEl>
                                              <p:pRg st="7" end="7"/>
                                            </p:txEl>
                                          </p:spTgt>
                                        </p:tgtEl>
                                        <p:attrNameLst>
                                          <p:attrName>style.visibility</p:attrName>
                                        </p:attrNameLst>
                                      </p:cBhvr>
                                      <p:to>
                                        <p:strVal val="visible"/>
                                      </p:to>
                                    </p:set>
                                    <p:animEffect transition="in" filter="dissolve">
                                      <p:cBhvr>
                                        <p:cTn id="31" dur="500"/>
                                        <p:tgtEl>
                                          <p:spTgt spid="10">
                                            <p:txEl>
                                              <p:pRg st="7" end="7"/>
                                            </p:txEl>
                                          </p:spTgt>
                                        </p:tgtEl>
                                      </p:cBhvr>
                                    </p:animEffect>
                                  </p:childTnLst>
                                </p:cTn>
                              </p:par>
                            </p:childTnLst>
                          </p:cTn>
                        </p:par>
                        <p:par>
                          <p:cTn id="32" fill="hold">
                            <p:stCondLst>
                              <p:cond delay="10500"/>
                            </p:stCondLst>
                            <p:childTnLst>
                              <p:par>
                                <p:cTn id="33" presetID="9" presetClass="entr" presetSubtype="0" fill="hold" nodeType="afterEffect">
                                  <p:stCondLst>
                                    <p:cond delay="1000"/>
                                  </p:stCondLst>
                                  <p:childTnLst>
                                    <p:set>
                                      <p:cBhvr>
                                        <p:cTn id="34" dur="1" fill="hold">
                                          <p:stCondLst>
                                            <p:cond delay="0"/>
                                          </p:stCondLst>
                                        </p:cTn>
                                        <p:tgtEl>
                                          <p:spTgt spid="10">
                                            <p:txEl>
                                              <p:pRg st="8" end="8"/>
                                            </p:txEl>
                                          </p:spTgt>
                                        </p:tgtEl>
                                        <p:attrNameLst>
                                          <p:attrName>style.visibility</p:attrName>
                                        </p:attrNameLst>
                                      </p:cBhvr>
                                      <p:to>
                                        <p:strVal val="visible"/>
                                      </p:to>
                                    </p:set>
                                    <p:animEffect transition="in" filter="dissolve">
                                      <p:cBhvr>
                                        <p:cTn id="35" dur="500"/>
                                        <p:tgtEl>
                                          <p:spTgt spid="10">
                                            <p:txEl>
                                              <p:pRg st="8" end="8"/>
                                            </p:txEl>
                                          </p:spTgt>
                                        </p:tgtEl>
                                      </p:cBhvr>
                                    </p:animEffect>
                                  </p:childTnLst>
                                </p:cTn>
                              </p:par>
                            </p:childTnLst>
                          </p:cTn>
                        </p:par>
                        <p:par>
                          <p:cTn id="36" fill="hold">
                            <p:stCondLst>
                              <p:cond delay="12000"/>
                            </p:stCondLst>
                            <p:childTnLst>
                              <p:par>
                                <p:cTn id="37" presetID="9" presetClass="entr" presetSubtype="0" fill="hold" nodeType="afterEffect">
                                  <p:stCondLst>
                                    <p:cond delay="1000"/>
                                  </p:stCondLst>
                                  <p:childTnLst>
                                    <p:set>
                                      <p:cBhvr>
                                        <p:cTn id="38" dur="1" fill="hold">
                                          <p:stCondLst>
                                            <p:cond delay="0"/>
                                          </p:stCondLst>
                                        </p:cTn>
                                        <p:tgtEl>
                                          <p:spTgt spid="10">
                                            <p:txEl>
                                              <p:pRg st="9" end="9"/>
                                            </p:txEl>
                                          </p:spTgt>
                                        </p:tgtEl>
                                        <p:attrNameLst>
                                          <p:attrName>style.visibility</p:attrName>
                                        </p:attrNameLst>
                                      </p:cBhvr>
                                      <p:to>
                                        <p:strVal val="visible"/>
                                      </p:to>
                                    </p:set>
                                    <p:animEffect transition="in" filter="dissolve">
                                      <p:cBhvr>
                                        <p:cTn id="39"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
        <p:nvSpPr>
          <p:cNvPr id="5" name="object 3">
            <a:extLst>
              <a:ext uri="{FF2B5EF4-FFF2-40B4-BE49-F238E27FC236}">
                <a16:creationId xmlns:a16="http://schemas.microsoft.com/office/drawing/2014/main" id="{0409B19A-6693-43E7-B35B-C85E49857B17}"/>
              </a:ext>
            </a:extLst>
          </p:cNvPr>
          <p:cNvSpPr txBox="1"/>
          <p:nvPr/>
        </p:nvSpPr>
        <p:spPr>
          <a:xfrm>
            <a:off x="914400" y="1104900"/>
            <a:ext cx="16078200" cy="629660"/>
          </a:xfrm>
          <a:prstGeom prst="rect">
            <a:avLst/>
          </a:prstGeom>
        </p:spPr>
        <p:txBody>
          <a:bodyPr vert="horz" wrap="square" lIns="0" tIns="13970" rIns="0" bIns="0" rtlCol="0">
            <a:spAutoFit/>
          </a:bodyPr>
          <a:lstStyle/>
          <a:p>
            <a:pPr marL="12700">
              <a:lnSpc>
                <a:spcPct val="100000"/>
              </a:lnSpc>
              <a:spcBef>
                <a:spcPts val="110"/>
              </a:spcBef>
            </a:pPr>
            <a:r>
              <a:rPr lang="bg-BG" sz="4000" b="1" spc="50">
                <a:solidFill>
                  <a:srgbClr val="243255"/>
                </a:solidFill>
                <a:cs typeface="Tahoma"/>
              </a:rPr>
              <a:t>Познавателна гъвкавост и мисловното превключване: Примери</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14400" y="2019300"/>
            <a:ext cx="16078200" cy="6001643"/>
          </a:xfrm>
          <a:prstGeom prst="rect">
            <a:avLst/>
          </a:prstGeom>
          <a:noFill/>
        </p:spPr>
        <p:txBody>
          <a:bodyPr wrap="square" rtlCol="0">
            <a:spAutoFit/>
          </a:bodyPr>
          <a:lstStyle/>
          <a:p>
            <a:pPr fontAlgn="base"/>
            <a:r>
              <a:rPr lang="ru-RU" sz="2400" b="1">
                <a:solidFill>
                  <a:srgbClr val="002060"/>
                </a:solidFill>
              </a:rPr>
              <a:t>Ще закусваш и изведнъж разбираш, че хлябът е свършил. </a:t>
            </a:r>
            <a:r>
              <a:rPr lang="ru-RU" sz="2400">
                <a:solidFill>
                  <a:srgbClr val="002060"/>
                </a:solidFill>
              </a:rPr>
              <a:t>Какво ще направиш? Какви други възможности можеш да измислиш? </a:t>
            </a:r>
          </a:p>
          <a:p>
            <a:pPr marL="342900" indent="-342900" fontAlgn="base">
              <a:buFont typeface="Arial" panose="020B0604020202020204" pitchFamily="34" charset="0"/>
              <a:buChar char="•"/>
            </a:pPr>
            <a:r>
              <a:rPr lang="ru-RU" sz="2400">
                <a:solidFill>
                  <a:srgbClr val="002060"/>
                </a:solidFill>
              </a:rPr>
              <a:t>Когнитивното </a:t>
            </a:r>
            <a:r>
              <a:rPr lang="bg-BG" sz="2400">
                <a:solidFill>
                  <a:srgbClr val="002060"/>
                </a:solidFill>
              </a:rPr>
              <a:t>превключване ти</a:t>
            </a:r>
            <a:r>
              <a:rPr lang="ru-RU" sz="2400">
                <a:solidFill>
                  <a:srgbClr val="002060"/>
                </a:solidFill>
              </a:rPr>
              <a:t> позволява да мислиш за други опции, когато първоначалният ти план претърпи неочаквана промяна</a:t>
            </a:r>
            <a:endParaRPr lang="en-GB" sz="2400" dirty="0">
              <a:solidFill>
                <a:srgbClr val="002060"/>
              </a:solidFill>
            </a:endParaRPr>
          </a:p>
          <a:p>
            <a:pPr fontAlgn="base"/>
            <a:endParaRPr lang="en-GB" sz="2400" dirty="0">
              <a:solidFill>
                <a:srgbClr val="002060"/>
              </a:solidFill>
            </a:endParaRPr>
          </a:p>
          <a:p>
            <a:pPr fontAlgn="base"/>
            <a:r>
              <a:rPr lang="ru-RU" sz="2400" b="1">
                <a:solidFill>
                  <a:srgbClr val="002060"/>
                </a:solidFill>
              </a:rPr>
              <a:t>Твой добър приятел/приятелка вече не ти говори. </a:t>
            </a:r>
            <a:r>
              <a:rPr lang="ru-RU" sz="2400">
                <a:solidFill>
                  <a:srgbClr val="002060"/>
                </a:solidFill>
              </a:rPr>
              <a:t>Защо това се е получило? Сърдит/а ли ти е</a:t>
            </a:r>
            <a:r>
              <a:rPr lang="en-GB" sz="2400">
                <a:solidFill>
                  <a:srgbClr val="002060"/>
                </a:solidFill>
              </a:rPr>
              <a:t>?</a:t>
            </a:r>
            <a:endParaRPr lang="en-GB" sz="2400" dirty="0">
              <a:solidFill>
                <a:srgbClr val="002060"/>
              </a:solidFill>
            </a:endParaRPr>
          </a:p>
          <a:p>
            <a:pPr marL="342900" indent="-342900" fontAlgn="base">
              <a:buFont typeface="Arial" panose="020B0604020202020204" pitchFamily="34" charset="0"/>
              <a:buChar char="•"/>
            </a:pPr>
            <a:r>
              <a:rPr lang="bg-BG" sz="2400">
                <a:solidFill>
                  <a:srgbClr val="002060"/>
                </a:solidFill>
              </a:rPr>
              <a:t>Умствената </a:t>
            </a:r>
            <a:r>
              <a:rPr lang="ru-RU" sz="2400">
                <a:solidFill>
                  <a:srgbClr val="002060"/>
                </a:solidFill>
              </a:rPr>
              <a:t>гъвкавост ще ти позволи да осмислиш случилото се и да се спреш на възможната причина защо тя/той не говори с теб. Ако можеш да мислиш за нещата от гледна точка на други хора, това ще ти помага да се поставяш на тяхно място </a:t>
            </a:r>
          </a:p>
          <a:p>
            <a:pPr marL="342900" indent="-342900" fontAlgn="base">
              <a:buFont typeface="Arial" panose="020B0604020202020204" pitchFamily="34" charset="0"/>
              <a:buChar char="•"/>
            </a:pPr>
            <a:endParaRPr lang="en-GB" sz="2400" dirty="0">
              <a:solidFill>
                <a:srgbClr val="002060"/>
              </a:solidFill>
            </a:endParaRPr>
          </a:p>
          <a:p>
            <a:pPr fontAlgn="base"/>
            <a:r>
              <a:rPr lang="bg-BG" sz="2400" b="1">
                <a:solidFill>
                  <a:srgbClr val="002060"/>
                </a:solidFill>
              </a:rPr>
              <a:t>До работа пътуваш все </a:t>
            </a:r>
            <a:r>
              <a:rPr lang="ru-RU" sz="2400" b="1">
                <a:solidFill>
                  <a:srgbClr val="002060"/>
                </a:solidFill>
              </a:rPr>
              <a:t>по един и същи маршрут</a:t>
            </a:r>
            <a:r>
              <a:rPr lang="ru-RU" sz="2400">
                <a:solidFill>
                  <a:srgbClr val="002060"/>
                </a:solidFill>
              </a:rPr>
              <a:t>. Един ден вали и знаеш, че ще има голямо задръстване. Какво правиш? Можеш да вземеш влака или да излезеш от дома си по-рано, за да изпревариш трафика или да вземеш друг обществен транспорт с надеждата, че ще стигнеш до работа по-рано. </a:t>
            </a:r>
          </a:p>
          <a:p>
            <a:pPr marL="342900" indent="-342900" fontAlgn="base">
              <a:buFont typeface="Arial" panose="020B0604020202020204" pitchFamily="34" charset="0"/>
              <a:buChar char="•"/>
            </a:pPr>
            <a:r>
              <a:rPr lang="ru-RU" sz="2400">
                <a:solidFill>
                  <a:srgbClr val="002060"/>
                </a:solidFill>
              </a:rPr>
              <a:t>Първоначалните ти планове са променени от неочаквана ситуация, но познавателната ти гъвкавост и превключване ти позволяват да мислиш за възможни алтернативни решения, които да ти помогнат да стигнеш до работа навреме. Ще използваш способностите си за вземане на решение: опит, очаквания, мотивация, знания и емоции.</a:t>
            </a:r>
            <a:endParaRPr lang="en-GB" sz="2400" dirty="0">
              <a:solidFill>
                <a:srgbClr val="002060"/>
              </a:solidFill>
            </a:endParaRPr>
          </a:p>
        </p:txBody>
      </p:sp>
    </p:spTree>
    <p:extLst>
      <p:ext uri="{BB962C8B-B14F-4D97-AF65-F5344CB8AC3E}">
        <p14:creationId xmlns:p14="http://schemas.microsoft.com/office/powerpoint/2010/main" val="346445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0">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0">
                                            <p:txEl>
                                              <p:pRg st="4" end="4"/>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1790700"/>
            <a:ext cx="16913699" cy="629660"/>
          </a:xfrm>
          <a:prstGeom prst="rect">
            <a:avLst/>
          </a:prstGeom>
        </p:spPr>
        <p:txBody>
          <a:bodyPr vert="horz" wrap="square" lIns="0" tIns="13970" rIns="0" bIns="0" rtlCol="0">
            <a:spAutoFit/>
          </a:bodyPr>
          <a:lstStyle/>
          <a:p>
            <a:pPr marL="12700">
              <a:lnSpc>
                <a:spcPct val="100000"/>
              </a:lnSpc>
              <a:spcBef>
                <a:spcPts val="110"/>
              </a:spcBef>
            </a:pPr>
            <a:r>
              <a:rPr lang="bg-BG" sz="4000" b="1" spc="50">
                <a:solidFill>
                  <a:srgbClr val="243255"/>
                </a:solidFill>
                <a:cs typeface="Tahoma"/>
              </a:rPr>
              <a:t>Познавателната ригидност </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1066800" y="2420360"/>
            <a:ext cx="15925800" cy="6093976"/>
          </a:xfrm>
          <a:prstGeom prst="rect">
            <a:avLst/>
          </a:prstGeom>
          <a:noFill/>
        </p:spPr>
        <p:txBody>
          <a:bodyPr wrap="square" rtlCol="0">
            <a:spAutoFit/>
          </a:bodyPr>
          <a:lstStyle/>
          <a:p>
            <a:pPr fontAlgn="base"/>
            <a:r>
              <a:rPr lang="bg-BG" sz="2600" b="1">
                <a:solidFill>
                  <a:srgbClr val="002060"/>
                </a:solidFill>
              </a:rPr>
              <a:t>Какво представлява познавателната ригидност?</a:t>
            </a:r>
            <a:r>
              <a:rPr lang="en-GB" sz="2600">
                <a:solidFill>
                  <a:srgbClr val="002060"/>
                </a:solidFill>
              </a:rPr>
              <a:t> </a:t>
            </a:r>
            <a:endParaRPr lang="en-GB" sz="2600" dirty="0">
              <a:solidFill>
                <a:srgbClr val="002060"/>
              </a:solidFill>
            </a:endParaRPr>
          </a:p>
          <a:p>
            <a:pPr marL="342900" indent="-342900" fontAlgn="base">
              <a:buFont typeface="Arial" panose="020B0604020202020204" pitchFamily="34" charset="0"/>
              <a:buChar char="•"/>
            </a:pPr>
            <a:r>
              <a:rPr lang="ru-RU" sz="2600">
                <a:solidFill>
                  <a:srgbClr val="002060"/>
                </a:solidFill>
              </a:rPr>
              <a:t>Възниква при липсата на познавателна гъвкавост; обратното е на познавателната гъвкавост</a:t>
            </a:r>
            <a:endParaRPr lang="en-GB" sz="2600" dirty="0">
              <a:solidFill>
                <a:srgbClr val="002060"/>
              </a:solidFill>
            </a:endParaRPr>
          </a:p>
          <a:p>
            <a:pPr marL="342900" indent="-342900" fontAlgn="base">
              <a:buFont typeface="Arial" panose="020B0604020202020204" pitchFamily="34" charset="0"/>
              <a:buChar char="•"/>
            </a:pPr>
            <a:r>
              <a:rPr lang="ru-RU" sz="2600">
                <a:solidFill>
                  <a:srgbClr val="002060"/>
                </a:solidFill>
              </a:rPr>
              <a:t>Липсата на способност да променяш поведението или убежденията си, когато те не ти вършат работа за постигане на целите ти</a:t>
            </a:r>
            <a:endParaRPr lang="en-GB" sz="2600" dirty="0">
              <a:solidFill>
                <a:srgbClr val="002060"/>
              </a:solidFill>
            </a:endParaRPr>
          </a:p>
          <a:p>
            <a:pPr fontAlgn="base"/>
            <a:endParaRPr lang="en-GB" sz="2600" dirty="0">
              <a:solidFill>
                <a:srgbClr val="002060"/>
              </a:solidFill>
            </a:endParaRPr>
          </a:p>
          <a:p>
            <a:pPr fontAlgn="base"/>
            <a:r>
              <a:rPr lang="bg-BG" sz="2600">
                <a:solidFill>
                  <a:srgbClr val="002060"/>
                </a:solidFill>
              </a:rPr>
              <a:t>Пример</a:t>
            </a:r>
            <a:r>
              <a:rPr lang="en-GB" sz="2600" dirty="0">
                <a:solidFill>
                  <a:srgbClr val="002060"/>
                </a:solidFill>
              </a:rPr>
              <a:t> </a:t>
            </a:r>
          </a:p>
          <a:p>
            <a:pPr marL="342900" indent="-342900" fontAlgn="base">
              <a:buFont typeface="Arial" panose="020B0604020202020204" pitchFamily="34" charset="0"/>
              <a:buChar char="•"/>
            </a:pPr>
            <a:r>
              <a:rPr lang="bg-BG" sz="2600">
                <a:solidFill>
                  <a:srgbClr val="002060"/>
                </a:solidFill>
              </a:rPr>
              <a:t>Ако трябва да изредиш думи, които започват с „я“, а единствената дума, която можеш да измислиш е „ябълка“, то ти си в състояние на познавателна скованост </a:t>
            </a:r>
          </a:p>
          <a:p>
            <a:pPr fontAlgn="base"/>
            <a:r>
              <a:rPr lang="en-GB" sz="2600" dirty="0">
                <a:solidFill>
                  <a:srgbClr val="002060"/>
                </a:solidFill>
              </a:rPr>
              <a:t> </a:t>
            </a:r>
          </a:p>
          <a:p>
            <a:pPr marL="342900" indent="-342900" fontAlgn="base">
              <a:buFont typeface="Arial" panose="020B0604020202020204" pitchFamily="34" charset="0"/>
              <a:buChar char="•"/>
            </a:pPr>
            <a:r>
              <a:rPr lang="en-GB" sz="2600">
                <a:solidFill>
                  <a:srgbClr val="002060"/>
                </a:solidFill>
              </a:rPr>
              <a:t>T</a:t>
            </a:r>
            <a:r>
              <a:rPr lang="bg-BG" sz="2600">
                <a:solidFill>
                  <a:srgbClr val="002060"/>
                </a:solidFill>
              </a:rPr>
              <a:t>ова е усещането за „скованост“, не си в състояние да намериш изход</a:t>
            </a:r>
            <a:endParaRPr lang="en-GB" sz="2600" dirty="0">
              <a:solidFill>
                <a:srgbClr val="002060"/>
              </a:solidFill>
            </a:endParaRPr>
          </a:p>
          <a:p>
            <a:pPr marL="800100" lvl="1" indent="-342900" fontAlgn="base">
              <a:buFont typeface="Arial" panose="020B0604020202020204" pitchFamily="34" charset="0"/>
              <a:buChar char="•"/>
            </a:pPr>
            <a:r>
              <a:rPr lang="bg-BG" sz="2600">
                <a:solidFill>
                  <a:srgbClr val="002060"/>
                </a:solidFill>
              </a:rPr>
              <a:t>Познавателната ригидност има негативни последици в ежедневието, трябва да намираш алтернативни стратегии и решения</a:t>
            </a:r>
            <a:endParaRPr lang="en-GB" sz="2600" dirty="0">
              <a:solidFill>
                <a:srgbClr val="002060"/>
              </a:solidFill>
            </a:endParaRPr>
          </a:p>
          <a:p>
            <a:pPr fontAlgn="base"/>
            <a:endParaRPr lang="en-GB" sz="2600" dirty="0">
              <a:solidFill>
                <a:srgbClr val="002060"/>
              </a:solidFill>
            </a:endParaRPr>
          </a:p>
          <a:p>
            <a:pPr fontAlgn="base"/>
            <a:r>
              <a:rPr lang="bg-BG" sz="2600">
                <a:solidFill>
                  <a:srgbClr val="002060"/>
                </a:solidFill>
              </a:rPr>
              <a:t>Защо някои изпитват познавателна ригидност</a:t>
            </a:r>
            <a:r>
              <a:rPr lang="en-GB" sz="2600">
                <a:solidFill>
                  <a:srgbClr val="002060"/>
                </a:solidFill>
              </a:rPr>
              <a:t>?</a:t>
            </a:r>
            <a:r>
              <a:rPr lang="en-GB" sz="2600" dirty="0">
                <a:solidFill>
                  <a:srgbClr val="002060"/>
                </a:solidFill>
              </a:rPr>
              <a:t> </a:t>
            </a:r>
          </a:p>
          <a:p>
            <a:pPr marL="342900" indent="-342900" fontAlgn="base">
              <a:buFont typeface="Arial" panose="020B0604020202020204" pitchFamily="34" charset="0"/>
              <a:buChar char="•"/>
            </a:pPr>
            <a:r>
              <a:rPr lang="bg-BG" sz="2600">
                <a:solidFill>
                  <a:srgbClr val="002060"/>
                </a:solidFill>
              </a:rPr>
              <a:t>Ч</a:t>
            </a:r>
            <a:r>
              <a:rPr lang="ru-RU" sz="2600">
                <a:solidFill>
                  <a:srgbClr val="002060"/>
                </a:solidFill>
              </a:rPr>
              <a:t>овешкият мозък обича стабилността и всячески се опитва да избягва нестабилността</a:t>
            </a:r>
            <a:endParaRPr lang="en-GB" sz="2600" dirty="0">
              <a:solidFill>
                <a:srgbClr val="002060"/>
              </a:solidFill>
            </a:endParaRPr>
          </a:p>
        </p:txBody>
      </p:sp>
    </p:spTree>
    <p:extLst>
      <p:ext uri="{BB962C8B-B14F-4D97-AF65-F5344CB8AC3E}">
        <p14:creationId xmlns:p14="http://schemas.microsoft.com/office/powerpoint/2010/main" val="354081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dissolve">
                                      <p:cBhvr>
                                        <p:cTn id="11" dur="500"/>
                                        <p:tgtEl>
                                          <p:spTgt spid="10">
                                            <p:txEl>
                                              <p:pRg st="1" end="1"/>
                                            </p:txEl>
                                          </p:spTgt>
                                        </p:tgtEl>
                                      </p:cBhvr>
                                    </p:animEffect>
                                  </p:childTnLst>
                                </p:cTn>
                              </p:par>
                            </p:childTnLst>
                          </p:cTn>
                        </p:par>
                        <p:par>
                          <p:cTn id="12" fill="hold">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dissolve">
                                      <p:cBhvr>
                                        <p:cTn id="15" dur="500"/>
                                        <p:tgtEl>
                                          <p:spTgt spid="10">
                                            <p:txEl>
                                              <p:pRg st="2" end="2"/>
                                            </p:txEl>
                                          </p:spTgt>
                                        </p:tgtEl>
                                      </p:cBhvr>
                                    </p:animEffect>
                                  </p:childTnLst>
                                </p:cTn>
                              </p:par>
                            </p:childTnLst>
                          </p:cTn>
                        </p:par>
                        <p:par>
                          <p:cTn id="16" fill="hold">
                            <p:stCondLst>
                              <p:cond delay="4500"/>
                            </p:stCondLst>
                            <p:childTnLst>
                              <p:par>
                                <p:cTn id="17" presetID="9" presetClass="entr" presetSubtype="0" fill="hold" nodeType="afterEffect">
                                  <p:stCondLst>
                                    <p:cond delay="100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dissolve">
                                      <p:cBhvr>
                                        <p:cTn id="19" dur="500"/>
                                        <p:tgtEl>
                                          <p:spTgt spid="10">
                                            <p:txEl>
                                              <p:pRg st="4" end="4"/>
                                            </p:txEl>
                                          </p:spTgt>
                                        </p:tgtEl>
                                      </p:cBhvr>
                                    </p:animEffect>
                                  </p:childTnLst>
                                </p:cTn>
                              </p:par>
                            </p:childTnLst>
                          </p:cTn>
                        </p:par>
                        <p:par>
                          <p:cTn id="20" fill="hold">
                            <p:stCondLst>
                              <p:cond delay="6000"/>
                            </p:stCondLst>
                            <p:childTnLst>
                              <p:par>
                                <p:cTn id="21" presetID="9" presetClass="entr" presetSubtype="0" fill="hold" nodeType="afterEffect">
                                  <p:stCondLst>
                                    <p:cond delay="1000"/>
                                  </p:stCondLst>
                                  <p:childTnLst>
                                    <p:set>
                                      <p:cBhvr>
                                        <p:cTn id="22" dur="1" fill="hold">
                                          <p:stCondLst>
                                            <p:cond delay="0"/>
                                          </p:stCondLst>
                                        </p:cTn>
                                        <p:tgtEl>
                                          <p:spTgt spid="10">
                                            <p:txEl>
                                              <p:pRg st="5" end="5"/>
                                            </p:txEl>
                                          </p:spTgt>
                                        </p:tgtEl>
                                        <p:attrNameLst>
                                          <p:attrName>style.visibility</p:attrName>
                                        </p:attrNameLst>
                                      </p:cBhvr>
                                      <p:to>
                                        <p:strVal val="visible"/>
                                      </p:to>
                                    </p:set>
                                    <p:animEffect transition="in" filter="dissolve">
                                      <p:cBhvr>
                                        <p:cTn id="23" dur="500"/>
                                        <p:tgtEl>
                                          <p:spTgt spid="10">
                                            <p:txEl>
                                              <p:pRg st="5" end="5"/>
                                            </p:txEl>
                                          </p:spTgt>
                                        </p:tgtEl>
                                      </p:cBhvr>
                                    </p:animEffect>
                                  </p:childTnLst>
                                </p:cTn>
                              </p:par>
                            </p:childTnLst>
                          </p:cTn>
                        </p:par>
                        <p:par>
                          <p:cTn id="24" fill="hold">
                            <p:stCondLst>
                              <p:cond delay="7500"/>
                            </p:stCondLst>
                            <p:childTnLst>
                              <p:par>
                                <p:cTn id="25" presetID="9" presetClass="entr" presetSubtype="0" fill="hold" nodeType="afterEffect">
                                  <p:stCondLst>
                                    <p:cond delay="100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dissolve">
                                      <p:cBhvr>
                                        <p:cTn id="27" dur="500"/>
                                        <p:tgtEl>
                                          <p:spTgt spid="10">
                                            <p:txEl>
                                              <p:pRg st="6" end="6"/>
                                            </p:txEl>
                                          </p:spTgt>
                                        </p:tgtEl>
                                      </p:cBhvr>
                                    </p:animEffect>
                                  </p:childTnLst>
                                </p:cTn>
                              </p:par>
                            </p:childTnLst>
                          </p:cTn>
                        </p:par>
                        <p:par>
                          <p:cTn id="28" fill="hold">
                            <p:stCondLst>
                              <p:cond delay="9000"/>
                            </p:stCondLst>
                            <p:childTnLst>
                              <p:par>
                                <p:cTn id="29" presetID="9" presetClass="entr" presetSubtype="0" fill="hold" nodeType="afterEffect">
                                  <p:stCondLst>
                                    <p:cond delay="1000"/>
                                  </p:stCondLst>
                                  <p:childTnLst>
                                    <p:set>
                                      <p:cBhvr>
                                        <p:cTn id="30" dur="1" fill="hold">
                                          <p:stCondLst>
                                            <p:cond delay="0"/>
                                          </p:stCondLst>
                                        </p:cTn>
                                        <p:tgtEl>
                                          <p:spTgt spid="10">
                                            <p:txEl>
                                              <p:pRg st="7" end="7"/>
                                            </p:txEl>
                                          </p:spTgt>
                                        </p:tgtEl>
                                        <p:attrNameLst>
                                          <p:attrName>style.visibility</p:attrName>
                                        </p:attrNameLst>
                                      </p:cBhvr>
                                      <p:to>
                                        <p:strVal val="visible"/>
                                      </p:to>
                                    </p:set>
                                    <p:animEffect transition="in" filter="dissolve">
                                      <p:cBhvr>
                                        <p:cTn id="31" dur="500"/>
                                        <p:tgtEl>
                                          <p:spTgt spid="10">
                                            <p:txEl>
                                              <p:pRg st="7" end="7"/>
                                            </p:txEl>
                                          </p:spTgt>
                                        </p:tgtEl>
                                      </p:cBhvr>
                                    </p:animEffect>
                                  </p:childTnLst>
                                </p:cTn>
                              </p:par>
                            </p:childTnLst>
                          </p:cTn>
                        </p:par>
                        <p:par>
                          <p:cTn id="32" fill="hold">
                            <p:stCondLst>
                              <p:cond delay="10500"/>
                            </p:stCondLst>
                            <p:childTnLst>
                              <p:par>
                                <p:cTn id="33" presetID="9" presetClass="entr" presetSubtype="0" fill="hold" nodeType="afterEffect">
                                  <p:stCondLst>
                                    <p:cond delay="1000"/>
                                  </p:stCondLst>
                                  <p:childTnLst>
                                    <p:set>
                                      <p:cBhvr>
                                        <p:cTn id="34" dur="1" fill="hold">
                                          <p:stCondLst>
                                            <p:cond delay="0"/>
                                          </p:stCondLst>
                                        </p:cTn>
                                        <p:tgtEl>
                                          <p:spTgt spid="10">
                                            <p:txEl>
                                              <p:pRg st="8" end="8"/>
                                            </p:txEl>
                                          </p:spTgt>
                                        </p:tgtEl>
                                        <p:attrNameLst>
                                          <p:attrName>style.visibility</p:attrName>
                                        </p:attrNameLst>
                                      </p:cBhvr>
                                      <p:to>
                                        <p:strVal val="visible"/>
                                      </p:to>
                                    </p:set>
                                    <p:animEffect transition="in" filter="dissolve">
                                      <p:cBhvr>
                                        <p:cTn id="35" dur="500"/>
                                        <p:tgtEl>
                                          <p:spTgt spid="10">
                                            <p:txEl>
                                              <p:pRg st="8" end="8"/>
                                            </p:txEl>
                                          </p:spTgt>
                                        </p:tgtEl>
                                      </p:cBhvr>
                                    </p:animEffect>
                                  </p:childTnLst>
                                </p:cTn>
                              </p:par>
                            </p:childTnLst>
                          </p:cTn>
                        </p:par>
                        <p:par>
                          <p:cTn id="36" fill="hold">
                            <p:stCondLst>
                              <p:cond delay="12000"/>
                            </p:stCondLst>
                            <p:childTnLst>
                              <p:par>
                                <p:cTn id="37" presetID="9" presetClass="entr" presetSubtype="0" fill="hold" nodeType="afterEffect">
                                  <p:stCondLst>
                                    <p:cond delay="1000"/>
                                  </p:stCondLst>
                                  <p:childTnLst>
                                    <p:set>
                                      <p:cBhvr>
                                        <p:cTn id="38" dur="1" fill="hold">
                                          <p:stCondLst>
                                            <p:cond delay="0"/>
                                          </p:stCondLst>
                                        </p:cTn>
                                        <p:tgtEl>
                                          <p:spTgt spid="10">
                                            <p:txEl>
                                              <p:pRg st="10" end="10"/>
                                            </p:txEl>
                                          </p:spTgt>
                                        </p:tgtEl>
                                        <p:attrNameLst>
                                          <p:attrName>style.visibility</p:attrName>
                                        </p:attrNameLst>
                                      </p:cBhvr>
                                      <p:to>
                                        <p:strVal val="visible"/>
                                      </p:to>
                                    </p:set>
                                    <p:animEffect transition="in" filter="dissolve">
                                      <p:cBhvr>
                                        <p:cTn id="39" dur="500"/>
                                        <p:tgtEl>
                                          <p:spTgt spid="10">
                                            <p:txEl>
                                              <p:pRg st="10" end="10"/>
                                            </p:txEl>
                                          </p:spTgt>
                                        </p:tgtEl>
                                      </p:cBhvr>
                                    </p:animEffect>
                                  </p:childTnLst>
                                </p:cTn>
                              </p:par>
                            </p:childTnLst>
                          </p:cTn>
                        </p:par>
                        <p:par>
                          <p:cTn id="40" fill="hold">
                            <p:stCondLst>
                              <p:cond delay="13500"/>
                            </p:stCondLst>
                            <p:childTnLst>
                              <p:par>
                                <p:cTn id="41" presetID="9" presetClass="entr" presetSubtype="0" fill="hold" nodeType="afterEffect">
                                  <p:stCondLst>
                                    <p:cond delay="1000"/>
                                  </p:stCondLst>
                                  <p:childTnLst>
                                    <p:set>
                                      <p:cBhvr>
                                        <p:cTn id="42" dur="1" fill="hold">
                                          <p:stCondLst>
                                            <p:cond delay="0"/>
                                          </p:stCondLst>
                                        </p:cTn>
                                        <p:tgtEl>
                                          <p:spTgt spid="10">
                                            <p:txEl>
                                              <p:pRg st="11" end="11"/>
                                            </p:txEl>
                                          </p:spTgt>
                                        </p:tgtEl>
                                        <p:attrNameLst>
                                          <p:attrName>style.visibility</p:attrName>
                                        </p:attrNameLst>
                                      </p:cBhvr>
                                      <p:to>
                                        <p:strVal val="visible"/>
                                      </p:to>
                                    </p:set>
                                    <p:animEffect transition="in" filter="dissolve">
                                      <p:cBhvr>
                                        <p:cTn id="43" dur="5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3844744" cy="629660"/>
          </a:xfrm>
          <a:prstGeom prst="rect">
            <a:avLst/>
          </a:prstGeom>
        </p:spPr>
        <p:txBody>
          <a:bodyPr vert="horz" wrap="square" lIns="0" tIns="13970" rIns="0" bIns="0" rtlCol="0">
            <a:spAutoFit/>
          </a:bodyPr>
          <a:lstStyle/>
          <a:p>
            <a:pPr marL="12700">
              <a:lnSpc>
                <a:spcPct val="100000"/>
              </a:lnSpc>
              <a:spcBef>
                <a:spcPts val="110"/>
              </a:spcBef>
            </a:pPr>
            <a:r>
              <a:rPr lang="bg-BG" sz="4000" b="1" spc="50">
                <a:solidFill>
                  <a:srgbClr val="243255"/>
                </a:solidFill>
                <a:cs typeface="Tahoma"/>
              </a:rPr>
              <a:t>Страни на познавателната гъвкавост</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3009900"/>
            <a:ext cx="16054544" cy="5693866"/>
          </a:xfrm>
          <a:prstGeom prst="rect">
            <a:avLst/>
          </a:prstGeom>
          <a:noFill/>
        </p:spPr>
        <p:txBody>
          <a:bodyPr wrap="square" rtlCol="0">
            <a:spAutoFit/>
          </a:bodyPr>
          <a:lstStyle/>
          <a:p>
            <a:pPr marL="285750" indent="-285750" fontAlgn="base">
              <a:buFont typeface="Arial" panose="020B0604020202020204" pitchFamily="34" charset="0"/>
              <a:buChar char="•"/>
            </a:pPr>
            <a:r>
              <a:rPr lang="bg-BG" sz="2800">
                <a:solidFill>
                  <a:srgbClr val="002060"/>
                </a:solidFill>
              </a:rPr>
              <a:t>Прескачане от една на друга мисъл; превключване на вниманието от едно на друго нещо</a:t>
            </a:r>
            <a:endParaRPr lang="en-GB" sz="2800">
              <a:solidFill>
                <a:srgbClr val="002060"/>
              </a:solidFill>
            </a:endParaRPr>
          </a:p>
          <a:p>
            <a:pPr marL="742950" lvl="1" indent="-285750" fontAlgn="base">
              <a:buFont typeface="Arial" panose="020B0604020202020204" pitchFamily="34" charset="0"/>
              <a:buChar char="•"/>
            </a:pPr>
            <a:r>
              <a:rPr lang="bg-BG" sz="2800">
                <a:solidFill>
                  <a:srgbClr val="002060"/>
                </a:solidFill>
              </a:rPr>
              <a:t>ПГ включва способността за превключаване между множество концепции  </a:t>
            </a:r>
          </a:p>
          <a:p>
            <a:pPr marL="742950" lvl="1" indent="-285750" fontAlgn="base">
              <a:buFont typeface="Arial" panose="020B0604020202020204" pitchFamily="34" charset="0"/>
              <a:buChar char="•"/>
            </a:pPr>
            <a:r>
              <a:rPr lang="bg-BG" sz="2800">
                <a:solidFill>
                  <a:srgbClr val="002060"/>
                </a:solidFill>
              </a:rPr>
              <a:t>Промяна в убежденията и подобряване на познавателните способности</a:t>
            </a:r>
          </a:p>
          <a:p>
            <a:pPr marL="742950" lvl="1" indent="-285750" fontAlgn="base">
              <a:buFont typeface="Arial" panose="020B0604020202020204" pitchFamily="34" charset="0"/>
              <a:buChar char="•"/>
            </a:pPr>
            <a:r>
              <a:rPr lang="bg-BG" sz="2800">
                <a:solidFill>
                  <a:srgbClr val="002060"/>
                </a:solidFill>
              </a:rPr>
              <a:t>ПГ подобрява познавателната функция вследствие на приспособяването към нова информация или стимули</a:t>
            </a:r>
            <a:r>
              <a:rPr lang="en-GB" sz="2800">
                <a:solidFill>
                  <a:srgbClr val="002060"/>
                </a:solidFill>
              </a:rPr>
              <a:t> </a:t>
            </a:r>
            <a:endParaRPr lang="en-GB" sz="2800" dirty="0">
              <a:solidFill>
                <a:srgbClr val="002060"/>
              </a:solidFill>
            </a:endParaRPr>
          </a:p>
          <a:p>
            <a:pPr marL="285750" indent="-285750" fontAlgn="base">
              <a:buFont typeface="Arial" panose="020B0604020202020204" pitchFamily="34" charset="0"/>
              <a:buChar char="•"/>
            </a:pPr>
            <a:r>
              <a:rPr lang="bg-BG" sz="2800">
                <a:solidFill>
                  <a:srgbClr val="002060"/>
                </a:solidFill>
              </a:rPr>
              <a:t>Наблюдение от много страни </a:t>
            </a:r>
            <a:endParaRPr lang="en-GB" sz="2800" dirty="0">
              <a:solidFill>
                <a:srgbClr val="002060"/>
              </a:solidFill>
            </a:endParaRPr>
          </a:p>
          <a:p>
            <a:pPr marL="742950" lvl="1" indent="-285750" fontAlgn="base">
              <a:buFont typeface="Arial" panose="020B0604020202020204" pitchFamily="34" charset="0"/>
              <a:buChar char="•"/>
            </a:pPr>
            <a:r>
              <a:rPr lang="bg-BG" sz="2800">
                <a:solidFill>
                  <a:srgbClr val="002060"/>
                </a:solidFill>
              </a:rPr>
              <a:t>ПГ може да включва едновременното наблюдение от много страни </a:t>
            </a:r>
            <a:endParaRPr lang="en-GB" sz="2800" dirty="0">
              <a:solidFill>
                <a:srgbClr val="002060"/>
              </a:solidFill>
            </a:endParaRPr>
          </a:p>
          <a:p>
            <a:pPr marL="285750" indent="-285750" fontAlgn="base">
              <a:buFont typeface="Arial" panose="020B0604020202020204" pitchFamily="34" charset="0"/>
              <a:buChar char="•"/>
            </a:pPr>
            <a:r>
              <a:rPr lang="bg-BG" sz="2800">
                <a:solidFill>
                  <a:srgbClr val="002060"/>
                </a:solidFill>
              </a:rPr>
              <a:t>Разбиване на мисловния процес на съставните му части </a:t>
            </a:r>
            <a:endParaRPr lang="en-GB" sz="2800">
              <a:solidFill>
                <a:srgbClr val="002060"/>
              </a:solidFill>
            </a:endParaRPr>
          </a:p>
          <a:p>
            <a:pPr marL="742950" lvl="1" indent="-285750" fontAlgn="base">
              <a:buFont typeface="Arial" panose="020B0604020202020204" pitchFamily="34" charset="0"/>
              <a:buChar char="•"/>
            </a:pPr>
            <a:r>
              <a:rPr lang="bg-BG" sz="2800">
                <a:solidFill>
                  <a:srgbClr val="002060"/>
                </a:solidFill>
              </a:rPr>
              <a:t>При сблъсък със сложна мисъл или проблем, ПГ ти помага да ги разбиеш на по-малки части Способността да превключваш между отделните елементи на по-мащабния проблем, за да го разрешиш, е пример за познавателна гъвкавост </a:t>
            </a:r>
            <a:endParaRPr lang="en-GB" sz="2800">
              <a:solidFill>
                <a:srgbClr val="002060"/>
              </a:solidFill>
            </a:endParaRPr>
          </a:p>
          <a:p>
            <a:pPr marL="285750" indent="-285750" fontAlgn="base">
              <a:buFont typeface="Arial" panose="020B0604020202020204" pitchFamily="34" charset="0"/>
              <a:buChar char="•"/>
            </a:pPr>
            <a:r>
              <a:rPr lang="bg-BG" sz="2800">
                <a:solidFill>
                  <a:srgbClr val="002060"/>
                </a:solidFill>
              </a:rPr>
              <a:t>Разширено осъзнаване </a:t>
            </a:r>
            <a:r>
              <a:rPr lang="en-GB" sz="2800">
                <a:solidFill>
                  <a:srgbClr val="002060"/>
                </a:solidFill>
              </a:rPr>
              <a:t> </a:t>
            </a:r>
            <a:endParaRPr lang="en-GB" sz="2800" dirty="0">
              <a:solidFill>
                <a:srgbClr val="002060"/>
              </a:solidFill>
            </a:endParaRPr>
          </a:p>
          <a:p>
            <a:pPr marL="742950" lvl="1" indent="-285750" fontAlgn="base">
              <a:buFont typeface="Arial" panose="020B0604020202020204" pitchFamily="34" charset="0"/>
              <a:buChar char="•"/>
            </a:pPr>
            <a:r>
              <a:rPr lang="bg-BG" sz="2800">
                <a:solidFill>
                  <a:srgbClr val="002060"/>
                </a:solidFill>
              </a:rPr>
              <a:t>Способността да осъзнаваш всички възможности в дадена ситуация </a:t>
            </a:r>
            <a:endParaRPr lang="en-GB" sz="2800" dirty="0">
              <a:solidFill>
                <a:srgbClr val="002060"/>
              </a:solidFill>
            </a:endParaRPr>
          </a:p>
        </p:txBody>
      </p:sp>
    </p:spTree>
    <p:extLst>
      <p:ext uri="{BB962C8B-B14F-4D97-AF65-F5344CB8AC3E}">
        <p14:creationId xmlns:p14="http://schemas.microsoft.com/office/powerpoint/2010/main" val="131584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dissolve">
                                      <p:cBhvr>
                                        <p:cTn id="11" dur="500"/>
                                        <p:tgtEl>
                                          <p:spTgt spid="10">
                                            <p:txEl>
                                              <p:pRg st="1" end="1"/>
                                            </p:txEl>
                                          </p:spTgt>
                                        </p:tgtEl>
                                      </p:cBhvr>
                                    </p:animEffect>
                                  </p:childTnLst>
                                </p:cTn>
                              </p:par>
                            </p:childTnLst>
                          </p:cTn>
                        </p:par>
                        <p:par>
                          <p:cTn id="12" fill="hold">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dissolve">
                                      <p:cBhvr>
                                        <p:cTn id="15" dur="500"/>
                                        <p:tgtEl>
                                          <p:spTgt spid="10">
                                            <p:txEl>
                                              <p:pRg st="2" end="2"/>
                                            </p:txEl>
                                          </p:spTgt>
                                        </p:tgtEl>
                                      </p:cBhvr>
                                    </p:animEffect>
                                  </p:childTnLst>
                                </p:cTn>
                              </p:par>
                            </p:childTnLst>
                          </p:cTn>
                        </p:par>
                        <p:par>
                          <p:cTn id="16" fill="hold">
                            <p:stCondLst>
                              <p:cond delay="4500"/>
                            </p:stCondLst>
                            <p:childTnLst>
                              <p:par>
                                <p:cTn id="17" presetID="9" presetClass="entr" presetSubtype="0" fill="hold" nodeType="afterEffect">
                                  <p:stCondLst>
                                    <p:cond delay="100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dissolve">
                                      <p:cBhvr>
                                        <p:cTn id="19" dur="500"/>
                                        <p:tgtEl>
                                          <p:spTgt spid="10">
                                            <p:txEl>
                                              <p:pRg st="3" end="3"/>
                                            </p:txEl>
                                          </p:spTgt>
                                        </p:tgtEl>
                                      </p:cBhvr>
                                    </p:animEffect>
                                  </p:childTnLst>
                                </p:cTn>
                              </p:par>
                            </p:childTnLst>
                          </p:cTn>
                        </p:par>
                        <p:par>
                          <p:cTn id="20" fill="hold">
                            <p:stCondLst>
                              <p:cond delay="6000"/>
                            </p:stCondLst>
                            <p:childTnLst>
                              <p:par>
                                <p:cTn id="21" presetID="9" presetClass="entr" presetSubtype="0" fill="hold" nodeType="afterEffect">
                                  <p:stCondLst>
                                    <p:cond delay="100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dissolve">
                                      <p:cBhvr>
                                        <p:cTn id="23" dur="500"/>
                                        <p:tgtEl>
                                          <p:spTgt spid="10">
                                            <p:txEl>
                                              <p:pRg st="4" end="4"/>
                                            </p:txEl>
                                          </p:spTgt>
                                        </p:tgtEl>
                                      </p:cBhvr>
                                    </p:animEffect>
                                  </p:childTnLst>
                                </p:cTn>
                              </p:par>
                            </p:childTnLst>
                          </p:cTn>
                        </p:par>
                        <p:par>
                          <p:cTn id="24" fill="hold">
                            <p:stCondLst>
                              <p:cond delay="7500"/>
                            </p:stCondLst>
                            <p:childTnLst>
                              <p:par>
                                <p:cTn id="25" presetID="9" presetClass="entr" presetSubtype="0" fill="hold" nodeType="afterEffect">
                                  <p:stCondLst>
                                    <p:cond delay="100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dissolve">
                                      <p:cBhvr>
                                        <p:cTn id="27" dur="500"/>
                                        <p:tgtEl>
                                          <p:spTgt spid="10">
                                            <p:txEl>
                                              <p:pRg st="5" end="5"/>
                                            </p:txEl>
                                          </p:spTgt>
                                        </p:tgtEl>
                                      </p:cBhvr>
                                    </p:animEffect>
                                  </p:childTnLst>
                                </p:cTn>
                              </p:par>
                            </p:childTnLst>
                          </p:cTn>
                        </p:par>
                        <p:par>
                          <p:cTn id="28" fill="hold">
                            <p:stCondLst>
                              <p:cond delay="9000"/>
                            </p:stCondLst>
                            <p:childTnLst>
                              <p:par>
                                <p:cTn id="29" presetID="9" presetClass="entr" presetSubtype="0" fill="hold" nodeType="afterEffect">
                                  <p:stCondLst>
                                    <p:cond delay="100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dissolve">
                                      <p:cBhvr>
                                        <p:cTn id="31" dur="500"/>
                                        <p:tgtEl>
                                          <p:spTgt spid="10">
                                            <p:txEl>
                                              <p:pRg st="6" end="6"/>
                                            </p:txEl>
                                          </p:spTgt>
                                        </p:tgtEl>
                                      </p:cBhvr>
                                    </p:animEffect>
                                  </p:childTnLst>
                                </p:cTn>
                              </p:par>
                            </p:childTnLst>
                          </p:cTn>
                        </p:par>
                        <p:par>
                          <p:cTn id="32" fill="hold">
                            <p:stCondLst>
                              <p:cond delay="10500"/>
                            </p:stCondLst>
                            <p:childTnLst>
                              <p:par>
                                <p:cTn id="33" presetID="9" presetClass="entr" presetSubtype="0" fill="hold" nodeType="afterEffect">
                                  <p:stCondLst>
                                    <p:cond delay="1000"/>
                                  </p:stCondLst>
                                  <p:childTnLst>
                                    <p:set>
                                      <p:cBhvr>
                                        <p:cTn id="34" dur="1" fill="hold">
                                          <p:stCondLst>
                                            <p:cond delay="0"/>
                                          </p:stCondLst>
                                        </p:cTn>
                                        <p:tgtEl>
                                          <p:spTgt spid="10">
                                            <p:txEl>
                                              <p:pRg st="7" end="7"/>
                                            </p:txEl>
                                          </p:spTgt>
                                        </p:tgtEl>
                                        <p:attrNameLst>
                                          <p:attrName>style.visibility</p:attrName>
                                        </p:attrNameLst>
                                      </p:cBhvr>
                                      <p:to>
                                        <p:strVal val="visible"/>
                                      </p:to>
                                    </p:set>
                                    <p:animEffect transition="in" filter="dissolve">
                                      <p:cBhvr>
                                        <p:cTn id="35" dur="500"/>
                                        <p:tgtEl>
                                          <p:spTgt spid="10">
                                            <p:txEl>
                                              <p:pRg st="7" end="7"/>
                                            </p:txEl>
                                          </p:spTgt>
                                        </p:tgtEl>
                                      </p:cBhvr>
                                    </p:animEffect>
                                  </p:childTnLst>
                                </p:cTn>
                              </p:par>
                            </p:childTnLst>
                          </p:cTn>
                        </p:par>
                        <p:par>
                          <p:cTn id="36" fill="hold">
                            <p:stCondLst>
                              <p:cond delay="12000"/>
                            </p:stCondLst>
                            <p:childTnLst>
                              <p:par>
                                <p:cTn id="37" presetID="9" presetClass="entr" presetSubtype="0" fill="hold" nodeType="afterEffect">
                                  <p:stCondLst>
                                    <p:cond delay="1000"/>
                                  </p:stCondLst>
                                  <p:childTnLst>
                                    <p:set>
                                      <p:cBhvr>
                                        <p:cTn id="38" dur="1" fill="hold">
                                          <p:stCondLst>
                                            <p:cond delay="0"/>
                                          </p:stCondLst>
                                        </p:cTn>
                                        <p:tgtEl>
                                          <p:spTgt spid="10">
                                            <p:txEl>
                                              <p:pRg st="8" end="8"/>
                                            </p:txEl>
                                          </p:spTgt>
                                        </p:tgtEl>
                                        <p:attrNameLst>
                                          <p:attrName>style.visibility</p:attrName>
                                        </p:attrNameLst>
                                      </p:cBhvr>
                                      <p:to>
                                        <p:strVal val="visible"/>
                                      </p:to>
                                    </p:set>
                                    <p:animEffect transition="in" filter="dissolve">
                                      <p:cBhvr>
                                        <p:cTn id="39" dur="500"/>
                                        <p:tgtEl>
                                          <p:spTgt spid="10">
                                            <p:txEl>
                                              <p:pRg st="8" end="8"/>
                                            </p:txEl>
                                          </p:spTgt>
                                        </p:tgtEl>
                                      </p:cBhvr>
                                    </p:animEffect>
                                  </p:childTnLst>
                                </p:cTn>
                              </p:par>
                            </p:childTnLst>
                          </p:cTn>
                        </p:par>
                        <p:par>
                          <p:cTn id="40" fill="hold">
                            <p:stCondLst>
                              <p:cond delay="13500"/>
                            </p:stCondLst>
                            <p:childTnLst>
                              <p:par>
                                <p:cTn id="41" presetID="9" presetClass="entr" presetSubtype="0" fill="hold" nodeType="afterEffect">
                                  <p:stCondLst>
                                    <p:cond delay="1000"/>
                                  </p:stCondLst>
                                  <p:childTnLst>
                                    <p:set>
                                      <p:cBhvr>
                                        <p:cTn id="42" dur="1" fill="hold">
                                          <p:stCondLst>
                                            <p:cond delay="0"/>
                                          </p:stCondLst>
                                        </p:cTn>
                                        <p:tgtEl>
                                          <p:spTgt spid="10">
                                            <p:txEl>
                                              <p:pRg st="9" end="9"/>
                                            </p:txEl>
                                          </p:spTgt>
                                        </p:tgtEl>
                                        <p:attrNameLst>
                                          <p:attrName>style.visibility</p:attrName>
                                        </p:attrNameLst>
                                      </p:cBhvr>
                                      <p:to>
                                        <p:strVal val="visible"/>
                                      </p:to>
                                    </p:set>
                                    <p:animEffect transition="in" filter="dissolve">
                                      <p:cBhvr>
                                        <p:cTn id="43"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
        <p:nvSpPr>
          <p:cNvPr id="5" name="object 3">
            <a:extLst>
              <a:ext uri="{FF2B5EF4-FFF2-40B4-BE49-F238E27FC236}">
                <a16:creationId xmlns:a16="http://schemas.microsoft.com/office/drawing/2014/main" id="{0409B19A-6693-43E7-B35B-C85E49857B17}"/>
              </a:ext>
            </a:extLst>
          </p:cNvPr>
          <p:cNvSpPr txBox="1"/>
          <p:nvPr/>
        </p:nvSpPr>
        <p:spPr>
          <a:xfrm>
            <a:off x="762000" y="547989"/>
            <a:ext cx="13844744" cy="629660"/>
          </a:xfrm>
          <a:prstGeom prst="rect">
            <a:avLst/>
          </a:prstGeom>
        </p:spPr>
        <p:txBody>
          <a:bodyPr vert="horz" wrap="square" lIns="0" tIns="13970" rIns="0" bIns="0" rtlCol="0">
            <a:spAutoFit/>
          </a:bodyPr>
          <a:lstStyle/>
          <a:p>
            <a:pPr marL="12700">
              <a:lnSpc>
                <a:spcPct val="100000"/>
              </a:lnSpc>
              <a:spcBef>
                <a:spcPts val="110"/>
              </a:spcBef>
            </a:pPr>
            <a:r>
              <a:rPr lang="bg-BG" sz="4000" b="1" spc="50">
                <a:solidFill>
                  <a:srgbClr val="243255"/>
                </a:solidFill>
                <a:cs typeface="Tahoma"/>
              </a:rPr>
              <a:t>Цитирания на „познавателна гъвкавост“ в</a:t>
            </a:r>
            <a:r>
              <a:rPr lang="es-ES" sz="4000" b="1" spc="50">
                <a:solidFill>
                  <a:srgbClr val="243255"/>
                </a:solidFill>
                <a:cs typeface="Tahoma"/>
              </a:rPr>
              <a:t> </a:t>
            </a:r>
            <a:r>
              <a:rPr lang="es-ES" sz="4000" b="1" spc="50" dirty="0">
                <a:solidFill>
                  <a:srgbClr val="243255"/>
                </a:solidFill>
                <a:cs typeface="Tahoma"/>
              </a:rPr>
              <a:t>Web of </a:t>
            </a:r>
            <a:r>
              <a:rPr lang="es-ES" sz="4000" b="1" spc="50" dirty="0" err="1">
                <a:solidFill>
                  <a:srgbClr val="243255"/>
                </a:solidFill>
                <a:cs typeface="Tahoma"/>
              </a:rPr>
              <a:t>Science</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15395912" y="7200900"/>
            <a:ext cx="2982109" cy="707886"/>
          </a:xfrm>
          <a:prstGeom prst="rect">
            <a:avLst/>
          </a:prstGeom>
          <a:noFill/>
        </p:spPr>
        <p:txBody>
          <a:bodyPr wrap="square" rtlCol="0">
            <a:spAutoFit/>
          </a:bodyPr>
          <a:lstStyle/>
          <a:p>
            <a:pPr fontAlgn="base"/>
            <a:r>
              <a:rPr lang="bg-BG" sz="2000"/>
              <a:t>Източник</a:t>
            </a:r>
            <a:r>
              <a:rPr lang="en-GB" sz="2000"/>
              <a:t>: </a:t>
            </a:r>
            <a:r>
              <a:rPr lang="en-GB" sz="2000" dirty="0" err="1"/>
              <a:t>webofscience.com</a:t>
            </a:r>
            <a:endParaRPr lang="en-GB" sz="2000" dirty="0"/>
          </a:p>
        </p:txBody>
      </p:sp>
      <p:pic>
        <p:nvPicPr>
          <p:cNvPr id="6" name="Picture 5">
            <a:extLst>
              <a:ext uri="{FF2B5EF4-FFF2-40B4-BE49-F238E27FC236}">
                <a16:creationId xmlns:a16="http://schemas.microsoft.com/office/drawing/2014/main" id="{8D0C9045-210E-7E48-91F3-3877437FD75F}"/>
              </a:ext>
            </a:extLst>
          </p:cNvPr>
          <p:cNvPicPr>
            <a:picLocks noChangeAspect="1"/>
          </p:cNvPicPr>
          <p:nvPr/>
        </p:nvPicPr>
        <p:blipFill>
          <a:blip r:embed="rId5"/>
          <a:stretch>
            <a:fillRect/>
          </a:stretch>
        </p:blipFill>
        <p:spPr>
          <a:xfrm>
            <a:off x="3352800" y="3366826"/>
            <a:ext cx="11745240" cy="6057355"/>
          </a:xfrm>
          <a:prstGeom prst="rect">
            <a:avLst/>
          </a:prstGeom>
        </p:spPr>
      </p:pic>
      <p:pic>
        <p:nvPicPr>
          <p:cNvPr id="9" name="Picture 8">
            <a:extLst>
              <a:ext uri="{FF2B5EF4-FFF2-40B4-BE49-F238E27FC236}">
                <a16:creationId xmlns:a16="http://schemas.microsoft.com/office/drawing/2014/main" id="{D3CCCB85-CF48-6E41-8E1C-E0A2BE16A9F2}"/>
              </a:ext>
            </a:extLst>
          </p:cNvPr>
          <p:cNvPicPr>
            <a:picLocks noChangeAspect="1"/>
          </p:cNvPicPr>
          <p:nvPr/>
        </p:nvPicPr>
        <p:blipFill>
          <a:blip r:embed="rId6"/>
          <a:stretch>
            <a:fillRect/>
          </a:stretch>
        </p:blipFill>
        <p:spPr>
          <a:xfrm>
            <a:off x="914400" y="1601917"/>
            <a:ext cx="9651588" cy="1695450"/>
          </a:xfrm>
          <a:prstGeom prst="rect">
            <a:avLst/>
          </a:prstGeom>
        </p:spPr>
      </p:pic>
    </p:spTree>
    <p:extLst>
      <p:ext uri="{BB962C8B-B14F-4D97-AF65-F5344CB8AC3E}">
        <p14:creationId xmlns:p14="http://schemas.microsoft.com/office/powerpoint/2010/main" val="280919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1500"/>
                            </p:stCondLst>
                            <p:childTnLst>
                              <p:par>
                                <p:cTn id="9" presetID="14" presetClass="entr" presetSubtype="10"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300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4149544" cy="629660"/>
          </a:xfrm>
          <a:prstGeom prst="rect">
            <a:avLst/>
          </a:prstGeom>
        </p:spPr>
        <p:txBody>
          <a:bodyPr vert="horz" wrap="square" lIns="0" tIns="13970" rIns="0" bIns="0" rtlCol="0">
            <a:spAutoFit/>
          </a:bodyPr>
          <a:lstStyle/>
          <a:p>
            <a:pPr marL="12700">
              <a:lnSpc>
                <a:spcPct val="100000"/>
              </a:lnSpc>
              <a:spcBef>
                <a:spcPts val="110"/>
              </a:spcBef>
            </a:pPr>
            <a:r>
              <a:rPr lang="bg-BG" sz="4000" b="1" spc="50">
                <a:solidFill>
                  <a:srgbClr val="243255"/>
                </a:solidFill>
                <a:cs typeface="Tahoma"/>
              </a:rPr>
              <a:t>Произход и развитие</a:t>
            </a:r>
            <a:r>
              <a:rPr lang="es-ES" sz="4000" b="1" spc="50">
                <a:solidFill>
                  <a:srgbClr val="243255"/>
                </a:solidFill>
                <a:cs typeface="Tahoma"/>
              </a:rPr>
              <a:t>: </a:t>
            </a:r>
            <a:r>
              <a:rPr lang="bg-BG" sz="4000" b="1" spc="50">
                <a:solidFill>
                  <a:srgbClr val="243255"/>
                </a:solidFill>
                <a:cs typeface="Tahoma"/>
              </a:rPr>
              <a:t>първите автори</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2705100"/>
            <a:ext cx="16054544" cy="5878532"/>
          </a:xfrm>
          <a:prstGeom prst="rect">
            <a:avLst/>
          </a:prstGeom>
          <a:noFill/>
        </p:spPr>
        <p:txBody>
          <a:bodyPr wrap="square" rtlCol="0">
            <a:spAutoFit/>
          </a:bodyPr>
          <a:lstStyle/>
          <a:p>
            <a:r>
              <a:rPr lang="bg-BG" altLang="ko-KR" sz="2800" b="1">
                <a:solidFill>
                  <a:srgbClr val="002060"/>
                </a:solidFill>
              </a:rPr>
              <a:t>Формулиране на „Теорията на познавателната гъвкавост“</a:t>
            </a:r>
            <a:r>
              <a:rPr lang="en-US" altLang="ko-KR" sz="2800" b="1">
                <a:solidFill>
                  <a:srgbClr val="002060"/>
                </a:solidFill>
              </a:rPr>
              <a:t> </a:t>
            </a:r>
            <a:r>
              <a:rPr lang="en-US" altLang="ko-KR" sz="2800" b="1" dirty="0">
                <a:solidFill>
                  <a:srgbClr val="002060"/>
                </a:solidFill>
              </a:rPr>
              <a:t>(1988)  </a:t>
            </a:r>
            <a:endParaRPr lang="en-US" altLang="ko-KR" sz="2800" dirty="0">
              <a:solidFill>
                <a:srgbClr val="002060"/>
              </a:solidFill>
            </a:endParaRPr>
          </a:p>
          <a:p>
            <a:r>
              <a:rPr lang="bg-BG" altLang="ko-KR" sz="2800">
                <a:solidFill>
                  <a:srgbClr val="002060"/>
                </a:solidFill>
              </a:rPr>
              <a:t>от</a:t>
            </a:r>
            <a:endParaRPr lang="en-US" altLang="ko-KR" sz="2800" dirty="0">
              <a:solidFill>
                <a:srgbClr val="002060"/>
              </a:solidFill>
            </a:endParaRPr>
          </a:p>
          <a:p>
            <a:r>
              <a:rPr lang="en-US" altLang="ko-KR" sz="2800" dirty="0">
                <a:solidFill>
                  <a:srgbClr val="002060"/>
                </a:solidFill>
              </a:rPr>
              <a:t>Rand Spiro, Michigan State University</a:t>
            </a:r>
          </a:p>
          <a:p>
            <a:r>
              <a:rPr lang="en-US" altLang="ko-KR" sz="2800" dirty="0">
                <a:solidFill>
                  <a:srgbClr val="002060"/>
                </a:solidFill>
              </a:rPr>
              <a:t>Richard Lorne Coulson, Clayton State University</a:t>
            </a:r>
          </a:p>
          <a:p>
            <a:r>
              <a:rPr lang="en-US" altLang="ko-KR" sz="2800" dirty="0">
                <a:solidFill>
                  <a:srgbClr val="002060"/>
                </a:solidFill>
              </a:rPr>
              <a:t>Paul J. </a:t>
            </a:r>
            <a:r>
              <a:rPr lang="en-US" altLang="ko-KR" sz="2800" dirty="0" err="1">
                <a:solidFill>
                  <a:srgbClr val="002060"/>
                </a:solidFill>
              </a:rPr>
              <a:t>Feltovich</a:t>
            </a:r>
            <a:r>
              <a:rPr lang="en-US" altLang="ko-KR" sz="2800" dirty="0">
                <a:solidFill>
                  <a:srgbClr val="002060"/>
                </a:solidFill>
              </a:rPr>
              <a:t>, Florida Institute for Human and Machine Cognition</a:t>
            </a:r>
          </a:p>
          <a:p>
            <a:endParaRPr lang="en-US" altLang="ko-KR" sz="2800" dirty="0">
              <a:solidFill>
                <a:srgbClr val="002060"/>
              </a:solidFill>
            </a:endParaRPr>
          </a:p>
          <a:p>
            <a:r>
              <a:rPr lang="en-US" altLang="ko-KR" sz="2800" dirty="0">
                <a:solidFill>
                  <a:srgbClr val="002060"/>
                </a:solidFill>
              </a:rPr>
              <a:t>Spiro, </a:t>
            </a:r>
            <a:r>
              <a:rPr lang="en-US" altLang="ko-KR" sz="2800" err="1">
                <a:solidFill>
                  <a:srgbClr val="002060"/>
                </a:solidFill>
              </a:rPr>
              <a:t>Couldon</a:t>
            </a:r>
            <a:r>
              <a:rPr lang="en-US" altLang="ko-KR" sz="2800">
                <a:solidFill>
                  <a:srgbClr val="002060"/>
                </a:solidFill>
              </a:rPr>
              <a:t> </a:t>
            </a:r>
            <a:r>
              <a:rPr lang="bg-BG" altLang="ko-KR" sz="2800">
                <a:solidFill>
                  <a:srgbClr val="002060"/>
                </a:solidFill>
              </a:rPr>
              <a:t>и</a:t>
            </a:r>
            <a:r>
              <a:rPr lang="en-US" altLang="ko-KR" sz="2800">
                <a:solidFill>
                  <a:srgbClr val="002060"/>
                </a:solidFill>
              </a:rPr>
              <a:t> </a:t>
            </a:r>
            <a:r>
              <a:rPr lang="en-US" altLang="ko-KR" sz="2800" err="1">
                <a:solidFill>
                  <a:srgbClr val="002060"/>
                </a:solidFill>
              </a:rPr>
              <a:t>Feltovich</a:t>
            </a:r>
            <a:r>
              <a:rPr lang="en-US" altLang="ko-KR" sz="2800">
                <a:solidFill>
                  <a:srgbClr val="002060"/>
                </a:solidFill>
              </a:rPr>
              <a:t> </a:t>
            </a:r>
            <a:r>
              <a:rPr lang="ru-RU" altLang="ko-KR" sz="2800">
                <a:solidFill>
                  <a:srgbClr val="002060"/>
                </a:solidFill>
              </a:rPr>
              <a:t>си остават най-цитираните автори в тази област</a:t>
            </a:r>
            <a:endParaRPr lang="en-US" altLang="ko-KR" sz="2800" dirty="0">
              <a:solidFill>
                <a:srgbClr val="002060"/>
              </a:solidFill>
            </a:endParaRPr>
          </a:p>
          <a:p>
            <a:endParaRPr lang="en-US" altLang="ko-KR" sz="2800" dirty="0">
              <a:solidFill>
                <a:srgbClr val="002060"/>
              </a:solidFill>
            </a:endParaRPr>
          </a:p>
          <a:p>
            <a:r>
              <a:rPr lang="en-US" altLang="ko-KR" sz="2800" dirty="0">
                <a:solidFill>
                  <a:srgbClr val="002060"/>
                </a:solidFill>
                <a:sym typeface="Wingdings" pitchFamily="2" charset="2"/>
              </a:rPr>
              <a:t> </a:t>
            </a:r>
            <a:endParaRPr lang="en-US" altLang="ko-KR" sz="2800" dirty="0">
              <a:solidFill>
                <a:srgbClr val="002060"/>
              </a:solidFill>
            </a:endParaRPr>
          </a:p>
          <a:p>
            <a:r>
              <a:rPr lang="ru-RU" altLang="ko-KR" sz="2800">
                <a:solidFill>
                  <a:srgbClr val="002060"/>
                </a:solidFill>
              </a:rPr>
              <a:t>През 2022 г.: специален брой, посветен на ПГ в Journal of Intelligence:</a:t>
            </a:r>
          </a:p>
          <a:p>
            <a:r>
              <a:rPr lang="ru-RU" altLang="ko-KR" sz="2800">
                <a:solidFill>
                  <a:srgbClr val="002060"/>
                </a:solidFill>
              </a:rPr>
              <a:t>„Познавателна гъвкавост: концепции, проблеми и оценка“. </a:t>
            </a:r>
            <a:endParaRPr lang="en-US" altLang="ko-KR" sz="2800" dirty="0">
              <a:solidFill>
                <a:srgbClr val="002060"/>
              </a:solidFill>
            </a:endParaRPr>
          </a:p>
          <a:p>
            <a:endParaRPr lang="en-US" altLang="ko-KR" sz="2800" dirty="0">
              <a:solidFill>
                <a:srgbClr val="002060"/>
              </a:solidFill>
            </a:endParaRPr>
          </a:p>
          <a:p>
            <a:r>
              <a:rPr lang="en-US" altLang="ko-KR" sz="2000" dirty="0">
                <a:solidFill>
                  <a:srgbClr val="002060"/>
                </a:solidFill>
              </a:rPr>
              <a:t>* Spiro R., Coulson R., </a:t>
            </a:r>
            <a:r>
              <a:rPr lang="en-US" altLang="ko-KR" sz="2000" dirty="0" err="1">
                <a:solidFill>
                  <a:srgbClr val="002060"/>
                </a:solidFill>
              </a:rPr>
              <a:t>Feltovich</a:t>
            </a:r>
            <a:r>
              <a:rPr lang="en-US" altLang="ko-KR" sz="2000" dirty="0">
                <a:solidFill>
                  <a:srgbClr val="002060"/>
                </a:solidFill>
              </a:rPr>
              <a:t> P. (1988). Cognitive Flexibility Theory: Advanced Knowledge Acquisition in Ill-Structured Domains. Proceedings of The Tenth Annual Conference of the Cognitive Science Society, Montreal, August, 1988, Lawrence Erlbaum Assoc., Hillsdale, NJ, 1988.</a:t>
            </a:r>
          </a:p>
        </p:txBody>
      </p:sp>
    </p:spTree>
    <p:extLst>
      <p:ext uri="{BB962C8B-B14F-4D97-AF65-F5344CB8AC3E}">
        <p14:creationId xmlns:p14="http://schemas.microsoft.com/office/powerpoint/2010/main" val="338977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dissolve">
                                      <p:cBhvr>
                                        <p:cTn id="11" dur="500"/>
                                        <p:tgtEl>
                                          <p:spTgt spid="10">
                                            <p:txEl>
                                              <p:pRg st="1" end="1"/>
                                            </p:txEl>
                                          </p:spTgt>
                                        </p:tgtEl>
                                      </p:cBhvr>
                                    </p:animEffect>
                                  </p:childTnLst>
                                </p:cTn>
                              </p:par>
                            </p:childTnLst>
                          </p:cTn>
                        </p:par>
                        <p:par>
                          <p:cTn id="12" fill="hold">
                            <p:stCondLst>
                              <p:cond delay="3000"/>
                            </p:stCondLst>
                            <p:childTnLst>
                              <p:par>
                                <p:cTn id="13" presetID="9" presetClass="entr" presetSubtype="0"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dissolve">
                                      <p:cBhvr>
                                        <p:cTn id="15" dur="500"/>
                                        <p:tgtEl>
                                          <p:spTgt spid="10">
                                            <p:txEl>
                                              <p:pRg st="2" end="2"/>
                                            </p:txEl>
                                          </p:spTgt>
                                        </p:tgtEl>
                                      </p:cBhvr>
                                    </p:animEffect>
                                  </p:childTnLst>
                                </p:cTn>
                              </p:par>
                            </p:childTnLst>
                          </p:cTn>
                        </p:par>
                        <p:par>
                          <p:cTn id="16" fill="hold">
                            <p:stCondLst>
                              <p:cond delay="3500"/>
                            </p:stCondLst>
                            <p:childTnLst>
                              <p:par>
                                <p:cTn id="17" presetID="9" presetClass="entr" presetSubtype="0" fill="hold" nodeType="afterEffect">
                                  <p:stCondLst>
                                    <p:cond delay="100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dissolve">
                                      <p:cBhvr>
                                        <p:cTn id="19" dur="500"/>
                                        <p:tgtEl>
                                          <p:spTgt spid="10">
                                            <p:txEl>
                                              <p:pRg st="3" end="3"/>
                                            </p:txEl>
                                          </p:spTgt>
                                        </p:tgtEl>
                                      </p:cBhvr>
                                    </p:animEffect>
                                  </p:childTnLst>
                                </p:cTn>
                              </p:par>
                            </p:childTnLst>
                          </p:cTn>
                        </p:par>
                        <p:par>
                          <p:cTn id="20" fill="hold">
                            <p:stCondLst>
                              <p:cond delay="5000"/>
                            </p:stCondLst>
                            <p:childTnLst>
                              <p:par>
                                <p:cTn id="21" presetID="9" presetClass="entr" presetSubtype="0" fill="hold"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dissolve">
                                      <p:cBhvr>
                                        <p:cTn id="23" dur="500"/>
                                        <p:tgtEl>
                                          <p:spTgt spid="10">
                                            <p:txEl>
                                              <p:pRg st="4" end="4"/>
                                            </p:txEl>
                                          </p:spTgt>
                                        </p:tgtEl>
                                      </p:cBhvr>
                                    </p:animEffect>
                                  </p:childTnLst>
                                </p:cTn>
                              </p:par>
                            </p:childTnLst>
                          </p:cTn>
                        </p:par>
                        <p:par>
                          <p:cTn id="24" fill="hold">
                            <p:stCondLst>
                              <p:cond delay="5500"/>
                            </p:stCondLst>
                            <p:childTnLst>
                              <p:par>
                                <p:cTn id="25" presetID="9" presetClass="entr" presetSubtype="0" fill="hold" nodeType="afterEffect">
                                  <p:stCondLst>
                                    <p:cond delay="100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dissolve">
                                      <p:cBhvr>
                                        <p:cTn id="27" dur="500"/>
                                        <p:tgtEl>
                                          <p:spTgt spid="10">
                                            <p:txEl>
                                              <p:pRg st="6" end="6"/>
                                            </p:txEl>
                                          </p:spTgt>
                                        </p:tgtEl>
                                      </p:cBhvr>
                                    </p:animEffect>
                                  </p:childTnLst>
                                </p:cTn>
                              </p:par>
                            </p:childTnLst>
                          </p:cTn>
                        </p:par>
                        <p:par>
                          <p:cTn id="28" fill="hold">
                            <p:stCondLst>
                              <p:cond delay="7000"/>
                            </p:stCondLst>
                            <p:childTnLst>
                              <p:par>
                                <p:cTn id="29" presetID="9" presetClass="entr" presetSubtype="0" fill="hold" nodeType="afterEffect">
                                  <p:stCondLst>
                                    <p:cond delay="1000"/>
                                  </p:stCondLst>
                                  <p:childTnLst>
                                    <p:set>
                                      <p:cBhvr>
                                        <p:cTn id="30" dur="1" fill="hold">
                                          <p:stCondLst>
                                            <p:cond delay="0"/>
                                          </p:stCondLst>
                                        </p:cTn>
                                        <p:tgtEl>
                                          <p:spTgt spid="10">
                                            <p:txEl>
                                              <p:pRg st="8" end="8"/>
                                            </p:txEl>
                                          </p:spTgt>
                                        </p:tgtEl>
                                        <p:attrNameLst>
                                          <p:attrName>style.visibility</p:attrName>
                                        </p:attrNameLst>
                                      </p:cBhvr>
                                      <p:to>
                                        <p:strVal val="visible"/>
                                      </p:to>
                                    </p:set>
                                    <p:animEffect transition="in" filter="dissolve">
                                      <p:cBhvr>
                                        <p:cTn id="31" dur="500"/>
                                        <p:tgtEl>
                                          <p:spTgt spid="10">
                                            <p:txEl>
                                              <p:pRg st="8" end="8"/>
                                            </p:txEl>
                                          </p:spTgt>
                                        </p:tgtEl>
                                      </p:cBhvr>
                                    </p:animEffect>
                                  </p:childTnLst>
                                </p:cTn>
                              </p:par>
                            </p:childTnLst>
                          </p:cTn>
                        </p:par>
                        <p:par>
                          <p:cTn id="32" fill="hold">
                            <p:stCondLst>
                              <p:cond delay="8500"/>
                            </p:stCondLst>
                            <p:childTnLst>
                              <p:par>
                                <p:cTn id="33" presetID="9" presetClass="entr" presetSubtype="0" fill="hold" nodeType="afterEffect">
                                  <p:stCondLst>
                                    <p:cond delay="0"/>
                                  </p:stCondLst>
                                  <p:childTnLst>
                                    <p:set>
                                      <p:cBhvr>
                                        <p:cTn id="34" dur="1" fill="hold">
                                          <p:stCondLst>
                                            <p:cond delay="0"/>
                                          </p:stCondLst>
                                        </p:cTn>
                                        <p:tgtEl>
                                          <p:spTgt spid="10">
                                            <p:txEl>
                                              <p:pRg st="9" end="9"/>
                                            </p:txEl>
                                          </p:spTgt>
                                        </p:tgtEl>
                                        <p:attrNameLst>
                                          <p:attrName>style.visibility</p:attrName>
                                        </p:attrNameLst>
                                      </p:cBhvr>
                                      <p:to>
                                        <p:strVal val="visible"/>
                                      </p:to>
                                    </p:set>
                                    <p:animEffect transition="in" filter="dissolve">
                                      <p:cBhvr>
                                        <p:cTn id="35" dur="500"/>
                                        <p:tgtEl>
                                          <p:spTgt spid="10">
                                            <p:txEl>
                                              <p:pRg st="9" end="9"/>
                                            </p:txEl>
                                          </p:spTgt>
                                        </p:tgtEl>
                                      </p:cBhvr>
                                    </p:animEffect>
                                  </p:childTnLst>
                                </p:cTn>
                              </p:par>
                            </p:childTnLst>
                          </p:cTn>
                        </p:par>
                        <p:par>
                          <p:cTn id="36" fill="hold">
                            <p:stCondLst>
                              <p:cond delay="9000"/>
                            </p:stCondLst>
                            <p:childTnLst>
                              <p:par>
                                <p:cTn id="37" presetID="9" presetClass="entr" presetSubtype="0" fill="hold" nodeType="afterEffect">
                                  <p:stCondLst>
                                    <p:cond delay="0"/>
                                  </p:stCondLst>
                                  <p:childTnLst>
                                    <p:set>
                                      <p:cBhvr>
                                        <p:cTn id="38" dur="1" fill="hold">
                                          <p:stCondLst>
                                            <p:cond delay="0"/>
                                          </p:stCondLst>
                                        </p:cTn>
                                        <p:tgtEl>
                                          <p:spTgt spid="10">
                                            <p:txEl>
                                              <p:pRg st="10" end="10"/>
                                            </p:txEl>
                                          </p:spTgt>
                                        </p:tgtEl>
                                        <p:attrNameLst>
                                          <p:attrName>style.visibility</p:attrName>
                                        </p:attrNameLst>
                                      </p:cBhvr>
                                      <p:to>
                                        <p:strVal val="visible"/>
                                      </p:to>
                                    </p:set>
                                    <p:animEffect transition="in" filter="dissolve">
                                      <p:cBhvr>
                                        <p:cTn id="39" dur="500"/>
                                        <p:tgtEl>
                                          <p:spTgt spid="10">
                                            <p:txEl>
                                              <p:pRg st="10" end="10"/>
                                            </p:txEl>
                                          </p:spTgt>
                                        </p:tgtEl>
                                      </p:cBhvr>
                                    </p:animEffect>
                                  </p:childTnLst>
                                </p:cTn>
                              </p:par>
                            </p:childTnLst>
                          </p:cTn>
                        </p:par>
                        <p:par>
                          <p:cTn id="40" fill="hold">
                            <p:stCondLst>
                              <p:cond delay="9500"/>
                            </p:stCondLst>
                            <p:childTnLst>
                              <p:par>
                                <p:cTn id="41" presetID="9" presetClass="entr" presetSubtype="0" fill="hold" nodeType="afterEffect">
                                  <p:stCondLst>
                                    <p:cond delay="1000"/>
                                  </p:stCondLst>
                                  <p:childTnLst>
                                    <p:set>
                                      <p:cBhvr>
                                        <p:cTn id="42" dur="1" fill="hold">
                                          <p:stCondLst>
                                            <p:cond delay="0"/>
                                          </p:stCondLst>
                                        </p:cTn>
                                        <p:tgtEl>
                                          <p:spTgt spid="10">
                                            <p:txEl>
                                              <p:pRg st="12" end="12"/>
                                            </p:txEl>
                                          </p:spTgt>
                                        </p:tgtEl>
                                        <p:attrNameLst>
                                          <p:attrName>style.visibility</p:attrName>
                                        </p:attrNameLst>
                                      </p:cBhvr>
                                      <p:to>
                                        <p:strVal val="visible"/>
                                      </p:to>
                                    </p:set>
                                    <p:animEffect transition="in" filter="dissolve">
                                      <p:cBhvr>
                                        <p:cTn id="43" dur="500"/>
                                        <p:tgtEl>
                                          <p:spTgt spid="1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
        <p:nvSpPr>
          <p:cNvPr id="5" name="object 3">
            <a:extLst>
              <a:ext uri="{FF2B5EF4-FFF2-40B4-BE49-F238E27FC236}">
                <a16:creationId xmlns:a16="http://schemas.microsoft.com/office/drawing/2014/main" id="{0409B19A-6693-43E7-B35B-C85E49857B17}"/>
              </a:ext>
            </a:extLst>
          </p:cNvPr>
          <p:cNvSpPr txBox="1"/>
          <p:nvPr/>
        </p:nvSpPr>
        <p:spPr>
          <a:xfrm>
            <a:off x="1066800" y="862819"/>
            <a:ext cx="13716000" cy="629660"/>
          </a:xfrm>
          <a:prstGeom prst="rect">
            <a:avLst/>
          </a:prstGeom>
        </p:spPr>
        <p:txBody>
          <a:bodyPr vert="horz" wrap="square" lIns="0" tIns="13970" rIns="0" bIns="0" rtlCol="0">
            <a:spAutoFit/>
          </a:bodyPr>
          <a:lstStyle/>
          <a:p>
            <a:pPr marL="12700">
              <a:lnSpc>
                <a:spcPct val="100000"/>
              </a:lnSpc>
              <a:spcBef>
                <a:spcPts val="110"/>
              </a:spcBef>
            </a:pPr>
            <a:r>
              <a:rPr lang="bg-BG" sz="4000" b="1" spc="50">
                <a:solidFill>
                  <a:srgbClr val="243255"/>
                </a:solidFill>
                <a:cs typeface="Tahoma"/>
              </a:rPr>
              <a:t>Значение на познавателната гъвкавост</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762000" y="1631398"/>
            <a:ext cx="16230600" cy="6555641"/>
          </a:xfrm>
          <a:prstGeom prst="rect">
            <a:avLst/>
          </a:prstGeom>
          <a:noFill/>
        </p:spPr>
        <p:txBody>
          <a:bodyPr wrap="square" rtlCol="0">
            <a:spAutoFit/>
          </a:bodyPr>
          <a:lstStyle/>
          <a:p>
            <a:pPr fontAlgn="base"/>
            <a:r>
              <a:rPr lang="ru-RU" sz="2800">
                <a:solidFill>
                  <a:srgbClr val="002060"/>
                </a:solidFill>
              </a:rPr>
              <a:t>Установяват се връзките между познавателната гъвкавост и:</a:t>
            </a:r>
            <a:r>
              <a:rPr lang="en-GB" sz="2800">
                <a:solidFill>
                  <a:srgbClr val="002060"/>
                </a:solidFill>
              </a:rPr>
              <a:t> </a:t>
            </a:r>
            <a:endParaRPr lang="en-GB" sz="2800" dirty="0">
              <a:solidFill>
                <a:srgbClr val="002060"/>
              </a:solidFill>
            </a:endParaRPr>
          </a:p>
          <a:p>
            <a:pPr marL="457200" indent="-457200" fontAlgn="base">
              <a:buFont typeface="Arial" panose="020B0604020202020204" pitchFamily="34" charset="0"/>
              <a:buChar char="•"/>
            </a:pPr>
            <a:r>
              <a:rPr lang="bg-BG" sz="2800" b="1">
                <a:solidFill>
                  <a:srgbClr val="002060"/>
                </a:solidFill>
              </a:rPr>
              <a:t>По-високата устойчивост</a:t>
            </a:r>
            <a:r>
              <a:rPr lang="en-GB" sz="2800" b="1">
                <a:solidFill>
                  <a:srgbClr val="002060"/>
                </a:solidFill>
              </a:rPr>
              <a:t> </a:t>
            </a:r>
            <a:r>
              <a:rPr lang="en-GB" sz="2800">
                <a:solidFill>
                  <a:srgbClr val="002060"/>
                </a:solidFill>
              </a:rPr>
              <a:t>– </a:t>
            </a:r>
            <a:r>
              <a:rPr lang="bg-BG" sz="2800">
                <a:solidFill>
                  <a:srgbClr val="002060"/>
                </a:solidFill>
              </a:rPr>
              <a:t>по-добро справяне с негативни събития в живота </a:t>
            </a:r>
            <a:r>
              <a:rPr lang="en-GB" sz="2800">
                <a:solidFill>
                  <a:srgbClr val="002060"/>
                </a:solidFill>
              </a:rPr>
              <a:t>(</a:t>
            </a:r>
            <a:r>
              <a:rPr lang="bg-BG" sz="2800">
                <a:solidFill>
                  <a:srgbClr val="002060"/>
                </a:solidFill>
              </a:rPr>
              <a:t>виж</a:t>
            </a:r>
            <a:r>
              <a:rPr lang="en-GB" sz="2800">
                <a:solidFill>
                  <a:srgbClr val="002060"/>
                </a:solidFill>
              </a:rPr>
              <a:t> </a:t>
            </a:r>
            <a:r>
              <a:rPr lang="en-GB" sz="2800">
                <a:solidFill>
                  <a:srgbClr val="002060"/>
                </a:solidFill>
                <a:hlinkClick r:id="rId5">
                  <a:extLst>
                    <a:ext uri="{A12FA001-AC4F-418D-AE19-62706E023703}">
                      <ahyp:hlinkClr xmlns:ahyp="http://schemas.microsoft.com/office/drawing/2018/hyperlinkcolor" val="tx"/>
                    </a:ext>
                  </a:extLst>
                </a:hlinkClick>
              </a:rPr>
              <a:t>Genet </a:t>
            </a:r>
            <a:r>
              <a:rPr lang="bg-BG" sz="2800">
                <a:solidFill>
                  <a:srgbClr val="002060"/>
                </a:solidFill>
                <a:hlinkClick r:id="rId5">
                  <a:extLst>
                    <a:ext uri="{A12FA001-AC4F-418D-AE19-62706E023703}">
                      <ahyp:hlinkClr xmlns:ahyp="http://schemas.microsoft.com/office/drawing/2018/hyperlinkcolor" val="tx"/>
                    </a:ext>
                  </a:extLst>
                </a:hlinkClick>
              </a:rPr>
              <a:t>и</a:t>
            </a:r>
            <a:r>
              <a:rPr lang="en-GB" sz="2800">
                <a:solidFill>
                  <a:srgbClr val="002060"/>
                </a:solidFill>
                <a:hlinkClick r:id="rId5">
                  <a:extLst>
                    <a:ext uri="{A12FA001-AC4F-418D-AE19-62706E023703}">
                      <ahyp:hlinkClr xmlns:ahyp="http://schemas.microsoft.com/office/drawing/2018/hyperlinkcolor" val="tx"/>
                    </a:ext>
                  </a:extLst>
                </a:hlinkClick>
              </a:rPr>
              <a:t> </a:t>
            </a:r>
            <a:r>
              <a:rPr lang="en-GB" sz="2800" dirty="0">
                <a:solidFill>
                  <a:srgbClr val="002060"/>
                </a:solidFill>
                <a:hlinkClick r:id="rId5">
                  <a:extLst>
                    <a:ext uri="{A12FA001-AC4F-418D-AE19-62706E023703}">
                      <ahyp:hlinkClr xmlns:ahyp="http://schemas.microsoft.com/office/drawing/2018/hyperlinkcolor" val="tx"/>
                    </a:ext>
                  </a:extLst>
                </a:hlinkClick>
              </a:rPr>
              <a:t>Siemer, 2011</a:t>
            </a:r>
            <a:r>
              <a:rPr lang="en-GB" sz="2800" dirty="0">
                <a:solidFill>
                  <a:srgbClr val="002060"/>
                </a:solidFill>
              </a:rPr>
              <a:t>)</a:t>
            </a:r>
          </a:p>
          <a:p>
            <a:pPr marL="457200" indent="-457200" fontAlgn="base">
              <a:buFont typeface="Arial" panose="020B0604020202020204" pitchFamily="34" charset="0"/>
              <a:buChar char="•"/>
            </a:pPr>
            <a:r>
              <a:rPr lang="bg-BG" sz="2800" b="1">
                <a:solidFill>
                  <a:srgbClr val="002060"/>
                </a:solidFill>
              </a:rPr>
              <a:t>По-доброто качество на живот</a:t>
            </a:r>
            <a:r>
              <a:rPr lang="en-GB" sz="2800" b="1">
                <a:solidFill>
                  <a:srgbClr val="002060"/>
                </a:solidFill>
              </a:rPr>
              <a:t> </a:t>
            </a:r>
            <a:r>
              <a:rPr lang="bg-BG" sz="2800">
                <a:solidFill>
                  <a:srgbClr val="002060"/>
                </a:solidFill>
              </a:rPr>
              <a:t>и благосъстояние при по-възрастните </a:t>
            </a:r>
            <a:r>
              <a:rPr lang="en-GB" sz="2800">
                <a:solidFill>
                  <a:srgbClr val="002060"/>
                </a:solidFill>
              </a:rPr>
              <a:t>(</a:t>
            </a:r>
            <a:r>
              <a:rPr lang="en-GB" sz="2800">
                <a:solidFill>
                  <a:srgbClr val="002060"/>
                </a:solidFill>
                <a:hlinkClick r:id="rId6">
                  <a:extLst>
                    <a:ext uri="{A12FA001-AC4F-418D-AE19-62706E023703}">
                      <ahyp:hlinkClr xmlns:ahyp="http://schemas.microsoft.com/office/drawing/2018/hyperlinkcolor" val="tx"/>
                    </a:ext>
                  </a:extLst>
                </a:hlinkClick>
              </a:rPr>
              <a:t>Davis </a:t>
            </a:r>
            <a:r>
              <a:rPr lang="en-GB" sz="2800" dirty="0">
                <a:solidFill>
                  <a:srgbClr val="002060"/>
                </a:solidFill>
                <a:hlinkClick r:id="rId6">
                  <a:extLst>
                    <a:ext uri="{A12FA001-AC4F-418D-AE19-62706E023703}">
                      <ahyp:hlinkClr xmlns:ahyp="http://schemas.microsoft.com/office/drawing/2018/hyperlinkcolor" val="tx"/>
                    </a:ext>
                  </a:extLst>
                </a:hlinkClick>
              </a:rPr>
              <a:t>et al., 2010</a:t>
            </a:r>
            <a:r>
              <a:rPr lang="en-GB" sz="2800" dirty="0">
                <a:solidFill>
                  <a:srgbClr val="002060"/>
                </a:solidFill>
              </a:rPr>
              <a:t>)</a:t>
            </a:r>
          </a:p>
          <a:p>
            <a:pPr marL="457200" indent="-457200" fontAlgn="base">
              <a:buFont typeface="Arial" panose="020B0604020202020204" pitchFamily="34" charset="0"/>
              <a:buChar char="•"/>
            </a:pPr>
            <a:r>
              <a:rPr lang="bg-BG" sz="2800" b="1">
                <a:solidFill>
                  <a:srgbClr val="002060"/>
                </a:solidFill>
              </a:rPr>
              <a:t>Креативността</a:t>
            </a:r>
            <a:r>
              <a:rPr lang="en-GB" sz="2800">
                <a:solidFill>
                  <a:srgbClr val="002060"/>
                </a:solidFill>
              </a:rPr>
              <a:t> – </a:t>
            </a:r>
            <a:r>
              <a:rPr lang="bg-BG" sz="2800">
                <a:solidFill>
                  <a:srgbClr val="002060"/>
                </a:solidFill>
              </a:rPr>
              <a:t>способносттта да създаваш нови идеи, да правиш нови връзки между идеи, нови изобретения. Важна и за науката и иновациите. Напр. предприемачите, които са създали няколко компании, притежават по-голяма познавателна гъвкавост отколкото други мениджъри на същите години и със същия </a:t>
            </a:r>
            <a:r>
              <a:rPr lang="en-GB" sz="2800">
                <a:solidFill>
                  <a:srgbClr val="002060"/>
                </a:solidFill>
              </a:rPr>
              <a:t>IQ </a:t>
            </a:r>
            <a:r>
              <a:rPr lang="en-GB" sz="2800" dirty="0">
                <a:solidFill>
                  <a:srgbClr val="002060"/>
                </a:solidFill>
              </a:rPr>
              <a:t>(</a:t>
            </a:r>
            <a:r>
              <a:rPr lang="en-GB" sz="2800" dirty="0">
                <a:solidFill>
                  <a:srgbClr val="002060"/>
                </a:solidFill>
                <a:hlinkClick r:id="rId7">
                  <a:extLst>
                    <a:ext uri="{A12FA001-AC4F-418D-AE19-62706E023703}">
                      <ahyp:hlinkClr xmlns:ahyp="http://schemas.microsoft.com/office/drawing/2018/hyperlinkcolor" val="tx"/>
                    </a:ext>
                  </a:extLst>
                </a:hlinkClick>
              </a:rPr>
              <a:t>Lawrence et al, 2008</a:t>
            </a:r>
            <a:r>
              <a:rPr lang="en-GB" sz="2800" dirty="0">
                <a:solidFill>
                  <a:srgbClr val="002060"/>
                </a:solidFill>
              </a:rPr>
              <a:t>)</a:t>
            </a:r>
          </a:p>
          <a:p>
            <a:pPr marL="457200" indent="-457200" fontAlgn="base">
              <a:buFont typeface="Arial" panose="020B0604020202020204" pitchFamily="34" charset="0"/>
              <a:buChar char="•"/>
            </a:pPr>
            <a:r>
              <a:rPr lang="bg-BG" sz="2800" b="1">
                <a:solidFill>
                  <a:srgbClr val="002060"/>
                </a:solidFill>
              </a:rPr>
              <a:t>П</a:t>
            </a:r>
            <a:r>
              <a:rPr lang="ru-RU" sz="2800" b="1">
                <a:solidFill>
                  <a:srgbClr val="002060"/>
                </a:solidFill>
              </a:rPr>
              <a:t>о-добре представящи се </a:t>
            </a:r>
            <a:r>
              <a:rPr lang="ru-RU" sz="2800">
                <a:solidFill>
                  <a:srgbClr val="002060"/>
                </a:solidFill>
              </a:rPr>
              <a:t>изпълнителни директори</a:t>
            </a:r>
            <a:r>
              <a:rPr lang="en-GB" sz="2800">
                <a:solidFill>
                  <a:srgbClr val="002060"/>
                </a:solidFill>
              </a:rPr>
              <a:t> </a:t>
            </a:r>
            <a:r>
              <a:rPr lang="en-GB" sz="2800" dirty="0">
                <a:solidFill>
                  <a:srgbClr val="002060"/>
                </a:solidFill>
              </a:rPr>
              <a:t>(</a:t>
            </a:r>
            <a:r>
              <a:rPr lang="en-GB" sz="2800">
                <a:solidFill>
                  <a:srgbClr val="002060"/>
                </a:solidFill>
                <a:hlinkClick r:id="rId8">
                  <a:extLst>
                    <a:ext uri="{A12FA001-AC4F-418D-AE19-62706E023703}">
                      <ahyp:hlinkClr xmlns:ahyp="http://schemas.microsoft.com/office/drawing/2018/hyperlinkcolor" val="tx"/>
                    </a:ext>
                  </a:extLst>
                </a:hlinkClick>
              </a:rPr>
              <a:t>Becker </a:t>
            </a:r>
            <a:r>
              <a:rPr lang="bg-BG" sz="2800">
                <a:solidFill>
                  <a:srgbClr val="002060"/>
                </a:solidFill>
                <a:hlinkClick r:id="rId8">
                  <a:extLst>
                    <a:ext uri="{A12FA001-AC4F-418D-AE19-62706E023703}">
                      <ahyp:hlinkClr xmlns:ahyp="http://schemas.microsoft.com/office/drawing/2018/hyperlinkcolor" val="tx"/>
                    </a:ext>
                  </a:extLst>
                </a:hlinkClick>
              </a:rPr>
              <a:t>и</a:t>
            </a:r>
            <a:r>
              <a:rPr lang="en-GB" sz="2800">
                <a:solidFill>
                  <a:srgbClr val="002060"/>
                </a:solidFill>
                <a:hlinkClick r:id="rId8">
                  <a:extLst>
                    <a:ext uri="{A12FA001-AC4F-418D-AE19-62706E023703}">
                      <ahyp:hlinkClr xmlns:ahyp="http://schemas.microsoft.com/office/drawing/2018/hyperlinkcolor" val="tx"/>
                    </a:ext>
                  </a:extLst>
                </a:hlinkClick>
              </a:rPr>
              <a:t> </a:t>
            </a:r>
            <a:r>
              <a:rPr lang="en-GB" sz="2800" dirty="0" err="1">
                <a:solidFill>
                  <a:srgbClr val="002060"/>
                </a:solidFill>
                <a:hlinkClick r:id="rId8">
                  <a:extLst>
                    <a:ext uri="{A12FA001-AC4F-418D-AE19-62706E023703}">
                      <ahyp:hlinkClr xmlns:ahyp="http://schemas.microsoft.com/office/drawing/2018/hyperlinkcolor" val="tx"/>
                    </a:ext>
                  </a:extLst>
                </a:hlinkClick>
              </a:rPr>
              <a:t>Klaner</a:t>
            </a:r>
            <a:r>
              <a:rPr lang="en-GB" sz="2800" dirty="0">
                <a:solidFill>
                  <a:srgbClr val="002060"/>
                </a:solidFill>
                <a:hlinkClick r:id="rId8">
                  <a:extLst>
                    <a:ext uri="{A12FA001-AC4F-418D-AE19-62706E023703}">
                      <ahyp:hlinkClr xmlns:ahyp="http://schemas.microsoft.com/office/drawing/2018/hyperlinkcolor" val="tx"/>
                    </a:ext>
                  </a:extLst>
                </a:hlinkClick>
              </a:rPr>
              <a:t>, 2021</a:t>
            </a:r>
            <a:r>
              <a:rPr lang="en-GB" sz="2800" dirty="0">
                <a:solidFill>
                  <a:srgbClr val="002060"/>
                </a:solidFill>
              </a:rPr>
              <a:t>)</a:t>
            </a:r>
          </a:p>
          <a:p>
            <a:pPr marL="457200" indent="-457200" fontAlgn="base">
              <a:buFont typeface="Arial" panose="020B0604020202020204" pitchFamily="34" charset="0"/>
              <a:buChar char="•"/>
            </a:pPr>
            <a:r>
              <a:rPr lang="ru-RU" sz="2800" b="1">
                <a:solidFill>
                  <a:srgbClr val="002060"/>
                </a:solidFill>
              </a:rPr>
              <a:t>Избягването на пристрастия </a:t>
            </a:r>
            <a:r>
              <a:rPr lang="ru-RU" sz="2800">
                <a:solidFill>
                  <a:srgbClr val="002060"/>
                </a:solidFill>
              </a:rPr>
              <a:t>като напр. пристрастие при потвърждение </a:t>
            </a:r>
            <a:r>
              <a:rPr lang="en-GB" sz="2800">
                <a:solidFill>
                  <a:srgbClr val="002060"/>
                </a:solidFill>
              </a:rPr>
              <a:t> – </a:t>
            </a:r>
            <a:r>
              <a:rPr lang="bg-BG" sz="2800">
                <a:solidFill>
                  <a:srgbClr val="002060"/>
                </a:solidFill>
              </a:rPr>
              <a:t>хората с висока ПГ по-добре разпознават потенциалните си недостатъци и използват стратегии, за да ги преодоляват </a:t>
            </a:r>
            <a:r>
              <a:rPr lang="en-GB" sz="2800">
                <a:solidFill>
                  <a:srgbClr val="002060"/>
                </a:solidFill>
              </a:rPr>
              <a:t> </a:t>
            </a:r>
            <a:r>
              <a:rPr lang="en-GB" sz="2800" dirty="0">
                <a:solidFill>
                  <a:srgbClr val="002060"/>
                </a:solidFill>
              </a:rPr>
              <a:t>(</a:t>
            </a:r>
            <a:r>
              <a:rPr lang="en-GB" sz="2800" dirty="0">
                <a:solidFill>
                  <a:srgbClr val="002060"/>
                </a:solidFill>
                <a:hlinkClick r:id="rId9">
                  <a:extLst>
                    <a:ext uri="{A12FA001-AC4F-418D-AE19-62706E023703}">
                      <ahyp:hlinkClr xmlns:ahyp="http://schemas.microsoft.com/office/drawing/2018/hyperlinkcolor" val="tx"/>
                    </a:ext>
                  </a:extLst>
                </a:hlinkClick>
              </a:rPr>
              <a:t>Zmigrod et al, 2016</a:t>
            </a:r>
            <a:r>
              <a:rPr lang="en-GB" sz="2800" dirty="0">
                <a:solidFill>
                  <a:srgbClr val="002060"/>
                </a:solidFill>
              </a:rPr>
              <a:t>) </a:t>
            </a:r>
          </a:p>
          <a:p>
            <a:pPr marL="457200" indent="-457200" fontAlgn="base">
              <a:buFont typeface="Arial" panose="020B0604020202020204" pitchFamily="34" charset="0"/>
              <a:buChar char="•"/>
            </a:pPr>
            <a:r>
              <a:rPr lang="bg-BG" sz="2800">
                <a:solidFill>
                  <a:srgbClr val="002060"/>
                </a:solidFill>
              </a:rPr>
              <a:t>Начините, чрез които </a:t>
            </a:r>
            <a:r>
              <a:rPr lang="bg-BG" sz="2800" b="1">
                <a:solidFill>
                  <a:srgbClr val="002060"/>
                </a:solidFill>
              </a:rPr>
              <a:t>хората се справят със стреса, несигурносттта и новите предизвикателства </a:t>
            </a:r>
            <a:r>
              <a:rPr lang="en-GB" sz="2800">
                <a:solidFill>
                  <a:srgbClr val="002060"/>
                </a:solidFill>
              </a:rPr>
              <a:t>(</a:t>
            </a:r>
            <a:r>
              <a:rPr lang="bg-BG" sz="2800">
                <a:solidFill>
                  <a:srgbClr val="002060"/>
                </a:solidFill>
              </a:rPr>
              <a:t>вкл. адаптацията при пандемията от </a:t>
            </a:r>
            <a:r>
              <a:rPr lang="en-GB" sz="2800">
                <a:solidFill>
                  <a:srgbClr val="002060"/>
                </a:solidFill>
              </a:rPr>
              <a:t>COVID-19)</a:t>
            </a:r>
            <a:endParaRPr lang="en-GB" sz="2800" dirty="0">
              <a:solidFill>
                <a:srgbClr val="002060"/>
              </a:solidFill>
            </a:endParaRPr>
          </a:p>
          <a:p>
            <a:pPr fontAlgn="base"/>
            <a:endParaRPr lang="en-GB" sz="2800" dirty="0"/>
          </a:p>
        </p:txBody>
      </p:sp>
    </p:spTree>
    <p:extLst>
      <p:ext uri="{BB962C8B-B14F-4D97-AF65-F5344CB8AC3E}">
        <p14:creationId xmlns:p14="http://schemas.microsoft.com/office/powerpoint/2010/main" val="35245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0">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0">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10">
                                            <p:txEl>
                                              <p:pRg st="5" end="5"/>
                                            </p:tx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p>
        </p:txBody>
      </p:sp>
      <p:sp>
        <p:nvSpPr>
          <p:cNvPr id="5" name="object 3">
            <a:extLst>
              <a:ext uri="{FF2B5EF4-FFF2-40B4-BE49-F238E27FC236}">
                <a16:creationId xmlns:a16="http://schemas.microsoft.com/office/drawing/2014/main" id="{0409B19A-6693-43E7-B35B-C85E49857B17}"/>
              </a:ext>
            </a:extLst>
          </p:cNvPr>
          <p:cNvSpPr txBox="1"/>
          <p:nvPr/>
        </p:nvSpPr>
        <p:spPr>
          <a:xfrm>
            <a:off x="762000" y="862819"/>
            <a:ext cx="14020800" cy="629660"/>
          </a:xfrm>
          <a:prstGeom prst="rect">
            <a:avLst/>
          </a:prstGeom>
        </p:spPr>
        <p:txBody>
          <a:bodyPr vert="horz" wrap="square" lIns="0" tIns="13970" rIns="0" bIns="0" rtlCol="0">
            <a:spAutoFit/>
          </a:bodyPr>
          <a:lstStyle/>
          <a:p>
            <a:pPr marL="12700">
              <a:lnSpc>
                <a:spcPct val="100000"/>
              </a:lnSpc>
              <a:spcBef>
                <a:spcPts val="110"/>
              </a:spcBef>
            </a:pPr>
            <a:r>
              <a:rPr lang="bg-BG" sz="4000" b="1" spc="50">
                <a:solidFill>
                  <a:srgbClr val="243255"/>
                </a:solidFill>
                <a:cs typeface="Tahoma"/>
              </a:rPr>
              <a:t>Е</a:t>
            </a:r>
            <a:r>
              <a:rPr lang="ru-RU" sz="4000" b="1" spc="50">
                <a:solidFill>
                  <a:srgbClr val="243255"/>
                </a:solidFill>
                <a:cs typeface="Tahoma"/>
              </a:rPr>
              <a:t>кспериментални тестове за измерване на ПГ</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762000" y="1631398"/>
            <a:ext cx="16306800" cy="6263253"/>
          </a:xfrm>
          <a:prstGeom prst="rect">
            <a:avLst/>
          </a:prstGeom>
          <a:noFill/>
        </p:spPr>
        <p:txBody>
          <a:bodyPr wrap="square" rtlCol="0">
            <a:spAutoFit/>
          </a:bodyPr>
          <a:lstStyle/>
          <a:p>
            <a:pPr fontAlgn="base">
              <a:spcAft>
                <a:spcPts val="600"/>
              </a:spcAft>
            </a:pPr>
            <a:r>
              <a:rPr lang="bg-BG" sz="2600">
                <a:solidFill>
                  <a:srgbClr val="002060"/>
                </a:solidFill>
              </a:rPr>
              <a:t>Е</a:t>
            </a:r>
            <a:r>
              <a:rPr lang="ru-RU" sz="2600">
                <a:solidFill>
                  <a:srgbClr val="002060"/>
                </a:solidFill>
              </a:rPr>
              <a:t>ксперименталните тестове се създават за определена възрастова група, тъй като са или твърде опростени, или твърде изискващи за други възрастови групи.</a:t>
            </a:r>
            <a:endParaRPr lang="en-US" altLang="ko-KR" sz="2600" dirty="0">
              <a:solidFill>
                <a:srgbClr val="002060"/>
              </a:solidFill>
            </a:endParaRPr>
          </a:p>
          <a:p>
            <a:pPr marL="342900" indent="-342900">
              <a:buFont typeface="Arial" panose="020B0604020202020204" pitchFamily="34" charset="0"/>
              <a:buChar char="•"/>
            </a:pPr>
            <a:r>
              <a:rPr lang="ru-RU" sz="2600">
                <a:solidFill>
                  <a:srgbClr val="002060"/>
                </a:solidFill>
              </a:rPr>
              <a:t>Степените на познавателна гъвкавост варират, а не са просто 1 или 0. </a:t>
            </a:r>
          </a:p>
          <a:p>
            <a:pPr marL="342900" indent="-342900">
              <a:buFont typeface="Arial" panose="020B0604020202020204" pitchFamily="34" charset="0"/>
              <a:buChar char="•"/>
            </a:pPr>
            <a:r>
              <a:rPr lang="ru-RU" sz="2600">
                <a:solidFill>
                  <a:srgbClr val="002060"/>
                </a:solidFill>
              </a:rPr>
              <a:t>За познавателно гъвкави могат да се считат различни хора – т.е. те всички притежават способността да променят мисленето си, за да се адаптират към нови стимули, но някои съумяват да постигат това далеч по-бързо, така че тяхната ПГ ще е относително по-висока.</a:t>
            </a:r>
            <a:endParaRPr lang="en-US" sz="2600">
              <a:solidFill>
                <a:srgbClr val="002060"/>
              </a:solidFill>
            </a:endParaRPr>
          </a:p>
          <a:p>
            <a:pPr marL="342900" indent="-342900">
              <a:buFont typeface="Arial" panose="020B0604020202020204" pitchFamily="34" charset="0"/>
              <a:buChar char="•"/>
            </a:pPr>
            <a:endParaRPr lang="en-US" sz="2600">
              <a:solidFill>
                <a:srgbClr val="002060"/>
              </a:solidFill>
            </a:endParaRPr>
          </a:p>
          <a:p>
            <a:pPr fontAlgn="base"/>
            <a:r>
              <a:rPr lang="ru-RU" sz="2600">
                <a:solidFill>
                  <a:srgbClr val="002060"/>
                </a:solidFill>
              </a:rPr>
              <a:t>Примери за експериментални тестове за измерване на ПГ:</a:t>
            </a:r>
          </a:p>
          <a:p>
            <a:pPr marL="457200" indent="-457200" fontAlgn="base">
              <a:buFont typeface="Arial" panose="020B0604020202020204" pitchFamily="34" charset="0"/>
              <a:buChar char="•"/>
            </a:pPr>
            <a:r>
              <a:rPr lang="ru-RU" sz="2600">
                <a:solidFill>
                  <a:srgbClr val="002060"/>
                </a:solidFill>
              </a:rPr>
              <a:t>„Задача А-не-Б“, за бебета</a:t>
            </a:r>
          </a:p>
          <a:p>
            <a:pPr marL="285750" indent="-285750" fontAlgn="base">
              <a:buFont typeface="Arial" panose="020B0604020202020204" pitchFamily="34" charset="0"/>
              <a:buChar char="•"/>
            </a:pPr>
            <a:r>
              <a:rPr lang="ru-RU" sz="2600">
                <a:solidFill>
                  <a:srgbClr val="002060"/>
                </a:solidFill>
              </a:rPr>
              <a:t>Тест за проследяване на промени в измерението чрез подреждане на карти (DCCS)), за прохождащи деца</a:t>
            </a:r>
          </a:p>
          <a:p>
            <a:pPr marL="285750" indent="-285750" fontAlgn="base">
              <a:buFont typeface="Arial" panose="020B0604020202020204" pitchFamily="34" charset="0"/>
              <a:buChar char="•"/>
            </a:pPr>
            <a:r>
              <a:rPr lang="ru-RU" sz="2600">
                <a:solidFill>
                  <a:srgbClr val="002060"/>
                </a:solidFill>
              </a:rPr>
              <a:t>Тест за класификация чрез подреждане на карти, за деца между 7 и 11 години</a:t>
            </a:r>
          </a:p>
          <a:p>
            <a:pPr marL="285750" indent="-285750" fontAlgn="base">
              <a:buFont typeface="Arial" panose="020B0604020202020204" pitchFamily="34" charset="0"/>
              <a:buChar char="•"/>
            </a:pPr>
            <a:r>
              <a:rPr lang="ru-RU" sz="2600">
                <a:solidFill>
                  <a:srgbClr val="002060"/>
                </a:solidFill>
              </a:rPr>
              <a:t>Тест за подреждане на карти на Уисконсин (WCST), за деца между 9 и 11</a:t>
            </a:r>
          </a:p>
          <a:p>
            <a:pPr marL="285750" indent="-285750" fontAlgn="base">
              <a:buFont typeface="Arial" panose="020B0604020202020204" pitchFamily="34" charset="0"/>
              <a:buChar char="•"/>
            </a:pPr>
            <a:r>
              <a:rPr lang="ru-RU" sz="2600">
                <a:solidFill>
                  <a:srgbClr val="002060"/>
                </a:solidFill>
              </a:rPr>
              <a:t>Тест на Струп (Тест за назоваване на цветове и думи), за деца над 11 години и за възрастни  </a:t>
            </a:r>
          </a:p>
          <a:p>
            <a:pPr marL="285750" indent="-285750" fontAlgn="base">
              <a:buFont typeface="Arial" panose="020B0604020202020204" pitchFamily="34" charset="0"/>
              <a:buChar char="•"/>
            </a:pPr>
            <a:r>
              <a:rPr lang="ru-RU" sz="2600">
                <a:solidFill>
                  <a:srgbClr val="002060"/>
                </a:solidFill>
              </a:rPr>
              <a:t>За повече тестове, виж Ionescu (2012). </a:t>
            </a:r>
          </a:p>
          <a:p>
            <a:pPr fontAlgn="base"/>
            <a:endParaRPr lang="en-GB" sz="1200" dirty="0">
              <a:solidFill>
                <a:srgbClr val="002060"/>
              </a:solidFill>
            </a:endParaRPr>
          </a:p>
          <a:p>
            <a:pPr fontAlgn="base"/>
            <a:r>
              <a:rPr lang="en-GB" sz="2000" dirty="0">
                <a:solidFill>
                  <a:srgbClr val="002060"/>
                </a:solidFill>
              </a:rPr>
              <a:t>* Exploring the nature of cognitive flexibility. New ideas in psychology, 30(2), 190-200.)</a:t>
            </a:r>
          </a:p>
        </p:txBody>
      </p:sp>
    </p:spTree>
    <p:extLst>
      <p:ext uri="{BB962C8B-B14F-4D97-AF65-F5344CB8AC3E}">
        <p14:creationId xmlns:p14="http://schemas.microsoft.com/office/powerpoint/2010/main" val="357706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0">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0">
                                            <p:txEl>
                                              <p:pRg st="4" end="4"/>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10">
                                            <p:txEl>
                                              <p:pRg st="6" end="6"/>
                                            </p:tx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10">
                                            <p:txEl>
                                              <p:pRg st="7" end="7"/>
                                            </p:txEl>
                                          </p:spTgt>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10">
                                            <p:txEl>
                                              <p:pRg st="8" end="8"/>
                                            </p:txEl>
                                          </p:spTgt>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10">
                                            <p:txEl>
                                              <p:pRg st="9" end="9"/>
                                            </p:txEl>
                                          </p:spTgt>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nodeType="afterEffect">
                                  <p:stCondLst>
                                    <p:cond delay="1000"/>
                                  </p:stCondLst>
                                  <p:childTnLst>
                                    <p:set>
                                      <p:cBhvr>
                                        <p:cTn id="33" dur="1" fill="hold">
                                          <p:stCondLst>
                                            <p:cond delay="0"/>
                                          </p:stCondLst>
                                        </p:cTn>
                                        <p:tgtEl>
                                          <p:spTgt spid="10">
                                            <p:txEl>
                                              <p:pRg st="10" end="10"/>
                                            </p:txEl>
                                          </p:spTgt>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nodeType="afterEffect">
                                  <p:stCondLst>
                                    <p:cond delay="1000"/>
                                  </p:stCondLst>
                                  <p:childTnLst>
                                    <p:set>
                                      <p:cBhvr>
                                        <p:cTn id="36"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869692"/>
            <a:ext cx="13768544" cy="629660"/>
          </a:xfrm>
          <a:prstGeom prst="rect">
            <a:avLst/>
          </a:prstGeom>
        </p:spPr>
        <p:txBody>
          <a:bodyPr vert="horz" wrap="square" lIns="0" tIns="13970" rIns="0" bIns="0" rtlCol="0">
            <a:spAutoFit/>
          </a:bodyPr>
          <a:lstStyle/>
          <a:p>
            <a:pPr marL="12700">
              <a:lnSpc>
                <a:spcPct val="100000"/>
              </a:lnSpc>
              <a:spcBef>
                <a:spcPts val="110"/>
              </a:spcBef>
            </a:pPr>
            <a:r>
              <a:rPr lang="bg-BG" sz="4000" b="1" spc="50">
                <a:solidFill>
                  <a:srgbClr val="243255"/>
                </a:solidFill>
                <a:cs typeface="Tahoma"/>
              </a:rPr>
              <a:t>Тест на Струп</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838200" y="1638271"/>
            <a:ext cx="16764000" cy="5262979"/>
          </a:xfrm>
          <a:prstGeom prst="rect">
            <a:avLst/>
          </a:prstGeom>
          <a:noFill/>
        </p:spPr>
        <p:txBody>
          <a:bodyPr wrap="square" rtlCol="0">
            <a:spAutoFit/>
          </a:bodyPr>
          <a:lstStyle/>
          <a:p>
            <a:pPr fontAlgn="base"/>
            <a:r>
              <a:rPr lang="bg-BG" sz="2800">
                <a:solidFill>
                  <a:srgbClr val="002060"/>
                </a:solidFill>
              </a:rPr>
              <a:t>Тест на Струп </a:t>
            </a:r>
            <a:r>
              <a:rPr lang="en-GB" sz="2800">
                <a:solidFill>
                  <a:srgbClr val="002060"/>
                </a:solidFill>
              </a:rPr>
              <a:t>(</a:t>
            </a:r>
            <a:r>
              <a:rPr lang="bg-BG" sz="2800">
                <a:solidFill>
                  <a:srgbClr val="002060"/>
                </a:solidFill>
              </a:rPr>
              <a:t>създаден от Дж. Р. Струп</a:t>
            </a:r>
            <a:r>
              <a:rPr lang="en-GB" sz="2800">
                <a:solidFill>
                  <a:srgbClr val="002060"/>
                </a:solidFill>
              </a:rPr>
              <a:t>, </a:t>
            </a:r>
            <a:r>
              <a:rPr lang="en-GB" sz="2800" dirty="0">
                <a:solidFill>
                  <a:srgbClr val="002060"/>
                </a:solidFill>
              </a:rPr>
              <a:t>1935</a:t>
            </a:r>
            <a:r>
              <a:rPr lang="en-GB" sz="2800">
                <a:solidFill>
                  <a:srgbClr val="002060"/>
                </a:solidFill>
              </a:rPr>
              <a:t>) </a:t>
            </a:r>
            <a:r>
              <a:rPr lang="bg-BG" sz="2800" i="1">
                <a:solidFill>
                  <a:srgbClr val="002060"/>
                </a:solidFill>
              </a:rPr>
              <a:t>измерва познавателната гъвкавост</a:t>
            </a:r>
            <a:endParaRPr lang="en-GB" sz="2800" i="1" dirty="0">
              <a:solidFill>
                <a:srgbClr val="002060"/>
              </a:solidFill>
            </a:endParaRPr>
          </a:p>
          <a:p>
            <a:pPr fontAlgn="base"/>
            <a:endParaRPr lang="en-GB" sz="2800" dirty="0">
              <a:solidFill>
                <a:srgbClr val="002060"/>
              </a:solidFill>
            </a:endParaRPr>
          </a:p>
          <a:p>
            <a:pPr fontAlgn="base"/>
            <a:r>
              <a:rPr lang="bg-BG" sz="2800">
                <a:solidFill>
                  <a:srgbClr val="002060"/>
                </a:solidFill>
              </a:rPr>
              <a:t>Е</a:t>
            </a:r>
            <a:r>
              <a:rPr lang="ru-RU" sz="2800">
                <a:solidFill>
                  <a:srgbClr val="002060"/>
                </a:solidFill>
              </a:rPr>
              <a:t>фект на Струп: (в психологията) забавянето във времето за реакция между автоматизираната и контролираната обработка на информацията, при която названията/думите пречат на способността да се назовава цвета на мастилото, използвано за отпечатване на думите</a:t>
            </a:r>
          </a:p>
          <a:p>
            <a:pPr fontAlgn="base"/>
            <a:endParaRPr lang="bg-BG" sz="2800" u="sng"/>
          </a:p>
          <a:p>
            <a:pPr fontAlgn="base"/>
            <a:r>
              <a:rPr lang="bg-BG" sz="2800" u="sng">
                <a:solidFill>
                  <a:srgbClr val="002060"/>
                </a:solidFill>
              </a:rPr>
              <a:t>Процес</a:t>
            </a:r>
            <a:r>
              <a:rPr lang="en-GB" sz="2800">
                <a:solidFill>
                  <a:srgbClr val="002060"/>
                </a:solidFill>
              </a:rPr>
              <a:t>: </a:t>
            </a:r>
            <a:r>
              <a:rPr lang="ru-RU" sz="2800">
                <a:solidFill>
                  <a:srgbClr val="002060"/>
                </a:solidFill>
              </a:rPr>
              <a:t>на тестваното лице се предоставят 3 различни типа карти: цветна карта, карта с думи и комбинирана карта „цвят-дума“. Целта е да се определят цветовете на цветната карта, думите на картата с думи и след това само цветовете на картата „цвят-дума“. ПГ се измерва по това колко точно респондентът отговаря и доколко различава цвета на думата от значението ѝ</a:t>
            </a:r>
          </a:p>
          <a:p>
            <a:pPr fontAlgn="base"/>
            <a:endParaRPr lang="bg-BG" sz="2800">
              <a:solidFill>
                <a:srgbClr val="002060"/>
              </a:solidFill>
            </a:endParaRPr>
          </a:p>
          <a:p>
            <a:pPr fontAlgn="base"/>
            <a:r>
              <a:rPr lang="ru-RU" sz="2800">
                <a:solidFill>
                  <a:srgbClr val="002060"/>
                </a:solidFill>
              </a:rPr>
              <a:t>Направи теста</a:t>
            </a:r>
            <a:r>
              <a:rPr lang="en-GB" sz="2800">
                <a:solidFill>
                  <a:srgbClr val="002060"/>
                </a:solidFill>
              </a:rPr>
              <a:t> </a:t>
            </a:r>
            <a:r>
              <a:rPr lang="bg-BG" sz="2800" b="1">
                <a:solidFill>
                  <a:srgbClr val="002060"/>
                </a:solidFill>
                <a:hlinkClick r:id="rId5">
                  <a:extLst>
                    <a:ext uri="{A12FA001-AC4F-418D-AE19-62706E023703}">
                      <ahyp:hlinkClr xmlns:ahyp="http://schemas.microsoft.com/office/drawing/2018/hyperlinkcolor" val="tx"/>
                    </a:ext>
                  </a:extLst>
                </a:hlinkClick>
              </a:rPr>
              <a:t>тук</a:t>
            </a:r>
            <a:r>
              <a:rPr lang="en-GB" sz="2800">
                <a:solidFill>
                  <a:srgbClr val="002060"/>
                </a:solidFill>
              </a:rPr>
              <a:t> </a:t>
            </a:r>
            <a:r>
              <a:rPr lang="bg-BG" sz="2800">
                <a:solidFill>
                  <a:srgbClr val="002060"/>
                </a:solidFill>
              </a:rPr>
              <a:t>и</a:t>
            </a:r>
            <a:r>
              <a:rPr lang="en-GB" sz="2800">
                <a:solidFill>
                  <a:srgbClr val="002060"/>
                </a:solidFill>
              </a:rPr>
              <a:t> </a:t>
            </a:r>
            <a:r>
              <a:rPr lang="bg-BG" sz="2800" b="1">
                <a:solidFill>
                  <a:srgbClr val="002060"/>
                </a:solidFill>
                <a:hlinkClick r:id="rId6">
                  <a:extLst>
                    <a:ext uri="{A12FA001-AC4F-418D-AE19-62706E023703}">
                      <ahyp:hlinkClr xmlns:ahyp="http://schemas.microsoft.com/office/drawing/2018/hyperlinkcolor" val="tx"/>
                    </a:ext>
                  </a:extLst>
                </a:hlinkClick>
              </a:rPr>
              <a:t>тук</a:t>
            </a:r>
            <a:r>
              <a:rPr lang="en-GB" sz="2800" b="1">
                <a:solidFill>
                  <a:srgbClr val="002060"/>
                </a:solidFill>
              </a:rPr>
              <a:t> </a:t>
            </a:r>
            <a:endParaRPr lang="en-GB" sz="2800" b="1" dirty="0">
              <a:solidFill>
                <a:srgbClr val="002060"/>
              </a:solidFill>
            </a:endParaRPr>
          </a:p>
        </p:txBody>
      </p:sp>
      <p:pic>
        <p:nvPicPr>
          <p:cNvPr id="1028" name="Picture 4" descr="Stroop effect game printable - List of words and colors | Memozor">
            <a:extLst>
              <a:ext uri="{FF2B5EF4-FFF2-40B4-BE49-F238E27FC236}">
                <a16:creationId xmlns:a16="http://schemas.microsoft.com/office/drawing/2014/main" id="{7A9293E2-90B9-0244-A3D4-B5818635CD4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40319"/>
          <a:stretch/>
        </p:blipFill>
        <p:spPr bwMode="auto">
          <a:xfrm>
            <a:off x="7111936" y="6381732"/>
            <a:ext cx="11176064" cy="3143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91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par>
                          <p:cTn id="8" fill="hold">
                            <p:stCondLst>
                              <p:cond delay="1500"/>
                            </p:stCondLst>
                            <p:childTnLst>
                              <p:par>
                                <p:cTn id="9" presetID="14" presetClass="entr" presetSubtype="10" fill="hold" nodeType="afterEffect">
                                  <p:stCondLst>
                                    <p:cond delay="100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1" dur="500"/>
                                        <p:tgtEl>
                                          <p:spTgt spid="10">
                                            <p:txEl>
                                              <p:pRg st="2" end="2"/>
                                            </p:txEl>
                                          </p:spTgt>
                                        </p:tgtEl>
                                      </p:cBhvr>
                                    </p:animEffect>
                                  </p:childTnLst>
                                </p:cTn>
                              </p:par>
                            </p:childTnLst>
                          </p:cTn>
                        </p:par>
                        <p:par>
                          <p:cTn id="12" fill="hold">
                            <p:stCondLst>
                              <p:cond delay="3000"/>
                            </p:stCondLst>
                            <p:childTnLst>
                              <p:par>
                                <p:cTn id="13" presetID="14" presetClass="entr" presetSubtype="10" fill="hold" nodeType="afterEffect">
                                  <p:stCondLst>
                                    <p:cond delay="100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15" dur="500"/>
                                        <p:tgtEl>
                                          <p:spTgt spid="10">
                                            <p:txEl>
                                              <p:pRg st="4" end="4"/>
                                            </p:txEl>
                                          </p:spTgt>
                                        </p:tgtEl>
                                      </p:cBhvr>
                                    </p:animEffect>
                                  </p:childTnLst>
                                </p:cTn>
                              </p:par>
                            </p:childTnLst>
                          </p:cTn>
                        </p:par>
                        <p:par>
                          <p:cTn id="16" fill="hold">
                            <p:stCondLst>
                              <p:cond delay="4500"/>
                            </p:stCondLst>
                            <p:childTnLst>
                              <p:par>
                                <p:cTn id="17" presetID="14" presetClass="entr" presetSubtype="10" fill="hold" nodeType="afterEffect">
                                  <p:stCondLst>
                                    <p:cond delay="1000"/>
                                  </p:stCondLst>
                                  <p:childTnLst>
                                    <p:set>
                                      <p:cBhvr>
                                        <p:cTn id="18" dur="1" fill="hold">
                                          <p:stCondLst>
                                            <p:cond delay="0"/>
                                          </p:stCondLst>
                                        </p:cTn>
                                        <p:tgtEl>
                                          <p:spTgt spid="10">
                                            <p:txEl>
                                              <p:pRg st="6" end="6"/>
                                            </p:txEl>
                                          </p:spTgt>
                                        </p:tgtEl>
                                        <p:attrNameLst>
                                          <p:attrName>style.visibility</p:attrName>
                                        </p:attrNameLst>
                                      </p:cBhvr>
                                      <p:to>
                                        <p:strVal val="visible"/>
                                      </p:to>
                                    </p:set>
                                    <p:animEffect transition="in" filter="randombar(horizontal)">
                                      <p:cBhvr>
                                        <p:cTn id="19" dur="500"/>
                                        <p:tgtEl>
                                          <p:spTgt spid="10">
                                            <p:txEl>
                                              <p:pRg st="6" end="6"/>
                                            </p:txEl>
                                          </p:spTgt>
                                        </p:tgtEl>
                                      </p:cBhvr>
                                    </p:animEffect>
                                  </p:childTnLst>
                                </p:cTn>
                              </p:par>
                            </p:childTnLst>
                          </p:cTn>
                        </p:par>
                        <p:par>
                          <p:cTn id="20" fill="hold">
                            <p:stCondLst>
                              <p:cond delay="6000"/>
                            </p:stCondLst>
                            <p:childTnLst>
                              <p:par>
                                <p:cTn id="21" presetID="3" presetClass="entr" presetSubtype="10" fill="hold" nodeType="afterEffect">
                                  <p:stCondLst>
                                    <p:cond delay="1000"/>
                                  </p:stCondLst>
                                  <p:childTnLst>
                                    <p:set>
                                      <p:cBhvr>
                                        <p:cTn id="22" dur="1" fill="hold">
                                          <p:stCondLst>
                                            <p:cond delay="0"/>
                                          </p:stCondLst>
                                        </p:cTn>
                                        <p:tgtEl>
                                          <p:spTgt spid="1028"/>
                                        </p:tgtEl>
                                        <p:attrNameLst>
                                          <p:attrName>style.visibility</p:attrName>
                                        </p:attrNameLst>
                                      </p:cBhvr>
                                      <p:to>
                                        <p:strVal val="visible"/>
                                      </p:to>
                                    </p:set>
                                    <p:animEffect transition="in" filter="blinds(horizontal)">
                                      <p:cBhvr>
                                        <p:cTn id="2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rot="16200000">
            <a:off x="1078978" y="37597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a:spLocks noGrp="1"/>
          </p:cNvSpPr>
          <p:nvPr>
            <p:ph type="title"/>
          </p:nvPr>
        </p:nvSpPr>
        <p:spPr>
          <a:xfrm>
            <a:off x="1050168" y="751064"/>
            <a:ext cx="12852400" cy="1490152"/>
          </a:xfrm>
          <a:prstGeom prst="rect">
            <a:avLst/>
          </a:prstGeom>
        </p:spPr>
        <p:txBody>
          <a:bodyPr vert="horz" wrap="square" lIns="0" tIns="12700" rIns="0" bIns="0" rtlCol="0">
            <a:spAutoFit/>
          </a:bodyPr>
          <a:lstStyle/>
          <a:p>
            <a:pPr marL="12700">
              <a:spcBef>
                <a:spcPts val="100"/>
              </a:spcBef>
            </a:pPr>
            <a:r>
              <a:rPr lang="bg-BG" sz="4800">
                <a:solidFill>
                  <a:srgbClr val="E12227"/>
                </a:solidFill>
              </a:rPr>
              <a:t>ЦЕЛИ</a:t>
            </a:r>
            <a:br>
              <a:rPr lang="es-ES" sz="4800" b="1" dirty="0">
                <a:solidFill>
                  <a:srgbClr val="E12227"/>
                </a:solidFill>
              </a:rPr>
            </a:br>
            <a:endParaRPr sz="4800" dirty="0">
              <a:solidFill>
                <a:srgbClr val="E12227"/>
              </a:solidFill>
            </a:endParaRPr>
          </a:p>
        </p:txBody>
      </p:sp>
      <p:sp>
        <p:nvSpPr>
          <p:cNvPr id="17" name="object 17"/>
          <p:cNvSpPr txBox="1"/>
          <p:nvPr/>
        </p:nvSpPr>
        <p:spPr>
          <a:xfrm>
            <a:off x="1105032" y="2628900"/>
            <a:ext cx="13081000" cy="444994"/>
          </a:xfrm>
          <a:prstGeom prst="rect">
            <a:avLst/>
          </a:prstGeom>
        </p:spPr>
        <p:txBody>
          <a:bodyPr vert="horz" wrap="square" lIns="0" tIns="13970" rIns="0" bIns="0" rtlCol="0">
            <a:spAutoFit/>
          </a:bodyPr>
          <a:lstStyle/>
          <a:p>
            <a:pPr algn="just"/>
            <a:r>
              <a:rPr lang="bg-BG" sz="2800" b="1">
                <a:solidFill>
                  <a:srgbClr val="243255"/>
                </a:solidFill>
                <a:latin typeface="Calibri" panose="020F0502020204030204" pitchFamily="34" charset="0"/>
                <a:ea typeface="Tahoma" panose="020B0604030504040204" pitchFamily="34" charset="0"/>
                <a:cs typeface="Times New Roman" panose="02020603050405020304" pitchFamily="18" charset="0"/>
              </a:rPr>
              <a:t>В края на настоящия модул ще можеш да:</a:t>
            </a:r>
            <a:endPar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3"/>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4"/>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8" name="object 4">
            <a:extLst>
              <a:ext uri="{FF2B5EF4-FFF2-40B4-BE49-F238E27FC236}">
                <a16:creationId xmlns:a16="http://schemas.microsoft.com/office/drawing/2014/main" id="{8F9E0F54-1F8C-46EB-9848-8D716F9E695C}"/>
              </a:ext>
            </a:extLst>
          </p:cNvPr>
          <p:cNvSpPr/>
          <p:nvPr/>
        </p:nvSpPr>
        <p:spPr>
          <a:xfrm rot="16200000">
            <a:off x="1078978" y="4841093"/>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4">
            <a:extLst>
              <a:ext uri="{FF2B5EF4-FFF2-40B4-BE49-F238E27FC236}">
                <a16:creationId xmlns:a16="http://schemas.microsoft.com/office/drawing/2014/main" id="{EB7856EA-3BCB-4284-8307-A02405ECB9AA}"/>
              </a:ext>
            </a:extLst>
          </p:cNvPr>
          <p:cNvSpPr/>
          <p:nvPr/>
        </p:nvSpPr>
        <p:spPr>
          <a:xfrm rot="16200000">
            <a:off x="1078978" y="5922464"/>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4">
            <a:extLst>
              <a:ext uri="{FF2B5EF4-FFF2-40B4-BE49-F238E27FC236}">
                <a16:creationId xmlns:a16="http://schemas.microsoft.com/office/drawing/2014/main" id="{8C048760-2215-47FF-98AE-D2506BBD665E}"/>
              </a:ext>
            </a:extLst>
          </p:cNvPr>
          <p:cNvSpPr/>
          <p:nvPr/>
        </p:nvSpPr>
        <p:spPr>
          <a:xfrm rot="16200000">
            <a:off x="1078978" y="716442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5" name="TextBox 8">
            <a:extLst>
              <a:ext uri="{FF2B5EF4-FFF2-40B4-BE49-F238E27FC236}">
                <a16:creationId xmlns:a16="http://schemas.microsoft.com/office/drawing/2014/main" id="{494C9F60-B899-4229-BE66-52A19C9BF537}"/>
              </a:ext>
            </a:extLst>
          </p:cNvPr>
          <p:cNvSpPr txBox="1"/>
          <p:nvPr/>
        </p:nvSpPr>
        <p:spPr>
          <a:xfrm>
            <a:off x="1637071" y="3614817"/>
            <a:ext cx="7354529" cy="461665"/>
          </a:xfrm>
          <a:prstGeom prst="rect">
            <a:avLst/>
          </a:prstGeom>
          <a:noFill/>
        </p:spPr>
        <p:txBody>
          <a:bodyPr wrap="square" lIns="108000" rIns="108000" rtlCol="0">
            <a:spAutoFit/>
          </a:bodyPr>
          <a:lstStyle/>
          <a:p>
            <a:r>
              <a:rPr lang="ru-RU" altLang="ko-KR" sz="2400" b="1">
                <a:solidFill>
                  <a:srgbClr val="243255"/>
                </a:solidFill>
                <a:cs typeface="Arial" pitchFamily="34" charset="0"/>
              </a:rPr>
              <a:t>Разпознаваш и определяш познавателната гъвкавост </a:t>
            </a:r>
            <a:endParaRPr lang="ko-KR" altLang="en-US" sz="2400" b="1" dirty="0">
              <a:solidFill>
                <a:srgbClr val="243255"/>
              </a:solidFill>
              <a:cs typeface="Arial" pitchFamily="34" charset="0"/>
            </a:endParaRPr>
          </a:p>
        </p:txBody>
      </p:sp>
      <p:sp>
        <p:nvSpPr>
          <p:cNvPr id="37" name="TextBox 8">
            <a:extLst>
              <a:ext uri="{FF2B5EF4-FFF2-40B4-BE49-F238E27FC236}">
                <a16:creationId xmlns:a16="http://schemas.microsoft.com/office/drawing/2014/main" id="{CAAA617F-02D8-4BEB-B5A9-29F73C53E850}"/>
              </a:ext>
            </a:extLst>
          </p:cNvPr>
          <p:cNvSpPr txBox="1"/>
          <p:nvPr/>
        </p:nvSpPr>
        <p:spPr>
          <a:xfrm>
            <a:off x="1639529" y="4731318"/>
            <a:ext cx="14057671" cy="461665"/>
          </a:xfrm>
          <a:prstGeom prst="rect">
            <a:avLst/>
          </a:prstGeom>
          <a:noFill/>
        </p:spPr>
        <p:txBody>
          <a:bodyPr wrap="square" lIns="108000" rIns="108000" rtlCol="0">
            <a:spAutoFit/>
          </a:bodyPr>
          <a:lstStyle/>
          <a:p>
            <a:r>
              <a:rPr lang="bg-BG" altLang="ko-KR" sz="2400" b="1">
                <a:solidFill>
                  <a:srgbClr val="243255"/>
                </a:solidFill>
                <a:cs typeface="Arial" pitchFamily="34" charset="0"/>
              </a:rPr>
              <a:t>Раз</a:t>
            </a:r>
            <a:r>
              <a:rPr lang="ru-RU" altLang="ko-KR" sz="2400" b="1">
                <a:solidFill>
                  <a:srgbClr val="243255"/>
                </a:solidFill>
                <a:cs typeface="Arial" pitchFamily="34" charset="0"/>
              </a:rPr>
              <a:t>познаваш ролята и значението на познавателната гъвкавост като умение, което да развиваш</a:t>
            </a:r>
            <a:endParaRPr lang="ko-KR" altLang="en-US" sz="2400" b="1" dirty="0">
              <a:solidFill>
                <a:srgbClr val="243255"/>
              </a:solidFill>
              <a:cs typeface="Arial" pitchFamily="34" charset="0"/>
            </a:endParaRPr>
          </a:p>
        </p:txBody>
      </p:sp>
      <p:sp>
        <p:nvSpPr>
          <p:cNvPr id="41" name="TextBox 8">
            <a:extLst>
              <a:ext uri="{FF2B5EF4-FFF2-40B4-BE49-F238E27FC236}">
                <a16:creationId xmlns:a16="http://schemas.microsoft.com/office/drawing/2014/main" id="{D30CFFC9-0910-4AEB-ACCE-4FB39BBB51EE}"/>
              </a:ext>
            </a:extLst>
          </p:cNvPr>
          <p:cNvSpPr txBox="1"/>
          <p:nvPr/>
        </p:nvSpPr>
        <p:spPr>
          <a:xfrm>
            <a:off x="1676400" y="6975103"/>
            <a:ext cx="14057671" cy="461665"/>
          </a:xfrm>
          <a:prstGeom prst="rect">
            <a:avLst/>
          </a:prstGeom>
          <a:noFill/>
        </p:spPr>
        <p:txBody>
          <a:bodyPr wrap="square" lIns="108000" rIns="108000" rtlCol="0">
            <a:spAutoFit/>
          </a:bodyPr>
          <a:lstStyle/>
          <a:p>
            <a:r>
              <a:rPr lang="bg-BG" altLang="ko-KR" sz="2400" b="1">
                <a:solidFill>
                  <a:srgbClr val="243255"/>
                </a:solidFill>
                <a:cs typeface="Arial" pitchFamily="34" charset="0"/>
              </a:rPr>
              <a:t>Познаваш и прилагаш техниките за подобряване на познавателната гъвкавост</a:t>
            </a:r>
            <a:r>
              <a:rPr lang="en-US" altLang="ko-KR" sz="2400" b="1">
                <a:solidFill>
                  <a:srgbClr val="243255"/>
                </a:solidFill>
                <a:cs typeface="Arial" pitchFamily="34" charset="0"/>
              </a:rPr>
              <a:t> </a:t>
            </a:r>
            <a:endParaRPr lang="ko-KR" altLang="en-US" sz="2400" b="1" dirty="0">
              <a:solidFill>
                <a:srgbClr val="243255"/>
              </a:solidFill>
              <a:cs typeface="Arial" pitchFamily="34" charset="0"/>
            </a:endParaRPr>
          </a:p>
        </p:txBody>
      </p:sp>
      <p:sp>
        <p:nvSpPr>
          <p:cNvPr id="43" name="TextBox 8">
            <a:extLst>
              <a:ext uri="{FF2B5EF4-FFF2-40B4-BE49-F238E27FC236}">
                <a16:creationId xmlns:a16="http://schemas.microsoft.com/office/drawing/2014/main" id="{296E3461-3EE8-4F02-A473-DBC09AFF5FAF}"/>
              </a:ext>
            </a:extLst>
          </p:cNvPr>
          <p:cNvSpPr txBox="1"/>
          <p:nvPr/>
        </p:nvSpPr>
        <p:spPr>
          <a:xfrm>
            <a:off x="1639529" y="5813003"/>
            <a:ext cx="12076471" cy="461665"/>
          </a:xfrm>
          <a:prstGeom prst="rect">
            <a:avLst/>
          </a:prstGeom>
          <a:noFill/>
        </p:spPr>
        <p:txBody>
          <a:bodyPr wrap="square" lIns="108000" rIns="108000" rtlCol="0">
            <a:spAutoFit/>
          </a:bodyPr>
          <a:lstStyle/>
          <a:p>
            <a:r>
              <a:rPr lang="bg-BG" altLang="ko-KR" sz="2400" b="1">
                <a:solidFill>
                  <a:srgbClr val="243255"/>
                </a:solidFill>
                <a:cs typeface="Arial" pitchFamily="34" charset="0"/>
              </a:rPr>
              <a:t>Раз</a:t>
            </a:r>
            <a:r>
              <a:rPr lang="ru-RU" altLang="ko-KR" sz="2400" b="1">
                <a:solidFill>
                  <a:srgbClr val="243255"/>
                </a:solidFill>
                <a:cs typeface="Arial" pitchFamily="34" charset="0"/>
              </a:rPr>
              <a:t>познаваш и използваш инструментите за оценяване на познавателната гъвкавост </a:t>
            </a:r>
            <a:endParaRPr lang="ko-KR" altLang="en-US" sz="2400" b="1" dirty="0">
              <a:solidFill>
                <a:srgbClr val="243255"/>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35"/>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28"/>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37"/>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29"/>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1000"/>
                                  </p:stCondLst>
                                  <p:childTnLst>
                                    <p:set>
                                      <p:cBhvr>
                                        <p:cTn id="24" dur="1" fill="hold">
                                          <p:stCondLst>
                                            <p:cond delay="0"/>
                                          </p:stCondLst>
                                        </p:cTn>
                                        <p:tgtEl>
                                          <p:spTgt spid="43"/>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1000"/>
                                  </p:stCondLst>
                                  <p:childTnLst>
                                    <p:set>
                                      <p:cBhvr>
                                        <p:cTn id="27" dur="1" fill="hold">
                                          <p:stCondLst>
                                            <p:cond delay="0"/>
                                          </p:stCondLst>
                                        </p:cTn>
                                        <p:tgtEl>
                                          <p:spTgt spid="33"/>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grpId="0" nodeType="afterEffect">
                                  <p:stCondLst>
                                    <p:cond delay="100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28" grpId="0" animBg="1"/>
      <p:bldP spid="29" grpId="0" animBg="1"/>
      <p:bldP spid="33" grpId="0" animBg="1"/>
      <p:bldP spid="35" grpId="0"/>
      <p:bldP spid="37" grpId="0"/>
      <p:bldP spid="41"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4530544" cy="629660"/>
          </a:xfrm>
          <a:prstGeom prst="rect">
            <a:avLst/>
          </a:prstGeom>
        </p:spPr>
        <p:txBody>
          <a:bodyPr vert="horz" wrap="square" lIns="0" tIns="13970" rIns="0" bIns="0" rtlCol="0">
            <a:spAutoFit/>
          </a:bodyPr>
          <a:lstStyle/>
          <a:p>
            <a:pPr marL="12700">
              <a:lnSpc>
                <a:spcPct val="100000"/>
              </a:lnSpc>
              <a:spcBef>
                <a:spcPts val="110"/>
              </a:spcBef>
            </a:pPr>
            <a:r>
              <a:rPr lang="bg-BG" sz="4000" b="1" spc="50">
                <a:solidFill>
                  <a:srgbClr val="243255"/>
                </a:solidFill>
                <a:cs typeface="Tahoma"/>
              </a:rPr>
              <a:t>Неекспериментално измерване на познавателната гъвкавост </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2781300"/>
            <a:ext cx="16054544" cy="5816977"/>
          </a:xfrm>
          <a:prstGeom prst="rect">
            <a:avLst/>
          </a:prstGeom>
          <a:noFill/>
        </p:spPr>
        <p:txBody>
          <a:bodyPr wrap="square" rtlCol="0">
            <a:spAutoFit/>
          </a:bodyPr>
          <a:lstStyle/>
          <a:p>
            <a:pPr fontAlgn="base">
              <a:spcAft>
                <a:spcPts val="600"/>
              </a:spcAft>
            </a:pPr>
            <a:r>
              <a:rPr lang="bg-BG" sz="2600">
                <a:solidFill>
                  <a:srgbClr val="002060"/>
                </a:solidFill>
              </a:rPr>
              <a:t>Неекспериментално тестване</a:t>
            </a:r>
            <a:endParaRPr lang="en-GB" sz="2600" dirty="0">
              <a:solidFill>
                <a:srgbClr val="002060"/>
              </a:solidFill>
            </a:endParaRPr>
          </a:p>
          <a:p>
            <a:pPr marL="457200" indent="-457200" fontAlgn="base">
              <a:spcAft>
                <a:spcPts val="600"/>
              </a:spcAft>
              <a:buFont typeface="Arial" panose="020B0604020202020204" pitchFamily="34" charset="0"/>
              <a:buChar char="•"/>
            </a:pPr>
            <a:r>
              <a:rPr lang="ru-RU" sz="2600">
                <a:solidFill>
                  <a:srgbClr val="002060"/>
                </a:solidFill>
              </a:rPr>
              <a:t>Въпросник за когнитивния контрол и гъвкавостта </a:t>
            </a:r>
            <a:r>
              <a:rPr lang="en-GB" sz="2600">
                <a:solidFill>
                  <a:srgbClr val="002060"/>
                </a:solidFill>
              </a:rPr>
              <a:t>(</a:t>
            </a:r>
            <a:r>
              <a:rPr lang="en-GB" sz="2600" dirty="0" err="1">
                <a:solidFill>
                  <a:srgbClr val="002060"/>
                </a:solidFill>
              </a:rPr>
              <a:t>Gabrys</a:t>
            </a:r>
            <a:r>
              <a:rPr lang="en-GB" sz="2600" dirty="0">
                <a:solidFill>
                  <a:srgbClr val="002060"/>
                </a:solidFill>
              </a:rPr>
              <a:t> et al., 2018)  </a:t>
            </a:r>
          </a:p>
          <a:p>
            <a:pPr lvl="1" fontAlgn="base">
              <a:spcAft>
                <a:spcPts val="600"/>
              </a:spcAft>
            </a:pPr>
            <a:r>
              <a:rPr lang="ru-RU" sz="2600">
                <a:solidFill>
                  <a:srgbClr val="002060"/>
                </a:solidFill>
              </a:rPr>
              <a:t>Основава се на самооценка на твърдения, като напр. „Лесно се разсейвам от мисли или чувства, които ме разстройват“, „Претеглям опциите си, преди да избера как да предприема действие“, „Трудно ми е да пренасоча вниманието си далеч от негативни мисли или чувства” и т.н</a:t>
            </a:r>
            <a:endParaRPr lang="en-GB" sz="2600" dirty="0">
              <a:solidFill>
                <a:srgbClr val="002060"/>
              </a:solidFill>
            </a:endParaRPr>
          </a:p>
          <a:p>
            <a:pPr marL="457200" indent="-457200" fontAlgn="base">
              <a:spcAft>
                <a:spcPts val="600"/>
              </a:spcAft>
              <a:buFont typeface="Arial" panose="020B0604020202020204" pitchFamily="34" charset="0"/>
              <a:buChar char="•"/>
            </a:pPr>
            <a:r>
              <a:rPr lang="bg-BG" sz="2600">
                <a:solidFill>
                  <a:srgbClr val="002060"/>
                </a:solidFill>
              </a:rPr>
              <a:t>Скала за познавателна гъвкавост </a:t>
            </a:r>
            <a:r>
              <a:rPr lang="en-GB" sz="2600">
                <a:solidFill>
                  <a:srgbClr val="002060"/>
                </a:solidFill>
              </a:rPr>
              <a:t>(</a:t>
            </a:r>
            <a:r>
              <a:rPr lang="en-GB" sz="2600" dirty="0">
                <a:solidFill>
                  <a:srgbClr val="002060"/>
                </a:solidFill>
              </a:rPr>
              <a:t>Chan et al., 2008)</a:t>
            </a:r>
          </a:p>
          <a:p>
            <a:pPr lvl="1" fontAlgn="base">
              <a:spcAft>
                <a:spcPts val="600"/>
              </a:spcAft>
            </a:pPr>
            <a:r>
              <a:rPr lang="ru-RU" sz="2600">
                <a:solidFill>
                  <a:srgbClr val="002060"/>
                </a:solidFill>
              </a:rPr>
              <a:t>Основава се на самооценката на твърдения, като „Избягвам нови и необичайни ситуации“, „Имам затруднения да използвам знанията си за дадена тема в реални житейски ситуации” и др.</a:t>
            </a:r>
          </a:p>
          <a:p>
            <a:pPr lvl="1" fontAlgn="base">
              <a:spcAft>
                <a:spcPts val="600"/>
              </a:spcAft>
            </a:pPr>
            <a:r>
              <a:rPr lang="ru-RU" sz="2600">
                <a:solidFill>
                  <a:srgbClr val="002060"/>
                </a:solidFill>
              </a:rPr>
              <a:t>(Тестът е алтернатива на предходния)</a:t>
            </a:r>
          </a:p>
          <a:p>
            <a:pPr lvl="1" fontAlgn="base">
              <a:spcAft>
                <a:spcPts val="600"/>
              </a:spcAft>
            </a:pPr>
            <a:r>
              <a:rPr lang="en-GB" sz="2600">
                <a:solidFill>
                  <a:srgbClr val="002060"/>
                </a:solidFill>
              </a:rPr>
              <a:t> </a:t>
            </a:r>
            <a:r>
              <a:rPr lang="bg-BG" sz="2600">
                <a:solidFill>
                  <a:srgbClr val="002060"/>
                </a:solidFill>
              </a:rPr>
              <a:t>Можеш да направиш теста </a:t>
            </a:r>
            <a:r>
              <a:rPr lang="bg-BG" sz="2600" b="1">
                <a:solidFill>
                  <a:srgbClr val="002060"/>
                </a:solidFill>
                <a:hlinkClick r:id="rId5">
                  <a:extLst>
                    <a:ext uri="{A12FA001-AC4F-418D-AE19-62706E023703}">
                      <ahyp:hlinkClr xmlns:ahyp="http://schemas.microsoft.com/office/drawing/2018/hyperlinkcolor" val="tx"/>
                    </a:ext>
                  </a:extLst>
                </a:hlinkClick>
              </a:rPr>
              <a:t>тук</a:t>
            </a:r>
            <a:endParaRPr lang="en-GB" sz="2600" b="1" dirty="0">
              <a:solidFill>
                <a:srgbClr val="002060"/>
              </a:solidFill>
            </a:endParaRPr>
          </a:p>
          <a:p>
            <a:pPr fontAlgn="base">
              <a:spcAft>
                <a:spcPts val="600"/>
              </a:spcAft>
            </a:pPr>
            <a:r>
              <a:rPr lang="en-GB">
                <a:solidFill>
                  <a:srgbClr val="002060"/>
                </a:solidFill>
              </a:rPr>
              <a:t>* </a:t>
            </a:r>
            <a:r>
              <a:rPr lang="en-GB" dirty="0" err="1">
                <a:solidFill>
                  <a:srgbClr val="002060"/>
                </a:solidFill>
              </a:rPr>
              <a:t>Gabrys</a:t>
            </a:r>
            <a:r>
              <a:rPr lang="en-GB" dirty="0">
                <a:solidFill>
                  <a:srgbClr val="002060"/>
                </a:solidFill>
              </a:rPr>
              <a:t>, R. L., </a:t>
            </a:r>
            <a:r>
              <a:rPr lang="en-GB" dirty="0" err="1">
                <a:solidFill>
                  <a:srgbClr val="002060"/>
                </a:solidFill>
              </a:rPr>
              <a:t>Tabri</a:t>
            </a:r>
            <a:r>
              <a:rPr lang="en-GB" dirty="0">
                <a:solidFill>
                  <a:srgbClr val="002060"/>
                </a:solidFill>
              </a:rPr>
              <a:t>, N., </a:t>
            </a:r>
            <a:r>
              <a:rPr lang="en-GB" dirty="0" err="1">
                <a:solidFill>
                  <a:srgbClr val="002060"/>
                </a:solidFill>
              </a:rPr>
              <a:t>Anisman</a:t>
            </a:r>
            <a:r>
              <a:rPr lang="en-GB" dirty="0">
                <a:solidFill>
                  <a:srgbClr val="002060"/>
                </a:solidFill>
              </a:rPr>
              <a:t>, H., &amp; Matheson, K. (2018). Cognitive control and flexibility in the context of stress and depressive symptoms: The cognitive control and flexibility questionnaire. Frontiers in Psychology, 9, 2219.</a:t>
            </a:r>
          </a:p>
          <a:p>
            <a:pPr fontAlgn="base">
              <a:spcAft>
                <a:spcPts val="600"/>
              </a:spcAft>
            </a:pPr>
            <a:r>
              <a:rPr lang="en-GB" dirty="0">
                <a:solidFill>
                  <a:srgbClr val="002060"/>
                </a:solidFill>
              </a:rPr>
              <a:t>* Chan, R. C., Shum, D., </a:t>
            </a:r>
            <a:r>
              <a:rPr lang="en-GB" dirty="0" err="1">
                <a:solidFill>
                  <a:srgbClr val="002060"/>
                </a:solidFill>
              </a:rPr>
              <a:t>Toulopoulou</a:t>
            </a:r>
            <a:r>
              <a:rPr lang="en-GB" dirty="0">
                <a:solidFill>
                  <a:srgbClr val="002060"/>
                </a:solidFill>
              </a:rPr>
              <a:t>, T., &amp; Chen, E. Y. (2008). Assessment of executive functions: Review of instruments and identification of critical issues. Archives of clinical neuropsychology, 23(2), 201-216.</a:t>
            </a:r>
          </a:p>
        </p:txBody>
      </p:sp>
    </p:spTree>
    <p:extLst>
      <p:ext uri="{BB962C8B-B14F-4D97-AF65-F5344CB8AC3E}">
        <p14:creationId xmlns:p14="http://schemas.microsoft.com/office/powerpoint/2010/main" val="219863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0">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0">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10">
                                            <p:txEl>
                                              <p:pRg st="5" end="5"/>
                                            </p:tx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10">
                                            <p:txEl>
                                              <p:pRg st="7" end="7"/>
                                            </p:txEl>
                                          </p:spTgt>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1104900"/>
            <a:ext cx="13844744" cy="629660"/>
          </a:xfrm>
          <a:prstGeom prst="rect">
            <a:avLst/>
          </a:prstGeom>
        </p:spPr>
        <p:txBody>
          <a:bodyPr vert="horz" wrap="square" lIns="0" tIns="13970" rIns="0" bIns="0" rtlCol="0">
            <a:spAutoFit/>
          </a:bodyPr>
          <a:lstStyle/>
          <a:p>
            <a:pPr marL="12700">
              <a:lnSpc>
                <a:spcPct val="100000"/>
              </a:lnSpc>
              <a:spcBef>
                <a:spcPts val="110"/>
              </a:spcBef>
            </a:pPr>
            <a:r>
              <a:rPr lang="bg-BG" sz="4000" b="1" spc="50">
                <a:solidFill>
                  <a:srgbClr val="243255"/>
                </a:solidFill>
                <a:cs typeface="Tahoma"/>
              </a:rPr>
              <a:t>В</a:t>
            </a:r>
            <a:r>
              <a:rPr lang="ru-RU" sz="4000" b="1" spc="50">
                <a:solidFill>
                  <a:srgbClr val="243255"/>
                </a:solidFill>
                <a:cs typeface="Tahoma"/>
              </a:rPr>
              <a:t>ъзраст и познавателна гъвкавост</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609600" y="2476500"/>
            <a:ext cx="16383000" cy="5262979"/>
          </a:xfrm>
          <a:prstGeom prst="rect">
            <a:avLst/>
          </a:prstGeom>
          <a:noFill/>
        </p:spPr>
        <p:txBody>
          <a:bodyPr wrap="square" rtlCol="0">
            <a:spAutoFit/>
          </a:bodyPr>
          <a:lstStyle/>
          <a:p>
            <a:pPr fontAlgn="base"/>
            <a:r>
              <a:rPr lang="ru-RU" sz="2800">
                <a:solidFill>
                  <a:srgbClr val="002060"/>
                </a:solidFill>
              </a:rPr>
              <a:t>Хората над 25 години проявяват най-висока степен на познавателна гъвкавост</a:t>
            </a:r>
          </a:p>
          <a:p>
            <a:pPr marL="457200" indent="-457200" fontAlgn="base">
              <a:buFont typeface="Arial" panose="020B0604020202020204" pitchFamily="34" charset="0"/>
              <a:buChar char="•"/>
            </a:pPr>
            <a:r>
              <a:rPr lang="ru-RU" sz="2800">
                <a:solidFill>
                  <a:srgbClr val="002060"/>
                </a:solidFill>
              </a:rPr>
              <a:t>Човешкият мозък достига пълното си развитие </a:t>
            </a:r>
            <a:r>
              <a:rPr lang="bg-BG" sz="2800">
                <a:solidFill>
                  <a:srgbClr val="002060"/>
                </a:solidFill>
              </a:rPr>
              <a:t>на около 25</a:t>
            </a:r>
            <a:r>
              <a:rPr lang="ru-RU" sz="2800">
                <a:solidFill>
                  <a:srgbClr val="002060"/>
                </a:solidFill>
              </a:rPr>
              <a:t>, така че до тази възраст хората не са достигнали пълния си познавателен капацитет. Малките деца показват значителна липса на познавателна гъвкавост поради все още недоразвитата мозъчна кора</a:t>
            </a:r>
          </a:p>
          <a:p>
            <a:pPr marL="457200" indent="-457200" fontAlgn="base">
              <a:buFont typeface="Arial" panose="020B0604020202020204" pitchFamily="34" charset="0"/>
              <a:buChar char="•"/>
            </a:pPr>
            <a:r>
              <a:rPr lang="ru-RU" sz="2800">
                <a:solidFill>
                  <a:srgbClr val="002060"/>
                </a:solidFill>
              </a:rPr>
              <a:t>След върховото развитие на мозъка около 25 годишна възраст, ПГ има тенденция към влошаване, но се смята, че ПГ може да се поддържа и/или подобрява за продължителен период от време с активни мерки и обучение</a:t>
            </a:r>
          </a:p>
          <a:p>
            <a:pPr marL="457200" indent="-457200" fontAlgn="base">
              <a:buFont typeface="Arial" panose="020B0604020202020204" pitchFamily="34" charset="0"/>
              <a:buChar char="•"/>
            </a:pPr>
            <a:r>
              <a:rPr lang="ru-RU" sz="2800">
                <a:solidFill>
                  <a:srgbClr val="002060"/>
                </a:solidFill>
              </a:rPr>
              <a:t>Хората в зряла възраст са склонни да притежават значително по-слаба познавателна гъвкавост в сравнение с по-младите. В зряла възраст се наблюдава плавен преход към напреднала възраст, в която когнитивните способности намаляват и настъпва невродегенерация</a:t>
            </a:r>
          </a:p>
          <a:p>
            <a:pPr fontAlgn="base"/>
            <a:endParaRPr lang="ru-RU" sz="2800">
              <a:solidFill>
                <a:srgbClr val="002060"/>
              </a:solidFill>
            </a:endParaRPr>
          </a:p>
          <a:p>
            <a:pPr fontAlgn="base"/>
            <a:endParaRPr lang="en-GB" sz="2800" dirty="0"/>
          </a:p>
        </p:txBody>
      </p:sp>
    </p:spTree>
    <p:extLst>
      <p:ext uri="{BB962C8B-B14F-4D97-AF65-F5344CB8AC3E}">
        <p14:creationId xmlns:p14="http://schemas.microsoft.com/office/powerpoint/2010/main" val="190540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dissolve">
                                      <p:cBhvr>
                                        <p:cTn id="11" dur="500"/>
                                        <p:tgtEl>
                                          <p:spTgt spid="10">
                                            <p:txEl>
                                              <p:pRg st="1" end="1"/>
                                            </p:txEl>
                                          </p:spTgt>
                                        </p:tgtEl>
                                      </p:cBhvr>
                                    </p:animEffect>
                                  </p:childTnLst>
                                </p:cTn>
                              </p:par>
                            </p:childTnLst>
                          </p:cTn>
                        </p:par>
                        <p:par>
                          <p:cTn id="12" fill="hold">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dissolve">
                                      <p:cBhvr>
                                        <p:cTn id="15" dur="500"/>
                                        <p:tgtEl>
                                          <p:spTgt spid="10">
                                            <p:txEl>
                                              <p:pRg st="2" end="2"/>
                                            </p:txEl>
                                          </p:spTgt>
                                        </p:tgtEl>
                                      </p:cBhvr>
                                    </p:animEffect>
                                  </p:childTnLst>
                                </p:cTn>
                              </p:par>
                            </p:childTnLst>
                          </p:cTn>
                        </p:par>
                        <p:par>
                          <p:cTn id="16" fill="hold">
                            <p:stCondLst>
                              <p:cond delay="4500"/>
                            </p:stCondLst>
                            <p:childTnLst>
                              <p:par>
                                <p:cTn id="17" presetID="9" presetClass="entr" presetSubtype="0" fill="hold" nodeType="afterEffect">
                                  <p:stCondLst>
                                    <p:cond delay="100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dissolve">
                                      <p:cBhvr>
                                        <p:cTn id="19"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3</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3844744" cy="629660"/>
          </a:xfrm>
          <a:prstGeom prst="rect">
            <a:avLst/>
          </a:prstGeom>
        </p:spPr>
        <p:txBody>
          <a:bodyPr vert="horz" wrap="square" lIns="0" tIns="13970" rIns="0" bIns="0" rtlCol="0">
            <a:spAutoFit/>
          </a:bodyPr>
          <a:lstStyle/>
          <a:p>
            <a:pPr marL="12700">
              <a:lnSpc>
                <a:spcPct val="100000"/>
              </a:lnSpc>
              <a:spcBef>
                <a:spcPts val="110"/>
              </a:spcBef>
            </a:pPr>
            <a:r>
              <a:rPr lang="bg-BG" sz="4000" b="1" spc="50">
                <a:solidFill>
                  <a:srgbClr val="243255"/>
                </a:solidFill>
                <a:cs typeface="Tahoma"/>
              </a:rPr>
              <a:t>Подобряване на познавателната гъвкавост </a:t>
            </a:r>
            <a:r>
              <a:rPr lang="es-ES" sz="4000" b="1" spc="50">
                <a:solidFill>
                  <a:srgbClr val="243255"/>
                </a:solidFill>
                <a:cs typeface="Tahoma"/>
              </a:rPr>
              <a:t>(</a:t>
            </a:r>
            <a:r>
              <a:rPr lang="bg-BG" sz="4000" b="1" spc="50">
                <a:solidFill>
                  <a:srgbClr val="243255"/>
                </a:solidFill>
                <a:cs typeface="Tahoma"/>
              </a:rPr>
              <a:t>при възрастни</a:t>
            </a:r>
            <a:r>
              <a:rPr lang="es-ES" sz="4000" b="1" spc="50">
                <a:solidFill>
                  <a:srgbClr val="243255"/>
                </a:solidFill>
                <a:cs typeface="Tahoma"/>
              </a:rPr>
              <a:t>)</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3009900"/>
            <a:ext cx="16054544" cy="4555093"/>
          </a:xfrm>
          <a:prstGeom prst="rect">
            <a:avLst/>
          </a:prstGeom>
          <a:noFill/>
        </p:spPr>
        <p:txBody>
          <a:bodyPr wrap="square" rtlCol="0">
            <a:spAutoFit/>
          </a:bodyPr>
          <a:lstStyle/>
          <a:p>
            <a:pPr marL="457200" indent="-457200" fontAlgn="base">
              <a:spcAft>
                <a:spcPts val="1200"/>
              </a:spcAft>
              <a:buFont typeface="+mj-lt"/>
              <a:buAutoNum type="arabicPeriod"/>
            </a:pPr>
            <a:r>
              <a:rPr lang="ru-RU" sz="2400">
                <a:solidFill>
                  <a:srgbClr val="002060"/>
                </a:solidFill>
              </a:rPr>
              <a:t>Когнитивно-поведенческа терапия (КПГ): тази психологическа терапия се основава на доказателствата и подпомага хората да променят моделите си на мислене и поведение. Целта при КПТ е да се реконструира мисленето на личноста, за да се обмислят по-гъвкави опции</a:t>
            </a:r>
          </a:p>
          <a:p>
            <a:pPr marL="457200" indent="-457200" fontAlgn="base">
              <a:spcAft>
                <a:spcPts val="1200"/>
              </a:spcAft>
              <a:buFont typeface="+mj-lt"/>
              <a:buAutoNum type="arabicPeriod"/>
            </a:pPr>
            <a:endParaRPr lang="ru-RU" sz="2400">
              <a:solidFill>
                <a:srgbClr val="002060"/>
              </a:solidFill>
            </a:endParaRPr>
          </a:p>
          <a:p>
            <a:pPr marL="457200" indent="-457200" fontAlgn="base">
              <a:spcAft>
                <a:spcPts val="1200"/>
              </a:spcAft>
              <a:buFont typeface="+mj-lt"/>
              <a:buAutoNum type="arabicPeriod"/>
            </a:pPr>
            <a:r>
              <a:rPr lang="ru-RU" sz="2400">
                <a:solidFill>
                  <a:srgbClr val="002060"/>
                </a:solidFill>
              </a:rPr>
              <a:t>Структурирано учене: Способността да се извлича информация за структурата на сложна среда и да се дешифрират първоначално неразбираеми потоци от сензорна информация. Този тип учене включва развитието на фронтални и стриатумни области на мозъка, което и предопределя развитието на познавателната гъвкавост</a:t>
            </a:r>
          </a:p>
          <a:p>
            <a:pPr marL="457200" indent="-457200" fontAlgn="base">
              <a:spcAft>
                <a:spcPts val="1200"/>
              </a:spcAft>
              <a:buFont typeface="+mj-lt"/>
              <a:buAutoNum type="arabicPeriod"/>
            </a:pPr>
            <a:endParaRPr lang="ru-RU" sz="2400">
              <a:solidFill>
                <a:srgbClr val="002060"/>
              </a:solidFill>
            </a:endParaRPr>
          </a:p>
          <a:p>
            <a:pPr marL="457200" indent="-457200" fontAlgn="base">
              <a:spcAft>
                <a:spcPts val="1200"/>
              </a:spcAft>
              <a:buFont typeface="+mj-lt"/>
              <a:buAutoNum type="arabicPeriod"/>
            </a:pPr>
            <a:r>
              <a:rPr lang="ru-RU" sz="2400" b="1">
                <a:solidFill>
                  <a:srgbClr val="002060"/>
                </a:solidFill>
              </a:rPr>
              <a:t>Обучение: Редовното и целенасочено попадане в необичайни и нови ситуации и в различен контекст тренира мозъка да бъде по-гъвкав. Познавателната гъвкавост изисква практика в ежедневието</a:t>
            </a:r>
            <a:endParaRPr lang="ru-RU" sz="2400" b="1" dirty="0">
              <a:solidFill>
                <a:srgbClr val="002060"/>
              </a:solidFill>
            </a:endParaRPr>
          </a:p>
        </p:txBody>
      </p:sp>
    </p:spTree>
    <p:extLst>
      <p:ext uri="{BB962C8B-B14F-4D97-AF65-F5344CB8AC3E}">
        <p14:creationId xmlns:p14="http://schemas.microsoft.com/office/powerpoint/2010/main" val="212949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0">
                                            <p:txEl>
                                              <p:pRg st="2" end="2"/>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3</a:t>
            </a:r>
          </a:p>
        </p:txBody>
      </p:sp>
      <p:sp>
        <p:nvSpPr>
          <p:cNvPr id="5" name="object 3">
            <a:extLst>
              <a:ext uri="{FF2B5EF4-FFF2-40B4-BE49-F238E27FC236}">
                <a16:creationId xmlns:a16="http://schemas.microsoft.com/office/drawing/2014/main" id="{0409B19A-6693-43E7-B35B-C85E49857B17}"/>
              </a:ext>
            </a:extLst>
          </p:cNvPr>
          <p:cNvSpPr txBox="1"/>
          <p:nvPr/>
        </p:nvSpPr>
        <p:spPr>
          <a:xfrm>
            <a:off x="1066800" y="862820"/>
            <a:ext cx="13716000" cy="3130344"/>
          </a:xfrm>
          <a:prstGeom prst="rect">
            <a:avLst/>
          </a:prstGeom>
        </p:spPr>
        <p:txBody>
          <a:bodyPr vert="horz" wrap="square" lIns="0" tIns="13970" rIns="0" bIns="0" rtlCol="0">
            <a:spAutoFit/>
          </a:bodyPr>
          <a:lstStyle/>
          <a:p>
            <a:pPr marL="12700">
              <a:lnSpc>
                <a:spcPct val="100000"/>
              </a:lnSpc>
              <a:spcBef>
                <a:spcPts val="110"/>
              </a:spcBef>
            </a:pPr>
            <a:r>
              <a:rPr lang="bg-BG" sz="4000" b="1" spc="50">
                <a:solidFill>
                  <a:srgbClr val="243255"/>
                </a:solidFill>
                <a:cs typeface="Tahoma"/>
              </a:rPr>
              <a:t>Н</a:t>
            </a:r>
            <a:r>
              <a:rPr lang="ru-RU" sz="4000" b="1" spc="50">
                <a:solidFill>
                  <a:srgbClr val="243255"/>
                </a:solidFill>
                <a:cs typeface="Tahoma"/>
              </a:rPr>
              <a:t>еспецифичните начини за подобряване на познавателната гъвкавост </a:t>
            </a:r>
          </a:p>
          <a:p>
            <a:pPr marL="12700">
              <a:lnSpc>
                <a:spcPct val="100000"/>
              </a:lnSpc>
              <a:spcBef>
                <a:spcPts val="110"/>
              </a:spcBef>
            </a:pPr>
            <a:endParaRPr lang="ru-RU" sz="4000" b="1" spc="50">
              <a:solidFill>
                <a:srgbClr val="243255"/>
              </a:solidFill>
              <a:cs typeface="Tahoma"/>
            </a:endParaRPr>
          </a:p>
          <a:p>
            <a:pPr marL="12700">
              <a:lnSpc>
                <a:spcPct val="100000"/>
              </a:lnSpc>
              <a:spcBef>
                <a:spcPts val="110"/>
              </a:spcBef>
            </a:pPr>
            <a:endParaRPr lang="ru-RU" sz="4000" b="1" spc="50">
              <a:solidFill>
                <a:srgbClr val="243255"/>
              </a:solidFill>
              <a:cs typeface="Tahoma"/>
            </a:endParaRPr>
          </a:p>
          <a:p>
            <a:pPr marL="12700">
              <a:lnSpc>
                <a:spcPct val="100000"/>
              </a:lnSpc>
              <a:spcBef>
                <a:spcPts val="110"/>
              </a:spcBef>
            </a:pP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762000" y="2108034"/>
            <a:ext cx="16230600" cy="4708981"/>
          </a:xfrm>
          <a:prstGeom prst="rect">
            <a:avLst/>
          </a:prstGeom>
          <a:noFill/>
        </p:spPr>
        <p:txBody>
          <a:bodyPr wrap="square" rtlCol="0">
            <a:spAutoFit/>
          </a:bodyPr>
          <a:lstStyle/>
          <a:p>
            <a:pPr fontAlgn="base"/>
            <a:r>
              <a:rPr lang="ru-RU" sz="2000">
                <a:solidFill>
                  <a:srgbClr val="002060"/>
                </a:solidFill>
              </a:rPr>
              <a:t>1.	Четене. Активира няколко области на човешкия мозък, които едновременно работят заедно. Стимулира ума, точно както се изграждат мускули във фитнес залата. Това подобрява мозъчната функция като цяло и следователно, и познавателната гъвкавост.</a:t>
            </a:r>
          </a:p>
          <a:p>
            <a:pPr fontAlgn="base"/>
            <a:r>
              <a:rPr lang="ru-RU" sz="2000">
                <a:solidFill>
                  <a:srgbClr val="002060"/>
                </a:solidFill>
              </a:rPr>
              <a:t>2.	Медитация. Проучванията показват, че както вниманието, така и познавателната гъвкавост могат да бъдат подобрявани чрез практикуването на медитация и майндфулнес. Колкото по-напреднала е личността в практиката си, толкова по-голяма е и познавателната ѝ гъвкавост.</a:t>
            </a:r>
          </a:p>
          <a:p>
            <a:pPr fontAlgn="base"/>
            <a:r>
              <a:rPr lang="ru-RU" sz="2000">
                <a:solidFill>
                  <a:srgbClr val="002060"/>
                </a:solidFill>
              </a:rPr>
              <a:t>3.	Физически упражнения. Психологическите ползи от упражненията: повишено настроение, енергия и познавателно подобрение. Редовните аеробни упражнения са свързани с растежа на нови мозъчни клетки и са ефективен начин за повишаване на познавателната гъвкавост.</a:t>
            </a:r>
          </a:p>
          <a:p>
            <a:pPr fontAlgn="base"/>
            <a:r>
              <a:rPr lang="ru-RU" sz="2000">
                <a:solidFill>
                  <a:srgbClr val="002060"/>
                </a:solidFill>
              </a:rPr>
              <a:t>4.	Сънят във фаза REM (rapid eye movement) е свързан с обработката на информация в невронни мрежи. Сънищата във фаза REM са свързани с повишена креативност и способности за разсъждение. Сънят се отразява добре на мозъка и повишава познавателната гъвкавост. </a:t>
            </a:r>
          </a:p>
          <a:p>
            <a:pPr fontAlgn="base"/>
            <a:r>
              <a:rPr lang="ru-RU" sz="2000">
                <a:solidFill>
                  <a:srgbClr val="002060"/>
                </a:solidFill>
              </a:rPr>
              <a:t>5.	Хранителен режим. Мастните киселини помагат за подобряване на невротрансмисията, познавателната функция и намаляването на мозъчното възпаление. Хранителен режим със здравословни мазнини или специфични омега-3 добавки може да увеличи познавателната гъвкавост чрез намаляване на възпалението. </a:t>
            </a:r>
          </a:p>
          <a:p>
            <a:pPr fontAlgn="base"/>
            <a:r>
              <a:rPr lang="ru-RU" sz="2000">
                <a:solidFill>
                  <a:srgbClr val="002060"/>
                </a:solidFill>
              </a:rPr>
              <a:t>6.	Игри. Всеки тип игра, която е предизвикателство за ума ти, независимо дали е онлайн или настолна игра, или е дори пъзел с думи или нещо, измислено на момента, може да ти помогне за изграждането на невронни пътища. Наличието на тези укрепени умствени резерви може да забави когнитивния спад с напредването на възрастта.</a:t>
            </a:r>
          </a:p>
        </p:txBody>
      </p:sp>
    </p:spTree>
    <p:extLst>
      <p:ext uri="{BB962C8B-B14F-4D97-AF65-F5344CB8AC3E}">
        <p14:creationId xmlns:p14="http://schemas.microsoft.com/office/powerpoint/2010/main" val="338721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dissolve">
                                      <p:cBhvr>
                                        <p:cTn id="11" dur="500"/>
                                        <p:tgtEl>
                                          <p:spTgt spid="10">
                                            <p:txEl>
                                              <p:pRg st="1" end="1"/>
                                            </p:txEl>
                                          </p:spTgt>
                                        </p:tgtEl>
                                      </p:cBhvr>
                                    </p:animEffect>
                                  </p:childTnLst>
                                </p:cTn>
                              </p:par>
                            </p:childTnLst>
                          </p:cTn>
                        </p:par>
                        <p:par>
                          <p:cTn id="12" fill="hold">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dissolve">
                                      <p:cBhvr>
                                        <p:cTn id="15" dur="500"/>
                                        <p:tgtEl>
                                          <p:spTgt spid="10">
                                            <p:txEl>
                                              <p:pRg st="2" end="2"/>
                                            </p:txEl>
                                          </p:spTgt>
                                        </p:tgtEl>
                                      </p:cBhvr>
                                    </p:animEffect>
                                  </p:childTnLst>
                                </p:cTn>
                              </p:par>
                            </p:childTnLst>
                          </p:cTn>
                        </p:par>
                        <p:par>
                          <p:cTn id="16" fill="hold">
                            <p:stCondLst>
                              <p:cond delay="4500"/>
                            </p:stCondLst>
                            <p:childTnLst>
                              <p:par>
                                <p:cTn id="17" presetID="9" presetClass="entr" presetSubtype="0" fill="hold" nodeType="afterEffect">
                                  <p:stCondLst>
                                    <p:cond delay="100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dissolve">
                                      <p:cBhvr>
                                        <p:cTn id="19" dur="500"/>
                                        <p:tgtEl>
                                          <p:spTgt spid="10">
                                            <p:txEl>
                                              <p:pRg st="3" end="3"/>
                                            </p:txEl>
                                          </p:spTgt>
                                        </p:tgtEl>
                                      </p:cBhvr>
                                    </p:animEffect>
                                  </p:childTnLst>
                                </p:cTn>
                              </p:par>
                            </p:childTnLst>
                          </p:cTn>
                        </p:par>
                        <p:par>
                          <p:cTn id="20" fill="hold">
                            <p:stCondLst>
                              <p:cond delay="6000"/>
                            </p:stCondLst>
                            <p:childTnLst>
                              <p:par>
                                <p:cTn id="21" presetID="9" presetClass="entr" presetSubtype="0" fill="hold" nodeType="afterEffect">
                                  <p:stCondLst>
                                    <p:cond delay="100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dissolve">
                                      <p:cBhvr>
                                        <p:cTn id="23" dur="500"/>
                                        <p:tgtEl>
                                          <p:spTgt spid="10">
                                            <p:txEl>
                                              <p:pRg st="4" end="4"/>
                                            </p:txEl>
                                          </p:spTgt>
                                        </p:tgtEl>
                                      </p:cBhvr>
                                    </p:animEffect>
                                  </p:childTnLst>
                                </p:cTn>
                              </p:par>
                            </p:childTnLst>
                          </p:cTn>
                        </p:par>
                        <p:par>
                          <p:cTn id="24" fill="hold">
                            <p:stCondLst>
                              <p:cond delay="7500"/>
                            </p:stCondLst>
                            <p:childTnLst>
                              <p:par>
                                <p:cTn id="25" presetID="9" presetClass="entr" presetSubtype="0" fill="hold" nodeType="afterEffect">
                                  <p:stCondLst>
                                    <p:cond delay="100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dissolve">
                                      <p:cBhvr>
                                        <p:cTn id="2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D50F80D-70F7-4B95-B27E-48A65C93D9B6}"/>
              </a:ext>
            </a:extLst>
          </p:cNvPr>
          <p:cNvSpPr/>
          <p:nvPr/>
        </p:nvSpPr>
        <p:spPr>
          <a:xfrm>
            <a:off x="6172200" y="9185519"/>
            <a:ext cx="11963400" cy="95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object 2"/>
          <p:cNvSpPr txBox="1">
            <a:spLocks noGrp="1"/>
          </p:cNvSpPr>
          <p:nvPr>
            <p:ph type="title"/>
          </p:nvPr>
        </p:nvSpPr>
        <p:spPr>
          <a:xfrm>
            <a:off x="7924800" y="3924300"/>
            <a:ext cx="6897687" cy="1397819"/>
          </a:xfrm>
        </p:spPr>
        <p:txBody>
          <a:bodyPr vert="horz" wrap="square" lIns="0" tIns="12700" rIns="0" bIns="0" rtlCol="0">
            <a:spAutoFit/>
          </a:bodyPr>
          <a:lstStyle/>
          <a:p>
            <a:r>
              <a:rPr lang="bg-BG"/>
              <a:t>Благодаря</a:t>
            </a:r>
            <a:r>
              <a:rPr lang="es-ES"/>
              <a:t>!</a:t>
            </a:r>
            <a:endParaRPr lang="es-ES" dirty="0"/>
          </a:p>
        </p:txBody>
      </p:sp>
      <p:pic>
        <p:nvPicPr>
          <p:cNvPr id="6" name="Picture 9">
            <a:extLst>
              <a:ext uri="{FF2B5EF4-FFF2-40B4-BE49-F238E27FC236}">
                <a16:creationId xmlns:a16="http://schemas.microsoft.com/office/drawing/2014/main" id="{2B20B7A5-9C0B-4641-90FC-FB2B04D88371}"/>
              </a:ext>
            </a:extLst>
          </p:cNvPr>
          <p:cNvPicPr>
            <a:picLocks noChangeAspect="1"/>
          </p:cNvPicPr>
          <p:nvPr/>
        </p:nvPicPr>
        <p:blipFill>
          <a:blip r:embed="rId3"/>
          <a:srcRect/>
          <a:stretch>
            <a:fillRect/>
          </a:stretch>
        </p:blipFill>
        <p:spPr>
          <a:xfrm>
            <a:off x="8289503" y="9661769"/>
            <a:ext cx="10058400" cy="556688"/>
          </a:xfrm>
          <a:prstGeom prst="rect">
            <a:avLst/>
          </a:prstGeom>
          <a:noFill/>
          <a:ln cap="flat">
            <a:noFill/>
          </a:ln>
        </p:spPr>
      </p:pic>
      <p:pic>
        <p:nvPicPr>
          <p:cNvPr id="7" name="Picture 3">
            <a:extLst>
              <a:ext uri="{FF2B5EF4-FFF2-40B4-BE49-F238E27FC236}">
                <a16:creationId xmlns:a16="http://schemas.microsoft.com/office/drawing/2014/main" id="{7C56120C-8292-4C9F-8F58-CC30B96DC164}"/>
              </a:ext>
            </a:extLst>
          </p:cNvPr>
          <p:cNvPicPr>
            <a:picLocks noChangeAspect="1"/>
          </p:cNvPicPr>
          <p:nvPr/>
        </p:nvPicPr>
        <p:blipFill>
          <a:blip r:embed="rId4"/>
          <a:stretch>
            <a:fillRect/>
          </a:stretch>
        </p:blipFill>
        <p:spPr>
          <a:xfrm>
            <a:off x="6324600" y="9705175"/>
            <a:ext cx="1985322" cy="432844"/>
          </a:xfrm>
          <a:prstGeom prst="rect">
            <a:avLst/>
          </a:prstGeom>
          <a:noFill/>
          <a:ln cap="flat">
            <a:noFill/>
          </a:ln>
        </p:spPr>
      </p:pic>
      <p:pic>
        <p:nvPicPr>
          <p:cNvPr id="11" name="Imagen 10">
            <a:extLst>
              <a:ext uri="{FF2B5EF4-FFF2-40B4-BE49-F238E27FC236}">
                <a16:creationId xmlns:a16="http://schemas.microsoft.com/office/drawing/2014/main" id="{665C6894-7800-4680-B841-3509763410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1016000" y="728346"/>
            <a:ext cx="12852400" cy="1490152"/>
          </a:xfrm>
          <a:prstGeom prst="rect">
            <a:avLst/>
          </a:prstGeom>
        </p:spPr>
        <p:txBody>
          <a:bodyPr vert="horz" wrap="square" lIns="0" tIns="12700" rIns="0" bIns="0" rtlCol="0">
            <a:spAutoFit/>
          </a:bodyPr>
          <a:lstStyle/>
          <a:p>
            <a:pPr marL="12700">
              <a:spcBef>
                <a:spcPts val="100"/>
              </a:spcBef>
            </a:pPr>
            <a:r>
              <a:rPr lang="bg-BG" sz="4800" b="1">
                <a:solidFill>
                  <a:srgbClr val="E12227"/>
                </a:solidFill>
              </a:rPr>
              <a:t>СЪДЪРЖАН</a:t>
            </a:r>
            <a:r>
              <a:rPr lang="bg-BG" sz="4800">
                <a:solidFill>
                  <a:srgbClr val="E12227"/>
                </a:solidFill>
              </a:rPr>
              <a:t>ИЕ</a:t>
            </a:r>
            <a:br>
              <a:rPr lang="es-ES" sz="4800" b="1" dirty="0">
                <a:solidFill>
                  <a:srgbClr val="E12227"/>
                </a:solidFill>
              </a:rPr>
            </a:br>
            <a:endParaRPr lang="es-ES"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3"/>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4"/>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2" name="object 7">
            <a:extLst>
              <a:ext uri="{FF2B5EF4-FFF2-40B4-BE49-F238E27FC236}">
                <a16:creationId xmlns:a16="http://schemas.microsoft.com/office/drawing/2014/main" id="{D63C63AE-59BE-4E96-AC53-F60FC1F4358C}"/>
              </a:ext>
            </a:extLst>
          </p:cNvPr>
          <p:cNvSpPr/>
          <p:nvPr/>
        </p:nvSpPr>
        <p:spPr>
          <a:xfrm>
            <a:off x="0" y="2801522"/>
            <a:ext cx="18288000" cy="10160"/>
          </a:xfrm>
          <a:custGeom>
            <a:avLst/>
            <a:gdLst/>
            <a:ahLst/>
            <a:cxnLst/>
            <a:rect l="l" t="t" r="r" b="b"/>
            <a:pathLst>
              <a:path w="18288000" h="10160">
                <a:moveTo>
                  <a:pt x="18287999" y="10107"/>
                </a:moveTo>
                <a:lnTo>
                  <a:pt x="18287999" y="0"/>
                </a:lnTo>
                <a:lnTo>
                  <a:pt x="0" y="0"/>
                </a:lnTo>
                <a:lnTo>
                  <a:pt x="0" y="10107"/>
                </a:lnTo>
                <a:lnTo>
                  <a:pt x="18287999" y="1010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6">
            <a:extLst>
              <a:ext uri="{FF2B5EF4-FFF2-40B4-BE49-F238E27FC236}">
                <a16:creationId xmlns:a16="http://schemas.microsoft.com/office/drawing/2014/main" id="{E3AE9101-FC9B-450C-BE24-88DF5DB061BC}"/>
              </a:ext>
            </a:extLst>
          </p:cNvPr>
          <p:cNvSpPr/>
          <p:nvPr/>
        </p:nvSpPr>
        <p:spPr>
          <a:xfrm>
            <a:off x="13246736"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6">
            <a:extLst>
              <a:ext uri="{FF2B5EF4-FFF2-40B4-BE49-F238E27FC236}">
                <a16:creationId xmlns:a16="http://schemas.microsoft.com/office/drawing/2014/main" id="{25912CAA-5A11-4529-A60A-EF64FAACD856}"/>
              </a:ext>
            </a:extLst>
          </p:cNvPr>
          <p:cNvSpPr/>
          <p:nvPr/>
        </p:nvSpPr>
        <p:spPr>
          <a:xfrm>
            <a:off x="7473195" y="2860904"/>
            <a:ext cx="516890" cy="272473"/>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6">
            <a:extLst>
              <a:ext uri="{FF2B5EF4-FFF2-40B4-BE49-F238E27FC236}">
                <a16:creationId xmlns:a16="http://schemas.microsoft.com/office/drawing/2014/main" id="{97B47471-06E6-4973-A14B-B861768C308A}"/>
              </a:ext>
            </a:extLst>
          </p:cNvPr>
          <p:cNvSpPr/>
          <p:nvPr/>
        </p:nvSpPr>
        <p:spPr>
          <a:xfrm>
            <a:off x="1637071"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TextBox 34">
            <a:extLst>
              <a:ext uri="{FF2B5EF4-FFF2-40B4-BE49-F238E27FC236}">
                <a16:creationId xmlns:a16="http://schemas.microsoft.com/office/drawing/2014/main" id="{9A4BBE72-BFEB-4C72-9760-B722279C9CA7}"/>
              </a:ext>
            </a:extLst>
          </p:cNvPr>
          <p:cNvSpPr txBox="1"/>
          <p:nvPr/>
        </p:nvSpPr>
        <p:spPr>
          <a:xfrm>
            <a:off x="899819" y="3371501"/>
            <a:ext cx="5490684" cy="2062103"/>
          </a:xfrm>
          <a:prstGeom prst="rect">
            <a:avLst/>
          </a:prstGeom>
          <a:noFill/>
        </p:spPr>
        <p:txBody>
          <a:bodyPr wrap="square" lIns="108000" rIns="108000" rtlCol="0">
            <a:spAutoFit/>
          </a:bodyPr>
          <a:lstStyle/>
          <a:p>
            <a:r>
              <a:rPr lang="en-US" altLang="ko-KR" sz="3200" b="1" dirty="0">
                <a:solidFill>
                  <a:srgbClr val="243255"/>
                </a:solidFill>
                <a:cs typeface="Arial" pitchFamily="34" charset="0"/>
              </a:rPr>
              <a:t>1 </a:t>
            </a:r>
            <a:r>
              <a:rPr lang="ru-RU" altLang="ko-KR" sz="3200" b="1" dirty="0" err="1">
                <a:solidFill>
                  <a:srgbClr val="243255"/>
                </a:solidFill>
                <a:cs typeface="Arial" pitchFamily="34" charset="0"/>
              </a:rPr>
              <a:t>Какво</a:t>
            </a:r>
            <a:r>
              <a:rPr lang="ru-RU" altLang="ko-KR" sz="3200" b="1" dirty="0">
                <a:solidFill>
                  <a:srgbClr val="243255"/>
                </a:solidFill>
                <a:cs typeface="Arial" pitchFamily="34" charset="0"/>
              </a:rPr>
              <a:t> </a:t>
            </a:r>
            <a:r>
              <a:rPr lang="ru-RU" altLang="ko-KR" sz="3200" b="1" dirty="0" err="1">
                <a:solidFill>
                  <a:srgbClr val="243255"/>
                </a:solidFill>
                <a:cs typeface="Arial" pitchFamily="34" charset="0"/>
              </a:rPr>
              <a:t>представлява</a:t>
            </a:r>
            <a:r>
              <a:rPr lang="ru-RU" altLang="ko-KR" sz="3200" b="1" dirty="0">
                <a:solidFill>
                  <a:srgbClr val="243255"/>
                </a:solidFill>
                <a:cs typeface="Arial" pitchFamily="34" charset="0"/>
              </a:rPr>
              <a:t> </a:t>
            </a:r>
            <a:r>
              <a:rPr lang="ru-RU" altLang="ko-KR" sz="3200" b="1" dirty="0" err="1">
                <a:solidFill>
                  <a:srgbClr val="243255"/>
                </a:solidFill>
                <a:cs typeface="Arial" pitchFamily="34" charset="0"/>
              </a:rPr>
              <a:t>познавателната</a:t>
            </a:r>
            <a:r>
              <a:rPr lang="ru-RU" altLang="ko-KR" sz="3200" b="1" dirty="0">
                <a:solidFill>
                  <a:srgbClr val="243255"/>
                </a:solidFill>
                <a:cs typeface="Arial" pitchFamily="34" charset="0"/>
              </a:rPr>
              <a:t> </a:t>
            </a:r>
            <a:r>
              <a:rPr lang="ru-RU" altLang="ko-KR" sz="3200" b="1" dirty="0" err="1">
                <a:solidFill>
                  <a:srgbClr val="243255"/>
                </a:solidFill>
                <a:cs typeface="Arial" pitchFamily="34" charset="0"/>
              </a:rPr>
              <a:t>гъвкавост</a:t>
            </a:r>
            <a:r>
              <a:rPr lang="ru-RU" altLang="ko-KR" sz="3200" b="1" dirty="0">
                <a:solidFill>
                  <a:srgbClr val="243255"/>
                </a:solidFill>
                <a:cs typeface="Arial" pitchFamily="34" charset="0"/>
              </a:rPr>
              <a:t> и </a:t>
            </a:r>
            <a:r>
              <a:rPr lang="ru-RU" altLang="ko-KR" sz="3200" b="1" dirty="0" err="1">
                <a:solidFill>
                  <a:srgbClr val="243255"/>
                </a:solidFill>
                <a:cs typeface="Arial" pitchFamily="34" charset="0"/>
              </a:rPr>
              <a:t>каква</a:t>
            </a:r>
            <a:r>
              <a:rPr lang="ru-RU" altLang="ko-KR" sz="3200" b="1" dirty="0">
                <a:solidFill>
                  <a:srgbClr val="243255"/>
                </a:solidFill>
                <a:cs typeface="Arial" pitchFamily="34" charset="0"/>
              </a:rPr>
              <a:t> е </a:t>
            </a:r>
            <a:r>
              <a:rPr lang="ru-RU" altLang="ko-KR" sz="3200" b="1" dirty="0" err="1">
                <a:solidFill>
                  <a:srgbClr val="243255"/>
                </a:solidFill>
                <a:cs typeface="Arial" pitchFamily="34" charset="0"/>
              </a:rPr>
              <a:t>връзката</a:t>
            </a:r>
            <a:r>
              <a:rPr lang="ru-RU" altLang="ko-KR" sz="3200" b="1" dirty="0">
                <a:solidFill>
                  <a:srgbClr val="243255"/>
                </a:solidFill>
                <a:cs typeface="Arial" pitchFamily="34" charset="0"/>
              </a:rPr>
              <a:t> ѝ с </a:t>
            </a:r>
            <a:r>
              <a:rPr lang="ru-RU" altLang="ko-KR" sz="3200" b="1" dirty="0" err="1">
                <a:solidFill>
                  <a:srgbClr val="243255"/>
                </a:solidFill>
                <a:cs typeface="Arial" pitchFamily="34" charset="0"/>
              </a:rPr>
              <a:t>намирането</a:t>
            </a:r>
            <a:r>
              <a:rPr lang="ru-RU" altLang="ko-KR" sz="3200" b="1" dirty="0">
                <a:solidFill>
                  <a:srgbClr val="243255"/>
                </a:solidFill>
                <a:cs typeface="Arial" pitchFamily="34" charset="0"/>
              </a:rPr>
              <a:t> на работа</a:t>
            </a:r>
            <a:r>
              <a:rPr lang="en-US" altLang="ko-KR" sz="3200" b="1" dirty="0">
                <a:solidFill>
                  <a:srgbClr val="243255"/>
                </a:solidFill>
                <a:cs typeface="Arial" pitchFamily="34" charset="0"/>
              </a:rPr>
              <a:t>?</a:t>
            </a:r>
            <a:endParaRPr lang="ko-KR" altLang="en-US" sz="3200" b="1" dirty="0">
              <a:solidFill>
                <a:srgbClr val="243255"/>
              </a:solidFill>
              <a:cs typeface="Arial" pitchFamily="34" charset="0"/>
            </a:endParaRPr>
          </a:p>
        </p:txBody>
      </p:sp>
      <p:sp>
        <p:nvSpPr>
          <p:cNvPr id="54" name="TextBox 42">
            <a:extLst>
              <a:ext uri="{FF2B5EF4-FFF2-40B4-BE49-F238E27FC236}">
                <a16:creationId xmlns:a16="http://schemas.microsoft.com/office/drawing/2014/main" id="{B9C5B90D-278A-4F7F-B76A-E666BB41EBA3}"/>
              </a:ext>
            </a:extLst>
          </p:cNvPr>
          <p:cNvSpPr txBox="1"/>
          <p:nvPr/>
        </p:nvSpPr>
        <p:spPr>
          <a:xfrm>
            <a:off x="6781800" y="3371501"/>
            <a:ext cx="5996566" cy="1077218"/>
          </a:xfrm>
          <a:prstGeom prst="rect">
            <a:avLst/>
          </a:prstGeom>
          <a:noFill/>
        </p:spPr>
        <p:txBody>
          <a:bodyPr wrap="square" lIns="108000" rIns="108000" rtlCol="0">
            <a:spAutoFit/>
          </a:bodyPr>
          <a:lstStyle/>
          <a:p>
            <a:r>
              <a:rPr lang="en-US" altLang="ko-KR" sz="3200" b="1">
                <a:solidFill>
                  <a:srgbClr val="243255"/>
                </a:solidFill>
                <a:cs typeface="Arial" pitchFamily="34" charset="0"/>
              </a:rPr>
              <a:t>2 </a:t>
            </a:r>
            <a:r>
              <a:rPr lang="ru-RU" altLang="ko-KR" sz="3200" b="1">
                <a:solidFill>
                  <a:srgbClr val="243255"/>
                </a:solidFill>
                <a:cs typeface="Arial" pitchFamily="34" charset="0"/>
              </a:rPr>
              <a:t>Оценяване на степента на познавателна гъвкавост </a:t>
            </a:r>
            <a:endParaRPr lang="ko-KR" altLang="en-US" sz="3200" b="1" dirty="0">
              <a:solidFill>
                <a:srgbClr val="243255"/>
              </a:solidFill>
              <a:cs typeface="Arial" pitchFamily="34" charset="0"/>
            </a:endParaRPr>
          </a:p>
        </p:txBody>
      </p:sp>
      <p:sp>
        <p:nvSpPr>
          <p:cNvPr id="57" name="TextBox 46">
            <a:extLst>
              <a:ext uri="{FF2B5EF4-FFF2-40B4-BE49-F238E27FC236}">
                <a16:creationId xmlns:a16="http://schemas.microsoft.com/office/drawing/2014/main" id="{6DB4FEBA-34E0-4265-AA78-301F92167A2F}"/>
              </a:ext>
            </a:extLst>
          </p:cNvPr>
          <p:cNvSpPr txBox="1"/>
          <p:nvPr/>
        </p:nvSpPr>
        <p:spPr>
          <a:xfrm>
            <a:off x="12543877" y="3325334"/>
            <a:ext cx="4677323" cy="1077218"/>
          </a:xfrm>
          <a:prstGeom prst="rect">
            <a:avLst/>
          </a:prstGeom>
          <a:noFill/>
        </p:spPr>
        <p:txBody>
          <a:bodyPr wrap="square" lIns="108000" rIns="108000" rtlCol="0">
            <a:spAutoFit/>
          </a:bodyPr>
          <a:lstStyle/>
          <a:p>
            <a:r>
              <a:rPr lang="en-US" altLang="ko-KR" sz="3200" b="1">
                <a:solidFill>
                  <a:srgbClr val="243255"/>
                </a:solidFill>
                <a:cs typeface="Arial" pitchFamily="34" charset="0"/>
              </a:rPr>
              <a:t>3 </a:t>
            </a:r>
            <a:r>
              <a:rPr lang="ru-RU" altLang="ko-KR" sz="3200" b="1">
                <a:solidFill>
                  <a:srgbClr val="243255"/>
                </a:solidFill>
                <a:cs typeface="Arial" pitchFamily="34" charset="0"/>
              </a:rPr>
              <a:t>Повишаване на уменията и обучение</a:t>
            </a:r>
            <a:endParaRPr lang="ko-KR" altLang="en-US" sz="3200" b="1" dirty="0">
              <a:solidFill>
                <a:srgbClr val="243255"/>
              </a:solidFill>
              <a:cs typeface="Arial" pitchFamily="34" charset="0"/>
            </a:endParaRPr>
          </a:p>
        </p:txBody>
      </p:sp>
    </p:spTree>
    <p:extLst>
      <p:ext uri="{BB962C8B-B14F-4D97-AF65-F5344CB8AC3E}">
        <p14:creationId xmlns:p14="http://schemas.microsoft.com/office/powerpoint/2010/main" val="291498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48"/>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54"/>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1389464" y="4402857"/>
            <a:ext cx="15521144" cy="1754326"/>
          </a:xfrm>
          <a:prstGeom prst="rect">
            <a:avLst/>
          </a:prstGeom>
          <a:noFill/>
        </p:spPr>
        <p:txBody>
          <a:bodyPr wrap="square" rtlCol="0">
            <a:spAutoFit/>
          </a:bodyPr>
          <a:lstStyle/>
          <a:p>
            <a:r>
              <a:rPr lang="ru-RU" altLang="ko-KR" sz="3600">
                <a:solidFill>
                  <a:srgbClr val="002060"/>
                </a:solidFill>
              </a:rPr>
              <a:t>Познавателната гъвкавост </a:t>
            </a:r>
            <a:r>
              <a:rPr lang="en-US" altLang="ko-KR" sz="3600">
                <a:solidFill>
                  <a:srgbClr val="002060"/>
                </a:solidFill>
              </a:rPr>
              <a:t>(</a:t>
            </a:r>
            <a:r>
              <a:rPr lang="ru-RU" altLang="ko-KR" sz="3600">
                <a:solidFill>
                  <a:srgbClr val="002060"/>
                </a:solidFill>
              </a:rPr>
              <a:t>ПГ</a:t>
            </a:r>
            <a:r>
              <a:rPr lang="en-US" altLang="ko-KR" sz="3600">
                <a:solidFill>
                  <a:srgbClr val="002060"/>
                </a:solidFill>
              </a:rPr>
              <a:t>)</a:t>
            </a:r>
            <a:r>
              <a:rPr lang="bg-BG" altLang="ko-KR" sz="3600">
                <a:solidFill>
                  <a:srgbClr val="002060"/>
                </a:solidFill>
              </a:rPr>
              <a:t> </a:t>
            </a:r>
            <a:r>
              <a:rPr lang="ru-RU" altLang="ko-KR" sz="3600">
                <a:solidFill>
                  <a:srgbClr val="002060"/>
                </a:solidFill>
              </a:rPr>
              <a:t>е способността на хората да адаптират стратегиите си за познавателна обработка, за да могат да посрещат новите и неочаквани условия на средата</a:t>
            </a:r>
            <a:r>
              <a:rPr lang="en-US" altLang="ko-KR" sz="3600">
                <a:solidFill>
                  <a:srgbClr val="002060"/>
                </a:solidFill>
              </a:rPr>
              <a:t> (</a:t>
            </a:r>
            <a:r>
              <a:rPr lang="en-US" altLang="ko-KR" sz="3600" dirty="0" err="1">
                <a:solidFill>
                  <a:srgbClr val="002060"/>
                </a:solidFill>
              </a:rPr>
              <a:t>Cañas</a:t>
            </a:r>
            <a:r>
              <a:rPr lang="en-US" altLang="ko-KR" sz="3600" dirty="0">
                <a:solidFill>
                  <a:srgbClr val="002060"/>
                </a:solidFill>
              </a:rPr>
              <a:t> et al. </a:t>
            </a:r>
            <a:r>
              <a:rPr lang="en-US" altLang="ko-KR" sz="3600">
                <a:solidFill>
                  <a:srgbClr val="002060"/>
                </a:solidFill>
              </a:rPr>
              <a:t>2003)</a:t>
            </a:r>
            <a:endParaRPr lang="en-US" altLang="ko-KR" sz="3600" dirty="0">
              <a:solidFill>
                <a:srgbClr val="002060"/>
              </a:solidFill>
            </a:endParaRPr>
          </a:p>
        </p:txBody>
      </p:sp>
      <p:sp>
        <p:nvSpPr>
          <p:cNvPr id="11" name="TextBox 5">
            <a:extLst>
              <a:ext uri="{FF2B5EF4-FFF2-40B4-BE49-F238E27FC236}">
                <a16:creationId xmlns:a16="http://schemas.microsoft.com/office/drawing/2014/main" id="{6DB2408F-C8E3-481B-BEFD-24DB75CA61AF}"/>
              </a:ext>
            </a:extLst>
          </p:cNvPr>
          <p:cNvSpPr txBox="1"/>
          <p:nvPr/>
        </p:nvSpPr>
        <p:spPr>
          <a:xfrm>
            <a:off x="938056" y="2104936"/>
            <a:ext cx="15749744" cy="707886"/>
          </a:xfrm>
          <a:prstGeom prst="rect">
            <a:avLst/>
          </a:prstGeom>
          <a:noFill/>
        </p:spPr>
        <p:txBody>
          <a:bodyPr wrap="square" rtlCol="0" anchor="ctr">
            <a:spAutoFit/>
          </a:bodyPr>
          <a:lstStyle/>
          <a:p>
            <a:r>
              <a:rPr lang="bg-BG" altLang="ko-KR" sz="4000" b="1">
                <a:solidFill>
                  <a:srgbClr val="243255"/>
                </a:solidFill>
                <a:ea typeface="Tahoma" panose="020B0604030504040204" pitchFamily="34" charset="0"/>
                <a:cs typeface="Tahoma" panose="020B0604030504040204" pitchFamily="34" charset="0"/>
              </a:rPr>
              <a:t>Какво представлява познавателната гъвкавост? </a:t>
            </a:r>
            <a:endParaRPr lang="ko-KR" altLang="en-US" sz="4000" b="1" dirty="0">
              <a:solidFill>
                <a:srgbClr val="243255"/>
              </a:solidFill>
              <a:cs typeface="Tahoma" panose="020B0604030504040204" pitchFamily="34" charset="0"/>
            </a:endParaRPr>
          </a:p>
        </p:txBody>
      </p:sp>
    </p:spTree>
    <p:extLst>
      <p:ext uri="{BB962C8B-B14F-4D97-AF65-F5344CB8AC3E}">
        <p14:creationId xmlns:p14="http://schemas.microsoft.com/office/powerpoint/2010/main" val="354422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6300944" cy="1245213"/>
          </a:xfrm>
          <a:prstGeom prst="rect">
            <a:avLst/>
          </a:prstGeom>
        </p:spPr>
        <p:txBody>
          <a:bodyPr vert="horz" wrap="square" lIns="0" tIns="13970" rIns="0" bIns="0" rtlCol="0">
            <a:spAutoFit/>
          </a:bodyPr>
          <a:lstStyle/>
          <a:p>
            <a:pPr marL="12700">
              <a:lnSpc>
                <a:spcPct val="100000"/>
              </a:lnSpc>
              <a:spcBef>
                <a:spcPts val="110"/>
              </a:spcBef>
            </a:pPr>
            <a:r>
              <a:rPr lang="bg-BG" sz="4000" b="1" spc="50">
                <a:solidFill>
                  <a:srgbClr val="243255"/>
                </a:solidFill>
                <a:cs typeface="Tahoma"/>
              </a:rPr>
              <a:t>Какво представлява познавателната гъвкавост? </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3009900"/>
            <a:ext cx="16054544" cy="400110"/>
          </a:xfrm>
          <a:prstGeom prst="rect">
            <a:avLst/>
          </a:prstGeom>
          <a:noFill/>
        </p:spPr>
        <p:txBody>
          <a:bodyPr wrap="square" rtlCol="0">
            <a:spAutoFit/>
          </a:bodyPr>
          <a:lstStyle/>
          <a:p>
            <a:r>
              <a:rPr lang="en-US" altLang="ko-KR" sz="2000" dirty="0"/>
              <a:t> </a:t>
            </a:r>
          </a:p>
        </p:txBody>
      </p:sp>
      <p:sp>
        <p:nvSpPr>
          <p:cNvPr id="9" name="TextBox 2">
            <a:extLst>
              <a:ext uri="{FF2B5EF4-FFF2-40B4-BE49-F238E27FC236}">
                <a16:creationId xmlns:a16="http://schemas.microsoft.com/office/drawing/2014/main" id="{0581E630-D87A-6741-8FE7-54A81D210FF6}"/>
              </a:ext>
            </a:extLst>
          </p:cNvPr>
          <p:cNvSpPr txBox="1"/>
          <p:nvPr/>
        </p:nvSpPr>
        <p:spPr>
          <a:xfrm>
            <a:off x="8001000" y="6494914"/>
            <a:ext cx="5045750" cy="1569660"/>
          </a:xfrm>
          <a:prstGeom prst="rect">
            <a:avLst/>
          </a:prstGeom>
          <a:noFill/>
        </p:spPr>
        <p:txBody>
          <a:bodyPr wrap="square" rtlCol="0">
            <a:spAutoFit/>
          </a:bodyPr>
          <a:lstStyle/>
          <a:p>
            <a:r>
              <a:rPr lang="ru-RU" sz="2400">
                <a:solidFill>
                  <a:srgbClr val="002060"/>
                </a:solidFill>
              </a:rPr>
              <a:t>Разрешаване на проблеми Критическо мислене </a:t>
            </a:r>
          </a:p>
          <a:p>
            <a:r>
              <a:rPr lang="ru-RU" sz="2400">
                <a:solidFill>
                  <a:srgbClr val="002060"/>
                </a:solidFill>
              </a:rPr>
              <a:t>Свързване на идеи </a:t>
            </a:r>
          </a:p>
          <a:p>
            <a:r>
              <a:rPr lang="ru-RU" sz="2400">
                <a:solidFill>
                  <a:srgbClr val="002060"/>
                </a:solidFill>
              </a:rPr>
              <a:t>Синтезиране на информация</a:t>
            </a:r>
            <a:endParaRPr lang="en-GB" sz="2400" dirty="0">
              <a:solidFill>
                <a:srgbClr val="002060"/>
              </a:solidFill>
            </a:endParaRPr>
          </a:p>
        </p:txBody>
      </p:sp>
      <p:sp>
        <p:nvSpPr>
          <p:cNvPr id="12" name="TextBox 2">
            <a:extLst>
              <a:ext uri="{FF2B5EF4-FFF2-40B4-BE49-F238E27FC236}">
                <a16:creationId xmlns:a16="http://schemas.microsoft.com/office/drawing/2014/main" id="{5282E1BA-C3CC-D94F-873E-ADC9876519FA}"/>
              </a:ext>
            </a:extLst>
          </p:cNvPr>
          <p:cNvSpPr txBox="1"/>
          <p:nvPr/>
        </p:nvSpPr>
        <p:spPr>
          <a:xfrm>
            <a:off x="12649200" y="6515331"/>
            <a:ext cx="5527775" cy="1938992"/>
          </a:xfrm>
          <a:prstGeom prst="rect">
            <a:avLst/>
          </a:prstGeom>
          <a:noFill/>
        </p:spPr>
        <p:txBody>
          <a:bodyPr wrap="square" rtlCol="0">
            <a:spAutoFit/>
          </a:bodyPr>
          <a:lstStyle/>
          <a:p>
            <a:r>
              <a:rPr lang="bg-BG" sz="2400">
                <a:solidFill>
                  <a:srgbClr val="002060"/>
                </a:solidFill>
              </a:rPr>
              <a:t>Огъване</a:t>
            </a:r>
          </a:p>
          <a:p>
            <a:r>
              <a:rPr lang="bg-BG" sz="2400">
                <a:solidFill>
                  <a:srgbClr val="002060"/>
                </a:solidFill>
              </a:rPr>
              <a:t>Усукване</a:t>
            </a:r>
            <a:endParaRPr lang="en-GB" sz="2400" dirty="0">
              <a:solidFill>
                <a:srgbClr val="002060"/>
              </a:solidFill>
            </a:endParaRPr>
          </a:p>
          <a:p>
            <a:r>
              <a:rPr lang="bg-BG" sz="2400">
                <a:solidFill>
                  <a:srgbClr val="002060"/>
                </a:solidFill>
              </a:rPr>
              <a:t>Разсъждаване за нещата по различен начни</a:t>
            </a:r>
            <a:endParaRPr lang="en-GB" sz="2400" dirty="0">
              <a:solidFill>
                <a:srgbClr val="002060"/>
              </a:solidFill>
            </a:endParaRPr>
          </a:p>
          <a:p>
            <a:r>
              <a:rPr lang="bg-BG" sz="2400">
                <a:solidFill>
                  <a:srgbClr val="002060"/>
                </a:solidFill>
              </a:rPr>
              <a:t>При необходимост промяна на подхода</a:t>
            </a:r>
            <a:endParaRPr lang="en-GB" sz="2400" dirty="0">
              <a:solidFill>
                <a:srgbClr val="002060"/>
              </a:solidFill>
            </a:endParaRPr>
          </a:p>
        </p:txBody>
      </p:sp>
      <p:pic>
        <p:nvPicPr>
          <p:cNvPr id="8196" name="Picture 4" descr="✓ yoga scorpion pose free vector eps, cdr, ai, svg vector illustration  graphic art">
            <a:extLst>
              <a:ext uri="{FF2B5EF4-FFF2-40B4-BE49-F238E27FC236}">
                <a16:creationId xmlns:a16="http://schemas.microsoft.com/office/drawing/2014/main" id="{59C767E3-8D41-754F-936F-8C0684C4720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918" t="13808"/>
          <a:stretch/>
        </p:blipFill>
        <p:spPr bwMode="auto">
          <a:xfrm>
            <a:off x="13046750" y="1262864"/>
            <a:ext cx="5306687" cy="5252467"/>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Black and White Brain Clip Art Free PNG Image｜Illustoon">
            <a:extLst>
              <a:ext uri="{FF2B5EF4-FFF2-40B4-BE49-F238E27FC236}">
                <a16:creationId xmlns:a16="http://schemas.microsoft.com/office/drawing/2014/main" id="{E1322275-58A2-B843-BE3B-A45CF992E86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555" t="6297" r="4815" b="7037"/>
          <a:stretch/>
        </p:blipFill>
        <p:spPr bwMode="auto">
          <a:xfrm>
            <a:off x="8196948" y="2255038"/>
            <a:ext cx="3555119" cy="34375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ED91B57-05FC-F64D-B4EC-9A890EBC7FFF}"/>
              </a:ext>
            </a:extLst>
          </p:cNvPr>
          <p:cNvSpPr txBox="1"/>
          <p:nvPr/>
        </p:nvSpPr>
        <p:spPr>
          <a:xfrm>
            <a:off x="12356386" y="2592169"/>
            <a:ext cx="1185537" cy="2215991"/>
          </a:xfrm>
          <a:prstGeom prst="rect">
            <a:avLst/>
          </a:prstGeom>
          <a:noFill/>
        </p:spPr>
        <p:txBody>
          <a:bodyPr wrap="square" rtlCol="0">
            <a:spAutoFit/>
          </a:bodyPr>
          <a:lstStyle/>
          <a:p>
            <a:r>
              <a:rPr lang="en-LV" sz="13800" dirty="0"/>
              <a:t>+</a:t>
            </a:r>
            <a:endParaRPr lang="en-LV" dirty="0"/>
          </a:p>
        </p:txBody>
      </p:sp>
    </p:spTree>
    <p:extLst>
      <p:ext uri="{BB962C8B-B14F-4D97-AF65-F5344CB8AC3E}">
        <p14:creationId xmlns:p14="http://schemas.microsoft.com/office/powerpoint/2010/main" val="317977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1000"/>
                                  </p:stCondLst>
                                  <p:childTnLst>
                                    <p:set>
                                      <p:cBhvr>
                                        <p:cTn id="6" dur="1" fill="hold">
                                          <p:stCondLst>
                                            <p:cond delay="0"/>
                                          </p:stCondLst>
                                        </p:cTn>
                                        <p:tgtEl>
                                          <p:spTgt spid="8202"/>
                                        </p:tgtEl>
                                        <p:attrNameLst>
                                          <p:attrName>style.visibility</p:attrName>
                                        </p:attrNameLst>
                                      </p:cBhvr>
                                      <p:to>
                                        <p:strVal val="visible"/>
                                      </p:to>
                                    </p:set>
                                    <p:animEffect transition="in" filter="blinds(horizontal)">
                                      <p:cBhvr>
                                        <p:cTn id="7" dur="500"/>
                                        <p:tgtEl>
                                          <p:spTgt spid="8202"/>
                                        </p:tgtEl>
                                      </p:cBhvr>
                                    </p:animEffect>
                                  </p:childTnLst>
                                </p:cTn>
                              </p:par>
                            </p:childTnLst>
                          </p:cTn>
                        </p:par>
                        <p:par>
                          <p:cTn id="8" fill="hold">
                            <p:stCondLst>
                              <p:cond delay="1500"/>
                            </p:stCondLst>
                            <p:childTnLst>
                              <p:par>
                                <p:cTn id="9" presetID="3" presetClass="entr" presetSubtype="10"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par>
                          <p:cTn id="12" fill="hold">
                            <p:stCondLst>
                              <p:cond delay="3000"/>
                            </p:stCondLst>
                            <p:childTnLst>
                              <p:par>
                                <p:cTn id="13" presetID="3" presetClass="entr" presetSubtype="10" fill="hold" grpId="0"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par>
                          <p:cTn id="16" fill="hold">
                            <p:stCondLst>
                              <p:cond delay="4500"/>
                            </p:stCondLst>
                            <p:childTnLst>
                              <p:par>
                                <p:cTn id="17" presetID="3" presetClass="entr" presetSubtype="10" fill="hold" nodeType="afterEffect">
                                  <p:stCondLst>
                                    <p:cond delay="1000"/>
                                  </p:stCondLst>
                                  <p:childTnLst>
                                    <p:set>
                                      <p:cBhvr>
                                        <p:cTn id="18" dur="1" fill="hold">
                                          <p:stCondLst>
                                            <p:cond delay="0"/>
                                          </p:stCondLst>
                                        </p:cTn>
                                        <p:tgtEl>
                                          <p:spTgt spid="8196"/>
                                        </p:tgtEl>
                                        <p:attrNameLst>
                                          <p:attrName>style.visibility</p:attrName>
                                        </p:attrNameLst>
                                      </p:cBhvr>
                                      <p:to>
                                        <p:strVal val="visible"/>
                                      </p:to>
                                    </p:set>
                                    <p:animEffect transition="in" filter="blinds(horizontal)">
                                      <p:cBhvr>
                                        <p:cTn id="19" dur="500"/>
                                        <p:tgtEl>
                                          <p:spTgt spid="8196"/>
                                        </p:tgtEl>
                                      </p:cBhvr>
                                    </p:animEffect>
                                  </p:childTnLst>
                                </p:cTn>
                              </p:par>
                            </p:childTnLst>
                          </p:cTn>
                        </p:par>
                        <p:par>
                          <p:cTn id="20" fill="hold">
                            <p:stCondLst>
                              <p:cond delay="6000"/>
                            </p:stCondLst>
                            <p:childTnLst>
                              <p:par>
                                <p:cTn id="21" presetID="3" presetClass="entr" presetSubtype="10" fill="hold" grpId="0" nodeType="afterEffect">
                                  <p:stCondLst>
                                    <p:cond delay="100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
        <p:nvSpPr>
          <p:cNvPr id="5" name="object 3">
            <a:extLst>
              <a:ext uri="{FF2B5EF4-FFF2-40B4-BE49-F238E27FC236}">
                <a16:creationId xmlns:a16="http://schemas.microsoft.com/office/drawing/2014/main" id="{0409B19A-6693-43E7-B35B-C85E49857B17}"/>
              </a:ext>
            </a:extLst>
          </p:cNvPr>
          <p:cNvSpPr txBox="1"/>
          <p:nvPr/>
        </p:nvSpPr>
        <p:spPr>
          <a:xfrm>
            <a:off x="1143000" y="2019300"/>
            <a:ext cx="15544800" cy="1258037"/>
          </a:xfrm>
          <a:prstGeom prst="rect">
            <a:avLst/>
          </a:prstGeom>
        </p:spPr>
        <p:txBody>
          <a:bodyPr vert="horz" wrap="square" lIns="0" tIns="13970" rIns="0" bIns="0" rtlCol="0">
            <a:spAutoFit/>
          </a:bodyPr>
          <a:lstStyle/>
          <a:p>
            <a:pPr marL="12700">
              <a:lnSpc>
                <a:spcPct val="100000"/>
              </a:lnSpc>
              <a:spcBef>
                <a:spcPts val="110"/>
              </a:spcBef>
            </a:pPr>
            <a:r>
              <a:rPr lang="bg-BG" sz="4000" b="1" spc="50">
                <a:solidFill>
                  <a:srgbClr val="243255"/>
                </a:solidFill>
                <a:cs typeface="Tahoma"/>
              </a:rPr>
              <a:t>Какво представлява познавателната гъвкавост? Други определения</a:t>
            </a:r>
          </a:p>
          <a:p>
            <a:pPr marL="12700">
              <a:lnSpc>
                <a:spcPct val="100000"/>
              </a:lnSpc>
              <a:spcBef>
                <a:spcPts val="110"/>
              </a:spcBef>
            </a:pPr>
            <a:r>
              <a:rPr lang="es-ES" sz="4000" b="1" spc="50">
                <a:solidFill>
                  <a:srgbClr val="243255"/>
                </a:solidFill>
                <a:cs typeface="Tahoma"/>
              </a:rPr>
              <a:t> </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3009900"/>
            <a:ext cx="16054544" cy="5509200"/>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ru-RU" altLang="ko-KR" sz="2400">
                <a:solidFill>
                  <a:srgbClr val="002060"/>
                </a:solidFill>
              </a:rPr>
              <a:t>Умствената способност да преминаваш от мисъл за едно понятие към друго. Колкото по-бързо можеш да „превключиш“ или „пренасочиш“ мисълта си от едно измерение в друго, толкова по-развита е твоята  познавателна гъвкавост.</a:t>
            </a:r>
          </a:p>
          <a:p>
            <a:pPr marL="342900" indent="-342900">
              <a:spcAft>
                <a:spcPts val="1200"/>
              </a:spcAft>
              <a:buFont typeface="Arial" panose="020B0604020202020204" pitchFamily="34" charset="0"/>
              <a:buChar char="•"/>
            </a:pPr>
            <a:r>
              <a:rPr lang="ru-RU" altLang="ko-KR" sz="2400">
                <a:solidFill>
                  <a:srgbClr val="002060"/>
                </a:solidFill>
              </a:rPr>
              <a:t>Способността да мислиш гъвкаво и лесно да променяш гледните си точки и подходите си.</a:t>
            </a:r>
          </a:p>
          <a:p>
            <a:pPr marL="342900" indent="-342900">
              <a:spcAft>
                <a:spcPts val="1200"/>
              </a:spcAft>
              <a:buFont typeface="Arial" panose="020B0604020202020204" pitchFamily="34" charset="0"/>
              <a:buChar char="•"/>
            </a:pPr>
            <a:r>
              <a:rPr lang="ru-RU" altLang="ko-KR" sz="2400">
                <a:solidFill>
                  <a:srgbClr val="002060"/>
                </a:solidFill>
              </a:rPr>
              <a:t>Вътрешно присъщо свойство на познавателната система, често свързвано с умствената способност за коригиране на дейността и съдържанието на тази система, превключване между различните условия  на задачата и съответните поведенчески реакции,  едновременното поддържане на множество концепции и прехвърлянето на вътрешното внимание между тях (William, 1962)</a:t>
            </a:r>
          </a:p>
          <a:p>
            <a:pPr marL="342900" indent="-342900">
              <a:spcAft>
                <a:spcPts val="1200"/>
              </a:spcAft>
              <a:buFont typeface="Arial" panose="020B0604020202020204" pitchFamily="34" charset="0"/>
              <a:buChar char="•"/>
            </a:pPr>
            <a:r>
              <a:rPr lang="ru-RU" altLang="ko-KR" sz="2400">
                <a:solidFill>
                  <a:srgbClr val="002060"/>
                </a:solidFill>
              </a:rPr>
              <a:t>За други академични определения, виж Ionescu (2012) </a:t>
            </a:r>
          </a:p>
          <a:p>
            <a:r>
              <a:rPr lang="bg-BG" altLang="ko-KR" sz="2400" u="sng">
                <a:solidFill>
                  <a:srgbClr val="002060"/>
                </a:solidFill>
              </a:rPr>
              <a:t>Други термини</a:t>
            </a:r>
            <a:r>
              <a:rPr lang="en-US" altLang="ko-KR" sz="2400" u="sng">
                <a:solidFill>
                  <a:srgbClr val="002060"/>
                </a:solidFill>
              </a:rPr>
              <a:t>:</a:t>
            </a:r>
            <a:r>
              <a:rPr lang="en-US" altLang="ko-KR" sz="2400">
                <a:solidFill>
                  <a:srgbClr val="002060"/>
                </a:solidFill>
              </a:rPr>
              <a:t> </a:t>
            </a:r>
            <a:r>
              <a:rPr lang="bg-BG" altLang="ko-KR" sz="2400">
                <a:solidFill>
                  <a:srgbClr val="002060"/>
                </a:solidFill>
              </a:rPr>
              <a:t>в невронауката ПГ е позната и като </a:t>
            </a:r>
            <a:r>
              <a:rPr lang="ru-RU" altLang="ko-KR" sz="2400">
                <a:solidFill>
                  <a:srgbClr val="002060"/>
                </a:solidFill>
              </a:rPr>
              <a:t>„превключване на вниманието“, „познавателно изместване“, „умствена гъвкавост“, „пренасочване“ и „превключване между задачите“</a:t>
            </a:r>
            <a:endParaRPr lang="en-US" altLang="ko-KR" sz="2400" dirty="0">
              <a:solidFill>
                <a:srgbClr val="002060"/>
              </a:solidFill>
            </a:endParaRPr>
          </a:p>
          <a:p>
            <a:endParaRPr lang="en-US" altLang="ko-KR" sz="1600" dirty="0">
              <a:solidFill>
                <a:srgbClr val="002060"/>
              </a:solidFill>
            </a:endParaRPr>
          </a:p>
          <a:p>
            <a:r>
              <a:rPr lang="en-US" altLang="ko-KR" sz="1600" dirty="0">
                <a:solidFill>
                  <a:srgbClr val="002060"/>
                </a:solidFill>
              </a:rPr>
              <a:t>* Scott, William A. (December 1962). "Cognitive complexity and cognitive flexibility". Sociometry. 25 (4): 405–414. doi:10.2307/2785779. JSTOR 2785779.</a:t>
            </a:r>
          </a:p>
          <a:p>
            <a:r>
              <a:rPr lang="en-US" altLang="ko-KR" sz="1600" dirty="0">
                <a:solidFill>
                  <a:srgbClr val="002060"/>
                </a:solidFill>
              </a:rPr>
              <a:t>** Ionescu (2012). Exploring the nature of cognitive flexibility. New ideas in psychology, 30(2), 190-200.)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par>
                          <p:cTn id="8" fill="hold">
                            <p:stCondLst>
                              <p:cond delay="1500"/>
                            </p:stCondLst>
                            <p:childTnLst>
                              <p:par>
                                <p:cTn id="9" presetID="3" presetClass="entr" presetSubtype="10" fill="hold" nodeType="afterEffect">
                                  <p:stCondLst>
                                    <p:cond delay="100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blinds(horizontal)">
                                      <p:cBhvr>
                                        <p:cTn id="11" dur="500"/>
                                        <p:tgtEl>
                                          <p:spTgt spid="10">
                                            <p:txEl>
                                              <p:pRg st="1" end="1"/>
                                            </p:txEl>
                                          </p:spTgt>
                                        </p:tgtEl>
                                      </p:cBhvr>
                                    </p:animEffect>
                                  </p:childTnLst>
                                </p:cTn>
                              </p:par>
                            </p:childTnLst>
                          </p:cTn>
                        </p:par>
                        <p:par>
                          <p:cTn id="12" fill="hold">
                            <p:stCondLst>
                              <p:cond delay="3000"/>
                            </p:stCondLst>
                            <p:childTnLst>
                              <p:par>
                                <p:cTn id="13" presetID="3" presetClass="entr" presetSubtype="10" fill="hold" nodeType="afterEffect">
                                  <p:stCondLst>
                                    <p:cond delay="100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blinds(horizontal)">
                                      <p:cBhvr>
                                        <p:cTn id="15" dur="500"/>
                                        <p:tgtEl>
                                          <p:spTgt spid="10">
                                            <p:txEl>
                                              <p:pRg st="2" end="2"/>
                                            </p:txEl>
                                          </p:spTgt>
                                        </p:tgtEl>
                                      </p:cBhvr>
                                    </p:animEffect>
                                  </p:childTnLst>
                                </p:cTn>
                              </p:par>
                            </p:childTnLst>
                          </p:cTn>
                        </p:par>
                        <p:par>
                          <p:cTn id="16" fill="hold">
                            <p:stCondLst>
                              <p:cond delay="4500"/>
                            </p:stCondLst>
                            <p:childTnLst>
                              <p:par>
                                <p:cTn id="17" presetID="3" presetClass="entr" presetSubtype="10" fill="hold" nodeType="afterEffect">
                                  <p:stCondLst>
                                    <p:cond delay="100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blinds(horizontal)">
                                      <p:cBhvr>
                                        <p:cTn id="19" dur="500"/>
                                        <p:tgtEl>
                                          <p:spTgt spid="10">
                                            <p:txEl>
                                              <p:pRg st="3" end="3"/>
                                            </p:txEl>
                                          </p:spTgt>
                                        </p:tgtEl>
                                      </p:cBhvr>
                                    </p:animEffect>
                                  </p:childTnLst>
                                </p:cTn>
                              </p:par>
                            </p:childTnLst>
                          </p:cTn>
                        </p:par>
                        <p:par>
                          <p:cTn id="20" fill="hold">
                            <p:stCondLst>
                              <p:cond delay="6000"/>
                            </p:stCondLst>
                            <p:childTnLst>
                              <p:par>
                                <p:cTn id="21" presetID="3" presetClass="entr" presetSubtype="10" fill="hold" nodeType="afterEffect">
                                  <p:stCondLst>
                                    <p:cond delay="100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blinds(horizontal)">
                                      <p:cBhvr>
                                        <p:cTn id="23" dur="500"/>
                                        <p:tgtEl>
                                          <p:spTgt spid="10">
                                            <p:txEl>
                                              <p:pRg st="4" end="4"/>
                                            </p:txEl>
                                          </p:spTgt>
                                        </p:tgtEl>
                                      </p:cBhvr>
                                    </p:animEffect>
                                  </p:childTnLst>
                                </p:cTn>
                              </p:par>
                            </p:childTnLst>
                          </p:cTn>
                        </p:par>
                        <p:par>
                          <p:cTn id="24" fill="hold">
                            <p:stCondLst>
                              <p:cond delay="7500"/>
                            </p:stCondLst>
                            <p:childTnLst>
                              <p:par>
                                <p:cTn id="25" presetID="1" presetClass="entr" presetSubtype="0" fill="hold" nodeType="after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par>
                          <p:cTn id="27" fill="hold">
                            <p:stCondLst>
                              <p:cond delay="7500"/>
                            </p:stCondLst>
                            <p:childTnLst>
                              <p:par>
                                <p:cTn id="28" presetID="1" presetClass="entr" presetSubtype="0" fill="hold" nodeType="afterEffect">
                                  <p:stCondLst>
                                    <p:cond delay="0"/>
                                  </p:stCondLst>
                                  <p:childTnLst>
                                    <p:set>
                                      <p:cBhvr>
                                        <p:cTn id="29"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
        <p:nvSpPr>
          <p:cNvPr id="5" name="object 3">
            <a:extLst>
              <a:ext uri="{FF2B5EF4-FFF2-40B4-BE49-F238E27FC236}">
                <a16:creationId xmlns:a16="http://schemas.microsoft.com/office/drawing/2014/main" id="{0409B19A-6693-43E7-B35B-C85E49857B17}"/>
              </a:ext>
            </a:extLst>
          </p:cNvPr>
          <p:cNvSpPr txBox="1"/>
          <p:nvPr/>
        </p:nvSpPr>
        <p:spPr>
          <a:xfrm>
            <a:off x="838200" y="571500"/>
            <a:ext cx="9582150" cy="1886414"/>
          </a:xfrm>
          <a:prstGeom prst="rect">
            <a:avLst/>
          </a:prstGeom>
        </p:spPr>
        <p:txBody>
          <a:bodyPr vert="horz" wrap="square" lIns="0" tIns="13970" rIns="0" bIns="0" rtlCol="0">
            <a:spAutoFit/>
          </a:bodyPr>
          <a:lstStyle/>
          <a:p>
            <a:pPr marL="12700">
              <a:lnSpc>
                <a:spcPct val="100000"/>
              </a:lnSpc>
              <a:spcBef>
                <a:spcPts val="110"/>
              </a:spcBef>
            </a:pPr>
            <a:r>
              <a:rPr lang="bg-BG" sz="4000" b="1" spc="50">
                <a:solidFill>
                  <a:srgbClr val="243255"/>
                </a:solidFill>
                <a:cs typeface="Tahoma"/>
              </a:rPr>
              <a:t>Какво представлява </a:t>
            </a:r>
          </a:p>
          <a:p>
            <a:pPr marL="12700">
              <a:lnSpc>
                <a:spcPct val="100000"/>
              </a:lnSpc>
              <a:spcBef>
                <a:spcPts val="110"/>
              </a:spcBef>
            </a:pPr>
            <a:r>
              <a:rPr lang="bg-BG" sz="4000" b="1" spc="50">
                <a:solidFill>
                  <a:srgbClr val="243255"/>
                </a:solidFill>
                <a:cs typeface="Tahoma"/>
              </a:rPr>
              <a:t>познавателната гъвкавост? </a:t>
            </a:r>
          </a:p>
          <a:p>
            <a:pPr marL="12700">
              <a:lnSpc>
                <a:spcPct val="100000"/>
              </a:lnSpc>
              <a:spcBef>
                <a:spcPts val="110"/>
              </a:spcBef>
            </a:pPr>
            <a:r>
              <a:rPr lang="bg-BG" sz="4000" b="1" spc="50">
                <a:solidFill>
                  <a:srgbClr val="243255"/>
                </a:solidFill>
                <a:cs typeface="Tahoma"/>
              </a:rPr>
              <a:t>		Аналогия</a:t>
            </a:r>
            <a:r>
              <a:rPr lang="es-ES" sz="4000" b="1" spc="50">
                <a:solidFill>
                  <a:srgbClr val="243255"/>
                </a:solidFill>
                <a:cs typeface="Tahoma"/>
              </a:rPr>
              <a:t> </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838200" y="2596833"/>
            <a:ext cx="7367744" cy="5693866"/>
          </a:xfrm>
          <a:prstGeom prst="rect">
            <a:avLst/>
          </a:prstGeom>
          <a:noFill/>
        </p:spPr>
        <p:txBody>
          <a:bodyPr wrap="square" rtlCol="0">
            <a:spAutoFit/>
          </a:bodyPr>
          <a:lstStyle/>
          <a:p>
            <a:r>
              <a:rPr lang="bg-BG" altLang="ko-KR" sz="2800" u="sng">
                <a:solidFill>
                  <a:srgbClr val="002060"/>
                </a:solidFill>
              </a:rPr>
              <a:t>Смяната на телевизионните канали</a:t>
            </a:r>
            <a:r>
              <a:rPr lang="en-US" altLang="ko-KR" sz="2800" u="sng">
                <a:solidFill>
                  <a:srgbClr val="002060"/>
                </a:solidFill>
              </a:rPr>
              <a:t>: </a:t>
            </a:r>
            <a:endParaRPr lang="en-US" altLang="ko-KR" sz="2800" u="sng" dirty="0">
              <a:solidFill>
                <a:srgbClr val="002060"/>
              </a:solidFill>
            </a:endParaRPr>
          </a:p>
          <a:p>
            <a:endParaRPr lang="en-US" altLang="ko-KR" sz="2800" dirty="0">
              <a:solidFill>
                <a:srgbClr val="002060"/>
              </a:solidFill>
            </a:endParaRPr>
          </a:p>
          <a:p>
            <a:r>
              <a:rPr lang="bg-BG" altLang="ko-KR" sz="2800">
                <a:solidFill>
                  <a:srgbClr val="002060"/>
                </a:solidFill>
              </a:rPr>
              <a:t>Мисли за каналите като за „потоци на мисълта“, а за телевизора като за твоя „мозък“.</a:t>
            </a:r>
            <a:r>
              <a:rPr lang="en-US" altLang="ko-KR" sz="2800">
                <a:solidFill>
                  <a:srgbClr val="002060"/>
                </a:solidFill>
              </a:rPr>
              <a:t>  </a:t>
            </a:r>
            <a:endParaRPr lang="en-US" altLang="ko-KR" sz="2800" dirty="0">
              <a:solidFill>
                <a:srgbClr val="002060"/>
              </a:solidFill>
            </a:endParaRPr>
          </a:p>
          <a:p>
            <a:endParaRPr lang="en-US" altLang="ko-KR" sz="2800" dirty="0">
              <a:solidFill>
                <a:srgbClr val="002060"/>
              </a:solidFill>
            </a:endParaRPr>
          </a:p>
          <a:p>
            <a:pPr marL="342900" indent="-342900">
              <a:buFont typeface="Arial" panose="020B0604020202020204" pitchFamily="34" charset="0"/>
              <a:buChar char="•"/>
            </a:pPr>
            <a:r>
              <a:rPr lang="ru-RU" altLang="ko-KR" sz="2800">
                <a:solidFill>
                  <a:srgbClr val="002060"/>
                </a:solidFill>
              </a:rPr>
              <a:t>Ако си само на един канал и не можеш да го смениш, познанието ти не е гъвкаво</a:t>
            </a:r>
            <a:r>
              <a:rPr lang="en-US" altLang="ko-KR" sz="2800">
                <a:solidFill>
                  <a:srgbClr val="002060"/>
                </a:solidFill>
              </a:rPr>
              <a:t>; </a:t>
            </a:r>
            <a:r>
              <a:rPr lang="bg-BG" altLang="ko-KR" sz="2800">
                <a:solidFill>
                  <a:srgbClr val="002060"/>
                </a:solidFill>
              </a:rPr>
              <a:t>твоите  мисловни потоци и твоите убеждения не могат да се променят.</a:t>
            </a:r>
            <a:endParaRPr lang="en-US" altLang="ko-KR" sz="2800" dirty="0">
              <a:solidFill>
                <a:srgbClr val="002060"/>
              </a:solidFill>
            </a:endParaRPr>
          </a:p>
          <a:p>
            <a:pPr marL="342900" indent="-342900">
              <a:buFont typeface="Arial" panose="020B0604020202020204" pitchFamily="34" charset="0"/>
              <a:buChar char="•"/>
            </a:pPr>
            <a:r>
              <a:rPr lang="ru-RU" altLang="ko-KR" sz="2800">
                <a:solidFill>
                  <a:srgbClr val="002060"/>
                </a:solidFill>
              </a:rPr>
              <a:t>Но ако с лекота използваш дистанционното и бързо превключваш между отделните канали, то тогава притежаваш добра познавателна гъвкавост.</a:t>
            </a:r>
            <a:endParaRPr lang="en-US" altLang="ko-KR" sz="2800" dirty="0">
              <a:solidFill>
                <a:srgbClr val="002060"/>
              </a:solidFill>
            </a:endParaRPr>
          </a:p>
        </p:txBody>
      </p:sp>
      <p:pic>
        <p:nvPicPr>
          <p:cNvPr id="9222" name="Picture 6" descr="Changing channels: what is the future of TV in the Middle East? - Arabian  Business">
            <a:extLst>
              <a:ext uri="{FF2B5EF4-FFF2-40B4-BE49-F238E27FC236}">
                <a16:creationId xmlns:a16="http://schemas.microsoft.com/office/drawing/2014/main" id="{C96AA4BB-8429-234B-B925-3758DDA86B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000" y="1716097"/>
            <a:ext cx="9296400" cy="600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94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0">
                                            <p:txEl>
                                              <p:pRg st="2" end="2"/>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9501344" cy="629660"/>
          </a:xfrm>
          <a:prstGeom prst="rect">
            <a:avLst/>
          </a:prstGeom>
        </p:spPr>
        <p:txBody>
          <a:bodyPr vert="horz" wrap="square" lIns="0" tIns="13970" rIns="0" bIns="0" rtlCol="0">
            <a:spAutoFit/>
          </a:bodyPr>
          <a:lstStyle/>
          <a:p>
            <a:pPr marL="12700">
              <a:lnSpc>
                <a:spcPct val="100000"/>
              </a:lnSpc>
              <a:spcBef>
                <a:spcPts val="110"/>
              </a:spcBef>
            </a:pPr>
            <a:r>
              <a:rPr lang="bg-BG" sz="4000" b="1" spc="50">
                <a:solidFill>
                  <a:srgbClr val="243255"/>
                </a:solidFill>
                <a:cs typeface="Tahoma"/>
              </a:rPr>
              <a:t>Какво виждаш</a:t>
            </a:r>
            <a:r>
              <a:rPr lang="es-ES" sz="4000" b="1" spc="50">
                <a:solidFill>
                  <a:srgbClr val="243255"/>
                </a:solidFill>
                <a:cs typeface="Tahoma"/>
              </a:rPr>
              <a:t>?</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pic>
        <p:nvPicPr>
          <p:cNvPr id="2050" name="Picture 2" descr="Duck or rabbit? 100-year-old optical illusion could tell you how creative  you are | The Independent">
            <a:extLst>
              <a:ext uri="{FF2B5EF4-FFF2-40B4-BE49-F238E27FC236}">
                <a16:creationId xmlns:a16="http://schemas.microsoft.com/office/drawing/2014/main" id="{E31E9385-193B-014A-AB9C-B1E0D5A746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6155" y="647700"/>
            <a:ext cx="10515600" cy="788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02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100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bg-BG"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Част</a:t>
            </a:r>
            <a:r>
              <a:rPr lang="en-US" altLang="ko-KR" sz="4800" b="1">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9501344" cy="1258037"/>
          </a:xfrm>
          <a:prstGeom prst="rect">
            <a:avLst/>
          </a:prstGeom>
        </p:spPr>
        <p:txBody>
          <a:bodyPr vert="horz" wrap="square" lIns="0" tIns="13970" rIns="0" bIns="0" rtlCol="0">
            <a:spAutoFit/>
          </a:bodyPr>
          <a:lstStyle/>
          <a:p>
            <a:pPr marL="12700">
              <a:lnSpc>
                <a:spcPct val="100000"/>
              </a:lnSpc>
              <a:spcBef>
                <a:spcPts val="110"/>
              </a:spcBef>
            </a:pPr>
            <a:r>
              <a:rPr lang="bg-BG" sz="4000" b="1" spc="50">
                <a:solidFill>
                  <a:srgbClr val="243255"/>
                </a:solidFill>
                <a:cs typeface="Tahoma"/>
              </a:rPr>
              <a:t>Какво виждаш?</a:t>
            </a:r>
          </a:p>
          <a:p>
            <a:pPr marL="12700">
              <a:lnSpc>
                <a:spcPct val="100000"/>
              </a:lnSpc>
              <a:spcBef>
                <a:spcPts val="110"/>
              </a:spcBef>
            </a:pP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pic>
        <p:nvPicPr>
          <p:cNvPr id="4098" name="Picture 2" descr="Face &amp;amp; Vase Illusion - Pictures, Photos &amp;amp; Images of Illusions - Science for  Kids">
            <a:extLst>
              <a:ext uri="{FF2B5EF4-FFF2-40B4-BE49-F238E27FC236}">
                <a16:creationId xmlns:a16="http://schemas.microsoft.com/office/drawing/2014/main" id="{DFCC2AD8-711A-3042-A557-16AEDE0544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9990" y="681789"/>
            <a:ext cx="7696200" cy="7404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73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20858</TotalTime>
  <Words>3556</Words>
  <Application>Microsoft Office PowerPoint</Application>
  <PresentationFormat>Niestandardowy</PresentationFormat>
  <Paragraphs>242</Paragraphs>
  <Slides>24</Slides>
  <Notes>24</Notes>
  <HiddenSlides>0</HiddenSlides>
  <MMClips>0</MMClips>
  <ScaleCrop>false</ScaleCrop>
  <HeadingPairs>
    <vt:vector size="6" baseType="variant">
      <vt:variant>
        <vt:lpstr>Używane czcionki</vt:lpstr>
      </vt:variant>
      <vt:variant>
        <vt:i4>7</vt:i4>
      </vt:variant>
      <vt:variant>
        <vt:lpstr>Motyw</vt:lpstr>
      </vt:variant>
      <vt:variant>
        <vt:i4>2</vt:i4>
      </vt:variant>
      <vt:variant>
        <vt:lpstr>Tytuły slajdów</vt:lpstr>
      </vt:variant>
      <vt:variant>
        <vt:i4>24</vt:i4>
      </vt:variant>
    </vt:vector>
  </HeadingPairs>
  <TitlesOfParts>
    <vt:vector size="33" baseType="lpstr">
      <vt:lpstr>맑은 고딕</vt:lpstr>
      <vt:lpstr>Arial</vt:lpstr>
      <vt:lpstr>Calibri</vt:lpstr>
      <vt:lpstr>Tahoma</vt:lpstr>
      <vt:lpstr>Times New Roman</vt:lpstr>
      <vt:lpstr>Wingdings</vt:lpstr>
      <vt:lpstr>YADLjI9qxTA 0</vt:lpstr>
      <vt:lpstr>Office Theme</vt:lpstr>
      <vt:lpstr>1_Office Theme</vt:lpstr>
      <vt:lpstr>Prezentacja programu PowerPoint</vt:lpstr>
      <vt:lpstr>ЦЕЛИ </vt:lpstr>
      <vt:lpstr>СЪДЪРЖАНИЕ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Благодаря!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essence RED</dc:title>
  <dc:creator>Monia Coppola</dc:creator>
  <cp:keywords>DAEZM6eZgec,BAEXurJiHZU</cp:keywords>
  <cp:lastModifiedBy>Karolina Palimąka</cp:lastModifiedBy>
  <cp:revision>104</cp:revision>
  <dcterms:created xsi:type="dcterms:W3CDTF">2021-03-19T11:51:00Z</dcterms:created>
  <dcterms:modified xsi:type="dcterms:W3CDTF">2022-02-15T12:19:11Z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