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3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18288000" cy="10287000"/>
  <p:notesSz cx="18288000" cy="10287000"/>
  <p:embeddedFontLst>
    <p:embeddedFont>
      <p:font typeface="Calibri" panose="020F0502020204030204" pitchFamily="34" charset="0"/>
      <p:regular r:id="rId37"/>
      <p:bold r:id="rId38"/>
      <p:italic r:id="rId39"/>
      <p:boldItalic r:id="rId40"/>
    </p:embeddedFont>
    <p:embeddedFont>
      <p:font typeface="Tahoma" panose="020B0604030504040204" pitchFamily="34" charset="0"/>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hCiA6QJ5Z5X/10E4Y5qHbQQ0xln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67F8C6B-734D-4D96-96BE-150074DE2C9D}">
  <a:tblStyle styleId="{467F8C6B-734D-4D96-96BE-150074DE2C9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610" y="43"/>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customschemas.google.com/relationships/presentationmetadata" Target="meta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0: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0: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1: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2: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3: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3: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4: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5: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15: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6: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16: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7: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17: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8: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18: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19: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19: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20: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20: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2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21: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2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22: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23: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3: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2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24: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25: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25: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26: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26: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27: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p27: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28: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p28: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29: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29: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30: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30: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3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31: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3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3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33: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33: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4: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5: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5: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6: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6: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7: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7: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8: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8: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9: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9: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obj">
  <p:cSld name="OBJECT">
    <p:bg>
      <p:bgPr>
        <a:solidFill>
          <a:schemeClr val="lt1"/>
        </a:solidFill>
        <a:effectLst/>
      </p:bgPr>
    </p:bg>
    <p:spTree>
      <p:nvGrpSpPr>
        <p:cNvPr id="1" name="Shape 18"/>
        <p:cNvGrpSpPr/>
        <p:nvPr/>
      </p:nvGrpSpPr>
      <p:grpSpPr>
        <a:xfrm>
          <a:off x="0" y="0"/>
          <a:ext cx="0" cy="0"/>
          <a:chOff x="0" y="0"/>
          <a:chExt cx="0" cy="0"/>
        </a:xfrm>
      </p:grpSpPr>
      <p:sp>
        <p:nvSpPr>
          <p:cNvPr id="19" name="Google Shape;19;p35"/>
          <p:cNvSpPr/>
          <p:nvPr/>
        </p:nvSpPr>
        <p:spPr>
          <a:xfrm>
            <a:off x="0" y="7337761"/>
            <a:ext cx="2320925" cy="2949575"/>
          </a:xfrm>
          <a:custGeom>
            <a:avLst/>
            <a:gdLst/>
            <a:ahLst/>
            <a:cxnLst/>
            <a:rect l="l" t="t" r="r" b="b"/>
            <a:pathLst>
              <a:path w="2320925" h="2949575" extrusionOk="0">
                <a:moveTo>
                  <a:pt x="2320748" y="2949238"/>
                </a:moveTo>
                <a:lnTo>
                  <a:pt x="0" y="2949238"/>
                </a:lnTo>
                <a:lnTo>
                  <a:pt x="0" y="0"/>
                </a:lnTo>
                <a:lnTo>
                  <a:pt x="2320748" y="2320062"/>
                </a:lnTo>
                <a:lnTo>
                  <a:pt x="2320748" y="2949238"/>
                </a:lnTo>
                <a:close/>
              </a:path>
            </a:pathLst>
          </a:custGeom>
          <a:solidFill>
            <a:srgbClr val="152D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0" name="Google Shape;20;p3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144000" y="2377571"/>
            <a:ext cx="6762749" cy="3248024"/>
          </a:xfrm>
          <a:prstGeom prst="rect">
            <a:avLst/>
          </a:prstGeom>
          <a:noFill/>
          <a:ln>
            <a:noFill/>
          </a:ln>
        </p:spPr>
      </p:pic>
      <p:sp>
        <p:nvSpPr>
          <p:cNvPr id="21" name="Google Shape;21;p35"/>
          <p:cNvSpPr/>
          <p:nvPr/>
        </p:nvSpPr>
        <p:spPr>
          <a:xfrm>
            <a:off x="1919664" y="0"/>
            <a:ext cx="1333500" cy="10287000"/>
          </a:xfrm>
          <a:custGeom>
            <a:avLst/>
            <a:gdLst/>
            <a:ahLst/>
            <a:cxnLst/>
            <a:rect l="l" t="t" r="r" b="b"/>
            <a:pathLst>
              <a:path w="1333500" h="10287000" extrusionOk="0">
                <a:moveTo>
                  <a:pt x="1333499" y="10286999"/>
                </a:moveTo>
                <a:lnTo>
                  <a:pt x="0" y="10286999"/>
                </a:lnTo>
                <a:lnTo>
                  <a:pt x="0" y="0"/>
                </a:lnTo>
                <a:lnTo>
                  <a:pt x="1333499" y="0"/>
                </a:lnTo>
                <a:lnTo>
                  <a:pt x="1333499" y="10286999"/>
                </a:lnTo>
                <a:close/>
              </a:path>
            </a:pathLst>
          </a:custGeom>
          <a:solidFill>
            <a:srgbClr val="FF1B2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22;p35"/>
          <p:cNvSpPr/>
          <p:nvPr/>
        </p:nvSpPr>
        <p:spPr>
          <a:xfrm>
            <a:off x="0" y="1779574"/>
            <a:ext cx="5175250" cy="8507730"/>
          </a:xfrm>
          <a:custGeom>
            <a:avLst/>
            <a:gdLst/>
            <a:ahLst/>
            <a:cxnLst/>
            <a:rect l="l" t="t" r="r" b="b"/>
            <a:pathLst>
              <a:path w="5175250" h="8507730" extrusionOk="0">
                <a:moveTo>
                  <a:pt x="2320747" y="2320061"/>
                </a:moveTo>
                <a:lnTo>
                  <a:pt x="0" y="0"/>
                </a:lnTo>
                <a:lnTo>
                  <a:pt x="0" y="5162562"/>
                </a:lnTo>
                <a:lnTo>
                  <a:pt x="2320747" y="7482611"/>
                </a:lnTo>
                <a:lnTo>
                  <a:pt x="2320747" y="2320061"/>
                </a:lnTo>
                <a:close/>
              </a:path>
              <a:path w="5175250" h="8507730" extrusionOk="0">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23;p35"/>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5"/>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5"/>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sz="1800">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90"/>
        <p:cNvGrpSpPr/>
        <p:nvPr/>
      </p:nvGrpSpPr>
      <p:grpSpPr>
        <a:xfrm>
          <a:off x="0" y="0"/>
          <a:ext cx="0" cy="0"/>
          <a:chOff x="0" y="0"/>
          <a:chExt cx="0" cy="0"/>
        </a:xfrm>
      </p:grpSpPr>
      <p:sp>
        <p:nvSpPr>
          <p:cNvPr id="91" name="Google Shape;91;p43"/>
          <p:cNvSpPr/>
          <p:nvPr/>
        </p:nvSpPr>
        <p:spPr>
          <a:xfrm>
            <a:off x="0" y="7337761"/>
            <a:ext cx="2320925" cy="2949575"/>
          </a:xfrm>
          <a:custGeom>
            <a:avLst/>
            <a:gdLst/>
            <a:ahLst/>
            <a:cxnLst/>
            <a:rect l="l" t="t" r="r" b="b"/>
            <a:pathLst>
              <a:path w="2320925" h="2949575" extrusionOk="0">
                <a:moveTo>
                  <a:pt x="2320748" y="2949238"/>
                </a:moveTo>
                <a:lnTo>
                  <a:pt x="0" y="2949238"/>
                </a:lnTo>
                <a:lnTo>
                  <a:pt x="0" y="0"/>
                </a:lnTo>
                <a:lnTo>
                  <a:pt x="2320748" y="2320062"/>
                </a:lnTo>
                <a:lnTo>
                  <a:pt x="2320748" y="2949238"/>
                </a:lnTo>
                <a:close/>
              </a:path>
            </a:pathLst>
          </a:custGeom>
          <a:solidFill>
            <a:srgbClr val="FF1B2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2" name="Google Shape;92;p4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144000" y="2377571"/>
            <a:ext cx="6762749" cy="3248024"/>
          </a:xfrm>
          <a:prstGeom prst="rect">
            <a:avLst/>
          </a:prstGeom>
          <a:noFill/>
          <a:ln>
            <a:noFill/>
          </a:ln>
        </p:spPr>
      </p:pic>
      <p:sp>
        <p:nvSpPr>
          <p:cNvPr id="93" name="Google Shape;93;p43"/>
          <p:cNvSpPr/>
          <p:nvPr/>
        </p:nvSpPr>
        <p:spPr>
          <a:xfrm>
            <a:off x="1919664" y="0"/>
            <a:ext cx="1333500" cy="10287000"/>
          </a:xfrm>
          <a:custGeom>
            <a:avLst/>
            <a:gdLst/>
            <a:ahLst/>
            <a:cxnLst/>
            <a:rect l="l" t="t" r="r" b="b"/>
            <a:pathLst>
              <a:path w="1333500" h="10287000" extrusionOk="0">
                <a:moveTo>
                  <a:pt x="1333499" y="10286999"/>
                </a:moveTo>
                <a:lnTo>
                  <a:pt x="0" y="10286999"/>
                </a:lnTo>
                <a:lnTo>
                  <a:pt x="0" y="0"/>
                </a:lnTo>
                <a:lnTo>
                  <a:pt x="1333499" y="0"/>
                </a:lnTo>
                <a:lnTo>
                  <a:pt x="1333499" y="10286999"/>
                </a:lnTo>
                <a:close/>
              </a:path>
            </a:pathLst>
          </a:custGeom>
          <a:solidFill>
            <a:srgbClr val="152D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43"/>
          <p:cNvSpPr/>
          <p:nvPr/>
        </p:nvSpPr>
        <p:spPr>
          <a:xfrm>
            <a:off x="0" y="1779574"/>
            <a:ext cx="5175250" cy="8507730"/>
          </a:xfrm>
          <a:custGeom>
            <a:avLst/>
            <a:gdLst/>
            <a:ahLst/>
            <a:cxnLst/>
            <a:rect l="l" t="t" r="r" b="b"/>
            <a:pathLst>
              <a:path w="5175250" h="8507730" extrusionOk="0">
                <a:moveTo>
                  <a:pt x="2320747" y="2320061"/>
                </a:moveTo>
                <a:lnTo>
                  <a:pt x="0" y="0"/>
                </a:lnTo>
                <a:lnTo>
                  <a:pt x="0" y="5162562"/>
                </a:lnTo>
                <a:lnTo>
                  <a:pt x="2320747" y="7482611"/>
                </a:lnTo>
                <a:lnTo>
                  <a:pt x="2320747" y="2320061"/>
                </a:lnTo>
                <a:close/>
              </a:path>
              <a:path w="5175250" h="8507730" extrusionOk="0">
                <a:moveTo>
                  <a:pt x="5175148" y="5134191"/>
                </a:moveTo>
                <a:lnTo>
                  <a:pt x="2593111" y="2552928"/>
                </a:lnTo>
                <a:lnTo>
                  <a:pt x="2593111" y="7715491"/>
                </a:lnTo>
                <a:lnTo>
                  <a:pt x="3385299" y="8507438"/>
                </a:lnTo>
                <a:lnTo>
                  <a:pt x="5175148" y="8507438"/>
                </a:lnTo>
                <a:lnTo>
                  <a:pt x="5175148" y="5134191"/>
                </a:lnTo>
                <a:close/>
              </a:path>
            </a:pathLst>
          </a:custGeom>
          <a:solidFill>
            <a:srgbClr val="FF1B2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43"/>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43"/>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43"/>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sz="180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sp>
        <p:nvSpPr>
          <p:cNvPr id="27" name="Google Shape;27;p36"/>
          <p:cNvSpPr txBox="1">
            <a:spLocks noGrp="1"/>
          </p:cNvSpPr>
          <p:nvPr>
            <p:ph type="title"/>
          </p:nvPr>
        </p:nvSpPr>
        <p:spPr>
          <a:xfrm>
            <a:off x="3770045" y="3861156"/>
            <a:ext cx="10747908" cy="1397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9000" b="1" i="0">
                <a:solidFill>
                  <a:srgbClr val="152D5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 name="Google Shape;29;p36"/>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6"/>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6"/>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32"/>
        <p:cNvGrpSpPr/>
        <p:nvPr/>
      </p:nvGrpSpPr>
      <p:grpSpPr>
        <a:xfrm>
          <a:off x="0" y="0"/>
          <a:ext cx="0" cy="0"/>
          <a:chOff x="0" y="0"/>
          <a:chExt cx="0" cy="0"/>
        </a:xfrm>
      </p:grpSpPr>
      <p:sp>
        <p:nvSpPr>
          <p:cNvPr id="33" name="Google Shape;33;p39"/>
          <p:cNvSpPr/>
          <p:nvPr/>
        </p:nvSpPr>
        <p:spPr>
          <a:xfrm>
            <a:off x="0" y="7337763"/>
            <a:ext cx="2320925" cy="2949575"/>
          </a:xfrm>
          <a:custGeom>
            <a:avLst/>
            <a:gdLst/>
            <a:ahLst/>
            <a:cxnLst/>
            <a:rect l="l" t="t" r="r" b="b"/>
            <a:pathLst>
              <a:path w="2320925" h="2949575" extrusionOk="0">
                <a:moveTo>
                  <a:pt x="2320748" y="2949236"/>
                </a:moveTo>
                <a:lnTo>
                  <a:pt x="0" y="2949236"/>
                </a:lnTo>
                <a:lnTo>
                  <a:pt x="0" y="0"/>
                </a:lnTo>
                <a:lnTo>
                  <a:pt x="2320748" y="2320062"/>
                </a:lnTo>
                <a:lnTo>
                  <a:pt x="2320748" y="2949236"/>
                </a:lnTo>
                <a:close/>
              </a:path>
            </a:pathLst>
          </a:custGeom>
          <a:solidFill>
            <a:srgbClr val="152D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34;p39"/>
          <p:cNvSpPr/>
          <p:nvPr/>
        </p:nvSpPr>
        <p:spPr>
          <a:xfrm>
            <a:off x="1919664" y="3"/>
            <a:ext cx="1333500" cy="10287000"/>
          </a:xfrm>
          <a:custGeom>
            <a:avLst/>
            <a:gdLst/>
            <a:ahLst/>
            <a:cxnLst/>
            <a:rect l="l" t="t" r="r" b="b"/>
            <a:pathLst>
              <a:path w="1333500" h="10287000" extrusionOk="0">
                <a:moveTo>
                  <a:pt x="1333499" y="10286999"/>
                </a:moveTo>
                <a:lnTo>
                  <a:pt x="0" y="10286999"/>
                </a:lnTo>
                <a:lnTo>
                  <a:pt x="0" y="0"/>
                </a:lnTo>
                <a:lnTo>
                  <a:pt x="1333499" y="0"/>
                </a:lnTo>
                <a:lnTo>
                  <a:pt x="1333499" y="10286999"/>
                </a:lnTo>
                <a:close/>
              </a:path>
            </a:pathLst>
          </a:custGeom>
          <a:solidFill>
            <a:srgbClr val="FF1B2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35;p39"/>
          <p:cNvSpPr/>
          <p:nvPr/>
        </p:nvSpPr>
        <p:spPr>
          <a:xfrm>
            <a:off x="0" y="1779586"/>
            <a:ext cx="5175250" cy="8507730"/>
          </a:xfrm>
          <a:custGeom>
            <a:avLst/>
            <a:gdLst/>
            <a:ahLst/>
            <a:cxnLst/>
            <a:rect l="l" t="t" r="r" b="b"/>
            <a:pathLst>
              <a:path w="5175250" h="8507730" extrusionOk="0">
                <a:moveTo>
                  <a:pt x="2320747" y="2320061"/>
                </a:moveTo>
                <a:lnTo>
                  <a:pt x="0" y="0"/>
                </a:lnTo>
                <a:lnTo>
                  <a:pt x="0" y="5162550"/>
                </a:lnTo>
                <a:lnTo>
                  <a:pt x="2320747" y="7482611"/>
                </a:lnTo>
                <a:lnTo>
                  <a:pt x="2320747" y="2320061"/>
                </a:lnTo>
                <a:close/>
              </a:path>
              <a:path w="5175250" h="8507730" extrusionOk="0">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6" name="Google Shape;36;p39"/>
          <p:cNvPicPr preferRelativeResize="0"/>
          <p:nvPr/>
        </p:nvPicPr>
        <p:blipFill rotWithShape="1">
          <a:blip r:embed="rId2">
            <a:alphaModFix/>
          </a:blip>
          <a:srcRect/>
          <a:stretch/>
        </p:blipFill>
        <p:spPr>
          <a:xfrm>
            <a:off x="6370720" y="9572870"/>
            <a:ext cx="11740249" cy="529936"/>
          </a:xfrm>
          <a:prstGeom prst="rect">
            <a:avLst/>
          </a:prstGeom>
          <a:noFill/>
          <a:ln>
            <a:noFill/>
          </a:ln>
        </p:spPr>
      </p:pic>
      <p:sp>
        <p:nvSpPr>
          <p:cNvPr id="37" name="Google Shape;37;p39"/>
          <p:cNvSpPr txBox="1">
            <a:spLocks noGrp="1"/>
          </p:cNvSpPr>
          <p:nvPr>
            <p:ph type="title"/>
          </p:nvPr>
        </p:nvSpPr>
        <p:spPr>
          <a:xfrm>
            <a:off x="3770045" y="3861156"/>
            <a:ext cx="10747908" cy="1397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9000" b="1" i="0">
                <a:solidFill>
                  <a:srgbClr val="152D5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9"/>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9"/>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1"/>
        <p:cNvGrpSpPr/>
        <p:nvPr/>
      </p:nvGrpSpPr>
      <p:grpSpPr>
        <a:xfrm>
          <a:off x="0" y="0"/>
          <a:ext cx="0" cy="0"/>
          <a:chOff x="0" y="0"/>
          <a:chExt cx="0" cy="0"/>
        </a:xfrm>
      </p:grpSpPr>
      <p:sp>
        <p:nvSpPr>
          <p:cNvPr id="42" name="Google Shape;42;p44"/>
          <p:cNvSpPr txBox="1">
            <a:spLocks noGrp="1"/>
          </p:cNvSpPr>
          <p:nvPr>
            <p:ph type="ctrTitle"/>
          </p:nvPr>
        </p:nvSpPr>
        <p:spPr>
          <a:xfrm>
            <a:off x="1371600" y="3188970"/>
            <a:ext cx="15544800" cy="216027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44"/>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4"/>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4"/>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4"/>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7"/>
        <p:cNvGrpSpPr/>
        <p:nvPr/>
      </p:nvGrpSpPr>
      <p:grpSpPr>
        <a:xfrm>
          <a:off x="0" y="0"/>
          <a:ext cx="0" cy="0"/>
          <a:chOff x="0" y="0"/>
          <a:chExt cx="0" cy="0"/>
        </a:xfrm>
      </p:grpSpPr>
      <p:sp>
        <p:nvSpPr>
          <p:cNvPr id="48" name="Google Shape;48;p45"/>
          <p:cNvSpPr txBox="1">
            <a:spLocks noGrp="1"/>
          </p:cNvSpPr>
          <p:nvPr>
            <p:ph type="title"/>
          </p:nvPr>
        </p:nvSpPr>
        <p:spPr>
          <a:xfrm>
            <a:off x="3770045" y="3861156"/>
            <a:ext cx="10747908" cy="1397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9000" b="1" i="0">
                <a:solidFill>
                  <a:srgbClr val="152D54"/>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45"/>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0" name="Google Shape;50;p45"/>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1" name="Google Shape;51;p45"/>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5"/>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5"/>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sz="1800">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3"/>
        <p:cNvGrpSpPr/>
        <p:nvPr/>
      </p:nvGrpSpPr>
      <p:grpSpPr>
        <a:xfrm>
          <a:off x="0" y="0"/>
          <a:ext cx="0" cy="0"/>
          <a:chOff x="0" y="0"/>
          <a:chExt cx="0" cy="0"/>
        </a:xfrm>
      </p:grpSpPr>
      <p:sp>
        <p:nvSpPr>
          <p:cNvPr id="64" name="Google Shape;64;p38"/>
          <p:cNvSpPr txBox="1">
            <a:spLocks noGrp="1"/>
          </p:cNvSpPr>
          <p:nvPr>
            <p:ph type="title"/>
          </p:nvPr>
        </p:nvSpPr>
        <p:spPr>
          <a:xfrm>
            <a:off x="3770045" y="3861156"/>
            <a:ext cx="10747908" cy="1397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9000" b="1" i="0">
                <a:solidFill>
                  <a:srgbClr val="152D5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8"/>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6" name="Google Shape;66;p38"/>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8"/>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sz="1800">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9"/>
        <p:cNvGrpSpPr/>
        <p:nvPr/>
      </p:nvGrpSpPr>
      <p:grpSpPr>
        <a:xfrm>
          <a:off x="0" y="0"/>
          <a:ext cx="0" cy="0"/>
          <a:chOff x="0" y="0"/>
          <a:chExt cx="0" cy="0"/>
        </a:xfrm>
      </p:grpSpPr>
      <p:sp>
        <p:nvSpPr>
          <p:cNvPr id="70" name="Google Shape;70;p40"/>
          <p:cNvSpPr txBox="1">
            <a:spLocks noGrp="1"/>
          </p:cNvSpPr>
          <p:nvPr>
            <p:ph type="ctrTitle"/>
          </p:nvPr>
        </p:nvSpPr>
        <p:spPr>
          <a:xfrm>
            <a:off x="1371600" y="3188970"/>
            <a:ext cx="15544800" cy="216027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40"/>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0"/>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0"/>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0"/>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sz="1800">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5"/>
        <p:cNvGrpSpPr/>
        <p:nvPr/>
      </p:nvGrpSpPr>
      <p:grpSpPr>
        <a:xfrm>
          <a:off x="0" y="0"/>
          <a:ext cx="0" cy="0"/>
          <a:chOff x="0" y="0"/>
          <a:chExt cx="0" cy="0"/>
        </a:xfrm>
      </p:grpSpPr>
      <p:sp>
        <p:nvSpPr>
          <p:cNvPr id="76" name="Google Shape;76;p41"/>
          <p:cNvSpPr txBox="1">
            <a:spLocks noGrp="1"/>
          </p:cNvSpPr>
          <p:nvPr>
            <p:ph type="title"/>
          </p:nvPr>
        </p:nvSpPr>
        <p:spPr>
          <a:xfrm>
            <a:off x="3770045" y="3861156"/>
            <a:ext cx="10747908" cy="1397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9000" b="1" i="0">
                <a:solidFill>
                  <a:srgbClr val="152D5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41"/>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8" name="Google Shape;78;p41"/>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9" name="Google Shape;79;p41"/>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1"/>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1"/>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sz="1800">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82"/>
        <p:cNvGrpSpPr/>
        <p:nvPr/>
      </p:nvGrpSpPr>
      <p:grpSpPr>
        <a:xfrm>
          <a:off x="0" y="0"/>
          <a:ext cx="0" cy="0"/>
          <a:chOff x="0" y="0"/>
          <a:chExt cx="0" cy="0"/>
        </a:xfrm>
      </p:grpSpPr>
      <p:sp>
        <p:nvSpPr>
          <p:cNvPr id="83" name="Google Shape;83;p42"/>
          <p:cNvSpPr/>
          <p:nvPr/>
        </p:nvSpPr>
        <p:spPr>
          <a:xfrm>
            <a:off x="0" y="7337763"/>
            <a:ext cx="2320925" cy="2949575"/>
          </a:xfrm>
          <a:custGeom>
            <a:avLst/>
            <a:gdLst/>
            <a:ahLst/>
            <a:cxnLst/>
            <a:rect l="l" t="t" r="r" b="b"/>
            <a:pathLst>
              <a:path w="2320925" h="2949575" extrusionOk="0">
                <a:moveTo>
                  <a:pt x="2320748" y="2949236"/>
                </a:moveTo>
                <a:lnTo>
                  <a:pt x="0" y="2949236"/>
                </a:lnTo>
                <a:lnTo>
                  <a:pt x="0" y="0"/>
                </a:lnTo>
                <a:lnTo>
                  <a:pt x="2320748" y="2320062"/>
                </a:lnTo>
                <a:lnTo>
                  <a:pt x="2320748" y="2949236"/>
                </a:lnTo>
                <a:close/>
              </a:path>
            </a:pathLst>
          </a:custGeom>
          <a:solidFill>
            <a:srgbClr val="FF1B2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 name="Google Shape;84;p42"/>
          <p:cNvSpPr/>
          <p:nvPr/>
        </p:nvSpPr>
        <p:spPr>
          <a:xfrm>
            <a:off x="1919664" y="3"/>
            <a:ext cx="1333500" cy="10287000"/>
          </a:xfrm>
          <a:custGeom>
            <a:avLst/>
            <a:gdLst/>
            <a:ahLst/>
            <a:cxnLst/>
            <a:rect l="l" t="t" r="r" b="b"/>
            <a:pathLst>
              <a:path w="1333500" h="10287000" extrusionOk="0">
                <a:moveTo>
                  <a:pt x="1333499" y="10286999"/>
                </a:moveTo>
                <a:lnTo>
                  <a:pt x="0" y="10286999"/>
                </a:lnTo>
                <a:lnTo>
                  <a:pt x="0" y="0"/>
                </a:lnTo>
                <a:lnTo>
                  <a:pt x="1333499" y="0"/>
                </a:lnTo>
                <a:lnTo>
                  <a:pt x="1333499" y="10286999"/>
                </a:lnTo>
                <a:close/>
              </a:path>
            </a:pathLst>
          </a:custGeom>
          <a:solidFill>
            <a:srgbClr val="152D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 name="Google Shape;85;p42"/>
          <p:cNvSpPr/>
          <p:nvPr/>
        </p:nvSpPr>
        <p:spPr>
          <a:xfrm>
            <a:off x="0" y="1779586"/>
            <a:ext cx="5175250" cy="8507730"/>
          </a:xfrm>
          <a:custGeom>
            <a:avLst/>
            <a:gdLst/>
            <a:ahLst/>
            <a:cxnLst/>
            <a:rect l="l" t="t" r="r" b="b"/>
            <a:pathLst>
              <a:path w="5175250" h="8507730" extrusionOk="0">
                <a:moveTo>
                  <a:pt x="2320747" y="2320061"/>
                </a:moveTo>
                <a:lnTo>
                  <a:pt x="0" y="0"/>
                </a:lnTo>
                <a:lnTo>
                  <a:pt x="0" y="5162550"/>
                </a:lnTo>
                <a:lnTo>
                  <a:pt x="2320747" y="7482611"/>
                </a:lnTo>
                <a:lnTo>
                  <a:pt x="2320747" y="2320061"/>
                </a:lnTo>
                <a:close/>
              </a:path>
              <a:path w="5175250" h="8507730" extrusionOk="0">
                <a:moveTo>
                  <a:pt x="5175148" y="5134191"/>
                </a:moveTo>
                <a:lnTo>
                  <a:pt x="2593111" y="2552916"/>
                </a:lnTo>
                <a:lnTo>
                  <a:pt x="2593111" y="7715478"/>
                </a:lnTo>
                <a:lnTo>
                  <a:pt x="3385299" y="8507425"/>
                </a:lnTo>
                <a:lnTo>
                  <a:pt x="5175148" y="8507425"/>
                </a:lnTo>
                <a:lnTo>
                  <a:pt x="5175148" y="5134191"/>
                </a:lnTo>
                <a:close/>
              </a:path>
            </a:pathLst>
          </a:custGeom>
          <a:solidFill>
            <a:srgbClr val="FF1B2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42"/>
          <p:cNvSpPr txBox="1">
            <a:spLocks noGrp="1"/>
          </p:cNvSpPr>
          <p:nvPr>
            <p:ph type="title"/>
          </p:nvPr>
        </p:nvSpPr>
        <p:spPr>
          <a:xfrm>
            <a:off x="3770045" y="3861156"/>
            <a:ext cx="10747908" cy="13970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9000" b="1" i="0">
                <a:solidFill>
                  <a:srgbClr val="152D5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42"/>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2"/>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2"/>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p:nvPr/>
        </p:nvSpPr>
        <p:spPr>
          <a:xfrm>
            <a:off x="0" y="8512721"/>
            <a:ext cx="18288000" cy="1771650"/>
          </a:xfrm>
          <a:custGeom>
            <a:avLst/>
            <a:gdLst/>
            <a:ahLst/>
            <a:cxnLst/>
            <a:rect l="l" t="t" r="r" b="b"/>
            <a:pathLst>
              <a:path w="18288000" h="1771650" extrusionOk="0">
                <a:moveTo>
                  <a:pt x="18287998" y="1771649"/>
                </a:moveTo>
                <a:lnTo>
                  <a:pt x="0" y="1771649"/>
                </a:lnTo>
                <a:lnTo>
                  <a:pt x="0" y="0"/>
                </a:lnTo>
                <a:lnTo>
                  <a:pt x="18287998" y="0"/>
                </a:lnTo>
                <a:lnTo>
                  <a:pt x="18287998" y="1771649"/>
                </a:lnTo>
                <a:close/>
              </a:path>
            </a:pathLst>
          </a:custGeom>
          <a:solidFill>
            <a:srgbClr val="FF1B2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34"/>
          <p:cNvSpPr/>
          <p:nvPr/>
        </p:nvSpPr>
        <p:spPr>
          <a:xfrm>
            <a:off x="1209657" y="8521585"/>
            <a:ext cx="7934325" cy="1765935"/>
          </a:xfrm>
          <a:custGeom>
            <a:avLst/>
            <a:gdLst/>
            <a:ahLst/>
            <a:cxnLst/>
            <a:rect l="l" t="t" r="r" b="b"/>
            <a:pathLst>
              <a:path w="7934325" h="1765934" extrusionOk="0">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2;p34"/>
          <p:cNvSpPr/>
          <p:nvPr/>
        </p:nvSpPr>
        <p:spPr>
          <a:xfrm>
            <a:off x="12620321" y="8482166"/>
            <a:ext cx="2223770" cy="1797050"/>
          </a:xfrm>
          <a:custGeom>
            <a:avLst/>
            <a:gdLst/>
            <a:ahLst/>
            <a:cxnLst/>
            <a:rect l="l" t="t" r="r" b="b"/>
            <a:pathLst>
              <a:path w="2223769" h="1797050" extrusionOk="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34"/>
          <p:cNvSpPr txBox="1">
            <a:spLocks noGrp="1"/>
          </p:cNvSpPr>
          <p:nvPr>
            <p:ph type="title"/>
          </p:nvPr>
        </p:nvSpPr>
        <p:spPr>
          <a:xfrm>
            <a:off x="3770045" y="3861156"/>
            <a:ext cx="10747908" cy="13970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9000" b="1" i="0" u="none" strike="noStrike" cap="none">
                <a:solidFill>
                  <a:srgbClr val="152D54"/>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34"/>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5" name="Google Shape;15;p34"/>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34"/>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34"/>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b="0" u="non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
        <p:nvSpPr>
          <p:cNvPr id="55" name="Google Shape;55;p37"/>
          <p:cNvSpPr/>
          <p:nvPr/>
        </p:nvSpPr>
        <p:spPr>
          <a:xfrm>
            <a:off x="0" y="8512721"/>
            <a:ext cx="18288000" cy="1771650"/>
          </a:xfrm>
          <a:custGeom>
            <a:avLst/>
            <a:gdLst/>
            <a:ahLst/>
            <a:cxnLst/>
            <a:rect l="l" t="t" r="r" b="b"/>
            <a:pathLst>
              <a:path w="18288000" h="1771650" extrusionOk="0">
                <a:moveTo>
                  <a:pt x="18287998" y="1771649"/>
                </a:moveTo>
                <a:lnTo>
                  <a:pt x="0" y="1771649"/>
                </a:lnTo>
                <a:lnTo>
                  <a:pt x="0" y="0"/>
                </a:lnTo>
                <a:lnTo>
                  <a:pt x="18287998" y="0"/>
                </a:lnTo>
                <a:lnTo>
                  <a:pt x="18287998" y="1771649"/>
                </a:lnTo>
                <a:close/>
              </a:path>
            </a:pathLst>
          </a:custGeom>
          <a:solidFill>
            <a:srgbClr val="152D5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37"/>
          <p:cNvSpPr/>
          <p:nvPr/>
        </p:nvSpPr>
        <p:spPr>
          <a:xfrm>
            <a:off x="12620321" y="8482166"/>
            <a:ext cx="2223770" cy="1797050"/>
          </a:xfrm>
          <a:custGeom>
            <a:avLst/>
            <a:gdLst/>
            <a:ahLst/>
            <a:cxnLst/>
            <a:rect l="l" t="t" r="r" b="b"/>
            <a:pathLst>
              <a:path w="2223769" h="1797050" extrusionOk="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 name="Google Shape;57;p37"/>
          <p:cNvSpPr/>
          <p:nvPr/>
        </p:nvSpPr>
        <p:spPr>
          <a:xfrm>
            <a:off x="2322659" y="8517270"/>
            <a:ext cx="6817359" cy="1769745"/>
          </a:xfrm>
          <a:custGeom>
            <a:avLst/>
            <a:gdLst/>
            <a:ahLst/>
            <a:cxnLst/>
            <a:rect l="l" t="t" r="r" b="b"/>
            <a:pathLst>
              <a:path w="6817359" h="1769745" extrusionOk="0">
                <a:moveTo>
                  <a:pt x="6817229" y="0"/>
                </a:moveTo>
                <a:lnTo>
                  <a:pt x="5048259" y="1769728"/>
                </a:lnTo>
                <a:lnTo>
                  <a:pt x="0" y="1769728"/>
                </a:lnTo>
                <a:lnTo>
                  <a:pt x="1768979" y="0"/>
                </a:lnTo>
                <a:lnTo>
                  <a:pt x="6817229" y="0"/>
                </a:lnTo>
                <a:close/>
              </a:path>
            </a:pathLst>
          </a:custGeom>
          <a:solidFill>
            <a:srgbClr val="FF1B2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37"/>
          <p:cNvSpPr txBox="1">
            <a:spLocks noGrp="1"/>
          </p:cNvSpPr>
          <p:nvPr>
            <p:ph type="title"/>
          </p:nvPr>
        </p:nvSpPr>
        <p:spPr>
          <a:xfrm>
            <a:off x="3770045" y="3861156"/>
            <a:ext cx="10747908" cy="13970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9000" b="1" i="0" u="none" strike="noStrike" cap="none">
                <a:solidFill>
                  <a:srgbClr val="152D5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Google Shape;59;p37"/>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60" name="Google Shape;60;p37"/>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3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3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hyperlink" Target="https://eur-lex.europa.eu/legal-content/EN/TXT/PDF/?uri=CELEX:32006H0962&amp;from=EN"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hyperlink" Target="https://publications.jrc.ec.europa.eu/repository/handle/JRC101581"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
          <p:cNvSpPr txBox="1"/>
          <p:nvPr/>
        </p:nvSpPr>
        <p:spPr>
          <a:xfrm>
            <a:off x="9563100" y="6057900"/>
            <a:ext cx="6019800" cy="889346"/>
          </a:xfrm>
          <a:prstGeom prst="rect">
            <a:avLst/>
          </a:prstGeom>
          <a:noFill/>
          <a:ln>
            <a:noFill/>
          </a:ln>
        </p:spPr>
        <p:txBody>
          <a:bodyPr spcFirstLastPara="1" wrap="square" lIns="0" tIns="67925" rIns="0" bIns="0" anchor="t" anchorCtr="0">
            <a:spAutoFit/>
          </a:bodyPr>
          <a:lstStyle/>
          <a:p>
            <a:pPr marL="572770" marR="0" lvl="0" indent="0" algn="l" rtl="0">
              <a:lnSpc>
                <a:spcPct val="100000"/>
              </a:lnSpc>
              <a:spcBef>
                <a:spcPts val="0"/>
              </a:spcBef>
              <a:spcAft>
                <a:spcPts val="0"/>
              </a:spcAft>
              <a:buClr>
                <a:srgbClr val="152D54"/>
              </a:buClr>
              <a:buSzPts val="2500"/>
              <a:buFont typeface="Tahoma"/>
              <a:buNone/>
            </a:pPr>
            <a:r>
              <a:rPr lang="en-US" sz="2500" b="1" i="0" u="none" strike="noStrike" cap="none">
                <a:solidFill>
                  <a:srgbClr val="152D54"/>
                </a:solidFill>
                <a:latin typeface="Tahoma"/>
                <a:ea typeface="Tahoma"/>
                <a:cs typeface="Tahoma"/>
                <a:sym typeface="Tahoma"/>
              </a:rPr>
              <a:t>Enhance Soft  Skills to Nurture</a:t>
            </a:r>
            <a:endParaRPr sz="2500" b="0" i="0" u="none" strike="noStrike" cap="none">
              <a:solidFill>
                <a:srgbClr val="000000"/>
              </a:solidFill>
              <a:latin typeface="Tahoma"/>
              <a:ea typeface="Tahoma"/>
              <a:cs typeface="Tahoma"/>
              <a:sym typeface="Tahoma"/>
            </a:endParaRPr>
          </a:p>
          <a:p>
            <a:pPr marL="0" marR="0" lvl="0" indent="0" algn="l" rtl="0">
              <a:lnSpc>
                <a:spcPct val="100000"/>
              </a:lnSpc>
              <a:spcBef>
                <a:spcPts val="434"/>
              </a:spcBef>
              <a:spcAft>
                <a:spcPts val="0"/>
              </a:spcAft>
              <a:buClr>
                <a:srgbClr val="152D54"/>
              </a:buClr>
              <a:buSzPts val="2500"/>
              <a:buFont typeface="Tahoma"/>
              <a:buNone/>
            </a:pPr>
            <a:r>
              <a:rPr lang="en-US" sz="2500" b="1" i="0" u="none" strike="noStrike" cap="none">
                <a:solidFill>
                  <a:srgbClr val="152D54"/>
                </a:solidFill>
                <a:latin typeface="Tahoma"/>
                <a:ea typeface="Tahoma"/>
                <a:cs typeface="Tahoma"/>
                <a:sym typeface="Tahoma"/>
              </a:rPr>
              <a:t>Competitiveness and Employability</a:t>
            </a:r>
            <a:endParaRPr sz="2500" b="0" i="0" u="none" strike="noStrike" cap="none">
              <a:solidFill>
                <a:srgbClr val="000000"/>
              </a:solidFill>
              <a:latin typeface="Tahoma"/>
              <a:ea typeface="Tahoma"/>
              <a:cs typeface="Tahoma"/>
              <a:sym typeface="Tahoma"/>
            </a:endParaRPr>
          </a:p>
        </p:txBody>
      </p:sp>
      <p:sp>
        <p:nvSpPr>
          <p:cNvPr id="103" name="Google Shape;103;p1"/>
          <p:cNvSpPr txBox="1"/>
          <p:nvPr/>
        </p:nvSpPr>
        <p:spPr>
          <a:xfrm>
            <a:off x="6994103" y="7048623"/>
            <a:ext cx="11353800" cy="86177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E12227"/>
              </a:buClr>
              <a:buSzPts val="2500"/>
              <a:buFont typeface="Tahoma"/>
              <a:buNone/>
            </a:pPr>
            <a:r>
              <a:rPr lang="en-US" sz="2500" b="1" i="0" u="none" strike="noStrike" cap="none">
                <a:solidFill>
                  <a:srgbClr val="E12227"/>
                </a:solidFill>
                <a:latin typeface="Tahoma"/>
                <a:ea typeface="Tahoma"/>
                <a:cs typeface="Tahoma"/>
                <a:sym typeface="Tahoma"/>
              </a:rPr>
              <a:t>Критическо мислене за професионално развитие</a:t>
            </a:r>
            <a:endParaRPr sz="2500" b="1" i="0" u="none" strike="noStrike" cap="none">
              <a:solidFill>
                <a:srgbClr val="E12227"/>
              </a:solidFill>
              <a:latin typeface="Tahoma"/>
              <a:ea typeface="Tahoma"/>
              <a:cs typeface="Tahoma"/>
              <a:sym typeface="Tahoma"/>
            </a:endParaRPr>
          </a:p>
          <a:p>
            <a:pPr marL="0" marR="0" lvl="0" indent="0" algn="ctr" rtl="0">
              <a:lnSpc>
                <a:spcPct val="100000"/>
              </a:lnSpc>
              <a:spcBef>
                <a:spcPts val="5"/>
              </a:spcBef>
              <a:spcAft>
                <a:spcPts val="0"/>
              </a:spcAft>
              <a:buClr>
                <a:srgbClr val="E12227"/>
              </a:buClr>
              <a:buSzPts val="2500"/>
              <a:buFont typeface="Tahoma"/>
              <a:buNone/>
            </a:pPr>
            <a:r>
              <a:rPr lang="en-US" sz="2500" b="1" i="0" u="none" strike="noStrike" cap="none">
                <a:solidFill>
                  <a:srgbClr val="E12227"/>
                </a:solidFill>
                <a:latin typeface="Tahoma"/>
                <a:ea typeface="Tahoma"/>
                <a:cs typeface="Tahoma"/>
                <a:sym typeface="Tahoma"/>
              </a:rPr>
              <a:t>Идеи и възможности на модела EntreComp</a:t>
            </a:r>
            <a:endParaRPr sz="2500" b="1" i="0" u="none" strike="noStrike" cap="none">
              <a:solidFill>
                <a:srgbClr val="E12227"/>
              </a:solidFill>
              <a:latin typeface="Tahoma"/>
              <a:ea typeface="Tahoma"/>
              <a:cs typeface="Tahoma"/>
              <a:sym typeface="Tahoma"/>
            </a:endParaRPr>
          </a:p>
        </p:txBody>
      </p:sp>
      <p:pic>
        <p:nvPicPr>
          <p:cNvPr id="104" name="Google Shape;104;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289503" y="9661769"/>
            <a:ext cx="10058400" cy="556688"/>
          </a:xfrm>
          <a:prstGeom prst="rect">
            <a:avLst/>
          </a:prstGeom>
          <a:noFill/>
          <a:ln>
            <a:noFill/>
          </a:ln>
        </p:spPr>
      </p:pic>
      <p:pic>
        <p:nvPicPr>
          <p:cNvPr id="105" name="Google Shape;105;p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24600" y="9705175"/>
            <a:ext cx="1985322" cy="432844"/>
          </a:xfrm>
          <a:prstGeom prst="rect">
            <a:avLst/>
          </a:prstGeom>
          <a:noFill/>
          <a:ln>
            <a:noFill/>
          </a:ln>
        </p:spPr>
      </p:pic>
      <p:pic>
        <p:nvPicPr>
          <p:cNvPr id="106" name="Google Shape;106;p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57800" y="9715392"/>
            <a:ext cx="936335" cy="449441"/>
          </a:xfrm>
          <a:prstGeom prst="rect">
            <a:avLst/>
          </a:prstGeom>
          <a:noFill/>
          <a:ln>
            <a:noFill/>
          </a:ln>
        </p:spPr>
      </p:pic>
      <p:sp>
        <p:nvSpPr>
          <p:cNvPr id="107" name="Google Shape;107;p1"/>
          <p:cNvSpPr txBox="1"/>
          <p:nvPr/>
        </p:nvSpPr>
        <p:spPr>
          <a:xfrm>
            <a:off x="10972800" y="8011774"/>
            <a:ext cx="28575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243255"/>
                </a:solidFill>
                <a:latin typeface="Tahoma"/>
                <a:ea typeface="Tahoma"/>
                <a:cs typeface="Tahoma"/>
                <a:sym typeface="Tahoma"/>
              </a:rPr>
              <a:t>Партньор: IHF asbl</a:t>
            </a:r>
            <a:endParaRPr sz="2000" b="1">
              <a:solidFill>
                <a:srgbClr val="243255"/>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0"/>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216" name="Google Shape;216;p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217" name="Google Shape;217;p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218" name="Google Shape;218;p10"/>
          <p:cNvSpPr/>
          <p:nvPr/>
        </p:nvSpPr>
        <p:spPr>
          <a:xfrm>
            <a:off x="0" y="8191500"/>
            <a:ext cx="18288000" cy="2095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9" name="Google Shape;219;p1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395104" y="921"/>
            <a:ext cx="12992100" cy="10285158"/>
          </a:xfrm>
          <a:prstGeom prst="rect">
            <a:avLst/>
          </a:prstGeom>
          <a:noFill/>
          <a:ln>
            <a:noFill/>
          </a:ln>
        </p:spPr>
      </p:pic>
      <p:sp>
        <p:nvSpPr>
          <p:cNvPr id="220" name="Google Shape;220;p10"/>
          <p:cNvSpPr txBox="1"/>
          <p:nvPr/>
        </p:nvSpPr>
        <p:spPr>
          <a:xfrm>
            <a:off x="4343400" y="9208711"/>
            <a:ext cx="960120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dk1"/>
                </a:solidFill>
                <a:latin typeface="Calibri"/>
                <a:ea typeface="Calibri"/>
                <a:cs typeface="Calibri"/>
                <a:sym typeface="Calibri"/>
              </a:rPr>
              <a:t>The </a:t>
            </a:r>
            <a:r>
              <a:rPr lang="en-US" sz="2400" b="1" dirty="0" err="1">
                <a:solidFill>
                  <a:schemeClr val="dk1"/>
                </a:solidFill>
                <a:latin typeface="Calibri"/>
                <a:ea typeface="Calibri"/>
                <a:cs typeface="Calibri"/>
                <a:sym typeface="Calibri"/>
              </a:rPr>
              <a:t>EntreComp</a:t>
            </a:r>
            <a:r>
              <a:rPr lang="en-US" sz="2400" b="1" dirty="0">
                <a:solidFill>
                  <a:schemeClr val="dk1"/>
                </a:solidFill>
                <a:latin typeface="Calibri"/>
                <a:ea typeface="Calibri"/>
                <a:cs typeface="Calibri"/>
                <a:sym typeface="Calibri"/>
              </a:rPr>
              <a:t> Framework, a visual representation</a:t>
            </a:r>
            <a:endParaRPr sz="2400" b="1"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2400" b="1" dirty="0">
                <a:solidFill>
                  <a:schemeClr val="dk1"/>
                </a:solidFill>
                <a:latin typeface="Calibri"/>
                <a:ea typeface="Calibri"/>
                <a:cs typeface="Calibri"/>
                <a:sym typeface="Calibri"/>
              </a:rPr>
              <a:t> </a:t>
            </a:r>
            <a:r>
              <a:rPr lang="en-US" sz="2400" b="1" dirty="0" err="1">
                <a:solidFill>
                  <a:schemeClr val="dk1"/>
                </a:solidFill>
                <a:latin typeface="Calibri"/>
                <a:ea typeface="Calibri"/>
                <a:cs typeface="Calibri"/>
                <a:sym typeface="Calibri"/>
              </a:rPr>
              <a:t>Визуално</a:t>
            </a:r>
            <a:r>
              <a:rPr lang="en-US" sz="2400" b="1" dirty="0">
                <a:solidFill>
                  <a:schemeClr val="dk1"/>
                </a:solidFill>
                <a:latin typeface="Calibri"/>
                <a:ea typeface="Calibri"/>
                <a:cs typeface="Calibri"/>
                <a:sym typeface="Calibri"/>
              </a:rPr>
              <a:t> </a:t>
            </a:r>
            <a:r>
              <a:rPr lang="en-US" sz="2400" b="1" dirty="0" err="1">
                <a:solidFill>
                  <a:schemeClr val="dk1"/>
                </a:solidFill>
                <a:latin typeface="Calibri"/>
                <a:ea typeface="Calibri"/>
                <a:cs typeface="Calibri"/>
                <a:sym typeface="Calibri"/>
              </a:rPr>
              <a:t>представяне</a:t>
            </a:r>
            <a:r>
              <a:rPr lang="en-US" sz="2400" b="1" dirty="0">
                <a:solidFill>
                  <a:schemeClr val="dk1"/>
                </a:solidFill>
                <a:latin typeface="Calibri"/>
                <a:ea typeface="Calibri"/>
                <a:cs typeface="Calibri"/>
                <a:sym typeface="Calibri"/>
              </a:rPr>
              <a:t> </a:t>
            </a:r>
            <a:r>
              <a:rPr lang="en-US" sz="2400" b="1" dirty="0" err="1">
                <a:solidFill>
                  <a:schemeClr val="dk1"/>
                </a:solidFill>
                <a:latin typeface="Calibri"/>
                <a:ea typeface="Calibri"/>
                <a:cs typeface="Calibri"/>
                <a:sym typeface="Calibri"/>
              </a:rPr>
              <a:t>на</a:t>
            </a:r>
            <a:r>
              <a:rPr lang="en-US" sz="2400" b="1" dirty="0">
                <a:solidFill>
                  <a:schemeClr val="dk1"/>
                </a:solidFill>
                <a:latin typeface="Calibri"/>
                <a:ea typeface="Calibri"/>
                <a:cs typeface="Calibri"/>
                <a:sym typeface="Calibri"/>
              </a:rPr>
              <a:t> </a:t>
            </a:r>
            <a:r>
              <a:rPr lang="en-US" sz="2400" b="1" dirty="0" err="1">
                <a:solidFill>
                  <a:schemeClr val="dk1"/>
                </a:solidFill>
                <a:latin typeface="Calibri"/>
                <a:ea typeface="Calibri"/>
                <a:cs typeface="Calibri"/>
                <a:sym typeface="Calibri"/>
              </a:rPr>
              <a:t>модела</a:t>
            </a:r>
            <a:r>
              <a:rPr lang="en-US" sz="2400" b="1" dirty="0">
                <a:solidFill>
                  <a:schemeClr val="dk1"/>
                </a:solidFill>
                <a:latin typeface="Calibri"/>
                <a:ea typeface="Calibri"/>
                <a:cs typeface="Calibri"/>
                <a:sym typeface="Calibri"/>
              </a:rPr>
              <a:t> </a:t>
            </a:r>
            <a:r>
              <a:rPr lang="en-US" sz="2400" b="1" dirty="0" err="1">
                <a:solidFill>
                  <a:schemeClr val="dk1"/>
                </a:solidFill>
                <a:latin typeface="Calibri"/>
                <a:ea typeface="Calibri"/>
                <a:cs typeface="Calibri"/>
                <a:sym typeface="Calibri"/>
              </a:rPr>
              <a:t>EntreComp</a:t>
            </a:r>
            <a:endParaRPr sz="2400" b="1"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1"/>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en-US" sz="4800" b="1" i="0">
                <a:solidFill>
                  <a:srgbClr val="E12227"/>
                </a:solidFill>
                <a:latin typeface="Tahoma"/>
                <a:ea typeface="Tahoma"/>
                <a:cs typeface="Tahoma"/>
                <a:sym typeface="Tahoma"/>
              </a:rPr>
              <a:t>1</a:t>
            </a:r>
            <a:endParaRPr sz="4800" b="1" i="0">
              <a:solidFill>
                <a:srgbClr val="E12227"/>
              </a:solidFill>
              <a:latin typeface="Tahoma"/>
              <a:ea typeface="Tahoma"/>
              <a:cs typeface="Tahoma"/>
              <a:sym typeface="Tahoma"/>
            </a:endParaRPr>
          </a:p>
        </p:txBody>
      </p:sp>
      <p:sp>
        <p:nvSpPr>
          <p:cNvPr id="227" name="Google Shape;227;p11"/>
          <p:cNvSpPr txBox="1"/>
          <p:nvPr/>
        </p:nvSpPr>
        <p:spPr>
          <a:xfrm>
            <a:off x="938055" y="2019300"/>
            <a:ext cx="16913699" cy="629660"/>
          </a:xfrm>
          <a:prstGeom prst="rect">
            <a:avLst/>
          </a:prstGeom>
          <a:noFill/>
          <a:ln>
            <a:noFill/>
          </a:ln>
        </p:spPr>
        <p:txBody>
          <a:bodyPr spcFirstLastPara="1" wrap="square" lIns="0" tIns="13950" rIns="0" bIns="0" anchor="t" anchorCtr="0">
            <a:spAutoFit/>
          </a:bodyPr>
          <a:lstStyle/>
          <a:p>
            <a:pPr marL="12700" marR="0" lvl="0" indent="0" algn="just" rtl="0">
              <a:lnSpc>
                <a:spcPct val="100000"/>
              </a:lnSpc>
              <a:spcBef>
                <a:spcPts val="0"/>
              </a:spcBef>
              <a:spcAft>
                <a:spcPts val="0"/>
              </a:spcAft>
              <a:buNone/>
            </a:pPr>
            <a:r>
              <a:rPr lang="en-US" sz="4000" b="1">
                <a:solidFill>
                  <a:srgbClr val="243255"/>
                </a:solidFill>
                <a:latin typeface="Calibri"/>
                <a:ea typeface="Calibri"/>
                <a:cs typeface="Calibri"/>
                <a:sym typeface="Calibri"/>
              </a:rPr>
              <a:t>Области на обучение и компетенции: задълбочен поглед към EntreComp</a:t>
            </a:r>
            <a:endParaRPr sz="4000" b="1">
              <a:solidFill>
                <a:srgbClr val="243255"/>
              </a:solidFill>
              <a:latin typeface="Calibri"/>
              <a:ea typeface="Calibri"/>
              <a:cs typeface="Calibri"/>
              <a:sym typeface="Calibri"/>
            </a:endParaRPr>
          </a:p>
        </p:txBody>
      </p:sp>
      <p:sp>
        <p:nvSpPr>
          <p:cNvPr id="228" name="Google Shape;228;p11"/>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229" name="Google Shape;229;p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230" name="Google Shape;230;p1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231" name="Google Shape;231;p11"/>
          <p:cNvSpPr txBox="1"/>
          <p:nvPr/>
        </p:nvSpPr>
        <p:spPr>
          <a:xfrm>
            <a:off x="938055" y="3009900"/>
            <a:ext cx="16913698" cy="61247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Както вече споменахме, моделът EntreComp включва 15 компетенции, разделени поравно между три области на обучение, които са тясно свързани помежду си:</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514350" marR="0" lvl="0" indent="-514350" algn="just" rtl="0">
              <a:spcBef>
                <a:spcPts val="0"/>
              </a:spcBef>
              <a:spcAft>
                <a:spcPts val="0"/>
              </a:spcAft>
              <a:buClr>
                <a:srgbClr val="0070C0"/>
              </a:buClr>
              <a:buSzPts val="2800"/>
              <a:buFont typeface="Calibri"/>
              <a:buAutoNum type="arabicPeriod"/>
            </a:pPr>
            <a:r>
              <a:rPr lang="en-US" sz="2800" b="1">
                <a:solidFill>
                  <a:srgbClr val="0070C0"/>
                </a:solidFill>
                <a:latin typeface="Calibri"/>
                <a:ea typeface="Calibri"/>
                <a:cs typeface="Calibri"/>
                <a:sym typeface="Calibri"/>
              </a:rPr>
              <a:t>ИДЕЯ И ВЪЗМОЖНОСТИ</a:t>
            </a:r>
            <a:endParaRPr sz="2800" b="1">
              <a:solidFill>
                <a:srgbClr val="0070C0"/>
              </a:solidFill>
              <a:latin typeface="Calibri"/>
              <a:ea typeface="Calibri"/>
              <a:cs typeface="Calibri"/>
              <a:sym typeface="Calibri"/>
            </a:endParaRPr>
          </a:p>
          <a:p>
            <a:pPr marL="514350" marR="0" lvl="0" indent="-514350" algn="just" rtl="0">
              <a:spcBef>
                <a:spcPts val="0"/>
              </a:spcBef>
              <a:spcAft>
                <a:spcPts val="0"/>
              </a:spcAft>
              <a:buClr>
                <a:srgbClr val="E36C09"/>
              </a:buClr>
              <a:buSzPts val="2800"/>
              <a:buFont typeface="Calibri"/>
              <a:buAutoNum type="arabicPeriod"/>
            </a:pPr>
            <a:r>
              <a:rPr lang="en-US" sz="2800" b="1">
                <a:solidFill>
                  <a:srgbClr val="E36C09"/>
                </a:solidFill>
                <a:latin typeface="Calibri"/>
                <a:ea typeface="Calibri"/>
                <a:cs typeface="Calibri"/>
                <a:sym typeface="Calibri"/>
              </a:rPr>
              <a:t>РЕСУРСИ</a:t>
            </a:r>
            <a:endParaRPr sz="2800" b="1">
              <a:solidFill>
                <a:srgbClr val="E36C09"/>
              </a:solidFill>
              <a:latin typeface="Calibri"/>
              <a:ea typeface="Calibri"/>
              <a:cs typeface="Calibri"/>
              <a:sym typeface="Calibri"/>
            </a:endParaRPr>
          </a:p>
          <a:p>
            <a:pPr marL="514350" marR="0" lvl="0" indent="-514350" algn="just" rtl="0">
              <a:spcBef>
                <a:spcPts val="0"/>
              </a:spcBef>
              <a:spcAft>
                <a:spcPts val="0"/>
              </a:spcAft>
              <a:buClr>
                <a:srgbClr val="76923C"/>
              </a:buClr>
              <a:buSzPts val="2800"/>
              <a:buFont typeface="Calibri"/>
              <a:buAutoNum type="arabicPeriod"/>
            </a:pPr>
            <a:r>
              <a:rPr lang="en-US" sz="2800" b="1">
                <a:solidFill>
                  <a:srgbClr val="76923C"/>
                </a:solidFill>
                <a:latin typeface="Calibri"/>
                <a:ea typeface="Calibri"/>
                <a:cs typeface="Calibri"/>
                <a:sym typeface="Calibri"/>
              </a:rPr>
              <a:t>ПРИВЕЖДАНЕ В ДЕЙСТВИЕ</a:t>
            </a:r>
            <a:endParaRPr sz="2800" b="1">
              <a:solidFill>
                <a:srgbClr val="76923C"/>
              </a:solidFill>
              <a:latin typeface="Calibri"/>
              <a:ea typeface="Calibri"/>
              <a:cs typeface="Calibri"/>
              <a:sym typeface="Calibri"/>
            </a:endParaRPr>
          </a:p>
          <a:p>
            <a:pPr marL="514350" marR="0" lvl="0" indent="-336550" algn="just" rtl="0">
              <a:spcBef>
                <a:spcPts val="0"/>
              </a:spcBef>
              <a:spcAft>
                <a:spcPts val="0"/>
              </a:spcAft>
              <a:buClr>
                <a:schemeClr val="dk1"/>
              </a:buClr>
              <a:buSzPts val="2800"/>
              <a:buFont typeface="Calibri"/>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Още веднъж е важно да се повтори фактът, че в рамките на модела EntreComp предприемачеството е разглеждано не като професия, а по-скоро като компетентност.</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Предприемаческите компетенции се прилагат във всички области на социалния и професионалния живот, включително пригодност за работна заетост, професионално овластяване и дори активна гражданска позиция.</a:t>
            </a:r>
            <a:endParaRPr sz="2800">
              <a:solidFill>
                <a:schemeClr val="dk1"/>
              </a:solidFill>
              <a:latin typeface="Calibri"/>
              <a:ea typeface="Calibri"/>
              <a:cs typeface="Calibri"/>
              <a:sym typeface="Calibri"/>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p:txBody>
      </p:sp>
      <p:sp>
        <p:nvSpPr>
          <p:cNvPr id="232" name="Google Shape;232;p11"/>
          <p:cNvSpPr/>
          <p:nvPr/>
        </p:nvSpPr>
        <p:spPr>
          <a:xfrm>
            <a:off x="938055" y="7048500"/>
            <a:ext cx="890745" cy="304800"/>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2"/>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en-US" sz="4800" b="1" i="0">
                <a:solidFill>
                  <a:srgbClr val="E12227"/>
                </a:solidFill>
                <a:latin typeface="Tahoma"/>
                <a:ea typeface="Tahoma"/>
                <a:cs typeface="Tahoma"/>
                <a:sym typeface="Tahoma"/>
              </a:rPr>
              <a:t>1</a:t>
            </a:r>
            <a:endParaRPr sz="4800" b="1" i="0">
              <a:solidFill>
                <a:srgbClr val="E12227"/>
              </a:solidFill>
              <a:latin typeface="Tahoma"/>
              <a:ea typeface="Tahoma"/>
              <a:cs typeface="Tahoma"/>
              <a:sym typeface="Tahoma"/>
            </a:endParaRPr>
          </a:p>
        </p:txBody>
      </p:sp>
      <p:sp>
        <p:nvSpPr>
          <p:cNvPr id="239" name="Google Shape;239;p12"/>
          <p:cNvSpPr txBox="1"/>
          <p:nvPr/>
        </p:nvSpPr>
        <p:spPr>
          <a:xfrm>
            <a:off x="913737" y="491104"/>
            <a:ext cx="16913699" cy="629660"/>
          </a:xfrm>
          <a:prstGeom prst="rect">
            <a:avLst/>
          </a:prstGeom>
          <a:noFill/>
          <a:ln>
            <a:noFill/>
          </a:ln>
        </p:spPr>
        <p:txBody>
          <a:bodyPr spcFirstLastPara="1" wrap="square" lIns="0" tIns="13950" rIns="0" bIns="0" anchor="t" anchorCtr="0">
            <a:spAutoFit/>
          </a:bodyPr>
          <a:lstStyle/>
          <a:p>
            <a:pPr marL="12700" marR="0" lvl="0" indent="0" algn="just" rtl="0">
              <a:spcBef>
                <a:spcPts val="0"/>
              </a:spcBef>
              <a:spcAft>
                <a:spcPts val="0"/>
              </a:spcAft>
              <a:buNone/>
            </a:pPr>
            <a:r>
              <a:rPr lang="en-US" sz="4000" b="1">
                <a:solidFill>
                  <a:srgbClr val="0070C0"/>
                </a:solidFill>
                <a:latin typeface="Calibri"/>
                <a:ea typeface="Calibri"/>
                <a:cs typeface="Calibri"/>
                <a:sym typeface="Calibri"/>
              </a:rPr>
              <a:t>ИДЕЯ И ВЪЗМОЖНОСТИ </a:t>
            </a:r>
            <a:endParaRPr sz="4000" b="1">
              <a:solidFill>
                <a:srgbClr val="0070C0"/>
              </a:solidFill>
              <a:latin typeface="Calibri"/>
              <a:ea typeface="Calibri"/>
              <a:cs typeface="Calibri"/>
              <a:sym typeface="Calibri"/>
            </a:endParaRPr>
          </a:p>
        </p:txBody>
      </p:sp>
      <p:sp>
        <p:nvSpPr>
          <p:cNvPr id="240" name="Google Shape;240;p12"/>
          <p:cNvSpPr txBox="1"/>
          <p:nvPr/>
        </p:nvSpPr>
        <p:spPr>
          <a:xfrm>
            <a:off x="228600" y="9563100"/>
            <a:ext cx="180594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241" name="Google Shape;241;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242" name="Google Shape;242;p1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graphicFrame>
        <p:nvGraphicFramePr>
          <p:cNvPr id="243" name="Google Shape;243;p12"/>
          <p:cNvGraphicFramePr/>
          <p:nvPr/>
        </p:nvGraphicFramePr>
        <p:xfrm>
          <a:off x="-6485" y="2161402"/>
          <a:ext cx="18288000" cy="6294600"/>
        </p:xfrm>
        <a:graphic>
          <a:graphicData uri="http://schemas.openxmlformats.org/drawingml/2006/table">
            <a:tbl>
              <a:tblPr firstRow="1" bandRow="1">
                <a:noFill/>
                <a:tableStyleId>{467F8C6B-734D-4D96-96BE-150074DE2C9D}</a:tableStyleId>
              </a:tblPr>
              <a:tblGrid>
                <a:gridCol w="3781075">
                  <a:extLst>
                    <a:ext uri="{9D8B030D-6E8A-4147-A177-3AD203B41FA5}">
                      <a16:colId xmlns:a16="http://schemas.microsoft.com/office/drawing/2014/main" val="20000"/>
                    </a:ext>
                  </a:extLst>
                </a:gridCol>
                <a:gridCol w="4524725">
                  <a:extLst>
                    <a:ext uri="{9D8B030D-6E8A-4147-A177-3AD203B41FA5}">
                      <a16:colId xmlns:a16="http://schemas.microsoft.com/office/drawing/2014/main" val="20001"/>
                    </a:ext>
                  </a:extLst>
                </a:gridCol>
                <a:gridCol w="9982200">
                  <a:extLst>
                    <a:ext uri="{9D8B030D-6E8A-4147-A177-3AD203B41FA5}">
                      <a16:colId xmlns:a16="http://schemas.microsoft.com/office/drawing/2014/main" val="20002"/>
                    </a:ext>
                  </a:extLst>
                </a:gridCol>
              </a:tblGrid>
              <a:tr h="850425">
                <a:tc>
                  <a:txBody>
                    <a:bodyPr/>
                    <a:lstStyle/>
                    <a:p>
                      <a:pPr marL="0" marR="0" lvl="0" indent="0" algn="l" rtl="0">
                        <a:spcBef>
                          <a:spcPts val="0"/>
                        </a:spcBef>
                        <a:spcAft>
                          <a:spcPts val="0"/>
                        </a:spcAft>
                        <a:buNone/>
                      </a:pPr>
                      <a:r>
                        <a:rPr lang="en-US" sz="2800" u="none" strike="noStrike" cap="none">
                          <a:solidFill>
                            <a:schemeClr val="dk1"/>
                          </a:solidFill>
                        </a:rPr>
                        <a:t>Компетенция</a:t>
                      </a:r>
                      <a:endParaRPr sz="280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7CCE4"/>
                    </a:solidFill>
                  </a:tcPr>
                </a:tc>
                <a:tc>
                  <a:txBody>
                    <a:bodyPr/>
                    <a:lstStyle/>
                    <a:p>
                      <a:pPr marL="0" marR="0" lvl="0" indent="0" algn="l" rtl="0">
                        <a:spcBef>
                          <a:spcPts val="0"/>
                        </a:spcBef>
                        <a:spcAft>
                          <a:spcPts val="0"/>
                        </a:spcAft>
                        <a:buNone/>
                      </a:pPr>
                      <a:r>
                        <a:rPr lang="en-US" sz="2800">
                          <a:solidFill>
                            <a:schemeClr val="dk1"/>
                          </a:solidFill>
                        </a:rPr>
                        <a:t>Съвет</a:t>
                      </a:r>
                      <a:endParaRPr sz="280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7CCE4"/>
                    </a:solidFill>
                  </a:tcPr>
                </a:tc>
                <a:tc>
                  <a:txBody>
                    <a:bodyPr/>
                    <a:lstStyle/>
                    <a:p>
                      <a:pPr marL="0" marR="0" lvl="0" indent="0" algn="l" rtl="0">
                        <a:spcBef>
                          <a:spcPts val="0"/>
                        </a:spcBef>
                        <a:spcAft>
                          <a:spcPts val="0"/>
                        </a:spcAft>
                        <a:buNone/>
                      </a:pPr>
                      <a:r>
                        <a:rPr lang="en-US" sz="2800">
                          <a:solidFill>
                            <a:schemeClr val="dk1"/>
                          </a:solidFill>
                        </a:rPr>
                        <a:t>Описание</a:t>
                      </a:r>
                      <a:endParaRPr sz="280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7CCE4"/>
                    </a:solidFill>
                  </a:tcPr>
                </a:tc>
                <a:extLst>
                  <a:ext uri="{0D108BD9-81ED-4DB2-BD59-A6C34878D82A}">
                    <a16:rowId xmlns:a16="http://schemas.microsoft.com/office/drawing/2014/main" val="10000"/>
                  </a:ext>
                </a:extLst>
              </a:tr>
              <a:tr h="1343650">
                <a:tc>
                  <a:txBody>
                    <a:bodyPr/>
                    <a:lstStyle/>
                    <a:p>
                      <a:pPr marL="0" marR="0" lvl="0" indent="0" algn="just" rtl="0">
                        <a:spcBef>
                          <a:spcPts val="0"/>
                        </a:spcBef>
                        <a:spcAft>
                          <a:spcPts val="0"/>
                        </a:spcAft>
                        <a:buNone/>
                      </a:pPr>
                      <a:r>
                        <a:rPr lang="en-US" sz="2400" b="1">
                          <a:solidFill>
                            <a:schemeClr val="dk1"/>
                          </a:solidFill>
                        </a:rPr>
                        <a:t>1.1 Откриване на възможности</a:t>
                      </a:r>
                      <a:endParaRPr sz="2400" b="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B3D7"/>
                    </a:solidFill>
                  </a:tcPr>
                </a:tc>
                <a:tc>
                  <a:txBody>
                    <a:bodyPr/>
                    <a:lstStyle/>
                    <a:p>
                      <a:pPr marL="0" marR="0" lvl="0" indent="0" algn="just" rtl="0">
                        <a:spcBef>
                          <a:spcPts val="0"/>
                        </a:spcBef>
                        <a:spcAft>
                          <a:spcPts val="0"/>
                        </a:spcAft>
                        <a:buNone/>
                      </a:pPr>
                      <a:r>
                        <a:rPr lang="en-US" sz="1800" i="1">
                          <a:solidFill>
                            <a:schemeClr val="dk1"/>
                          </a:solidFill>
                        </a:rPr>
                        <a:t>Използвайте въображението и способностите си, за да идентифицирате възможностите за създаване на стойност</a:t>
                      </a:r>
                      <a:endParaRPr sz="1800" i="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just" rtl="0">
                        <a:spcBef>
                          <a:spcPts val="0"/>
                        </a:spcBef>
                        <a:spcAft>
                          <a:spcPts val="0"/>
                        </a:spcAft>
                        <a:buSzPts val="1600"/>
                        <a:buFont typeface="Arial"/>
                        <a:buChar char="•"/>
                      </a:pPr>
                      <a:r>
                        <a:rPr lang="en-US" sz="1600"/>
                        <a:t>Идентифициране и използване на възможности за създаване на стойност чрез проучване на социалния, културния и икономическия пейзаж </a:t>
                      </a:r>
                      <a:endParaRPr/>
                    </a:p>
                    <a:p>
                      <a:pPr marL="285750" marR="0" lvl="0" indent="-285750" algn="just" rtl="0">
                        <a:spcBef>
                          <a:spcPts val="0"/>
                        </a:spcBef>
                        <a:spcAft>
                          <a:spcPts val="0"/>
                        </a:spcAft>
                        <a:buSzPts val="1600"/>
                        <a:buFont typeface="Arial"/>
                        <a:buChar char="•"/>
                      </a:pPr>
                      <a:r>
                        <a:rPr lang="en-US" sz="1600"/>
                        <a:t>Идентифициране на нуждите и предизвикателствата, които трябва да бъдат посрещнати</a:t>
                      </a:r>
                      <a:endParaRPr/>
                    </a:p>
                    <a:p>
                      <a:pPr marL="285750" marR="0" lvl="0" indent="-285750" algn="just" rtl="0">
                        <a:spcBef>
                          <a:spcPts val="0"/>
                        </a:spcBef>
                        <a:spcAft>
                          <a:spcPts val="0"/>
                        </a:spcAft>
                        <a:buSzPts val="1600"/>
                        <a:buFont typeface="Arial"/>
                        <a:buChar char="•"/>
                      </a:pPr>
                      <a:r>
                        <a:rPr lang="en-US" sz="1600"/>
                        <a:t>Установяване на нови връзки и обединяване на разпръснати елементи от контекста, за да се породят възможности за създаване на стойност</a:t>
                      </a:r>
                      <a:endParaRPr sz="160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093675">
                <a:tc>
                  <a:txBody>
                    <a:bodyPr/>
                    <a:lstStyle/>
                    <a:p>
                      <a:pPr marL="0" marR="0" lvl="0" indent="0" algn="just" rtl="0">
                        <a:spcBef>
                          <a:spcPts val="0"/>
                        </a:spcBef>
                        <a:spcAft>
                          <a:spcPts val="0"/>
                        </a:spcAft>
                        <a:buNone/>
                      </a:pPr>
                      <a:r>
                        <a:rPr lang="en-US" sz="2400" b="1">
                          <a:solidFill>
                            <a:schemeClr val="dk1"/>
                          </a:solidFill>
                        </a:rPr>
                        <a:t>1.2 Креативност</a:t>
                      </a:r>
                      <a:endParaRPr sz="2400" b="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B3D7"/>
                    </a:solidFill>
                  </a:tcPr>
                </a:tc>
                <a:tc>
                  <a:txBody>
                    <a:bodyPr/>
                    <a:lstStyle/>
                    <a:p>
                      <a:pPr marL="0" marR="0" lvl="0" indent="0" algn="just" rtl="0">
                        <a:spcBef>
                          <a:spcPts val="0"/>
                        </a:spcBef>
                        <a:spcAft>
                          <a:spcPts val="0"/>
                        </a:spcAft>
                        <a:buNone/>
                      </a:pPr>
                      <a:r>
                        <a:rPr lang="en-US" sz="1800" i="1">
                          <a:solidFill>
                            <a:schemeClr val="dk1"/>
                          </a:solidFill>
                        </a:rPr>
                        <a:t>Разработвайте творчески и целенасочени идеи</a:t>
                      </a:r>
                      <a:endParaRPr sz="1800" i="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just" rtl="0">
                        <a:spcBef>
                          <a:spcPts val="0"/>
                        </a:spcBef>
                        <a:spcAft>
                          <a:spcPts val="0"/>
                        </a:spcAft>
                        <a:buSzPts val="1600"/>
                        <a:buFont typeface="Arial"/>
                        <a:buChar char="•"/>
                      </a:pPr>
                      <a:r>
                        <a:rPr lang="en-US" sz="1600"/>
                        <a:t>Разработете няколко идеи и възможности за създаване на стойност, включваща по-добри решения на съществуващи и нови предизвикателства </a:t>
                      </a:r>
                      <a:endParaRPr/>
                    </a:p>
                    <a:p>
                      <a:pPr marL="285750" marR="0" lvl="0" indent="-285750" algn="just" rtl="0">
                        <a:spcBef>
                          <a:spcPts val="0"/>
                        </a:spcBef>
                        <a:spcAft>
                          <a:spcPts val="0"/>
                        </a:spcAft>
                        <a:buSzPts val="1600"/>
                        <a:buFont typeface="Arial"/>
                        <a:buChar char="•"/>
                      </a:pPr>
                      <a:r>
                        <a:rPr lang="en-US" sz="1600"/>
                        <a:t>Разгледайте и експериментирайте с иновативни подходи </a:t>
                      </a:r>
                      <a:endParaRPr/>
                    </a:p>
                    <a:p>
                      <a:pPr marL="285750" marR="0" lvl="0" indent="-285750" algn="just" rtl="0">
                        <a:spcBef>
                          <a:spcPts val="0"/>
                        </a:spcBef>
                        <a:spcAft>
                          <a:spcPts val="0"/>
                        </a:spcAft>
                        <a:buSzPts val="1600"/>
                        <a:buFont typeface="Arial"/>
                        <a:buChar char="•"/>
                      </a:pPr>
                      <a:r>
                        <a:rPr lang="en-US" sz="1600"/>
                        <a:t>Комбинирайте знанията и ресурсите за постигане на ценни ефекти</a:t>
                      </a:r>
                      <a:endParaRPr sz="160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852525">
                <a:tc>
                  <a:txBody>
                    <a:bodyPr/>
                    <a:lstStyle/>
                    <a:p>
                      <a:pPr marL="0" marR="0" lvl="0" indent="0" algn="just" rtl="0">
                        <a:spcBef>
                          <a:spcPts val="0"/>
                        </a:spcBef>
                        <a:spcAft>
                          <a:spcPts val="0"/>
                        </a:spcAft>
                        <a:buNone/>
                      </a:pPr>
                      <a:r>
                        <a:rPr lang="en-US" sz="2400" b="1">
                          <a:solidFill>
                            <a:schemeClr val="dk1"/>
                          </a:solidFill>
                        </a:rPr>
                        <a:t>1.3 Визия</a:t>
                      </a:r>
                      <a:endParaRPr sz="2400" b="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B3D7"/>
                    </a:solidFill>
                  </a:tcPr>
                </a:tc>
                <a:tc>
                  <a:txBody>
                    <a:bodyPr/>
                    <a:lstStyle/>
                    <a:p>
                      <a:pPr marL="0" marR="0" lvl="0" indent="0" algn="just" rtl="0">
                        <a:spcBef>
                          <a:spcPts val="0"/>
                        </a:spcBef>
                        <a:spcAft>
                          <a:spcPts val="0"/>
                        </a:spcAft>
                        <a:buNone/>
                      </a:pPr>
                      <a:r>
                        <a:rPr lang="en-US" sz="1800" i="1">
                          <a:solidFill>
                            <a:schemeClr val="dk1"/>
                          </a:solidFill>
                        </a:rPr>
                        <a:t>Работете за вашата визия за бъдещето</a:t>
                      </a:r>
                      <a:endParaRPr sz="1800" i="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just" rtl="0">
                        <a:spcBef>
                          <a:spcPts val="0"/>
                        </a:spcBef>
                        <a:spcAft>
                          <a:spcPts val="0"/>
                        </a:spcAft>
                        <a:buSzPts val="1600"/>
                        <a:buFont typeface="Arial"/>
                        <a:buChar char="•"/>
                      </a:pPr>
                      <a:r>
                        <a:rPr lang="en-US" sz="1600"/>
                        <a:t>Представете си бъдещето </a:t>
                      </a:r>
                      <a:endParaRPr/>
                    </a:p>
                    <a:p>
                      <a:pPr marL="285750" marR="0" lvl="0" indent="-285750" algn="just" rtl="0">
                        <a:spcBef>
                          <a:spcPts val="0"/>
                        </a:spcBef>
                        <a:spcAft>
                          <a:spcPts val="0"/>
                        </a:spcAft>
                        <a:buSzPts val="1600"/>
                        <a:buFont typeface="Arial"/>
                        <a:buChar char="•"/>
                      </a:pPr>
                      <a:r>
                        <a:rPr lang="en-US" sz="1600"/>
                        <a:t>Изработете визия, за да превърнете идеите в действие </a:t>
                      </a:r>
                      <a:endParaRPr/>
                    </a:p>
                    <a:p>
                      <a:pPr marL="285750" marR="0" lvl="0" indent="-285750" algn="just" rtl="0">
                        <a:spcBef>
                          <a:spcPts val="0"/>
                        </a:spcBef>
                        <a:spcAft>
                          <a:spcPts val="0"/>
                        </a:spcAft>
                        <a:buSzPts val="1600"/>
                        <a:buFont typeface="Arial"/>
                        <a:buChar char="•"/>
                      </a:pPr>
                      <a:r>
                        <a:rPr lang="en-US" sz="1600"/>
                        <a:t>Визуализирайте бъдещи сценарии, които да помогнат за насочването на усилията и действията</a:t>
                      </a:r>
                      <a:endParaRPr sz="160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843675">
                <a:tc>
                  <a:txBody>
                    <a:bodyPr/>
                    <a:lstStyle/>
                    <a:p>
                      <a:pPr marL="0" marR="0" lvl="0" indent="0" algn="just" rtl="0">
                        <a:spcBef>
                          <a:spcPts val="0"/>
                        </a:spcBef>
                        <a:spcAft>
                          <a:spcPts val="0"/>
                        </a:spcAft>
                        <a:buNone/>
                      </a:pPr>
                      <a:r>
                        <a:rPr lang="en-US" sz="2400" b="1">
                          <a:solidFill>
                            <a:schemeClr val="dk1"/>
                          </a:solidFill>
                        </a:rPr>
                        <a:t>1.4 Оценяване на идеята</a:t>
                      </a:r>
                      <a:endParaRPr sz="2400" b="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B3D7"/>
                    </a:solidFill>
                  </a:tcPr>
                </a:tc>
                <a:tc>
                  <a:txBody>
                    <a:bodyPr/>
                    <a:lstStyle/>
                    <a:p>
                      <a:pPr marL="0" marR="0" lvl="0" indent="0" algn="just" rtl="0">
                        <a:spcBef>
                          <a:spcPts val="0"/>
                        </a:spcBef>
                        <a:spcAft>
                          <a:spcPts val="0"/>
                        </a:spcAft>
                        <a:buNone/>
                      </a:pPr>
                      <a:r>
                        <a:rPr lang="en-US" sz="1800" i="1">
                          <a:solidFill>
                            <a:schemeClr val="dk1"/>
                          </a:solidFill>
                        </a:rPr>
                        <a:t>Възползвайте се максимално от идеите и възможностите</a:t>
                      </a:r>
                      <a:endParaRPr sz="1800" i="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just" rtl="0">
                        <a:spcBef>
                          <a:spcPts val="0"/>
                        </a:spcBef>
                        <a:spcAft>
                          <a:spcPts val="0"/>
                        </a:spcAft>
                        <a:buSzPts val="1600"/>
                        <a:buFont typeface="Arial"/>
                        <a:buChar char="•"/>
                      </a:pPr>
                      <a:r>
                        <a:rPr lang="en-US" sz="1600"/>
                        <a:t>Преценете каква е стойността в социално, културно и икономическо отношение </a:t>
                      </a:r>
                      <a:endParaRPr/>
                    </a:p>
                    <a:p>
                      <a:pPr marL="285750" marR="0" lvl="0" indent="-285750" algn="just" rtl="0">
                        <a:spcBef>
                          <a:spcPts val="0"/>
                        </a:spcBef>
                        <a:spcAft>
                          <a:spcPts val="0"/>
                        </a:spcAft>
                        <a:buSzPts val="1600"/>
                        <a:buFont typeface="Arial"/>
                        <a:buChar char="•"/>
                      </a:pPr>
                      <a:r>
                        <a:rPr lang="en-US" sz="1600"/>
                        <a:t>Преценете потенциала, който една идея има за създаване на стойност и набелязване на подходящи начини за максималното и използване </a:t>
                      </a:r>
                      <a:endParaRPr sz="160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280725">
                <a:tc>
                  <a:txBody>
                    <a:bodyPr/>
                    <a:lstStyle/>
                    <a:p>
                      <a:pPr marL="0" marR="0" lvl="0" indent="0" algn="just" rtl="0">
                        <a:spcBef>
                          <a:spcPts val="0"/>
                        </a:spcBef>
                        <a:spcAft>
                          <a:spcPts val="0"/>
                        </a:spcAft>
                        <a:buNone/>
                      </a:pPr>
                      <a:r>
                        <a:rPr lang="en-US" sz="2400" b="1">
                          <a:solidFill>
                            <a:schemeClr val="dk1"/>
                          </a:solidFill>
                        </a:rPr>
                        <a:t>1.5 Етично и устойчиво мислене</a:t>
                      </a:r>
                      <a:endParaRPr sz="2400" b="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B3D7"/>
                    </a:solidFill>
                  </a:tcPr>
                </a:tc>
                <a:tc>
                  <a:txBody>
                    <a:bodyPr/>
                    <a:lstStyle/>
                    <a:p>
                      <a:pPr marL="0" marR="0" lvl="0" indent="0" algn="just" rtl="0">
                        <a:spcBef>
                          <a:spcPts val="0"/>
                        </a:spcBef>
                        <a:spcAft>
                          <a:spcPts val="0"/>
                        </a:spcAft>
                        <a:buNone/>
                      </a:pPr>
                      <a:r>
                        <a:rPr lang="en-US" sz="1800" i="1">
                          <a:solidFill>
                            <a:schemeClr val="dk1"/>
                          </a:solidFill>
                        </a:rPr>
                        <a:t>Преценете последиците и въздействието на идеите, възможностите и действията</a:t>
                      </a:r>
                      <a:endParaRPr sz="1800" i="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just" rtl="0">
                        <a:spcBef>
                          <a:spcPts val="0"/>
                        </a:spcBef>
                        <a:spcAft>
                          <a:spcPts val="0"/>
                        </a:spcAft>
                        <a:buSzPts val="1600"/>
                        <a:buFont typeface="Arial"/>
                        <a:buChar char="•"/>
                      </a:pPr>
                      <a:r>
                        <a:rPr lang="en-US" sz="1600"/>
                        <a:t>Оценете последствията от идеите, които носят стойност и ефекта от предприемаческите действия върху целевата общност, пазара, обществото и околната среда </a:t>
                      </a:r>
                      <a:endParaRPr/>
                    </a:p>
                    <a:p>
                      <a:pPr marL="285750" marR="0" lvl="0" indent="-285750" algn="just" rtl="0">
                        <a:spcBef>
                          <a:spcPts val="0"/>
                        </a:spcBef>
                        <a:spcAft>
                          <a:spcPts val="0"/>
                        </a:spcAft>
                        <a:buSzPts val="1600"/>
                        <a:buFont typeface="Arial"/>
                        <a:buChar char="•"/>
                      </a:pPr>
                      <a:r>
                        <a:rPr lang="en-US" sz="1600"/>
                        <a:t>Преценете до колко устойчиви са дългосрочните социални, културни и икономически цели, както и избраните начини на действие</a:t>
                      </a:r>
                      <a:endParaRPr/>
                    </a:p>
                    <a:p>
                      <a:pPr marL="285750" marR="0" lvl="0" indent="-285750" algn="just" rtl="0">
                        <a:spcBef>
                          <a:spcPts val="0"/>
                        </a:spcBef>
                        <a:spcAft>
                          <a:spcPts val="0"/>
                        </a:spcAft>
                        <a:buSzPts val="1600"/>
                        <a:buFont typeface="Arial"/>
                        <a:buChar char="•"/>
                      </a:pPr>
                      <a:r>
                        <a:rPr lang="en-US" sz="1600"/>
                        <a:t>Действайте отговорно</a:t>
                      </a:r>
                      <a:endParaRPr sz="160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3"/>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en-US" sz="4800" b="1" i="0">
                <a:solidFill>
                  <a:srgbClr val="E12227"/>
                </a:solidFill>
                <a:latin typeface="Tahoma"/>
                <a:ea typeface="Tahoma"/>
                <a:cs typeface="Tahoma"/>
                <a:sym typeface="Tahoma"/>
              </a:rPr>
              <a:t>1</a:t>
            </a:r>
            <a:endParaRPr sz="4800" b="1" i="0">
              <a:solidFill>
                <a:srgbClr val="E12227"/>
              </a:solidFill>
              <a:latin typeface="Tahoma"/>
              <a:ea typeface="Tahoma"/>
              <a:cs typeface="Tahoma"/>
              <a:sym typeface="Tahoma"/>
            </a:endParaRPr>
          </a:p>
        </p:txBody>
      </p:sp>
      <p:sp>
        <p:nvSpPr>
          <p:cNvPr id="250" name="Google Shape;250;p13"/>
          <p:cNvSpPr txBox="1"/>
          <p:nvPr/>
        </p:nvSpPr>
        <p:spPr>
          <a:xfrm>
            <a:off x="4953000" y="263411"/>
            <a:ext cx="16913699" cy="629660"/>
          </a:xfrm>
          <a:prstGeom prst="rect">
            <a:avLst/>
          </a:prstGeom>
          <a:noFill/>
          <a:ln>
            <a:noFill/>
          </a:ln>
        </p:spPr>
        <p:txBody>
          <a:bodyPr spcFirstLastPara="1" wrap="square" lIns="0" tIns="13950" rIns="0" bIns="0" anchor="t" anchorCtr="0">
            <a:spAutoFit/>
          </a:bodyPr>
          <a:lstStyle/>
          <a:p>
            <a:pPr marL="12700" marR="0" lvl="0" indent="0" algn="just" rtl="0">
              <a:spcBef>
                <a:spcPts val="0"/>
              </a:spcBef>
              <a:spcAft>
                <a:spcPts val="0"/>
              </a:spcAft>
              <a:buNone/>
            </a:pPr>
            <a:r>
              <a:rPr lang="en-US" sz="4000" b="1">
                <a:solidFill>
                  <a:srgbClr val="E36C09"/>
                </a:solidFill>
                <a:latin typeface="Calibri"/>
                <a:ea typeface="Calibri"/>
                <a:cs typeface="Calibri"/>
                <a:sym typeface="Calibri"/>
              </a:rPr>
              <a:t>РЕСУРСИ </a:t>
            </a:r>
            <a:endParaRPr sz="4000" b="1">
              <a:solidFill>
                <a:srgbClr val="E36C09"/>
              </a:solidFill>
              <a:latin typeface="Calibri"/>
              <a:ea typeface="Calibri"/>
              <a:cs typeface="Calibri"/>
              <a:sym typeface="Calibri"/>
            </a:endParaRPr>
          </a:p>
        </p:txBody>
      </p:sp>
      <p:sp>
        <p:nvSpPr>
          <p:cNvPr id="251" name="Google Shape;251;p13"/>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252" name="Google Shape;252;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253" name="Google Shape;253;p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graphicFrame>
        <p:nvGraphicFramePr>
          <p:cNvPr id="254" name="Google Shape;254;p13"/>
          <p:cNvGraphicFramePr/>
          <p:nvPr>
            <p:extLst>
              <p:ext uri="{D42A27DB-BD31-4B8C-83A1-F6EECF244321}">
                <p14:modId xmlns:p14="http://schemas.microsoft.com/office/powerpoint/2010/main" val="2842497468"/>
              </p:ext>
            </p:extLst>
          </p:nvPr>
        </p:nvGraphicFramePr>
        <p:xfrm>
          <a:off x="1" y="1368146"/>
          <a:ext cx="18288000" cy="7132275"/>
        </p:xfrm>
        <a:graphic>
          <a:graphicData uri="http://schemas.openxmlformats.org/drawingml/2006/table">
            <a:tbl>
              <a:tblPr firstRow="1" bandRow="1">
                <a:noFill/>
                <a:tableStyleId>{467F8C6B-734D-4D96-96BE-150074DE2C9D}</a:tableStyleId>
              </a:tblPr>
              <a:tblGrid>
                <a:gridCol w="4432975">
                  <a:extLst>
                    <a:ext uri="{9D8B030D-6E8A-4147-A177-3AD203B41FA5}">
                      <a16:colId xmlns:a16="http://schemas.microsoft.com/office/drawing/2014/main" val="20000"/>
                    </a:ext>
                  </a:extLst>
                </a:gridCol>
                <a:gridCol w="3788600">
                  <a:extLst>
                    <a:ext uri="{9D8B030D-6E8A-4147-A177-3AD203B41FA5}">
                      <a16:colId xmlns:a16="http://schemas.microsoft.com/office/drawing/2014/main" val="20001"/>
                    </a:ext>
                  </a:extLst>
                </a:gridCol>
                <a:gridCol w="10066425">
                  <a:extLst>
                    <a:ext uri="{9D8B030D-6E8A-4147-A177-3AD203B41FA5}">
                      <a16:colId xmlns:a16="http://schemas.microsoft.com/office/drawing/2014/main" val="20002"/>
                    </a:ext>
                  </a:extLst>
                </a:gridCol>
              </a:tblGrid>
              <a:tr h="720000">
                <a:tc>
                  <a:txBody>
                    <a:bodyPr/>
                    <a:lstStyle/>
                    <a:p>
                      <a:pPr marL="0" marR="0" lvl="0" indent="0" algn="l" rtl="0">
                        <a:spcBef>
                          <a:spcPts val="0"/>
                        </a:spcBef>
                        <a:spcAft>
                          <a:spcPts val="0"/>
                        </a:spcAft>
                        <a:buNone/>
                      </a:pPr>
                      <a:r>
                        <a:rPr lang="en-US" sz="2800" dirty="0" err="1">
                          <a:solidFill>
                            <a:schemeClr val="dk1"/>
                          </a:solidFill>
                        </a:rPr>
                        <a:t>Компетенция</a:t>
                      </a:r>
                      <a:endParaRPr sz="2800" dirty="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BD4B4"/>
                    </a:solidFill>
                  </a:tcPr>
                </a:tc>
                <a:tc>
                  <a:txBody>
                    <a:bodyPr/>
                    <a:lstStyle/>
                    <a:p>
                      <a:pPr marL="0" marR="0" lvl="0" indent="0" algn="l" rtl="0">
                        <a:spcBef>
                          <a:spcPts val="0"/>
                        </a:spcBef>
                        <a:spcAft>
                          <a:spcPts val="0"/>
                        </a:spcAft>
                        <a:buNone/>
                      </a:pPr>
                      <a:r>
                        <a:rPr lang="en-US" sz="2800">
                          <a:solidFill>
                            <a:schemeClr val="dk1"/>
                          </a:solidFill>
                        </a:rPr>
                        <a:t>Съвет</a:t>
                      </a:r>
                      <a:endParaRPr sz="280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BD4B4"/>
                    </a:solidFill>
                  </a:tcPr>
                </a:tc>
                <a:tc>
                  <a:txBody>
                    <a:bodyPr/>
                    <a:lstStyle/>
                    <a:p>
                      <a:pPr marL="0" marR="0" lvl="0" indent="0" algn="l" rtl="0">
                        <a:spcBef>
                          <a:spcPts val="0"/>
                        </a:spcBef>
                        <a:spcAft>
                          <a:spcPts val="0"/>
                        </a:spcAft>
                        <a:buNone/>
                      </a:pPr>
                      <a:r>
                        <a:rPr lang="en-US" sz="2800" dirty="0" err="1">
                          <a:solidFill>
                            <a:schemeClr val="dk1"/>
                          </a:solidFill>
                        </a:rPr>
                        <a:t>Описание</a:t>
                      </a:r>
                      <a:endParaRPr sz="2800" dirty="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BD4B4"/>
                    </a:solidFill>
                  </a:tcPr>
                </a:tc>
                <a:extLst>
                  <a:ext uri="{0D108BD9-81ED-4DB2-BD59-A6C34878D82A}">
                    <a16:rowId xmlns:a16="http://schemas.microsoft.com/office/drawing/2014/main" val="10000"/>
                  </a:ext>
                </a:extLst>
              </a:tr>
              <a:tr h="1356825">
                <a:tc>
                  <a:txBody>
                    <a:bodyPr/>
                    <a:lstStyle/>
                    <a:p>
                      <a:pPr marL="0" marR="0" lvl="0" indent="0" algn="just" rtl="0">
                        <a:spcBef>
                          <a:spcPts val="0"/>
                        </a:spcBef>
                        <a:spcAft>
                          <a:spcPts val="0"/>
                        </a:spcAft>
                        <a:buNone/>
                      </a:pPr>
                      <a:r>
                        <a:rPr lang="en-US" sz="2400" b="1">
                          <a:solidFill>
                            <a:schemeClr val="dk1"/>
                          </a:solidFill>
                        </a:rPr>
                        <a:t>2.1  Самосъзнание и</a:t>
                      </a:r>
                      <a:endParaRPr/>
                    </a:p>
                    <a:p>
                      <a:pPr marL="0" marR="0" lvl="0" indent="0" algn="just" rtl="0">
                        <a:spcBef>
                          <a:spcPts val="0"/>
                        </a:spcBef>
                        <a:spcAft>
                          <a:spcPts val="0"/>
                        </a:spcAft>
                        <a:buNone/>
                      </a:pPr>
                      <a:r>
                        <a:rPr lang="en-US" sz="2400" b="1">
                          <a:solidFill>
                            <a:schemeClr val="dk1"/>
                          </a:solidFill>
                        </a:rPr>
                        <a:t> самоефективност</a:t>
                      </a:r>
                      <a:endParaRPr sz="2400" b="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ABF8E"/>
                    </a:solidFill>
                  </a:tcPr>
                </a:tc>
                <a:tc>
                  <a:txBody>
                    <a:bodyPr/>
                    <a:lstStyle/>
                    <a:p>
                      <a:pPr marL="0" marR="0" lvl="0" indent="0" algn="just" rtl="0">
                        <a:spcBef>
                          <a:spcPts val="0"/>
                        </a:spcBef>
                        <a:spcAft>
                          <a:spcPts val="0"/>
                        </a:spcAft>
                        <a:buNone/>
                      </a:pPr>
                      <a:r>
                        <a:rPr lang="en-US" sz="1800" i="1">
                          <a:solidFill>
                            <a:schemeClr val="dk1"/>
                          </a:solidFill>
                        </a:rPr>
                        <a:t>Вярвайте в себе си и продължавайте да се развивате</a:t>
                      </a:r>
                      <a:endParaRPr sz="1800" i="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just" rtl="0">
                        <a:spcBef>
                          <a:spcPts val="0"/>
                        </a:spcBef>
                        <a:spcAft>
                          <a:spcPts val="0"/>
                        </a:spcAft>
                        <a:buSzPts val="1600"/>
                        <a:buFont typeface="Arial"/>
                        <a:buChar char="•"/>
                      </a:pPr>
                      <a:r>
                        <a:rPr lang="en-US" sz="1600"/>
                        <a:t>Разсъждавайте върху вашите нужди, стремежи и желаете в краткосрочен, средносрочен и дългосрочен план </a:t>
                      </a:r>
                      <a:endParaRPr/>
                    </a:p>
                    <a:p>
                      <a:pPr marL="285750" marR="0" lvl="0" indent="-285750" algn="just" rtl="0">
                        <a:spcBef>
                          <a:spcPts val="0"/>
                        </a:spcBef>
                        <a:spcAft>
                          <a:spcPts val="0"/>
                        </a:spcAft>
                        <a:buSzPts val="1600"/>
                        <a:buFont typeface="Arial"/>
                        <a:buChar char="•"/>
                      </a:pPr>
                      <a:r>
                        <a:rPr lang="en-US" sz="1600"/>
                        <a:t>Идентифицирайте и оценявайте вашите индивидуални и групови силни и слаби страни </a:t>
                      </a:r>
                      <a:endParaRPr/>
                    </a:p>
                    <a:p>
                      <a:pPr marL="285750" marR="0" lvl="0" indent="-285750" algn="just" rtl="0">
                        <a:spcBef>
                          <a:spcPts val="0"/>
                        </a:spcBef>
                        <a:spcAft>
                          <a:spcPts val="0"/>
                        </a:spcAft>
                        <a:buSzPts val="1600"/>
                        <a:buFont typeface="Arial"/>
                        <a:buChar char="•"/>
                      </a:pPr>
                      <a:r>
                        <a:rPr lang="en-US" sz="1600"/>
                        <a:t>Вярвайте в способността си да влияете върху хода на събитията, въпреки несигурността, спънките и временните неуспехи</a:t>
                      </a:r>
                      <a:endParaRPr sz="160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297875">
                <a:tc>
                  <a:txBody>
                    <a:bodyPr/>
                    <a:lstStyle/>
                    <a:p>
                      <a:pPr marL="0" marR="0" lvl="0" indent="0" algn="just" rtl="0">
                        <a:spcBef>
                          <a:spcPts val="0"/>
                        </a:spcBef>
                        <a:spcAft>
                          <a:spcPts val="0"/>
                        </a:spcAft>
                        <a:buNone/>
                      </a:pPr>
                      <a:r>
                        <a:rPr lang="en-US" sz="2400" b="1">
                          <a:solidFill>
                            <a:schemeClr val="dk1"/>
                          </a:solidFill>
                        </a:rPr>
                        <a:t>2.2 Мотивация и постоянство</a:t>
                      </a:r>
                      <a:endParaRPr sz="2400" b="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ABF8E"/>
                    </a:solidFill>
                  </a:tcPr>
                </a:tc>
                <a:tc>
                  <a:txBody>
                    <a:bodyPr/>
                    <a:lstStyle/>
                    <a:p>
                      <a:pPr marL="0" marR="0" lvl="0" indent="0" algn="just" rtl="0">
                        <a:spcBef>
                          <a:spcPts val="0"/>
                        </a:spcBef>
                        <a:spcAft>
                          <a:spcPts val="0"/>
                        </a:spcAft>
                        <a:buNone/>
                      </a:pPr>
                      <a:r>
                        <a:rPr lang="en-US" sz="1800" i="1">
                          <a:solidFill>
                            <a:schemeClr val="dk1"/>
                          </a:solidFill>
                        </a:rPr>
                        <a:t>Бъдете фокусирани и не се предавайте</a:t>
                      </a:r>
                      <a:endParaRPr sz="1800" i="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just" rtl="0">
                        <a:spcBef>
                          <a:spcPts val="0"/>
                        </a:spcBef>
                        <a:spcAft>
                          <a:spcPts val="0"/>
                        </a:spcAft>
                        <a:buSzPts val="1600"/>
                        <a:buFont typeface="Arial"/>
                        <a:buChar char="•"/>
                      </a:pPr>
                      <a:r>
                        <a:rPr lang="en-US" sz="1600"/>
                        <a:t>Бъдете решени да превърнете идеите в действие и да задоволите нуждата си да постигнете </a:t>
                      </a:r>
                      <a:endParaRPr/>
                    </a:p>
                    <a:p>
                      <a:pPr marL="285750" marR="0" lvl="0" indent="-285750" algn="just" rtl="0">
                        <a:spcBef>
                          <a:spcPts val="0"/>
                        </a:spcBef>
                        <a:spcAft>
                          <a:spcPts val="0"/>
                        </a:spcAft>
                        <a:buSzPts val="1600"/>
                        <a:buFont typeface="Arial"/>
                        <a:buChar char="•"/>
                      </a:pPr>
                      <a:r>
                        <a:rPr lang="en-US" sz="1600"/>
                        <a:t>Бъдете готови да бъдете търпеливи и да продължите да се опитвате да постигнете дългосрочните си индивидуални или групови цели </a:t>
                      </a:r>
                      <a:endParaRPr/>
                    </a:p>
                    <a:p>
                      <a:pPr marL="285750" marR="0" lvl="0" indent="-285750" algn="just" rtl="0">
                        <a:spcBef>
                          <a:spcPts val="0"/>
                        </a:spcBef>
                        <a:spcAft>
                          <a:spcPts val="0"/>
                        </a:spcAft>
                        <a:buSzPts val="1600"/>
                        <a:buFont typeface="Arial"/>
                        <a:buChar char="•"/>
                      </a:pPr>
                      <a:r>
                        <a:rPr lang="en-US" sz="1600"/>
                        <a:t>Бъдете устойчиви под натиск, несгоди и временни неуспехи</a:t>
                      </a:r>
                      <a:endParaRPr sz="160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429500">
                <a:tc>
                  <a:txBody>
                    <a:bodyPr/>
                    <a:lstStyle/>
                    <a:p>
                      <a:pPr marL="0" marR="0" lvl="0" indent="0" algn="just" rtl="0">
                        <a:spcBef>
                          <a:spcPts val="0"/>
                        </a:spcBef>
                        <a:spcAft>
                          <a:spcPts val="0"/>
                        </a:spcAft>
                        <a:buNone/>
                      </a:pPr>
                      <a:r>
                        <a:rPr lang="en-US" sz="2400" b="1">
                          <a:solidFill>
                            <a:schemeClr val="dk1"/>
                          </a:solidFill>
                        </a:rPr>
                        <a:t>2.3 Мобилизиране на ресурси</a:t>
                      </a:r>
                      <a:endParaRPr sz="2400" b="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ABF8E"/>
                    </a:solidFill>
                  </a:tcPr>
                </a:tc>
                <a:tc>
                  <a:txBody>
                    <a:bodyPr/>
                    <a:lstStyle/>
                    <a:p>
                      <a:pPr marL="0" marR="0" lvl="0" indent="0" algn="just" rtl="0">
                        <a:spcBef>
                          <a:spcPts val="0"/>
                        </a:spcBef>
                        <a:spcAft>
                          <a:spcPts val="0"/>
                        </a:spcAft>
                        <a:buNone/>
                      </a:pPr>
                      <a:r>
                        <a:rPr lang="en-US" sz="1800" i="1">
                          <a:solidFill>
                            <a:schemeClr val="dk1"/>
                          </a:solidFill>
                        </a:rPr>
                        <a:t>Съберете и управлявайте ресурсите от които се нуждаете</a:t>
                      </a:r>
                      <a:endParaRPr sz="1800" i="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just" rtl="0">
                        <a:spcBef>
                          <a:spcPts val="0"/>
                        </a:spcBef>
                        <a:spcAft>
                          <a:spcPts val="0"/>
                        </a:spcAft>
                        <a:buSzPts val="1600"/>
                        <a:buFont typeface="Arial"/>
                        <a:buChar char="•"/>
                      </a:pPr>
                      <a:r>
                        <a:rPr lang="en-US" sz="1600"/>
                        <a:t>Осигурете и управлявайте материалните, нематериалните и дигиталните ресурси, необходими за превръщането на идеите в действие </a:t>
                      </a:r>
                      <a:endParaRPr/>
                    </a:p>
                    <a:p>
                      <a:pPr marL="285750" marR="0" lvl="0" indent="-285750" algn="just" rtl="0">
                        <a:spcBef>
                          <a:spcPts val="0"/>
                        </a:spcBef>
                        <a:spcAft>
                          <a:spcPts val="0"/>
                        </a:spcAft>
                        <a:buSzPts val="1600"/>
                        <a:buFont typeface="Arial"/>
                        <a:buChar char="•"/>
                      </a:pPr>
                      <a:r>
                        <a:rPr lang="en-US" sz="1600"/>
                        <a:t>Възползвайте се максимално от ограничените ресурси </a:t>
                      </a:r>
                      <a:endParaRPr/>
                    </a:p>
                    <a:p>
                      <a:pPr marL="285750" marR="0" lvl="0" indent="-285750" algn="just" rtl="0">
                        <a:spcBef>
                          <a:spcPts val="0"/>
                        </a:spcBef>
                        <a:spcAft>
                          <a:spcPts val="0"/>
                        </a:spcAft>
                        <a:buSzPts val="1600"/>
                        <a:buFont typeface="Arial"/>
                        <a:buChar char="•"/>
                      </a:pPr>
                      <a:r>
                        <a:rPr lang="en-US" sz="1600"/>
                        <a:t>Развийте и управлявайте компетентностите, необходими на всеки етап, включително технически, правни, данъчни и дигитални компетентности</a:t>
                      </a:r>
                      <a:endParaRPr sz="160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206075">
                <a:tc>
                  <a:txBody>
                    <a:bodyPr/>
                    <a:lstStyle/>
                    <a:p>
                      <a:pPr marL="0" marR="0" lvl="0" indent="0" algn="just" rtl="0">
                        <a:spcBef>
                          <a:spcPts val="0"/>
                        </a:spcBef>
                        <a:spcAft>
                          <a:spcPts val="0"/>
                        </a:spcAft>
                        <a:buNone/>
                      </a:pPr>
                      <a:r>
                        <a:rPr lang="en-US" sz="2400" b="1">
                          <a:solidFill>
                            <a:schemeClr val="dk1"/>
                          </a:solidFill>
                        </a:rPr>
                        <a:t>2.4 Финансова и икономическа грамостност</a:t>
                      </a:r>
                      <a:endParaRPr sz="2400" b="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ABF8E"/>
                    </a:solidFill>
                  </a:tcPr>
                </a:tc>
                <a:tc>
                  <a:txBody>
                    <a:bodyPr/>
                    <a:lstStyle/>
                    <a:p>
                      <a:pPr marL="0" marR="0" lvl="0" indent="0" algn="just" rtl="0">
                        <a:spcBef>
                          <a:spcPts val="0"/>
                        </a:spcBef>
                        <a:spcAft>
                          <a:spcPts val="0"/>
                        </a:spcAft>
                        <a:buNone/>
                      </a:pPr>
                      <a:r>
                        <a:rPr lang="en-US" sz="1800" i="1">
                          <a:solidFill>
                            <a:schemeClr val="dk1"/>
                          </a:solidFill>
                        </a:rPr>
                        <a:t>Развийте своето финансово и икономическо know-how</a:t>
                      </a:r>
                      <a:endParaRPr sz="1800" i="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just" rtl="0">
                        <a:spcBef>
                          <a:spcPts val="0"/>
                        </a:spcBef>
                        <a:spcAft>
                          <a:spcPts val="0"/>
                        </a:spcAft>
                        <a:buSzPts val="1600"/>
                        <a:buFont typeface="Arial"/>
                        <a:buChar char="•"/>
                      </a:pPr>
                      <a:r>
                        <a:rPr lang="en-US" sz="1600"/>
                        <a:t>Оценете разходите за превръщането на една идея в план за дейност, създаваща стойност</a:t>
                      </a:r>
                      <a:endParaRPr/>
                    </a:p>
                    <a:p>
                      <a:pPr marL="285750" marR="0" lvl="0" indent="-285750" algn="just" rtl="0">
                        <a:spcBef>
                          <a:spcPts val="0"/>
                        </a:spcBef>
                        <a:spcAft>
                          <a:spcPts val="0"/>
                        </a:spcAft>
                        <a:buSzPts val="1600"/>
                        <a:buFont typeface="Arial"/>
                        <a:buChar char="•"/>
                      </a:pPr>
                      <a:r>
                        <a:rPr lang="en-US" sz="1600"/>
                        <a:t>Планирайте, въвеждайте и и оценявайте финансовите решения с течение на времето </a:t>
                      </a:r>
                      <a:endParaRPr/>
                    </a:p>
                    <a:p>
                      <a:pPr marL="285750" marR="0" lvl="0" indent="-285750" algn="just" rtl="0">
                        <a:spcBef>
                          <a:spcPts val="0"/>
                        </a:spcBef>
                        <a:spcAft>
                          <a:spcPts val="0"/>
                        </a:spcAft>
                        <a:buSzPts val="1600"/>
                        <a:buFont typeface="Arial"/>
                        <a:buChar char="•"/>
                      </a:pPr>
                      <a:r>
                        <a:rPr lang="en-US" sz="1600"/>
                        <a:t>Управлявайте финансирането, за да сте сигурни, че вашата дейност по създаване на стойност може да продължи в дългосрочен план</a:t>
                      </a:r>
                      <a:endParaRPr sz="160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122000">
                <a:tc>
                  <a:txBody>
                    <a:bodyPr/>
                    <a:lstStyle/>
                    <a:p>
                      <a:pPr marL="0" marR="0" lvl="0" indent="0" algn="just" rtl="0">
                        <a:spcBef>
                          <a:spcPts val="0"/>
                        </a:spcBef>
                        <a:spcAft>
                          <a:spcPts val="0"/>
                        </a:spcAft>
                        <a:buNone/>
                      </a:pPr>
                      <a:r>
                        <a:rPr lang="en-US" sz="2400" b="1">
                          <a:solidFill>
                            <a:schemeClr val="dk1"/>
                          </a:solidFill>
                        </a:rPr>
                        <a:t>2.5 Мобилизиране на другите</a:t>
                      </a:r>
                      <a:endParaRPr sz="2400" b="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ABF8E"/>
                    </a:solidFill>
                  </a:tcPr>
                </a:tc>
                <a:tc>
                  <a:txBody>
                    <a:bodyPr/>
                    <a:lstStyle/>
                    <a:p>
                      <a:pPr marL="0" marR="0" lvl="0" indent="0" algn="just" rtl="0">
                        <a:spcBef>
                          <a:spcPts val="0"/>
                        </a:spcBef>
                        <a:spcAft>
                          <a:spcPts val="0"/>
                        </a:spcAft>
                        <a:buNone/>
                      </a:pPr>
                      <a:r>
                        <a:rPr lang="en-US" sz="1800" i="1">
                          <a:solidFill>
                            <a:schemeClr val="dk1"/>
                          </a:solidFill>
                        </a:rPr>
                        <a:t>Вдъхновавайте, ентусиазирайте и увличайте останалите</a:t>
                      </a:r>
                      <a:endParaRPr sz="1800" i="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just" rtl="0">
                        <a:spcBef>
                          <a:spcPts val="0"/>
                        </a:spcBef>
                        <a:spcAft>
                          <a:spcPts val="0"/>
                        </a:spcAft>
                        <a:buSzPts val="1600"/>
                        <a:buFont typeface="Arial"/>
                        <a:buChar char="•"/>
                      </a:pPr>
                      <a:r>
                        <a:rPr lang="en-US" sz="1600" dirty="0" err="1"/>
                        <a:t>Вдъхновете</a:t>
                      </a:r>
                      <a:r>
                        <a:rPr lang="en-US" sz="1600" dirty="0"/>
                        <a:t> и </a:t>
                      </a:r>
                      <a:r>
                        <a:rPr lang="en-US" sz="1600" dirty="0" err="1"/>
                        <a:t>ентусиазирайте</a:t>
                      </a:r>
                      <a:r>
                        <a:rPr lang="en-US" sz="1600" dirty="0"/>
                        <a:t> </a:t>
                      </a:r>
                      <a:r>
                        <a:rPr lang="en-US" sz="1600" dirty="0" err="1"/>
                        <a:t>съответните</a:t>
                      </a:r>
                      <a:r>
                        <a:rPr lang="en-US" sz="1600" dirty="0"/>
                        <a:t> </a:t>
                      </a:r>
                      <a:r>
                        <a:rPr lang="en-US" sz="1600" dirty="0" err="1"/>
                        <a:t>заинтересовани</a:t>
                      </a:r>
                      <a:r>
                        <a:rPr lang="en-US" sz="1600" dirty="0"/>
                        <a:t> </a:t>
                      </a:r>
                      <a:r>
                        <a:rPr lang="en-US" sz="1600" dirty="0" err="1"/>
                        <a:t>страни</a:t>
                      </a:r>
                      <a:r>
                        <a:rPr lang="en-US" sz="1600" dirty="0"/>
                        <a:t> </a:t>
                      </a:r>
                      <a:endParaRPr dirty="0"/>
                    </a:p>
                    <a:p>
                      <a:pPr marL="285750" marR="0" lvl="0" indent="-285750" algn="just" rtl="0">
                        <a:spcBef>
                          <a:spcPts val="0"/>
                        </a:spcBef>
                        <a:spcAft>
                          <a:spcPts val="0"/>
                        </a:spcAft>
                        <a:buSzPts val="1600"/>
                        <a:buFont typeface="Arial"/>
                        <a:buChar char="•"/>
                      </a:pPr>
                      <a:r>
                        <a:rPr lang="en-US" sz="1600" dirty="0" err="1"/>
                        <a:t>Получете</a:t>
                      </a:r>
                      <a:r>
                        <a:rPr lang="en-US" sz="1600" dirty="0"/>
                        <a:t> </a:t>
                      </a:r>
                      <a:r>
                        <a:rPr lang="en-US" sz="1600" dirty="0" err="1"/>
                        <a:t>подкрепата</a:t>
                      </a:r>
                      <a:r>
                        <a:rPr lang="en-US" sz="1600" dirty="0"/>
                        <a:t>, </a:t>
                      </a:r>
                      <a:r>
                        <a:rPr lang="en-US" sz="1600" dirty="0" err="1"/>
                        <a:t>необходима</a:t>
                      </a:r>
                      <a:r>
                        <a:rPr lang="en-US" sz="1600" dirty="0"/>
                        <a:t> за </a:t>
                      </a:r>
                      <a:r>
                        <a:rPr lang="en-US" sz="1600" dirty="0" err="1"/>
                        <a:t>постигане</a:t>
                      </a:r>
                      <a:r>
                        <a:rPr lang="en-US" sz="1600" dirty="0"/>
                        <a:t> </a:t>
                      </a:r>
                      <a:r>
                        <a:rPr lang="en-US" sz="1600" dirty="0" err="1"/>
                        <a:t>на</a:t>
                      </a:r>
                      <a:r>
                        <a:rPr lang="en-US" sz="1600" dirty="0"/>
                        <a:t> </a:t>
                      </a:r>
                      <a:r>
                        <a:rPr lang="en-US" sz="1600" dirty="0" err="1"/>
                        <a:t>ценни</a:t>
                      </a:r>
                      <a:r>
                        <a:rPr lang="en-US" sz="1600" dirty="0"/>
                        <a:t> </a:t>
                      </a:r>
                      <a:r>
                        <a:rPr lang="en-US" sz="1600" dirty="0" err="1"/>
                        <a:t>резултати</a:t>
                      </a:r>
                      <a:r>
                        <a:rPr lang="en-US" sz="1600" dirty="0"/>
                        <a:t> </a:t>
                      </a:r>
                      <a:endParaRPr dirty="0"/>
                    </a:p>
                    <a:p>
                      <a:pPr marL="285750" marR="0" lvl="0" indent="-285750" algn="just" rtl="0">
                        <a:spcBef>
                          <a:spcPts val="0"/>
                        </a:spcBef>
                        <a:spcAft>
                          <a:spcPts val="0"/>
                        </a:spcAft>
                        <a:buSzPts val="1600"/>
                        <a:buFont typeface="Arial"/>
                        <a:buChar char="•"/>
                      </a:pPr>
                      <a:r>
                        <a:rPr lang="en-US" sz="1600" dirty="0" err="1"/>
                        <a:t>Демонстрирайте</a:t>
                      </a:r>
                      <a:r>
                        <a:rPr lang="en-US" sz="1600" dirty="0"/>
                        <a:t> </a:t>
                      </a:r>
                      <a:r>
                        <a:rPr lang="en-US" sz="1600" dirty="0" err="1"/>
                        <a:t>ефективна</a:t>
                      </a:r>
                      <a:r>
                        <a:rPr lang="en-US" sz="1600" dirty="0"/>
                        <a:t> </a:t>
                      </a:r>
                      <a:r>
                        <a:rPr lang="en-US" sz="1600" dirty="0" err="1"/>
                        <a:t>комуникация</a:t>
                      </a:r>
                      <a:r>
                        <a:rPr lang="en-US" sz="1600" dirty="0"/>
                        <a:t>, </a:t>
                      </a:r>
                      <a:r>
                        <a:rPr lang="en-US" sz="1600" dirty="0" err="1"/>
                        <a:t>чрез</a:t>
                      </a:r>
                      <a:r>
                        <a:rPr lang="en-US" sz="1600" dirty="0"/>
                        <a:t> </a:t>
                      </a:r>
                      <a:r>
                        <a:rPr lang="en-US" sz="1600" dirty="0" err="1"/>
                        <a:t>убеждаване</a:t>
                      </a:r>
                      <a:r>
                        <a:rPr lang="en-US" sz="1600" dirty="0"/>
                        <a:t>, </a:t>
                      </a:r>
                      <a:r>
                        <a:rPr lang="en-US" sz="1600" dirty="0" err="1"/>
                        <a:t>преговаряне</a:t>
                      </a:r>
                      <a:r>
                        <a:rPr lang="en-US" sz="1600" dirty="0"/>
                        <a:t> и </a:t>
                      </a:r>
                      <a:r>
                        <a:rPr lang="en-US" sz="1600" dirty="0" err="1"/>
                        <a:t>лидерство</a:t>
                      </a:r>
                      <a:endParaRPr sz="1600" dirty="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4"/>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en-US" sz="4800" b="1" i="0">
                <a:solidFill>
                  <a:srgbClr val="E12227"/>
                </a:solidFill>
                <a:latin typeface="Tahoma"/>
                <a:ea typeface="Tahoma"/>
                <a:cs typeface="Tahoma"/>
                <a:sym typeface="Tahoma"/>
              </a:rPr>
              <a:t>1</a:t>
            </a:r>
            <a:endParaRPr sz="4800" b="1" i="0">
              <a:solidFill>
                <a:srgbClr val="E12227"/>
              </a:solidFill>
              <a:latin typeface="Tahoma"/>
              <a:ea typeface="Tahoma"/>
              <a:cs typeface="Tahoma"/>
              <a:sym typeface="Tahoma"/>
            </a:endParaRPr>
          </a:p>
        </p:txBody>
      </p:sp>
      <p:sp>
        <p:nvSpPr>
          <p:cNvPr id="261" name="Google Shape;261;p14"/>
          <p:cNvSpPr txBox="1"/>
          <p:nvPr/>
        </p:nvSpPr>
        <p:spPr>
          <a:xfrm>
            <a:off x="685800" y="663076"/>
            <a:ext cx="16761299" cy="629660"/>
          </a:xfrm>
          <a:prstGeom prst="rect">
            <a:avLst/>
          </a:prstGeom>
          <a:noFill/>
          <a:ln>
            <a:noFill/>
          </a:ln>
        </p:spPr>
        <p:txBody>
          <a:bodyPr spcFirstLastPara="1" wrap="square" lIns="0" tIns="13950" rIns="0" bIns="0" anchor="t" anchorCtr="0">
            <a:spAutoFit/>
          </a:bodyPr>
          <a:lstStyle/>
          <a:p>
            <a:pPr marL="12700" marR="0" lvl="0" indent="0" algn="just" rtl="0">
              <a:spcBef>
                <a:spcPts val="0"/>
              </a:spcBef>
              <a:spcAft>
                <a:spcPts val="0"/>
              </a:spcAft>
              <a:buNone/>
            </a:pPr>
            <a:r>
              <a:rPr lang="en-US" sz="4000" b="1">
                <a:solidFill>
                  <a:srgbClr val="76923C"/>
                </a:solidFill>
                <a:latin typeface="Calibri"/>
                <a:ea typeface="Calibri"/>
                <a:cs typeface="Calibri"/>
                <a:sym typeface="Calibri"/>
              </a:rPr>
              <a:t>ПРИВЕЖДАНЕ В ДЕЙСТВИЕ </a:t>
            </a:r>
            <a:endParaRPr sz="4000" b="1">
              <a:solidFill>
                <a:srgbClr val="76923C"/>
              </a:solidFill>
              <a:latin typeface="Calibri"/>
              <a:ea typeface="Calibri"/>
              <a:cs typeface="Calibri"/>
              <a:sym typeface="Calibri"/>
            </a:endParaRPr>
          </a:p>
        </p:txBody>
      </p:sp>
      <p:sp>
        <p:nvSpPr>
          <p:cNvPr id="262" name="Google Shape;262;p14"/>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263" name="Google Shape;263;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264" name="Google Shape;264;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graphicFrame>
        <p:nvGraphicFramePr>
          <p:cNvPr id="265" name="Google Shape;265;p14"/>
          <p:cNvGraphicFramePr/>
          <p:nvPr/>
        </p:nvGraphicFramePr>
        <p:xfrm>
          <a:off x="2" y="2370252"/>
          <a:ext cx="18288000" cy="6115360"/>
        </p:xfrm>
        <a:graphic>
          <a:graphicData uri="http://schemas.openxmlformats.org/drawingml/2006/table">
            <a:tbl>
              <a:tblPr firstRow="1" bandRow="1">
                <a:noFill/>
                <a:tableStyleId>{467F8C6B-734D-4D96-96BE-150074DE2C9D}</a:tableStyleId>
              </a:tblPr>
              <a:tblGrid>
                <a:gridCol w="4489800">
                  <a:extLst>
                    <a:ext uri="{9D8B030D-6E8A-4147-A177-3AD203B41FA5}">
                      <a16:colId xmlns:a16="http://schemas.microsoft.com/office/drawing/2014/main" val="20000"/>
                    </a:ext>
                  </a:extLst>
                </a:gridCol>
                <a:gridCol w="4348525">
                  <a:extLst>
                    <a:ext uri="{9D8B030D-6E8A-4147-A177-3AD203B41FA5}">
                      <a16:colId xmlns:a16="http://schemas.microsoft.com/office/drawing/2014/main" val="20001"/>
                    </a:ext>
                  </a:extLst>
                </a:gridCol>
                <a:gridCol w="9449675">
                  <a:extLst>
                    <a:ext uri="{9D8B030D-6E8A-4147-A177-3AD203B41FA5}">
                      <a16:colId xmlns:a16="http://schemas.microsoft.com/office/drawing/2014/main" val="20002"/>
                    </a:ext>
                  </a:extLst>
                </a:gridCol>
              </a:tblGrid>
              <a:tr h="500925">
                <a:tc>
                  <a:txBody>
                    <a:bodyPr/>
                    <a:lstStyle/>
                    <a:p>
                      <a:pPr marL="0" marR="0" lvl="0" indent="0" algn="l" rtl="0">
                        <a:spcBef>
                          <a:spcPts val="0"/>
                        </a:spcBef>
                        <a:spcAft>
                          <a:spcPts val="0"/>
                        </a:spcAft>
                        <a:buNone/>
                      </a:pPr>
                      <a:r>
                        <a:rPr lang="en-US" sz="2800">
                          <a:solidFill>
                            <a:schemeClr val="dk1"/>
                          </a:solidFill>
                        </a:rPr>
                        <a:t>Компетентност</a:t>
                      </a:r>
                      <a:endParaRPr sz="280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6E3BC"/>
                    </a:solidFill>
                  </a:tcPr>
                </a:tc>
                <a:tc>
                  <a:txBody>
                    <a:bodyPr/>
                    <a:lstStyle/>
                    <a:p>
                      <a:pPr marL="0" marR="0" lvl="0" indent="0" algn="l" rtl="0">
                        <a:spcBef>
                          <a:spcPts val="0"/>
                        </a:spcBef>
                        <a:spcAft>
                          <a:spcPts val="0"/>
                        </a:spcAft>
                        <a:buNone/>
                      </a:pPr>
                      <a:r>
                        <a:rPr lang="en-US" sz="2800">
                          <a:solidFill>
                            <a:schemeClr val="dk1"/>
                          </a:solidFill>
                        </a:rPr>
                        <a:t>Съвет</a:t>
                      </a:r>
                      <a:endParaRPr sz="280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6E3BC"/>
                    </a:solidFill>
                  </a:tcPr>
                </a:tc>
                <a:tc>
                  <a:txBody>
                    <a:bodyPr/>
                    <a:lstStyle/>
                    <a:p>
                      <a:pPr marL="0" marR="0" lvl="0" indent="0" algn="l" rtl="0">
                        <a:spcBef>
                          <a:spcPts val="0"/>
                        </a:spcBef>
                        <a:spcAft>
                          <a:spcPts val="0"/>
                        </a:spcAft>
                        <a:buNone/>
                      </a:pPr>
                      <a:r>
                        <a:rPr lang="en-US" sz="2800">
                          <a:solidFill>
                            <a:schemeClr val="dk1"/>
                          </a:solidFill>
                        </a:rPr>
                        <a:t>Описание</a:t>
                      </a:r>
                      <a:endParaRPr sz="280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6E3BC"/>
                    </a:solidFill>
                  </a:tcPr>
                </a:tc>
                <a:extLst>
                  <a:ext uri="{0D108BD9-81ED-4DB2-BD59-A6C34878D82A}">
                    <a16:rowId xmlns:a16="http://schemas.microsoft.com/office/drawing/2014/main" val="10000"/>
                  </a:ext>
                </a:extLst>
              </a:tr>
              <a:tr h="923050">
                <a:tc>
                  <a:txBody>
                    <a:bodyPr/>
                    <a:lstStyle/>
                    <a:p>
                      <a:pPr marL="0" marR="0" lvl="0" indent="0" algn="just" rtl="0">
                        <a:spcBef>
                          <a:spcPts val="0"/>
                        </a:spcBef>
                        <a:spcAft>
                          <a:spcPts val="0"/>
                        </a:spcAft>
                        <a:buNone/>
                      </a:pPr>
                      <a:r>
                        <a:rPr lang="en-US" sz="2400" b="1">
                          <a:solidFill>
                            <a:schemeClr val="dk1"/>
                          </a:solidFill>
                        </a:rPr>
                        <a:t>3.1 Поемане на инициатива</a:t>
                      </a:r>
                      <a:endParaRPr sz="2400" b="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just" rtl="0">
                        <a:spcBef>
                          <a:spcPts val="0"/>
                        </a:spcBef>
                        <a:spcAft>
                          <a:spcPts val="0"/>
                        </a:spcAft>
                        <a:buNone/>
                      </a:pPr>
                      <a:r>
                        <a:rPr lang="en-US" sz="1800" i="1">
                          <a:solidFill>
                            <a:schemeClr val="dk1"/>
                          </a:solidFill>
                        </a:rPr>
                        <a:t>Действайте</a:t>
                      </a:r>
                      <a:endParaRPr sz="1800" i="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just" rtl="0">
                        <a:spcBef>
                          <a:spcPts val="0"/>
                        </a:spcBef>
                        <a:spcAft>
                          <a:spcPts val="0"/>
                        </a:spcAft>
                        <a:buClr>
                          <a:schemeClr val="dk1"/>
                        </a:buClr>
                        <a:buSzPts val="1700"/>
                        <a:buFont typeface="Arial"/>
                        <a:buChar char="•"/>
                      </a:pPr>
                      <a:r>
                        <a:rPr lang="en-US" sz="1700">
                          <a:solidFill>
                            <a:schemeClr val="dk1"/>
                          </a:solidFill>
                        </a:rPr>
                        <a:t>Инициирайте на процеси, които създават стойност </a:t>
                      </a:r>
                      <a:endParaRPr/>
                    </a:p>
                    <a:p>
                      <a:pPr marL="285750" marR="0" lvl="0" indent="-285750" algn="just" rtl="0">
                        <a:spcBef>
                          <a:spcPts val="0"/>
                        </a:spcBef>
                        <a:spcAft>
                          <a:spcPts val="0"/>
                        </a:spcAft>
                        <a:buClr>
                          <a:schemeClr val="dk1"/>
                        </a:buClr>
                        <a:buSzPts val="1700"/>
                        <a:buFont typeface="Arial"/>
                        <a:buChar char="•"/>
                      </a:pPr>
                      <a:r>
                        <a:rPr lang="en-US" sz="1700">
                          <a:solidFill>
                            <a:schemeClr val="dk1"/>
                          </a:solidFill>
                        </a:rPr>
                        <a:t>Прегърнете предизвикателства </a:t>
                      </a:r>
                      <a:endParaRPr/>
                    </a:p>
                    <a:p>
                      <a:pPr marL="285750" marR="0" lvl="0" indent="-285750" algn="just" rtl="0">
                        <a:spcBef>
                          <a:spcPts val="0"/>
                        </a:spcBef>
                        <a:spcAft>
                          <a:spcPts val="0"/>
                        </a:spcAft>
                        <a:buClr>
                          <a:schemeClr val="dk1"/>
                        </a:buClr>
                        <a:buSzPts val="1700"/>
                        <a:buFont typeface="Arial"/>
                        <a:buChar char="•"/>
                      </a:pPr>
                      <a:r>
                        <a:rPr lang="en-US" sz="1700">
                          <a:solidFill>
                            <a:schemeClr val="dk1"/>
                          </a:solidFill>
                        </a:rPr>
                        <a:t>Действайте и работете самостоятелно за постигане на цели</a:t>
                      </a:r>
                      <a:endParaRPr/>
                    </a:p>
                    <a:p>
                      <a:pPr marL="285750" marR="0" lvl="0" indent="-285750" algn="just" rtl="0">
                        <a:spcBef>
                          <a:spcPts val="0"/>
                        </a:spcBef>
                        <a:spcAft>
                          <a:spcPts val="0"/>
                        </a:spcAft>
                        <a:buClr>
                          <a:schemeClr val="dk1"/>
                        </a:buClr>
                        <a:buSzPts val="1700"/>
                        <a:buFont typeface="Arial"/>
                        <a:buChar char="•"/>
                      </a:pPr>
                      <a:r>
                        <a:rPr lang="en-US" sz="1700">
                          <a:solidFill>
                            <a:schemeClr val="dk1"/>
                          </a:solidFill>
                        </a:rPr>
                        <a:t>Придържайте се към плана и изпълнявайте планирани задачи</a:t>
                      </a:r>
                      <a:endParaRPr sz="170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83975">
                <a:tc>
                  <a:txBody>
                    <a:bodyPr/>
                    <a:lstStyle/>
                    <a:p>
                      <a:pPr marL="0" marR="0" lvl="0" indent="0" algn="just" rtl="0">
                        <a:spcBef>
                          <a:spcPts val="0"/>
                        </a:spcBef>
                        <a:spcAft>
                          <a:spcPts val="0"/>
                        </a:spcAft>
                        <a:buNone/>
                      </a:pPr>
                      <a:r>
                        <a:rPr lang="en-US" sz="2400" b="1">
                          <a:solidFill>
                            <a:schemeClr val="dk1"/>
                          </a:solidFill>
                        </a:rPr>
                        <a:t>3.2 Планиране и управление</a:t>
                      </a:r>
                      <a:endParaRPr sz="2400" b="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just" rtl="0">
                        <a:spcBef>
                          <a:spcPts val="0"/>
                        </a:spcBef>
                        <a:spcAft>
                          <a:spcPts val="0"/>
                        </a:spcAft>
                        <a:buNone/>
                      </a:pPr>
                      <a:r>
                        <a:rPr lang="en-US" sz="1800" i="1">
                          <a:solidFill>
                            <a:schemeClr val="dk1"/>
                          </a:solidFill>
                        </a:rPr>
                        <a:t>Приоритизирайте, организирайте и обмислете последващи дейности</a:t>
                      </a:r>
                      <a:endParaRPr sz="1800" i="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just" rtl="0">
                        <a:spcBef>
                          <a:spcPts val="0"/>
                        </a:spcBef>
                        <a:spcAft>
                          <a:spcPts val="0"/>
                        </a:spcAft>
                        <a:buClr>
                          <a:schemeClr val="dk1"/>
                        </a:buClr>
                        <a:buSzPts val="1700"/>
                        <a:buFont typeface="Arial"/>
                        <a:buChar char="•"/>
                      </a:pPr>
                      <a:r>
                        <a:rPr lang="en-US" sz="1700">
                          <a:solidFill>
                            <a:schemeClr val="dk1"/>
                          </a:solidFill>
                        </a:rPr>
                        <a:t>Поставете дългосрочни, средносрочни и краткосрочни цели </a:t>
                      </a:r>
                      <a:endParaRPr/>
                    </a:p>
                    <a:p>
                      <a:pPr marL="285750" marR="0" lvl="0" indent="-285750" algn="just" rtl="0">
                        <a:spcBef>
                          <a:spcPts val="0"/>
                        </a:spcBef>
                        <a:spcAft>
                          <a:spcPts val="0"/>
                        </a:spcAft>
                        <a:buClr>
                          <a:schemeClr val="dk1"/>
                        </a:buClr>
                        <a:buSzPts val="1700"/>
                        <a:buFont typeface="Arial"/>
                        <a:buChar char="•"/>
                      </a:pPr>
                      <a:r>
                        <a:rPr lang="en-US" sz="1700">
                          <a:solidFill>
                            <a:schemeClr val="dk1"/>
                          </a:solidFill>
                        </a:rPr>
                        <a:t>Определете приоритетите и плановете за действие </a:t>
                      </a:r>
                      <a:endParaRPr/>
                    </a:p>
                    <a:p>
                      <a:pPr marL="285750" marR="0" lvl="0" indent="-285750" algn="just" rtl="0">
                        <a:spcBef>
                          <a:spcPts val="0"/>
                        </a:spcBef>
                        <a:spcAft>
                          <a:spcPts val="0"/>
                        </a:spcAft>
                        <a:buClr>
                          <a:schemeClr val="dk1"/>
                        </a:buClr>
                        <a:buSzPts val="1700"/>
                        <a:buFont typeface="Arial"/>
                        <a:buChar char="•"/>
                      </a:pPr>
                      <a:r>
                        <a:rPr lang="en-US" sz="1700">
                          <a:solidFill>
                            <a:schemeClr val="dk1"/>
                          </a:solidFill>
                        </a:rPr>
                        <a:t>Адаптирайте се към непредвидени промени</a:t>
                      </a:r>
                      <a:endParaRPr sz="170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414350">
                <a:tc>
                  <a:txBody>
                    <a:bodyPr/>
                    <a:lstStyle/>
                    <a:p>
                      <a:pPr marL="0" marR="0" lvl="0" indent="0" algn="just" rtl="0">
                        <a:spcBef>
                          <a:spcPts val="0"/>
                        </a:spcBef>
                        <a:spcAft>
                          <a:spcPts val="0"/>
                        </a:spcAft>
                        <a:buNone/>
                      </a:pPr>
                      <a:r>
                        <a:rPr lang="en-US" sz="2400" b="1">
                          <a:solidFill>
                            <a:schemeClr val="dk1"/>
                          </a:solidFill>
                        </a:rPr>
                        <a:t>3.3 Справяне с несигирност, двусмислица и риск</a:t>
                      </a:r>
                      <a:endParaRPr sz="2400" b="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just" rtl="0">
                        <a:spcBef>
                          <a:spcPts val="0"/>
                        </a:spcBef>
                        <a:spcAft>
                          <a:spcPts val="0"/>
                        </a:spcAft>
                        <a:buNone/>
                      </a:pPr>
                      <a:r>
                        <a:rPr lang="en-US" sz="1800" i="1">
                          <a:solidFill>
                            <a:schemeClr val="dk1"/>
                          </a:solidFill>
                        </a:rPr>
                        <a:t>Вземайте решения като се справяте с несигурност, двусмислица и риск</a:t>
                      </a:r>
                      <a:endParaRPr sz="1800" i="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just" rtl="0">
                        <a:spcBef>
                          <a:spcPts val="0"/>
                        </a:spcBef>
                        <a:spcAft>
                          <a:spcPts val="0"/>
                        </a:spcAft>
                        <a:buClr>
                          <a:schemeClr val="dk1"/>
                        </a:buClr>
                        <a:buSzPts val="1700"/>
                        <a:buFont typeface="Arial"/>
                        <a:buChar char="•"/>
                      </a:pPr>
                      <a:r>
                        <a:rPr lang="en-US" sz="1700">
                          <a:solidFill>
                            <a:schemeClr val="dk1"/>
                          </a:solidFill>
                        </a:rPr>
                        <a:t>Вземайте решения, когато резултатът от това решение е несигурен, когато наличната информация е частична или двусмислена, или когато съществува риск от нежелани резултати</a:t>
                      </a:r>
                      <a:endParaRPr/>
                    </a:p>
                    <a:p>
                      <a:pPr marL="285750" marR="0" lvl="0" indent="-285750" algn="just" rtl="0">
                        <a:spcBef>
                          <a:spcPts val="0"/>
                        </a:spcBef>
                        <a:spcAft>
                          <a:spcPts val="0"/>
                        </a:spcAft>
                        <a:buClr>
                          <a:schemeClr val="dk1"/>
                        </a:buClr>
                        <a:buSzPts val="1700"/>
                        <a:buFont typeface="Arial"/>
                        <a:buChar char="•"/>
                      </a:pPr>
                      <a:r>
                        <a:rPr lang="en-US" sz="1700">
                          <a:solidFill>
                            <a:schemeClr val="dk1"/>
                          </a:solidFill>
                        </a:rPr>
                        <a:t>В рамките на процеса на създаване на стойност, включват структурирани начини за тестване на идеи и прототипи от ранните етапи, за намаляване на рисковете от проблемни</a:t>
                      </a:r>
                      <a:endParaRPr/>
                    </a:p>
                    <a:p>
                      <a:pPr marL="285750" marR="0" lvl="0" indent="-285750" algn="just" rtl="0">
                        <a:spcBef>
                          <a:spcPts val="0"/>
                        </a:spcBef>
                        <a:spcAft>
                          <a:spcPts val="0"/>
                        </a:spcAft>
                        <a:buClr>
                          <a:schemeClr val="dk1"/>
                        </a:buClr>
                        <a:buSzPts val="1700"/>
                        <a:buFont typeface="Arial"/>
                        <a:buChar char="•"/>
                      </a:pPr>
                      <a:r>
                        <a:rPr lang="en-US" sz="1700">
                          <a:solidFill>
                            <a:schemeClr val="dk1"/>
                          </a:solidFill>
                        </a:rPr>
                        <a:t>Действайте в бързо променящи се ситуации своевременно и гъвкаво</a:t>
                      </a:r>
                      <a:endParaRPr sz="170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814175">
                <a:tc>
                  <a:txBody>
                    <a:bodyPr/>
                    <a:lstStyle/>
                    <a:p>
                      <a:pPr marL="0" marR="0" lvl="0" indent="0" algn="just" rtl="0">
                        <a:spcBef>
                          <a:spcPts val="0"/>
                        </a:spcBef>
                        <a:spcAft>
                          <a:spcPts val="0"/>
                        </a:spcAft>
                        <a:buNone/>
                      </a:pPr>
                      <a:r>
                        <a:rPr lang="en-US" sz="2400" b="1">
                          <a:solidFill>
                            <a:schemeClr val="dk1"/>
                          </a:solidFill>
                        </a:rPr>
                        <a:t>3.4 Работа с други хора</a:t>
                      </a:r>
                      <a:endParaRPr sz="2400" b="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just" rtl="0">
                        <a:spcBef>
                          <a:spcPts val="0"/>
                        </a:spcBef>
                        <a:spcAft>
                          <a:spcPts val="0"/>
                        </a:spcAft>
                        <a:buNone/>
                      </a:pPr>
                      <a:r>
                        <a:rPr lang="en-US" sz="1800" i="1">
                          <a:solidFill>
                            <a:schemeClr val="dk1"/>
                          </a:solidFill>
                        </a:rPr>
                        <a:t>Работете в екип, в сътрудничество и в мрежа от връзки</a:t>
                      </a:r>
                      <a:endParaRPr sz="1800" i="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just" rtl="0">
                        <a:spcBef>
                          <a:spcPts val="0"/>
                        </a:spcBef>
                        <a:spcAft>
                          <a:spcPts val="0"/>
                        </a:spcAft>
                        <a:buSzPts val="1700"/>
                        <a:buFont typeface="Arial"/>
                        <a:buChar char="•"/>
                      </a:pPr>
                      <a:r>
                        <a:rPr lang="en-US" sz="1700"/>
                        <a:t>Работете заедно и си сътрудничите с другите, за да разработвате идеи и да ги превръщате в действие </a:t>
                      </a:r>
                      <a:endParaRPr/>
                    </a:p>
                    <a:p>
                      <a:pPr marL="285750" marR="0" lvl="0" indent="-285750" algn="just" rtl="0">
                        <a:spcBef>
                          <a:spcPts val="0"/>
                        </a:spcBef>
                        <a:spcAft>
                          <a:spcPts val="0"/>
                        </a:spcAft>
                        <a:buSzPts val="1700"/>
                        <a:buFont typeface="Arial"/>
                        <a:buChar char="•"/>
                      </a:pPr>
                      <a:r>
                        <a:rPr lang="en-US" sz="1700"/>
                        <a:t>Действайте в мрежата си от връзки</a:t>
                      </a:r>
                      <a:endParaRPr/>
                    </a:p>
                    <a:p>
                      <a:pPr marL="285750" marR="0" lvl="0" indent="-285750" algn="just" rtl="0">
                        <a:spcBef>
                          <a:spcPts val="0"/>
                        </a:spcBef>
                        <a:spcAft>
                          <a:spcPts val="0"/>
                        </a:spcAft>
                        <a:buSzPts val="1700"/>
                        <a:buFont typeface="Arial"/>
                        <a:buChar char="•"/>
                      </a:pPr>
                      <a:r>
                        <a:rPr lang="en-US" sz="1700"/>
                        <a:t>Решавайте конфликти и се справяйте с конкуренцията положително, когато е необходимо</a:t>
                      </a:r>
                      <a:endParaRPr sz="170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043325">
                <a:tc>
                  <a:txBody>
                    <a:bodyPr/>
                    <a:lstStyle/>
                    <a:p>
                      <a:pPr marL="0" marR="0" lvl="0" indent="0" algn="just" rtl="0">
                        <a:spcBef>
                          <a:spcPts val="0"/>
                        </a:spcBef>
                        <a:spcAft>
                          <a:spcPts val="0"/>
                        </a:spcAft>
                        <a:buNone/>
                      </a:pPr>
                      <a:r>
                        <a:rPr lang="en-US" sz="2400" b="1">
                          <a:solidFill>
                            <a:schemeClr val="dk1"/>
                          </a:solidFill>
                        </a:rPr>
                        <a:t>3.5 Учене чрез опит</a:t>
                      </a:r>
                      <a:endParaRPr sz="2400" b="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2D59B"/>
                    </a:solidFill>
                  </a:tcPr>
                </a:tc>
                <a:tc>
                  <a:txBody>
                    <a:bodyPr/>
                    <a:lstStyle/>
                    <a:p>
                      <a:pPr marL="0" marR="0" lvl="0" indent="0" algn="just" rtl="0">
                        <a:spcBef>
                          <a:spcPts val="0"/>
                        </a:spcBef>
                        <a:spcAft>
                          <a:spcPts val="0"/>
                        </a:spcAft>
                        <a:buNone/>
                      </a:pPr>
                      <a:r>
                        <a:rPr lang="en-US" sz="1800" i="1">
                          <a:solidFill>
                            <a:schemeClr val="dk1"/>
                          </a:solidFill>
                        </a:rPr>
                        <a:t>Учете чрез правене</a:t>
                      </a:r>
                      <a:endParaRPr sz="1800" i="1">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just" rtl="0">
                        <a:spcBef>
                          <a:spcPts val="0"/>
                        </a:spcBef>
                        <a:spcAft>
                          <a:spcPts val="0"/>
                        </a:spcAft>
                        <a:buSzPts val="1700"/>
                        <a:buFont typeface="Arial"/>
                        <a:buChar char="•"/>
                      </a:pPr>
                      <a:r>
                        <a:rPr lang="en-US" sz="1700"/>
                        <a:t>Използвайте всяка инициатива за създаване на стойност като възможност за обучение</a:t>
                      </a:r>
                      <a:endParaRPr/>
                    </a:p>
                    <a:p>
                      <a:pPr marL="285750" marR="0" lvl="0" indent="-285750" algn="just" rtl="0">
                        <a:spcBef>
                          <a:spcPts val="0"/>
                        </a:spcBef>
                        <a:spcAft>
                          <a:spcPts val="0"/>
                        </a:spcAft>
                        <a:buSzPts val="1700"/>
                        <a:buFont typeface="Arial"/>
                        <a:buChar char="•"/>
                      </a:pPr>
                      <a:r>
                        <a:rPr lang="en-US" sz="1700"/>
                        <a:t>Учете с други хора, включително връстници и настойници</a:t>
                      </a:r>
                      <a:endParaRPr/>
                    </a:p>
                    <a:p>
                      <a:pPr marL="285750" marR="0" lvl="0" indent="-285750" algn="just" rtl="0">
                        <a:spcBef>
                          <a:spcPts val="0"/>
                        </a:spcBef>
                        <a:spcAft>
                          <a:spcPts val="0"/>
                        </a:spcAft>
                        <a:buSzPts val="1700"/>
                        <a:buFont typeface="Arial"/>
                        <a:buChar char="•"/>
                      </a:pPr>
                      <a:r>
                        <a:rPr lang="en-US" sz="1700"/>
                        <a:t>Размишлявйте и се учете както от успеха, така и от провала (вашия собствен и на други хора)</a:t>
                      </a:r>
                      <a:endParaRPr sz="170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5"/>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en-US" sz="4800" b="1" i="0">
                <a:solidFill>
                  <a:srgbClr val="E12227"/>
                </a:solidFill>
                <a:latin typeface="Tahoma"/>
                <a:ea typeface="Tahoma"/>
                <a:cs typeface="Tahoma"/>
                <a:sym typeface="Tahoma"/>
              </a:rPr>
              <a:t>1</a:t>
            </a:r>
            <a:endParaRPr sz="4800" b="1" i="0">
              <a:solidFill>
                <a:srgbClr val="E12227"/>
              </a:solidFill>
              <a:latin typeface="Tahoma"/>
              <a:ea typeface="Tahoma"/>
              <a:cs typeface="Tahoma"/>
              <a:sym typeface="Tahoma"/>
            </a:endParaRPr>
          </a:p>
        </p:txBody>
      </p:sp>
      <p:sp>
        <p:nvSpPr>
          <p:cNvPr id="272" name="Google Shape;272;p15"/>
          <p:cNvSpPr txBox="1"/>
          <p:nvPr/>
        </p:nvSpPr>
        <p:spPr>
          <a:xfrm>
            <a:off x="938055" y="2019300"/>
            <a:ext cx="16913699" cy="629660"/>
          </a:xfrm>
          <a:prstGeom prst="rect">
            <a:avLst/>
          </a:prstGeom>
          <a:noFill/>
          <a:ln>
            <a:noFill/>
          </a:ln>
        </p:spPr>
        <p:txBody>
          <a:bodyPr spcFirstLastPara="1" wrap="square" lIns="0" tIns="13950" rIns="0" bIns="0" anchor="t" anchorCtr="0">
            <a:spAutoFit/>
          </a:bodyPr>
          <a:lstStyle/>
          <a:p>
            <a:pPr marL="12700" marR="0" lvl="0" indent="0" algn="just" rtl="0">
              <a:lnSpc>
                <a:spcPct val="100000"/>
              </a:lnSpc>
              <a:spcBef>
                <a:spcPts val="0"/>
              </a:spcBef>
              <a:spcAft>
                <a:spcPts val="0"/>
              </a:spcAft>
              <a:buNone/>
            </a:pPr>
            <a:r>
              <a:rPr lang="en-US" sz="4000" b="1">
                <a:solidFill>
                  <a:srgbClr val="243255"/>
                </a:solidFill>
                <a:latin typeface="Calibri"/>
                <a:ea typeface="Calibri"/>
                <a:cs typeface="Calibri"/>
                <a:sym typeface="Calibri"/>
              </a:rPr>
              <a:t>Какво следва… </a:t>
            </a:r>
            <a:endParaRPr sz="4000" b="1">
              <a:solidFill>
                <a:srgbClr val="243255"/>
              </a:solidFill>
              <a:latin typeface="Calibri"/>
              <a:ea typeface="Calibri"/>
              <a:cs typeface="Calibri"/>
              <a:sym typeface="Calibri"/>
            </a:endParaRPr>
          </a:p>
        </p:txBody>
      </p:sp>
      <p:sp>
        <p:nvSpPr>
          <p:cNvPr id="273" name="Google Shape;273;p15"/>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274" name="Google Shape;274;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275" name="Google Shape;275;p1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276" name="Google Shape;276;p15"/>
          <p:cNvSpPr txBox="1"/>
          <p:nvPr/>
        </p:nvSpPr>
        <p:spPr>
          <a:xfrm>
            <a:off x="938055" y="3009900"/>
            <a:ext cx="16913700" cy="44022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В контекста на този обучителен модул – и като се имат предвид и основните компетенции, с които се занимаваме – ще ориентираме фокуса Ви към първия стълб, този, свързан с ИДЕИ И ВЪЗМОЖНОСТИ.</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Имайте предвид, че EntreComp не прави конкретна препратка към критичното мислене, но цялата рамка се занимава с измерението на критичното мислене от много различни ъгли.   </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Най-осезаемата кръстосана препратка изглежда е с компетенциите, принадлежащи към ИДЕИ И ВЪЗМОЖНОСТИ. В следващата единица ще се спрем по-детайлно на всяка една от тях, за да се проследят осезаемите връзки с критичното мислене, и по-специално, връзката между критично мислене и работна  пригодност/заетост.</a:t>
            </a:r>
            <a:endParaRPr sz="2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6"/>
          <p:cNvSpPr txBox="1"/>
          <p:nvPr/>
        </p:nvSpPr>
        <p:spPr>
          <a:xfrm>
            <a:off x="15621000" y="569879"/>
            <a:ext cx="22307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en-US" sz="4800" b="1" i="0">
                <a:solidFill>
                  <a:srgbClr val="E12227"/>
                </a:solidFill>
                <a:latin typeface="Tahoma"/>
                <a:ea typeface="Tahoma"/>
                <a:cs typeface="Tahoma"/>
                <a:sym typeface="Tahoma"/>
              </a:rPr>
              <a:t>2</a:t>
            </a:r>
            <a:endParaRPr sz="4800" b="1" i="0">
              <a:solidFill>
                <a:srgbClr val="E12227"/>
              </a:solidFill>
              <a:latin typeface="Tahoma"/>
              <a:ea typeface="Tahoma"/>
              <a:cs typeface="Tahoma"/>
              <a:sym typeface="Tahoma"/>
            </a:endParaRPr>
          </a:p>
        </p:txBody>
      </p:sp>
      <p:sp>
        <p:nvSpPr>
          <p:cNvPr id="283" name="Google Shape;283;p16"/>
          <p:cNvSpPr txBox="1"/>
          <p:nvPr/>
        </p:nvSpPr>
        <p:spPr>
          <a:xfrm>
            <a:off x="938055" y="2019300"/>
            <a:ext cx="16913699" cy="2550698"/>
          </a:xfrm>
          <a:prstGeom prst="rect">
            <a:avLst/>
          </a:prstGeom>
          <a:noFill/>
          <a:ln>
            <a:noFill/>
          </a:ln>
        </p:spPr>
        <p:txBody>
          <a:bodyPr spcFirstLastPara="1" wrap="square" lIns="0" tIns="13950" rIns="0" bIns="0" anchor="t" anchorCtr="0">
            <a:spAutoFit/>
          </a:bodyPr>
          <a:lstStyle/>
          <a:p>
            <a:pPr marL="12700" marR="0" lvl="0" indent="0" algn="ctr" rtl="0">
              <a:lnSpc>
                <a:spcPct val="100000"/>
              </a:lnSpc>
              <a:spcBef>
                <a:spcPts val="0"/>
              </a:spcBef>
              <a:spcAft>
                <a:spcPts val="0"/>
              </a:spcAft>
              <a:buNone/>
            </a:pPr>
            <a:r>
              <a:rPr lang="en-US" sz="4000" b="1">
                <a:solidFill>
                  <a:srgbClr val="243255"/>
                </a:solidFill>
                <a:latin typeface="Calibri"/>
                <a:ea typeface="Calibri"/>
                <a:cs typeface="Calibri"/>
                <a:sym typeface="Calibri"/>
              </a:rPr>
              <a:t>Критичното мислене между най-желаните компетенции за работна заетост</a:t>
            </a:r>
            <a:endParaRPr sz="4000" b="1">
              <a:solidFill>
                <a:srgbClr val="243255"/>
              </a:solidFill>
              <a:latin typeface="Calibri"/>
              <a:ea typeface="Calibri"/>
              <a:cs typeface="Calibri"/>
              <a:sym typeface="Calibri"/>
            </a:endParaRPr>
          </a:p>
          <a:p>
            <a:pPr marL="12700" marR="0" lvl="0" indent="0" algn="just" rtl="0">
              <a:spcBef>
                <a:spcPts val="110"/>
              </a:spcBef>
              <a:spcAft>
                <a:spcPts val="0"/>
              </a:spcAft>
              <a:buNone/>
            </a:pPr>
            <a:r>
              <a:rPr lang="en-US" sz="2800">
                <a:solidFill>
                  <a:schemeClr val="dk1"/>
                </a:solidFill>
                <a:latin typeface="Calibri"/>
                <a:ea typeface="Calibri"/>
                <a:cs typeface="Calibri"/>
                <a:sym typeface="Calibri"/>
              </a:rPr>
              <a:t>В днешно време, тъй като автоматизацията на задачите и функциите бавно заменя „ръчната“и „интелектуалната“ работна сила, вашите възможности за достъп до пазара на труда все повече зависят от меки и релационни умения.</a:t>
            </a:r>
            <a:endParaRPr sz="2800">
              <a:solidFill>
                <a:schemeClr val="dk1"/>
              </a:solidFill>
              <a:latin typeface="Calibri"/>
              <a:ea typeface="Calibri"/>
              <a:cs typeface="Calibri"/>
              <a:sym typeface="Calibri"/>
            </a:endParaRPr>
          </a:p>
        </p:txBody>
      </p:sp>
      <p:sp>
        <p:nvSpPr>
          <p:cNvPr id="284" name="Google Shape;284;p16"/>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285" name="Google Shape;285;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286" name="Google Shape;286;p1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287" name="Google Shape;287;p16"/>
          <p:cNvSpPr txBox="1"/>
          <p:nvPr/>
        </p:nvSpPr>
        <p:spPr>
          <a:xfrm>
            <a:off x="938056" y="4774092"/>
            <a:ext cx="16913698" cy="397031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Техническата компетентност и ефективност на работното място идват на първо място от практики, упражнения и опит/уроци, научени въз основа на подход проба-грешка. По време на интервютата работодателите нямат достатъчно информация, за да оценят профила на кандидата и потенциалното му представяне на работното място.</a:t>
            </a:r>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Освен това, повечето пъти работните места, за които кандидатствате, изискват специфични знания/ноу-хау, които може да не сте придобили по време на официалното си образование (просто защото не са включени в учебните програми).</a:t>
            </a:r>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И така, как работодателите да направят своята оценка за вашия профил?...</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p:txBody>
      </p:sp>
      <p:sp>
        <p:nvSpPr>
          <p:cNvPr id="288" name="Google Shape;288;p16"/>
          <p:cNvSpPr txBox="1"/>
          <p:nvPr/>
        </p:nvSpPr>
        <p:spPr>
          <a:xfrm>
            <a:off x="926706" y="4056072"/>
            <a:ext cx="15303894" cy="5847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3200" b="1" i="1">
                <a:solidFill>
                  <a:srgbClr val="243255"/>
                </a:solidFill>
                <a:latin typeface="Calibri"/>
                <a:ea typeface="Calibri"/>
                <a:cs typeface="Calibri"/>
                <a:sym typeface="Calibri"/>
              </a:rPr>
              <a:t>							</a:t>
            </a:r>
            <a:r>
              <a:rPr lang="en-US" sz="3200" b="1">
                <a:solidFill>
                  <a:srgbClr val="243255"/>
                </a:solidFill>
                <a:latin typeface="Calibri"/>
                <a:ea typeface="Calibri"/>
                <a:cs typeface="Calibri"/>
                <a:sym typeface="Calibri"/>
              </a:rPr>
              <a:t>От меки умения към работна заетост</a:t>
            </a:r>
            <a:endParaRPr sz="3200" b="1">
              <a:solidFill>
                <a:srgbClr val="243255"/>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7">
                                            <p:txEl>
                                              <p:pRg st="0" end="0"/>
                                            </p:txEl>
                                          </p:spTgt>
                                        </p:tgtEl>
                                        <p:attrNameLst>
                                          <p:attrName>style.visibility</p:attrName>
                                        </p:attrNameLst>
                                      </p:cBhvr>
                                      <p:to>
                                        <p:strVal val="visible"/>
                                      </p:to>
                                    </p:set>
                                    <p:animEffect transition="in" filter="fade">
                                      <p:cBhvr>
                                        <p:cTn id="7" dur="500"/>
                                        <p:tgtEl>
                                          <p:spTgt spid="2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7">
                                            <p:txEl>
                                              <p:pRg st="1" end="1"/>
                                            </p:txEl>
                                          </p:spTgt>
                                        </p:tgtEl>
                                        <p:attrNameLst>
                                          <p:attrName>style.visibility</p:attrName>
                                        </p:attrNameLst>
                                      </p:cBhvr>
                                      <p:to>
                                        <p:strVal val="visible"/>
                                      </p:to>
                                    </p:set>
                                    <p:animEffect transition="in" filter="fade">
                                      <p:cBhvr>
                                        <p:cTn id="12" dur="500"/>
                                        <p:tgtEl>
                                          <p:spTgt spid="2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7">
                                            <p:txEl>
                                              <p:pRg st="2" end="2"/>
                                            </p:txEl>
                                          </p:spTgt>
                                        </p:tgtEl>
                                        <p:attrNameLst>
                                          <p:attrName>style.visibility</p:attrName>
                                        </p:attrNameLst>
                                      </p:cBhvr>
                                      <p:to>
                                        <p:strVal val="visible"/>
                                      </p:to>
                                    </p:set>
                                    <p:animEffect transition="in" filter="fade">
                                      <p:cBhvr>
                                        <p:cTn id="17" dur="500"/>
                                        <p:tgtEl>
                                          <p:spTgt spid="2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7">
                                            <p:txEl>
                                              <p:pRg st="3" end="3"/>
                                            </p:txEl>
                                          </p:spTgt>
                                        </p:tgtEl>
                                        <p:attrNameLst>
                                          <p:attrName>style.visibility</p:attrName>
                                        </p:attrNameLst>
                                      </p:cBhvr>
                                      <p:to>
                                        <p:strVal val="visible"/>
                                      </p:to>
                                    </p:set>
                                    <p:animEffect transition="in" filter="fade">
                                      <p:cBhvr>
                                        <p:cTn id="22" dur="500"/>
                                        <p:tgtEl>
                                          <p:spTgt spid="2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7"/>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en-US" sz="4800" b="1" i="0">
                <a:solidFill>
                  <a:srgbClr val="E12227"/>
                </a:solidFill>
                <a:latin typeface="Tahoma"/>
                <a:ea typeface="Tahoma"/>
                <a:cs typeface="Tahoma"/>
                <a:sym typeface="Tahoma"/>
              </a:rPr>
              <a:t>2</a:t>
            </a:r>
            <a:endParaRPr sz="4800" b="1" i="0">
              <a:solidFill>
                <a:srgbClr val="E12227"/>
              </a:solidFill>
              <a:latin typeface="Tahoma"/>
              <a:ea typeface="Tahoma"/>
              <a:cs typeface="Tahoma"/>
              <a:sym typeface="Tahoma"/>
            </a:endParaRPr>
          </a:p>
        </p:txBody>
      </p:sp>
      <p:sp>
        <p:nvSpPr>
          <p:cNvPr id="295" name="Google Shape;295;p17"/>
          <p:cNvSpPr txBox="1"/>
          <p:nvPr/>
        </p:nvSpPr>
        <p:spPr>
          <a:xfrm>
            <a:off x="938055" y="2019300"/>
            <a:ext cx="16913699" cy="629660"/>
          </a:xfrm>
          <a:prstGeom prst="rect">
            <a:avLst/>
          </a:prstGeom>
          <a:noFill/>
          <a:ln>
            <a:noFill/>
          </a:ln>
        </p:spPr>
        <p:txBody>
          <a:bodyPr spcFirstLastPara="1" wrap="square" lIns="0" tIns="13950" rIns="0" bIns="0" anchor="t" anchorCtr="0">
            <a:spAutoFit/>
          </a:bodyPr>
          <a:lstStyle/>
          <a:p>
            <a:pPr marL="12700" marR="0" lvl="0" indent="0" algn="just" rtl="0">
              <a:lnSpc>
                <a:spcPct val="100000"/>
              </a:lnSpc>
              <a:spcBef>
                <a:spcPts val="0"/>
              </a:spcBef>
              <a:spcAft>
                <a:spcPts val="0"/>
              </a:spcAft>
              <a:buNone/>
            </a:pPr>
            <a:r>
              <a:rPr lang="en-US" sz="4000" b="1">
                <a:solidFill>
                  <a:srgbClr val="243255"/>
                </a:solidFill>
                <a:latin typeface="Calibri"/>
                <a:ea typeface="Calibri"/>
                <a:cs typeface="Calibri"/>
                <a:sym typeface="Calibri"/>
              </a:rPr>
              <a:t>Поглед в бъдещето </a:t>
            </a:r>
            <a:endParaRPr sz="4000" b="1">
              <a:solidFill>
                <a:srgbClr val="243255"/>
              </a:solidFill>
              <a:latin typeface="Calibri"/>
              <a:ea typeface="Calibri"/>
              <a:cs typeface="Calibri"/>
              <a:sym typeface="Calibri"/>
            </a:endParaRPr>
          </a:p>
        </p:txBody>
      </p:sp>
      <p:sp>
        <p:nvSpPr>
          <p:cNvPr id="296" name="Google Shape;296;p17"/>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297" name="Google Shape;297;p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298" name="Google Shape;298;p1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299" name="Google Shape;299;p17"/>
          <p:cNvSpPr txBox="1"/>
          <p:nvPr/>
        </p:nvSpPr>
        <p:spPr>
          <a:xfrm>
            <a:off x="938055" y="3009900"/>
            <a:ext cx="16913700" cy="39711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Работодателите са напълно наясно, че новоназначените – особено ако са току-що завършили – изискват задълбочено обучение с фокус върху бъдещите им роли и отговорности, преди да бъдат напълно автономни и независими.</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По време на първото интервю, вместо да се интересуват относно това какво вие можете да правите, работодателите ще търсят друг вид информация, която може изобщо да не е свързана с вашето образование.</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Този вид информация е пряко свързана със самия проект ESSENCE и допусканията, на които се основава.</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8"/>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en-US" sz="4800" b="1" i="0">
                <a:solidFill>
                  <a:srgbClr val="E12227"/>
                </a:solidFill>
                <a:latin typeface="Tahoma"/>
                <a:ea typeface="Tahoma"/>
                <a:cs typeface="Tahoma"/>
                <a:sym typeface="Tahoma"/>
              </a:rPr>
              <a:t>2</a:t>
            </a:r>
            <a:endParaRPr sz="4800" b="1" i="0">
              <a:solidFill>
                <a:srgbClr val="E12227"/>
              </a:solidFill>
              <a:latin typeface="Tahoma"/>
              <a:ea typeface="Tahoma"/>
              <a:cs typeface="Tahoma"/>
              <a:sym typeface="Tahoma"/>
            </a:endParaRPr>
          </a:p>
        </p:txBody>
      </p:sp>
      <p:sp>
        <p:nvSpPr>
          <p:cNvPr id="306" name="Google Shape;306;p18"/>
          <p:cNvSpPr txBox="1"/>
          <p:nvPr/>
        </p:nvSpPr>
        <p:spPr>
          <a:xfrm>
            <a:off x="938055" y="2019300"/>
            <a:ext cx="16913699" cy="629660"/>
          </a:xfrm>
          <a:prstGeom prst="rect">
            <a:avLst/>
          </a:prstGeom>
          <a:noFill/>
          <a:ln>
            <a:noFill/>
          </a:ln>
        </p:spPr>
        <p:txBody>
          <a:bodyPr spcFirstLastPara="1" wrap="square" lIns="0" tIns="13950" rIns="0" bIns="0" anchor="t" anchorCtr="0">
            <a:spAutoFit/>
          </a:bodyPr>
          <a:lstStyle/>
          <a:p>
            <a:pPr marL="12700" marR="0" lvl="0" indent="0" algn="just" rtl="0">
              <a:lnSpc>
                <a:spcPct val="100000"/>
              </a:lnSpc>
              <a:spcBef>
                <a:spcPts val="0"/>
              </a:spcBef>
              <a:spcAft>
                <a:spcPts val="0"/>
              </a:spcAft>
              <a:buNone/>
            </a:pPr>
            <a:r>
              <a:rPr lang="en-US" sz="4000" b="1">
                <a:solidFill>
                  <a:srgbClr val="243255"/>
                </a:solidFill>
                <a:latin typeface="Calibri"/>
                <a:ea typeface="Calibri"/>
                <a:cs typeface="Calibri"/>
                <a:sym typeface="Calibri"/>
              </a:rPr>
              <a:t>Бъдещето на работните места </a:t>
            </a:r>
            <a:endParaRPr sz="4000" b="1">
              <a:solidFill>
                <a:srgbClr val="243255"/>
              </a:solidFill>
              <a:latin typeface="Calibri"/>
              <a:ea typeface="Calibri"/>
              <a:cs typeface="Calibri"/>
              <a:sym typeface="Calibri"/>
            </a:endParaRPr>
          </a:p>
        </p:txBody>
      </p:sp>
      <p:sp>
        <p:nvSpPr>
          <p:cNvPr id="307" name="Google Shape;307;p18"/>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308" name="Google Shape;308;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309" name="Google Shape;309;p1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310" name="Google Shape;310;p18"/>
          <p:cNvSpPr txBox="1"/>
          <p:nvPr/>
        </p:nvSpPr>
        <p:spPr>
          <a:xfrm>
            <a:off x="8686800" y="2648950"/>
            <a:ext cx="9165000" cy="56952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Още през 2016 г. Световният икономически форум прогнозира голяма промяна до 2020 г. в "топ 10 умения" за пригодност/работна заетост, набиране на кадри, кариерно развитие и конкурентоспособност на бизнеса.  </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Според доклада меките и релационните умения са от съществено значение за новозавършилите университет да навлязат на пазара на труда, тъй като набиращите персонал и работодателите разработват нови усъвършенствани модели за оценка на "човешкия" профил на кандидатите (т.е., способност за работа с други хора, инициативност, надеждност и др.).</a:t>
            </a:r>
            <a:endParaRPr sz="2800">
              <a:solidFill>
                <a:schemeClr val="dk1"/>
              </a:solidFill>
              <a:latin typeface="Calibri"/>
              <a:ea typeface="Calibri"/>
              <a:cs typeface="Calibri"/>
              <a:sym typeface="Calibri"/>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p:txBody>
      </p:sp>
      <p:pic>
        <p:nvPicPr>
          <p:cNvPr id="311" name="Google Shape;311;p18"/>
          <p:cNvPicPr preferRelativeResize="0"/>
          <p:nvPr/>
        </p:nvPicPr>
        <p:blipFill rotWithShape="1">
          <a:blip r:embed="rId5">
            <a:alphaModFix/>
          </a:blip>
          <a:srcRect/>
          <a:stretch/>
        </p:blipFill>
        <p:spPr>
          <a:xfrm>
            <a:off x="905285" y="2784958"/>
            <a:ext cx="7318473" cy="5340179"/>
          </a:xfrm>
          <a:prstGeom prst="rect">
            <a:avLst/>
          </a:prstGeom>
          <a:noFill/>
          <a:ln w="38100" cap="flat" cmpd="sng">
            <a:solidFill>
              <a:srgbClr val="0070C0"/>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1"/>
                                        </p:tgtEl>
                                        <p:attrNameLst>
                                          <p:attrName>style.visibility</p:attrName>
                                        </p:attrNameLst>
                                      </p:cBhvr>
                                      <p:to>
                                        <p:strVal val="visible"/>
                                      </p:to>
                                    </p:set>
                                    <p:animEffect transition="in" filter="fade">
                                      <p:cBhvr>
                                        <p:cTn id="7" dur="5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9"/>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en-US" sz="4800" b="1" i="0">
                <a:solidFill>
                  <a:srgbClr val="E12227"/>
                </a:solidFill>
                <a:latin typeface="Tahoma"/>
                <a:ea typeface="Tahoma"/>
                <a:cs typeface="Tahoma"/>
                <a:sym typeface="Tahoma"/>
              </a:rPr>
              <a:t>2</a:t>
            </a:r>
            <a:endParaRPr sz="4800" b="1" i="0">
              <a:solidFill>
                <a:srgbClr val="E12227"/>
              </a:solidFill>
              <a:latin typeface="Tahoma"/>
              <a:ea typeface="Tahoma"/>
              <a:cs typeface="Tahoma"/>
              <a:sym typeface="Tahoma"/>
            </a:endParaRPr>
          </a:p>
        </p:txBody>
      </p:sp>
      <p:sp>
        <p:nvSpPr>
          <p:cNvPr id="318" name="Google Shape;318;p19"/>
          <p:cNvSpPr txBox="1"/>
          <p:nvPr/>
        </p:nvSpPr>
        <p:spPr>
          <a:xfrm>
            <a:off x="938055" y="2019300"/>
            <a:ext cx="16913699" cy="629660"/>
          </a:xfrm>
          <a:prstGeom prst="rect">
            <a:avLst/>
          </a:prstGeom>
          <a:noFill/>
          <a:ln>
            <a:noFill/>
          </a:ln>
        </p:spPr>
        <p:txBody>
          <a:bodyPr spcFirstLastPara="1" wrap="square" lIns="0" tIns="13950" rIns="0" bIns="0" anchor="t" anchorCtr="0">
            <a:spAutoFit/>
          </a:bodyPr>
          <a:lstStyle/>
          <a:p>
            <a:pPr marL="12700" marR="0" lvl="0" indent="0" algn="just" rtl="0">
              <a:lnSpc>
                <a:spcPct val="100000"/>
              </a:lnSpc>
              <a:spcBef>
                <a:spcPts val="0"/>
              </a:spcBef>
              <a:spcAft>
                <a:spcPts val="0"/>
              </a:spcAft>
              <a:buNone/>
            </a:pPr>
            <a:r>
              <a:rPr lang="en-US" sz="4000" b="1">
                <a:solidFill>
                  <a:srgbClr val="243255"/>
                </a:solidFill>
                <a:latin typeface="Calibri"/>
                <a:ea typeface="Calibri"/>
                <a:cs typeface="Calibri"/>
                <a:sym typeface="Calibri"/>
              </a:rPr>
              <a:t>Топ 10 умения за работна заетост </a:t>
            </a:r>
            <a:endParaRPr sz="4000" b="1">
              <a:solidFill>
                <a:srgbClr val="243255"/>
              </a:solidFill>
              <a:latin typeface="Calibri"/>
              <a:ea typeface="Calibri"/>
              <a:cs typeface="Calibri"/>
              <a:sym typeface="Calibri"/>
            </a:endParaRPr>
          </a:p>
        </p:txBody>
      </p:sp>
      <p:sp>
        <p:nvSpPr>
          <p:cNvPr id="319" name="Google Shape;319;p19"/>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320" name="Google Shape;320;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321" name="Google Shape;321;p1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322" name="Google Shape;322;p19"/>
          <p:cNvSpPr/>
          <p:nvPr/>
        </p:nvSpPr>
        <p:spPr>
          <a:xfrm>
            <a:off x="4419600" y="4026813"/>
            <a:ext cx="2209800" cy="43088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3" name="Google Shape;323;p19"/>
          <p:cNvSpPr/>
          <p:nvPr/>
        </p:nvSpPr>
        <p:spPr>
          <a:xfrm>
            <a:off x="10363200" y="4712613"/>
            <a:ext cx="2209800" cy="43088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324" name="Google Shape;324;p19"/>
          <p:cNvGraphicFramePr/>
          <p:nvPr>
            <p:extLst>
              <p:ext uri="{D42A27DB-BD31-4B8C-83A1-F6EECF244321}">
                <p14:modId xmlns:p14="http://schemas.microsoft.com/office/powerpoint/2010/main" val="3626374416"/>
              </p:ext>
            </p:extLst>
          </p:nvPr>
        </p:nvGraphicFramePr>
        <p:xfrm>
          <a:off x="2918298" y="3137813"/>
          <a:ext cx="12192000" cy="3977740"/>
        </p:xfrm>
        <a:graphic>
          <a:graphicData uri="http://schemas.openxmlformats.org/drawingml/2006/table">
            <a:tbl>
              <a:tblPr firstRow="1" bandRow="1">
                <a:noFill/>
                <a:tableStyleId>{467F8C6B-734D-4D96-96BE-150074DE2C9D}</a:tableStyleId>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bg-BG" sz="1800" dirty="0"/>
                        <a:t>През</a:t>
                      </a:r>
                      <a:r>
                        <a:rPr lang="en-US" sz="1800" dirty="0"/>
                        <a:t>  2020</a:t>
                      </a:r>
                      <a:endParaRPr sz="1800" dirty="0"/>
                    </a:p>
                  </a:txBody>
                  <a:tcPr marL="91450" marR="91450" marT="45725" marB="45725"/>
                </a:tc>
                <a:tc>
                  <a:txBody>
                    <a:bodyPr/>
                    <a:lstStyle/>
                    <a:p>
                      <a:pPr marL="0" marR="0" lvl="0" indent="0" algn="l" rtl="0">
                        <a:spcBef>
                          <a:spcPts val="0"/>
                        </a:spcBef>
                        <a:spcAft>
                          <a:spcPts val="0"/>
                        </a:spcAft>
                        <a:buNone/>
                      </a:pPr>
                      <a:r>
                        <a:rPr lang="bg-BG" sz="1800" dirty="0"/>
                        <a:t>През</a:t>
                      </a:r>
                      <a:r>
                        <a:rPr lang="en-US" sz="1800" dirty="0"/>
                        <a:t> 2015</a:t>
                      </a:r>
                      <a:endParaRPr sz="1800" dirty="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1. Решаване на сложни проблеми</a:t>
                      </a:r>
                      <a:endParaRPr sz="1800"/>
                    </a:p>
                  </a:txBody>
                  <a:tcPr marL="91450" marR="91450" marT="45725" marB="45725"/>
                </a:tc>
                <a:tc>
                  <a:txBody>
                    <a:bodyPr/>
                    <a:lstStyle/>
                    <a:p>
                      <a:pPr marL="0" marR="0" lvl="0" indent="0" algn="l" rtl="0">
                        <a:spcBef>
                          <a:spcPts val="0"/>
                        </a:spcBef>
                        <a:spcAft>
                          <a:spcPts val="0"/>
                        </a:spcAft>
                        <a:buNone/>
                      </a:pPr>
                      <a:r>
                        <a:rPr lang="en-US" sz="1800"/>
                        <a:t>1. Решаване на сложни проблеми</a:t>
                      </a:r>
                      <a:endParaRPr sz="18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2. </a:t>
                      </a:r>
                      <a:r>
                        <a:rPr lang="en-US" sz="1800" b="1"/>
                        <a:t>Критично мислене</a:t>
                      </a:r>
                      <a:endParaRPr sz="1800" b="1"/>
                    </a:p>
                  </a:txBody>
                  <a:tcPr marL="91450" marR="91450" marT="45725" marB="45725"/>
                </a:tc>
                <a:tc>
                  <a:txBody>
                    <a:bodyPr/>
                    <a:lstStyle/>
                    <a:p>
                      <a:pPr marL="0" marR="0" lvl="0" indent="0" algn="l" rtl="0">
                        <a:spcBef>
                          <a:spcPts val="0"/>
                        </a:spcBef>
                        <a:spcAft>
                          <a:spcPts val="0"/>
                        </a:spcAft>
                        <a:buNone/>
                      </a:pPr>
                      <a:r>
                        <a:rPr lang="en-US" sz="1800"/>
                        <a:t>2. Координиране с другите</a:t>
                      </a:r>
                      <a:endParaRPr sz="18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3. Креативност</a:t>
                      </a:r>
                      <a:endParaRPr sz="1800"/>
                    </a:p>
                  </a:txBody>
                  <a:tcPr marL="91450" marR="91450" marT="45725" marB="45725"/>
                </a:tc>
                <a:tc>
                  <a:txBody>
                    <a:bodyPr/>
                    <a:lstStyle/>
                    <a:p>
                      <a:pPr marL="0" marR="0" lvl="0" indent="0" algn="l" rtl="0">
                        <a:spcBef>
                          <a:spcPts val="0"/>
                        </a:spcBef>
                        <a:spcAft>
                          <a:spcPts val="0"/>
                        </a:spcAft>
                        <a:buNone/>
                      </a:pPr>
                      <a:r>
                        <a:rPr lang="en-US" sz="1800"/>
                        <a:t>3. Управление на хора</a:t>
                      </a:r>
                      <a:endParaRPr sz="180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t>4. Управление на хора</a:t>
                      </a:r>
                      <a:endParaRPr sz="1800"/>
                    </a:p>
                  </a:txBody>
                  <a:tcPr marL="91450" marR="91450" marT="45725" marB="45725"/>
                </a:tc>
                <a:tc>
                  <a:txBody>
                    <a:bodyPr/>
                    <a:lstStyle/>
                    <a:p>
                      <a:pPr marL="0" marR="0" lvl="0" indent="0" algn="l" rtl="0">
                        <a:spcBef>
                          <a:spcPts val="0"/>
                        </a:spcBef>
                        <a:spcAft>
                          <a:spcPts val="0"/>
                        </a:spcAft>
                        <a:buNone/>
                      </a:pPr>
                      <a:r>
                        <a:rPr lang="en-US" sz="1800"/>
                        <a:t>4. </a:t>
                      </a:r>
                      <a:r>
                        <a:rPr lang="en-US" sz="1800" b="1"/>
                        <a:t>Критично мислене</a:t>
                      </a:r>
                      <a:endParaRPr sz="1800" b="1"/>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800"/>
                        <a:t>5. Координиране с другитше</a:t>
                      </a:r>
                      <a:endParaRPr sz="1800"/>
                    </a:p>
                  </a:txBody>
                  <a:tcPr marL="91450" marR="91450" marT="45725" marB="45725"/>
                </a:tc>
                <a:tc>
                  <a:txBody>
                    <a:bodyPr/>
                    <a:lstStyle/>
                    <a:p>
                      <a:pPr marL="0" marR="0" lvl="0" indent="0" algn="l" rtl="0">
                        <a:spcBef>
                          <a:spcPts val="0"/>
                        </a:spcBef>
                        <a:spcAft>
                          <a:spcPts val="0"/>
                        </a:spcAft>
                        <a:buNone/>
                      </a:pPr>
                      <a:r>
                        <a:rPr lang="en-US" sz="1800"/>
                        <a:t>5. Водене на преговори</a:t>
                      </a:r>
                      <a:endParaRPr sz="1800"/>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US" sz="1800"/>
                        <a:t>6. Емоционална интелигентност</a:t>
                      </a:r>
                      <a:endParaRPr sz="1800"/>
                    </a:p>
                  </a:txBody>
                  <a:tcPr marL="91450" marR="91450" marT="45725" marB="45725"/>
                </a:tc>
                <a:tc>
                  <a:txBody>
                    <a:bodyPr/>
                    <a:lstStyle/>
                    <a:p>
                      <a:pPr marL="0" marR="0" lvl="0" indent="0" algn="l" rtl="0">
                        <a:spcBef>
                          <a:spcPts val="0"/>
                        </a:spcBef>
                        <a:spcAft>
                          <a:spcPts val="0"/>
                        </a:spcAft>
                        <a:buNone/>
                      </a:pPr>
                      <a:r>
                        <a:rPr lang="en-US" sz="1800"/>
                        <a:t>6. Качествен контрол</a:t>
                      </a:r>
                      <a:endParaRPr sz="1800"/>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en-US" sz="1800"/>
                        <a:t>7. Преценка и вземане на решение</a:t>
                      </a:r>
                      <a:endParaRPr sz="1800"/>
                    </a:p>
                  </a:txBody>
                  <a:tcPr marL="91450" marR="91450" marT="45725" marB="45725"/>
                </a:tc>
                <a:tc>
                  <a:txBody>
                    <a:bodyPr/>
                    <a:lstStyle/>
                    <a:p>
                      <a:pPr marL="0" marR="0" lvl="0" indent="0" algn="l" rtl="0">
                        <a:spcBef>
                          <a:spcPts val="0"/>
                        </a:spcBef>
                        <a:spcAft>
                          <a:spcPts val="0"/>
                        </a:spcAft>
                        <a:buNone/>
                      </a:pPr>
                      <a:r>
                        <a:rPr lang="en-US" sz="1800"/>
                        <a:t>7. Ориентиране към обслужване</a:t>
                      </a:r>
                      <a:endParaRPr sz="1800"/>
                    </a:p>
                  </a:txBody>
                  <a:tcPr marL="91450" marR="91450" marT="45725" marB="45725"/>
                </a:tc>
                <a:extLst>
                  <a:ext uri="{0D108BD9-81ED-4DB2-BD59-A6C34878D82A}">
                    <a16:rowId xmlns:a16="http://schemas.microsoft.com/office/drawing/2014/main" val="10007"/>
                  </a:ext>
                </a:extLst>
              </a:tr>
              <a:tr h="370850">
                <a:tc>
                  <a:txBody>
                    <a:bodyPr/>
                    <a:lstStyle/>
                    <a:p>
                      <a:pPr marL="0" marR="0" lvl="0" indent="0" algn="l" rtl="0">
                        <a:spcBef>
                          <a:spcPts val="0"/>
                        </a:spcBef>
                        <a:spcAft>
                          <a:spcPts val="0"/>
                        </a:spcAft>
                        <a:buNone/>
                      </a:pPr>
                      <a:r>
                        <a:rPr lang="en-US" sz="1800"/>
                        <a:t>8. Ориентиране към обслужване</a:t>
                      </a:r>
                      <a:endParaRPr sz="1800"/>
                    </a:p>
                  </a:txBody>
                  <a:tcPr marL="91450" marR="91450" marT="45725" marB="45725"/>
                </a:tc>
                <a:tc>
                  <a:txBody>
                    <a:bodyPr/>
                    <a:lstStyle/>
                    <a:p>
                      <a:pPr marL="0" marR="0" lvl="0" indent="0" algn="l" rtl="0">
                        <a:spcBef>
                          <a:spcPts val="0"/>
                        </a:spcBef>
                        <a:spcAft>
                          <a:spcPts val="0"/>
                        </a:spcAft>
                        <a:buNone/>
                      </a:pPr>
                      <a:r>
                        <a:rPr lang="en-US" sz="1800"/>
                        <a:t>8. Преценка и вземане на решение</a:t>
                      </a:r>
                      <a:endParaRPr sz="1800"/>
                    </a:p>
                  </a:txBody>
                  <a:tcPr marL="91450" marR="91450" marT="45725" marB="45725"/>
                </a:tc>
                <a:extLst>
                  <a:ext uri="{0D108BD9-81ED-4DB2-BD59-A6C34878D82A}">
                    <a16:rowId xmlns:a16="http://schemas.microsoft.com/office/drawing/2014/main" val="10008"/>
                  </a:ext>
                </a:extLst>
              </a:tr>
              <a:tr h="370850">
                <a:tc>
                  <a:txBody>
                    <a:bodyPr/>
                    <a:lstStyle/>
                    <a:p>
                      <a:pPr marL="0" marR="0" lvl="0" indent="0" algn="l" rtl="0">
                        <a:spcBef>
                          <a:spcPts val="0"/>
                        </a:spcBef>
                        <a:spcAft>
                          <a:spcPts val="0"/>
                        </a:spcAft>
                        <a:buNone/>
                      </a:pPr>
                      <a:r>
                        <a:rPr lang="en-US" sz="1800"/>
                        <a:t>9. Водене на преговори</a:t>
                      </a:r>
                      <a:endParaRPr/>
                    </a:p>
                    <a:p>
                      <a:pPr marL="0" marR="0" lvl="0" indent="0" algn="l" rtl="0">
                        <a:spcBef>
                          <a:spcPts val="0"/>
                        </a:spcBef>
                        <a:spcAft>
                          <a:spcPts val="0"/>
                        </a:spcAft>
                        <a:buNone/>
                      </a:pPr>
                      <a:r>
                        <a:rPr lang="en-US" sz="1800"/>
                        <a:t>10. Когнитивна гъвкавост</a:t>
                      </a:r>
                      <a:endParaRPr sz="1800"/>
                    </a:p>
                  </a:txBody>
                  <a:tcPr marL="91450" marR="91450" marT="45725" marB="45725"/>
                </a:tc>
                <a:tc>
                  <a:txBody>
                    <a:bodyPr/>
                    <a:lstStyle/>
                    <a:p>
                      <a:pPr marL="0" marR="0" lvl="0" indent="0" algn="l" rtl="0">
                        <a:spcBef>
                          <a:spcPts val="0"/>
                        </a:spcBef>
                        <a:spcAft>
                          <a:spcPts val="0"/>
                        </a:spcAft>
                        <a:buNone/>
                      </a:pPr>
                      <a:r>
                        <a:rPr lang="en-US" sz="1800" dirty="0"/>
                        <a:t>9. </a:t>
                      </a:r>
                      <a:r>
                        <a:rPr lang="en-US" sz="1800" dirty="0" err="1"/>
                        <a:t>Активно</a:t>
                      </a:r>
                      <a:r>
                        <a:rPr lang="en-US" sz="1800" dirty="0"/>
                        <a:t> </a:t>
                      </a:r>
                      <a:r>
                        <a:rPr lang="en-US" sz="1800" dirty="0" err="1"/>
                        <a:t>слушане</a:t>
                      </a:r>
                      <a:endParaRPr dirty="0"/>
                    </a:p>
                    <a:p>
                      <a:pPr marL="0" marR="0" lvl="0" indent="0" algn="l" rtl="0">
                        <a:spcBef>
                          <a:spcPts val="0"/>
                        </a:spcBef>
                        <a:spcAft>
                          <a:spcPts val="0"/>
                        </a:spcAft>
                        <a:buNone/>
                      </a:pPr>
                      <a:r>
                        <a:rPr lang="en-US" sz="1800" dirty="0"/>
                        <a:t>10. </a:t>
                      </a:r>
                      <a:r>
                        <a:rPr lang="en-US" sz="1800" dirty="0" err="1"/>
                        <a:t>Креативност</a:t>
                      </a:r>
                      <a:endParaRPr sz="1800" dirty="0"/>
                    </a:p>
                  </a:txBody>
                  <a:tcPr marL="91450" marR="91450" marT="45725" marB="45725"/>
                </a:tc>
                <a:extLst>
                  <a:ext uri="{0D108BD9-81ED-4DB2-BD59-A6C34878D82A}">
                    <a16:rowId xmlns:a16="http://schemas.microsoft.com/office/drawing/2014/main" val="10009"/>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2"/>
                                        </p:tgtEl>
                                        <p:attrNameLst>
                                          <p:attrName>style.visibility</p:attrName>
                                        </p:attrNameLst>
                                      </p:cBhvr>
                                      <p:to>
                                        <p:strVal val="visible"/>
                                      </p:to>
                                    </p:set>
                                    <p:animEffect transition="in" filter="fade">
                                      <p:cBhvr>
                                        <p:cTn id="7" dur="500"/>
                                        <p:tgtEl>
                                          <p:spTgt spid="3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3"/>
                                        </p:tgtEl>
                                        <p:attrNameLst>
                                          <p:attrName>style.visibility</p:attrName>
                                        </p:attrNameLst>
                                      </p:cBhvr>
                                      <p:to>
                                        <p:strVal val="visible"/>
                                      </p:to>
                                    </p:set>
                                    <p:animEffect transition="in" filter="fade">
                                      <p:cBhvr>
                                        <p:cTn id="12" dur="500"/>
                                        <p:tgtEl>
                                          <p:spTgt spid="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11"/>
        <p:cNvGrpSpPr/>
        <p:nvPr/>
      </p:nvGrpSpPr>
      <p:grpSpPr>
        <a:xfrm>
          <a:off x="0" y="0"/>
          <a:ext cx="0" cy="0"/>
          <a:chOff x="0" y="0"/>
          <a:chExt cx="0" cy="0"/>
        </a:xfrm>
      </p:grpSpPr>
      <p:sp>
        <p:nvSpPr>
          <p:cNvPr id="112" name="Google Shape;112;p2"/>
          <p:cNvSpPr/>
          <p:nvPr/>
        </p:nvSpPr>
        <p:spPr>
          <a:xfrm rot="-5400000">
            <a:off x="1078978" y="3759722"/>
            <a:ext cx="432844" cy="304800"/>
          </a:xfrm>
          <a:custGeom>
            <a:avLst/>
            <a:gdLst/>
            <a:ahLst/>
            <a:cxnLst/>
            <a:rect l="l" t="t" r="r" b="b"/>
            <a:pathLst>
              <a:path w="516890" h="299720" extrusionOk="0">
                <a:moveTo>
                  <a:pt x="258348" y="299481"/>
                </a:moveTo>
                <a:lnTo>
                  <a:pt x="0" y="0"/>
                </a:lnTo>
                <a:lnTo>
                  <a:pt x="516696" y="0"/>
                </a:lnTo>
                <a:lnTo>
                  <a:pt x="258348" y="299481"/>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13" name="Google Shape;113;p2"/>
          <p:cNvSpPr txBox="1">
            <a:spLocks noGrp="1"/>
          </p:cNvSpPr>
          <p:nvPr>
            <p:ph type="title"/>
          </p:nvPr>
        </p:nvSpPr>
        <p:spPr>
          <a:xfrm>
            <a:off x="1050168" y="751064"/>
            <a:ext cx="12852400" cy="1490152"/>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US" sz="4800" b="1">
                <a:solidFill>
                  <a:srgbClr val="E12227"/>
                </a:solidFill>
              </a:rPr>
              <a:t>ЦЕЛИ И ЗАДАЧИ</a:t>
            </a:r>
            <a:br>
              <a:rPr lang="en-US" sz="4800" b="1">
                <a:solidFill>
                  <a:srgbClr val="E12227"/>
                </a:solidFill>
              </a:rPr>
            </a:br>
            <a:endParaRPr sz="4800">
              <a:solidFill>
                <a:srgbClr val="E12227"/>
              </a:solidFill>
            </a:endParaRPr>
          </a:p>
        </p:txBody>
      </p:sp>
      <p:sp>
        <p:nvSpPr>
          <p:cNvPr id="114" name="Google Shape;114;p2"/>
          <p:cNvSpPr txBox="1"/>
          <p:nvPr/>
        </p:nvSpPr>
        <p:spPr>
          <a:xfrm>
            <a:off x="1105032" y="2628900"/>
            <a:ext cx="13081000" cy="444994"/>
          </a:xfrm>
          <a:prstGeom prst="rect">
            <a:avLst/>
          </a:prstGeom>
          <a:noFill/>
          <a:ln>
            <a:noFill/>
          </a:ln>
        </p:spPr>
        <p:txBody>
          <a:bodyPr spcFirstLastPara="1" wrap="square" lIns="0" tIns="13950" rIns="0" bIns="0" anchor="t" anchorCtr="0">
            <a:spAutoFit/>
          </a:bodyPr>
          <a:lstStyle/>
          <a:p>
            <a:pPr marL="0" marR="0" lvl="0" indent="0" algn="just" rtl="0">
              <a:spcBef>
                <a:spcPts val="0"/>
              </a:spcBef>
              <a:spcAft>
                <a:spcPts val="0"/>
              </a:spcAft>
              <a:buNone/>
            </a:pPr>
            <a:r>
              <a:rPr lang="en-US" sz="2800" b="1">
                <a:solidFill>
                  <a:srgbClr val="243255"/>
                </a:solidFill>
                <a:latin typeface="Calibri"/>
                <a:ea typeface="Calibri"/>
                <a:cs typeface="Calibri"/>
                <a:sym typeface="Calibri"/>
              </a:rPr>
              <a:t>В края на този модул вие ще:</a:t>
            </a:r>
            <a:endParaRPr sz="2800" b="1">
              <a:solidFill>
                <a:srgbClr val="243255"/>
              </a:solidFill>
              <a:latin typeface="Calibri"/>
              <a:ea typeface="Calibri"/>
              <a:cs typeface="Calibri"/>
              <a:sym typeface="Calibri"/>
            </a:endParaRPr>
          </a:p>
        </p:txBody>
      </p:sp>
      <p:sp>
        <p:nvSpPr>
          <p:cNvPr id="115" name="Google Shape;115;p2"/>
          <p:cNvSpPr/>
          <p:nvPr/>
        </p:nvSpPr>
        <p:spPr>
          <a:xfrm>
            <a:off x="0" y="288731"/>
            <a:ext cx="16270605" cy="123825"/>
          </a:xfrm>
          <a:custGeom>
            <a:avLst/>
            <a:gdLst/>
            <a:ahLst/>
            <a:cxnLst/>
            <a:rect l="l" t="t" r="r" b="b"/>
            <a:pathLst>
              <a:path w="16270605" h="123825" extrusionOk="0">
                <a:moveTo>
                  <a:pt x="0" y="123824"/>
                </a:moveTo>
                <a:lnTo>
                  <a:pt x="0" y="0"/>
                </a:lnTo>
                <a:lnTo>
                  <a:pt x="16270357" y="0"/>
                </a:lnTo>
                <a:lnTo>
                  <a:pt x="16270357" y="123824"/>
                </a:lnTo>
                <a:lnTo>
                  <a:pt x="0" y="123824"/>
                </a:lnTo>
                <a:close/>
              </a:path>
            </a:pathLst>
          </a:custGeom>
          <a:solidFill>
            <a:srgbClr val="152D5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16" name="Google Shape;116;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00400" y="9692212"/>
            <a:ext cx="10058400" cy="556688"/>
          </a:xfrm>
          <a:prstGeom prst="rect">
            <a:avLst/>
          </a:prstGeom>
          <a:noFill/>
          <a:ln>
            <a:noFill/>
          </a:ln>
        </p:spPr>
      </p:pic>
      <p:pic>
        <p:nvPicPr>
          <p:cNvPr id="117" name="Google Shape;117;p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35497" y="9735618"/>
            <a:ext cx="1985322" cy="432844"/>
          </a:xfrm>
          <a:prstGeom prst="rect">
            <a:avLst/>
          </a:prstGeom>
          <a:noFill/>
          <a:ln>
            <a:noFill/>
          </a:ln>
        </p:spPr>
      </p:pic>
      <p:pic>
        <p:nvPicPr>
          <p:cNvPr id="118" name="Google Shape;118;p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8697" y="9745835"/>
            <a:ext cx="936335" cy="449441"/>
          </a:xfrm>
          <a:prstGeom prst="rect">
            <a:avLst/>
          </a:prstGeom>
          <a:noFill/>
          <a:ln>
            <a:noFill/>
          </a:ln>
        </p:spPr>
      </p:pic>
      <p:sp>
        <p:nvSpPr>
          <p:cNvPr id="119" name="Google Shape;119;p2"/>
          <p:cNvSpPr/>
          <p:nvPr/>
        </p:nvSpPr>
        <p:spPr>
          <a:xfrm rot="-5400000">
            <a:off x="1078978" y="4841093"/>
            <a:ext cx="432844" cy="304800"/>
          </a:xfrm>
          <a:custGeom>
            <a:avLst/>
            <a:gdLst/>
            <a:ahLst/>
            <a:cxnLst/>
            <a:rect l="l" t="t" r="r" b="b"/>
            <a:pathLst>
              <a:path w="516890" h="299720" extrusionOk="0">
                <a:moveTo>
                  <a:pt x="258348" y="299481"/>
                </a:moveTo>
                <a:lnTo>
                  <a:pt x="0" y="0"/>
                </a:lnTo>
                <a:lnTo>
                  <a:pt x="516696" y="0"/>
                </a:lnTo>
                <a:lnTo>
                  <a:pt x="258348" y="299481"/>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20" name="Google Shape;120;p2"/>
          <p:cNvSpPr/>
          <p:nvPr/>
        </p:nvSpPr>
        <p:spPr>
          <a:xfrm rot="-5400000">
            <a:off x="1078978" y="5922464"/>
            <a:ext cx="432844" cy="304800"/>
          </a:xfrm>
          <a:custGeom>
            <a:avLst/>
            <a:gdLst/>
            <a:ahLst/>
            <a:cxnLst/>
            <a:rect l="l" t="t" r="r" b="b"/>
            <a:pathLst>
              <a:path w="516890" h="299720" extrusionOk="0">
                <a:moveTo>
                  <a:pt x="258348" y="299481"/>
                </a:moveTo>
                <a:lnTo>
                  <a:pt x="0" y="0"/>
                </a:lnTo>
                <a:lnTo>
                  <a:pt x="516696" y="0"/>
                </a:lnTo>
                <a:lnTo>
                  <a:pt x="258348" y="299481"/>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21" name="Google Shape;121;p2"/>
          <p:cNvSpPr/>
          <p:nvPr/>
        </p:nvSpPr>
        <p:spPr>
          <a:xfrm rot="-5400000">
            <a:off x="1078978" y="7164428"/>
            <a:ext cx="432844" cy="304800"/>
          </a:xfrm>
          <a:custGeom>
            <a:avLst/>
            <a:gdLst/>
            <a:ahLst/>
            <a:cxnLst/>
            <a:rect l="l" t="t" r="r" b="b"/>
            <a:pathLst>
              <a:path w="516890" h="299720" extrusionOk="0">
                <a:moveTo>
                  <a:pt x="258348" y="299481"/>
                </a:moveTo>
                <a:lnTo>
                  <a:pt x="0" y="0"/>
                </a:lnTo>
                <a:lnTo>
                  <a:pt x="516696" y="0"/>
                </a:lnTo>
                <a:lnTo>
                  <a:pt x="258348" y="299481"/>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22" name="Google Shape;122;p2"/>
          <p:cNvSpPr txBox="1"/>
          <p:nvPr/>
        </p:nvSpPr>
        <p:spPr>
          <a:xfrm>
            <a:off x="1637071" y="3614817"/>
            <a:ext cx="14822129" cy="1200329"/>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400" b="1">
                <a:solidFill>
                  <a:srgbClr val="243255"/>
                </a:solidFill>
                <a:latin typeface="Calibri"/>
                <a:ea typeface="Calibri"/>
                <a:cs typeface="Calibri"/>
                <a:sym typeface="Calibri"/>
              </a:rPr>
              <a:t>Сте се запознали с модела EntreComp…</a:t>
            </a:r>
            <a:endParaRPr sz="2400" b="1">
              <a:solidFill>
                <a:srgbClr val="243255"/>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…официалния модел на ЕС за образование и обучение с оглед развитие на компетенции </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като инициативност и предприемчивост </a:t>
            </a:r>
            <a:endParaRPr sz="2400">
              <a:solidFill>
                <a:schemeClr val="dk1"/>
              </a:solidFill>
              <a:latin typeface="Calibri"/>
              <a:ea typeface="Calibri"/>
              <a:cs typeface="Calibri"/>
              <a:sym typeface="Calibri"/>
            </a:endParaRPr>
          </a:p>
        </p:txBody>
      </p:sp>
      <p:sp>
        <p:nvSpPr>
          <p:cNvPr id="123" name="Google Shape;123;p2"/>
          <p:cNvSpPr txBox="1"/>
          <p:nvPr/>
        </p:nvSpPr>
        <p:spPr>
          <a:xfrm>
            <a:off x="1639529" y="4731318"/>
            <a:ext cx="11009671" cy="83099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400" b="1">
                <a:solidFill>
                  <a:srgbClr val="243255"/>
                </a:solidFill>
                <a:latin typeface="Calibri"/>
                <a:ea typeface="Calibri"/>
                <a:cs typeface="Calibri"/>
                <a:sym typeface="Calibri"/>
              </a:rPr>
              <a:t>Имате по-задълбочен поглед върху EntreComp</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Три обучителни теми: Идеи и възможности, Ресурси, Привеждане в действие</a:t>
            </a:r>
            <a:endParaRPr sz="2400">
              <a:solidFill>
                <a:schemeClr val="dk1"/>
              </a:solidFill>
              <a:latin typeface="Calibri"/>
              <a:ea typeface="Calibri"/>
              <a:cs typeface="Calibri"/>
              <a:sym typeface="Calibri"/>
            </a:endParaRPr>
          </a:p>
        </p:txBody>
      </p:sp>
      <p:sp>
        <p:nvSpPr>
          <p:cNvPr id="124" name="Google Shape;124;p2"/>
          <p:cNvSpPr txBox="1"/>
          <p:nvPr/>
        </p:nvSpPr>
        <p:spPr>
          <a:xfrm>
            <a:off x="1676400" y="6975103"/>
            <a:ext cx="10591800" cy="83099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400" b="1">
                <a:solidFill>
                  <a:srgbClr val="243255"/>
                </a:solidFill>
                <a:latin typeface="Calibri"/>
                <a:ea typeface="Calibri"/>
                <a:cs typeface="Calibri"/>
                <a:sym typeface="Calibri"/>
              </a:rPr>
              <a:t>Експериментирате с оперативните модели за критично мислене</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Анализ → Извод → Оценка </a:t>
            </a:r>
            <a:endParaRPr sz="2400">
              <a:solidFill>
                <a:schemeClr val="dk1"/>
              </a:solidFill>
              <a:latin typeface="Calibri"/>
              <a:ea typeface="Calibri"/>
              <a:cs typeface="Calibri"/>
              <a:sym typeface="Calibri"/>
            </a:endParaRPr>
          </a:p>
        </p:txBody>
      </p:sp>
      <p:sp>
        <p:nvSpPr>
          <p:cNvPr id="125" name="Google Shape;125;p2"/>
          <p:cNvSpPr txBox="1"/>
          <p:nvPr/>
        </p:nvSpPr>
        <p:spPr>
          <a:xfrm>
            <a:off x="1639529" y="5813003"/>
            <a:ext cx="9561871" cy="83099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400" b="1">
                <a:solidFill>
                  <a:srgbClr val="243255"/>
                </a:solidFill>
                <a:latin typeface="Calibri"/>
                <a:ea typeface="Calibri"/>
                <a:cs typeface="Calibri"/>
                <a:sym typeface="Calibri"/>
              </a:rPr>
              <a:t>Разберете как се развива критично мислене чрези модела EntreComp </a:t>
            </a:r>
            <a:endParaRPr sz="2400" b="1">
              <a:solidFill>
                <a:srgbClr val="243255"/>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Идеи и възможности: основа за критично мислене </a:t>
            </a:r>
            <a:endParaRPr sz="24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0"/>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en-US" sz="4800" b="1" i="0">
                <a:solidFill>
                  <a:srgbClr val="E12227"/>
                </a:solidFill>
                <a:latin typeface="Tahoma"/>
                <a:ea typeface="Tahoma"/>
                <a:cs typeface="Tahoma"/>
                <a:sym typeface="Tahoma"/>
              </a:rPr>
              <a:t>2</a:t>
            </a:r>
            <a:endParaRPr sz="4800" b="1" i="0">
              <a:solidFill>
                <a:srgbClr val="E12227"/>
              </a:solidFill>
              <a:latin typeface="Tahoma"/>
              <a:ea typeface="Tahoma"/>
              <a:cs typeface="Tahoma"/>
              <a:sym typeface="Tahoma"/>
            </a:endParaRPr>
          </a:p>
        </p:txBody>
      </p:sp>
      <p:sp>
        <p:nvSpPr>
          <p:cNvPr id="331" name="Google Shape;331;p20"/>
          <p:cNvSpPr txBox="1"/>
          <p:nvPr/>
        </p:nvSpPr>
        <p:spPr>
          <a:xfrm>
            <a:off x="938055" y="2019300"/>
            <a:ext cx="16913699" cy="629660"/>
          </a:xfrm>
          <a:prstGeom prst="rect">
            <a:avLst/>
          </a:prstGeom>
          <a:noFill/>
          <a:ln>
            <a:noFill/>
          </a:ln>
        </p:spPr>
        <p:txBody>
          <a:bodyPr spcFirstLastPara="1" wrap="square" lIns="0" tIns="13950" rIns="0" bIns="0" anchor="t" anchorCtr="0">
            <a:spAutoFit/>
          </a:bodyPr>
          <a:lstStyle/>
          <a:p>
            <a:pPr marL="12700" marR="0" lvl="0" indent="0" algn="just" rtl="0">
              <a:lnSpc>
                <a:spcPct val="100000"/>
              </a:lnSpc>
              <a:spcBef>
                <a:spcPts val="0"/>
              </a:spcBef>
              <a:spcAft>
                <a:spcPts val="0"/>
              </a:spcAft>
              <a:buNone/>
            </a:pPr>
            <a:r>
              <a:rPr lang="en-US" sz="4000" b="1">
                <a:solidFill>
                  <a:srgbClr val="243255"/>
                </a:solidFill>
                <a:latin typeface="Calibri"/>
                <a:ea typeface="Calibri"/>
                <a:cs typeface="Calibri"/>
                <a:sym typeface="Calibri"/>
              </a:rPr>
              <a:t>Подходът на модела EntreComp към критичното мислене</a:t>
            </a:r>
            <a:endParaRPr sz="4000" b="1">
              <a:solidFill>
                <a:srgbClr val="243255"/>
              </a:solidFill>
              <a:latin typeface="Calibri"/>
              <a:ea typeface="Calibri"/>
              <a:cs typeface="Calibri"/>
              <a:sym typeface="Calibri"/>
            </a:endParaRPr>
          </a:p>
        </p:txBody>
      </p:sp>
      <p:sp>
        <p:nvSpPr>
          <p:cNvPr id="332" name="Google Shape;332;p20"/>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333" name="Google Shape;333;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334" name="Google Shape;334;p2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335" name="Google Shape;335;p20"/>
          <p:cNvSpPr txBox="1"/>
          <p:nvPr/>
        </p:nvSpPr>
        <p:spPr>
          <a:xfrm>
            <a:off x="938055" y="3009900"/>
            <a:ext cx="16913700" cy="44022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Като се замислим, намирането на работа – или възможността за достигане до интервю с компания, за която бихте искали да работите – е процес, който наподобява дизайна на EntreComp:</a:t>
            </a:r>
            <a:endParaRPr sz="2800">
              <a:solidFill>
                <a:schemeClr val="dk1"/>
              </a:solidFill>
              <a:latin typeface="Calibri"/>
              <a:ea typeface="Calibri"/>
              <a:cs typeface="Calibri"/>
              <a:sym typeface="Calibri"/>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514350" marR="0" lvl="0" indent="-514350" algn="just" rtl="0">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Идентифицирайте </a:t>
            </a:r>
            <a:r>
              <a:rPr lang="en-US" sz="2800" b="1">
                <a:solidFill>
                  <a:srgbClr val="0070C0"/>
                </a:solidFill>
                <a:latin typeface="Calibri"/>
                <a:ea typeface="Calibri"/>
                <a:cs typeface="Calibri"/>
                <a:sym typeface="Calibri"/>
              </a:rPr>
              <a:t>ИДЕИ И ВЪЗМОЖНОСТИ </a:t>
            </a:r>
            <a:r>
              <a:rPr lang="en-US" sz="2800">
                <a:solidFill>
                  <a:schemeClr val="dk1"/>
                </a:solidFill>
                <a:latin typeface="Calibri"/>
                <a:ea typeface="Calibri"/>
                <a:cs typeface="Calibri"/>
                <a:sym typeface="Calibri"/>
              </a:rPr>
              <a:t>за постигане на тази цел</a:t>
            </a:r>
            <a:endParaRPr sz="2800">
              <a:solidFill>
                <a:schemeClr val="dk1"/>
              </a:solidFill>
              <a:latin typeface="Calibri"/>
              <a:ea typeface="Calibri"/>
              <a:cs typeface="Calibri"/>
              <a:sym typeface="Calibri"/>
            </a:endParaRPr>
          </a:p>
          <a:p>
            <a:pPr marL="514350" marR="0" lvl="0" indent="-514350" algn="just" rtl="0">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Мобилизирайте своите </a:t>
            </a:r>
            <a:r>
              <a:rPr lang="en-US" sz="2800" b="1">
                <a:solidFill>
                  <a:srgbClr val="E36C09"/>
                </a:solidFill>
                <a:latin typeface="Calibri"/>
                <a:ea typeface="Calibri"/>
                <a:cs typeface="Calibri"/>
                <a:sym typeface="Calibri"/>
              </a:rPr>
              <a:t>РЕСУРСИ </a:t>
            </a:r>
            <a:r>
              <a:rPr lang="en-US" sz="2800">
                <a:solidFill>
                  <a:schemeClr val="dk1"/>
                </a:solidFill>
                <a:latin typeface="Calibri"/>
                <a:ea typeface="Calibri"/>
                <a:cs typeface="Calibri"/>
                <a:sym typeface="Calibri"/>
              </a:rPr>
              <a:t>като проявите инициативе</a:t>
            </a:r>
            <a:endParaRPr sz="2800">
              <a:solidFill>
                <a:schemeClr val="dk1"/>
              </a:solidFill>
              <a:latin typeface="Calibri"/>
              <a:ea typeface="Calibri"/>
              <a:cs typeface="Calibri"/>
              <a:sym typeface="Calibri"/>
            </a:endParaRPr>
          </a:p>
          <a:p>
            <a:pPr marL="514350" marR="0" lvl="0" indent="-514350" algn="just" rtl="0">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И накрая </a:t>
            </a:r>
            <a:r>
              <a:rPr lang="en-US" sz="2800" b="1">
                <a:solidFill>
                  <a:srgbClr val="76923C"/>
                </a:solidFill>
                <a:latin typeface="Calibri"/>
                <a:ea typeface="Calibri"/>
                <a:cs typeface="Calibri"/>
                <a:sym typeface="Calibri"/>
              </a:rPr>
              <a:t>ПРИВЕДЕТЕ В ДЕЙСТВИЕ </a:t>
            </a:r>
            <a:endParaRPr sz="2800" b="1">
              <a:solidFill>
                <a:srgbClr val="76923C"/>
              </a:solidFill>
              <a:latin typeface="Calibri"/>
              <a:ea typeface="Calibri"/>
              <a:cs typeface="Calibri"/>
              <a:sym typeface="Calibri"/>
            </a:endParaRPr>
          </a:p>
          <a:p>
            <a:pPr marL="514350" marR="0" lvl="0" indent="-336550" algn="just" rtl="0">
              <a:spcBef>
                <a:spcPts val="0"/>
              </a:spcBef>
              <a:spcAft>
                <a:spcPts val="0"/>
              </a:spcAft>
              <a:buClr>
                <a:schemeClr val="dk1"/>
              </a:buClr>
              <a:buSzPts val="2800"/>
              <a:buFont typeface="Calibri"/>
              <a:buNone/>
            </a:pPr>
            <a:endParaRPr sz="2800" b="1">
              <a:solidFill>
                <a:srgbClr val="76923C"/>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Така че отначало трябва </a:t>
            </a:r>
            <a:r>
              <a:rPr lang="en-US" sz="2800" b="1">
                <a:solidFill>
                  <a:schemeClr val="dk1"/>
                </a:solidFill>
                <a:latin typeface="Calibri"/>
                <a:ea typeface="Calibri"/>
                <a:cs typeface="Calibri"/>
                <a:sym typeface="Calibri"/>
              </a:rPr>
              <a:t>да помислите критично </a:t>
            </a:r>
            <a:r>
              <a:rPr lang="en-US" sz="2800">
                <a:solidFill>
                  <a:schemeClr val="dk1"/>
                </a:solidFill>
                <a:latin typeface="Calibri"/>
                <a:ea typeface="Calibri"/>
                <a:cs typeface="Calibri"/>
                <a:sym typeface="Calibri"/>
              </a:rPr>
              <a:t>как да планирате, какви стратегии да приложите и как да продължите с търсенето на работа... не случайно, според мнозина намирането на работа е работа само по себе си.</a:t>
            </a:r>
            <a:endParaRPr sz="2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1"/>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en-US" sz="4800" b="1" i="0">
                <a:solidFill>
                  <a:srgbClr val="E12227"/>
                </a:solidFill>
                <a:latin typeface="Tahoma"/>
                <a:ea typeface="Tahoma"/>
                <a:cs typeface="Tahoma"/>
                <a:sym typeface="Tahoma"/>
              </a:rPr>
              <a:t>2</a:t>
            </a:r>
            <a:endParaRPr sz="4800" b="1" i="0">
              <a:solidFill>
                <a:srgbClr val="E12227"/>
              </a:solidFill>
              <a:latin typeface="Tahoma"/>
              <a:ea typeface="Tahoma"/>
              <a:cs typeface="Tahoma"/>
              <a:sym typeface="Tahoma"/>
            </a:endParaRPr>
          </a:p>
        </p:txBody>
      </p:sp>
      <p:sp>
        <p:nvSpPr>
          <p:cNvPr id="342" name="Google Shape;342;p21"/>
          <p:cNvSpPr txBox="1"/>
          <p:nvPr/>
        </p:nvSpPr>
        <p:spPr>
          <a:xfrm>
            <a:off x="938055" y="2019300"/>
            <a:ext cx="16913699" cy="629660"/>
          </a:xfrm>
          <a:prstGeom prst="rect">
            <a:avLst/>
          </a:prstGeom>
          <a:noFill/>
          <a:ln>
            <a:noFill/>
          </a:ln>
        </p:spPr>
        <p:txBody>
          <a:bodyPr spcFirstLastPara="1" wrap="square" lIns="0" tIns="13950" rIns="0" bIns="0" anchor="t" anchorCtr="0">
            <a:spAutoFit/>
          </a:bodyPr>
          <a:lstStyle/>
          <a:p>
            <a:pPr marL="12700" marR="0" lvl="0" indent="0" algn="just" rtl="0">
              <a:lnSpc>
                <a:spcPct val="100000"/>
              </a:lnSpc>
              <a:spcBef>
                <a:spcPts val="0"/>
              </a:spcBef>
              <a:spcAft>
                <a:spcPts val="0"/>
              </a:spcAft>
              <a:buNone/>
            </a:pPr>
            <a:r>
              <a:rPr lang="en-US" sz="4000" b="1">
                <a:solidFill>
                  <a:srgbClr val="243255"/>
                </a:solidFill>
                <a:latin typeface="Calibri"/>
                <a:ea typeface="Calibri"/>
                <a:cs typeface="Calibri"/>
                <a:sym typeface="Calibri"/>
              </a:rPr>
              <a:t>1. Откриване на възможности </a:t>
            </a:r>
            <a:endParaRPr sz="4000" b="1">
              <a:solidFill>
                <a:srgbClr val="243255"/>
              </a:solidFill>
              <a:latin typeface="Calibri"/>
              <a:ea typeface="Calibri"/>
              <a:cs typeface="Calibri"/>
              <a:sym typeface="Calibri"/>
            </a:endParaRPr>
          </a:p>
        </p:txBody>
      </p:sp>
      <p:sp>
        <p:nvSpPr>
          <p:cNvPr id="343" name="Google Shape;343;p21"/>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344" name="Google Shape;344;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345" name="Google Shape;345;p2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346" name="Google Shape;346;p21"/>
          <p:cNvSpPr txBox="1"/>
          <p:nvPr/>
        </p:nvSpPr>
        <p:spPr>
          <a:xfrm>
            <a:off x="938055" y="3009900"/>
            <a:ext cx="16913698" cy="483209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Откриването на възможности за работна пригодност/заетост е първата задача, която трябва да изпълните, за да увеличите максимално шансовете си за работа.</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Прилагането на критичното мислене за откриване на възможности за рботна пригодност/заетост означава </a:t>
            </a:r>
            <a:r>
              <a:rPr lang="en-US" sz="2800" b="1">
                <a:solidFill>
                  <a:schemeClr val="dk1"/>
                </a:solidFill>
                <a:latin typeface="Calibri"/>
                <a:ea typeface="Calibri"/>
                <a:cs typeface="Calibri"/>
                <a:sym typeface="Calibri"/>
              </a:rPr>
              <a:t>анализиране, извеждане и оценка </a:t>
            </a:r>
            <a:r>
              <a:rPr lang="en-US" sz="2800">
                <a:solidFill>
                  <a:schemeClr val="dk1"/>
                </a:solidFill>
                <a:latin typeface="Calibri"/>
                <a:ea typeface="Calibri"/>
                <a:cs typeface="Calibri"/>
                <a:sym typeface="Calibri"/>
              </a:rPr>
              <a:t>на релевантна информация (данни, статистика и т.н.), произлизаща от пазара на труда: коя е индустрията с най-голям потенциал за растеж? Къде се намират ключовите играчи? и т.н. Този качествен и количествен феномен трябва да бъде съпоставен с вашите лични стремежи, мотивации и постижения. Заплахите и възможностите в пазара на труда са доста субективни.</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Отделете малко време, за да обмислите какво движи вашите интереси, какво стимулира любопитството ви, какъв може да е ваш личен талант, от който да се възползвате...</a:t>
            </a:r>
            <a:endParaRPr sz="2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2"/>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en-US" sz="4800" b="1" i="0">
                <a:solidFill>
                  <a:srgbClr val="E12227"/>
                </a:solidFill>
                <a:latin typeface="Tahoma"/>
                <a:ea typeface="Tahoma"/>
                <a:cs typeface="Tahoma"/>
                <a:sym typeface="Tahoma"/>
              </a:rPr>
              <a:t>2</a:t>
            </a:r>
            <a:endParaRPr sz="4800" b="1" i="0">
              <a:solidFill>
                <a:srgbClr val="E12227"/>
              </a:solidFill>
              <a:latin typeface="Tahoma"/>
              <a:ea typeface="Tahoma"/>
              <a:cs typeface="Tahoma"/>
              <a:sym typeface="Tahoma"/>
            </a:endParaRPr>
          </a:p>
        </p:txBody>
      </p:sp>
      <p:sp>
        <p:nvSpPr>
          <p:cNvPr id="353" name="Google Shape;353;p22"/>
          <p:cNvSpPr txBox="1"/>
          <p:nvPr/>
        </p:nvSpPr>
        <p:spPr>
          <a:xfrm>
            <a:off x="938055" y="1176525"/>
            <a:ext cx="16913700" cy="629700"/>
          </a:xfrm>
          <a:prstGeom prst="rect">
            <a:avLst/>
          </a:prstGeom>
          <a:noFill/>
          <a:ln>
            <a:noFill/>
          </a:ln>
        </p:spPr>
        <p:txBody>
          <a:bodyPr spcFirstLastPara="1" wrap="square" lIns="0" tIns="13950" rIns="0" bIns="0" anchor="t" anchorCtr="0">
            <a:spAutoFit/>
          </a:bodyPr>
          <a:lstStyle/>
          <a:p>
            <a:pPr marL="12700" marR="0" lvl="0" indent="0" algn="just" rtl="0">
              <a:lnSpc>
                <a:spcPct val="100000"/>
              </a:lnSpc>
              <a:spcBef>
                <a:spcPts val="0"/>
              </a:spcBef>
              <a:spcAft>
                <a:spcPts val="0"/>
              </a:spcAft>
              <a:buNone/>
            </a:pPr>
            <a:r>
              <a:rPr lang="en-US" sz="4000" b="1">
                <a:solidFill>
                  <a:srgbClr val="243255"/>
                </a:solidFill>
                <a:latin typeface="Calibri"/>
                <a:ea typeface="Calibri"/>
                <a:cs typeface="Calibri"/>
                <a:sym typeface="Calibri"/>
              </a:rPr>
              <a:t>2. Креативност </a:t>
            </a:r>
            <a:endParaRPr sz="4000" b="1">
              <a:solidFill>
                <a:srgbClr val="243255"/>
              </a:solidFill>
              <a:latin typeface="Calibri"/>
              <a:ea typeface="Calibri"/>
              <a:cs typeface="Calibri"/>
              <a:sym typeface="Calibri"/>
            </a:endParaRPr>
          </a:p>
        </p:txBody>
      </p:sp>
      <p:sp>
        <p:nvSpPr>
          <p:cNvPr id="354" name="Google Shape;354;p22"/>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355" name="Google Shape;355;p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356" name="Google Shape;356;p2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357" name="Google Shape;357;p22"/>
          <p:cNvSpPr txBox="1"/>
          <p:nvPr/>
        </p:nvSpPr>
        <p:spPr>
          <a:xfrm>
            <a:off x="687150" y="2142325"/>
            <a:ext cx="16913700" cy="61260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Много често, когато става въпрос за търсене на работа, подходът търсене на едно универсално решение може много лесно да доведе до негативни последици.</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За съжаление, понякога пазарът на труда се превръща в изключително конкурентна арена. Ежедневно стотици приложения заливат входящата поща със съобщения „работете с нас“от страна на компании и организации. От друга страна, за да се откроите наистина от масите, трябва да сте много креативни в подхода си.</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За ваше щастие, LinkedIn предоставя нови многобройни и вълнуващи възможности за контакт с хора, които могат да бъдат от голяма подкрепа. Това обаче не означава, че задачата е по-лесна…</a:t>
            </a:r>
            <a:endParaRPr sz="2800">
              <a:solidFill>
                <a:schemeClr val="dk1"/>
              </a:solidFill>
              <a:latin typeface="Calibri"/>
              <a:ea typeface="Calibri"/>
              <a:cs typeface="Calibri"/>
              <a:sym typeface="Calibri"/>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Потърсете насоки и обратна връзка, направете своето проучване и получете от експерти ключови съвети как да се „свържете“с работодателите, въз основа също на процеса на набиране на персонал от компаниите. С други думи, не спирайте да усвоявате „външни“входове.</a:t>
            </a:r>
            <a:endParaRPr sz="2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3"/>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en-US" sz="4800" b="1" i="0">
                <a:solidFill>
                  <a:srgbClr val="E12227"/>
                </a:solidFill>
                <a:latin typeface="Tahoma"/>
                <a:ea typeface="Tahoma"/>
                <a:cs typeface="Tahoma"/>
                <a:sym typeface="Tahoma"/>
              </a:rPr>
              <a:t>2</a:t>
            </a:r>
            <a:endParaRPr sz="4800" b="1" i="0">
              <a:solidFill>
                <a:srgbClr val="E12227"/>
              </a:solidFill>
              <a:latin typeface="Tahoma"/>
              <a:ea typeface="Tahoma"/>
              <a:cs typeface="Tahoma"/>
              <a:sym typeface="Tahoma"/>
            </a:endParaRPr>
          </a:p>
        </p:txBody>
      </p:sp>
      <p:sp>
        <p:nvSpPr>
          <p:cNvPr id="364" name="Google Shape;364;p23"/>
          <p:cNvSpPr txBox="1"/>
          <p:nvPr/>
        </p:nvSpPr>
        <p:spPr>
          <a:xfrm>
            <a:off x="938055" y="2019300"/>
            <a:ext cx="16913699" cy="629660"/>
          </a:xfrm>
          <a:prstGeom prst="rect">
            <a:avLst/>
          </a:prstGeom>
          <a:noFill/>
          <a:ln>
            <a:noFill/>
          </a:ln>
        </p:spPr>
        <p:txBody>
          <a:bodyPr spcFirstLastPara="1" wrap="square" lIns="0" tIns="13950" rIns="0" bIns="0" anchor="t" anchorCtr="0">
            <a:spAutoFit/>
          </a:bodyPr>
          <a:lstStyle/>
          <a:p>
            <a:pPr marL="12700" marR="0" lvl="0" indent="0" algn="just" rtl="0">
              <a:lnSpc>
                <a:spcPct val="100000"/>
              </a:lnSpc>
              <a:spcBef>
                <a:spcPts val="0"/>
              </a:spcBef>
              <a:spcAft>
                <a:spcPts val="0"/>
              </a:spcAft>
              <a:buNone/>
            </a:pPr>
            <a:r>
              <a:rPr lang="en-US" sz="4000" b="1">
                <a:solidFill>
                  <a:srgbClr val="243255"/>
                </a:solidFill>
                <a:latin typeface="Calibri"/>
                <a:ea typeface="Calibri"/>
                <a:cs typeface="Calibri"/>
                <a:sym typeface="Calibri"/>
              </a:rPr>
              <a:t>3. Визия </a:t>
            </a:r>
            <a:endParaRPr sz="4000" b="1">
              <a:solidFill>
                <a:srgbClr val="243255"/>
              </a:solidFill>
              <a:latin typeface="Calibri"/>
              <a:ea typeface="Calibri"/>
              <a:cs typeface="Calibri"/>
              <a:sym typeface="Calibri"/>
            </a:endParaRPr>
          </a:p>
        </p:txBody>
      </p:sp>
      <p:sp>
        <p:nvSpPr>
          <p:cNvPr id="365" name="Google Shape;365;p23"/>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366" name="Google Shape;366;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367" name="Google Shape;367;p2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368" name="Google Shape;368;p23"/>
          <p:cNvSpPr txBox="1"/>
          <p:nvPr/>
        </p:nvSpPr>
        <p:spPr>
          <a:xfrm>
            <a:off x="938055" y="3009900"/>
            <a:ext cx="16913700" cy="61260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След като бъдат забелязани нови възможности и имате план да се откроите и да оцените силните си страни, върнете се към „вътрешното си“аз, за да определите тези ключови елементи, които ще повлияят на бъдещите ви решения.</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Тогава наистина ще е възможно да поставите на везните, от една страна вашите страсти, стремежи, желания и очаквания, от друга, конкретни възможности, които ви заобикалят.</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Трябва да сте наясно, че може да не сте в състояние да получите достъп до опцията си „първи избор“(тази, за която наистина мечтаехте съвсем скоро в университета). Търсенето на работа може да ви постави в компромисни ситуации с или без вашата воля... бъдете искрени със себе си и се попитайте как бихте се справили, колко стъпки ще ви трябват, за да се доближите до това, което всъщност преследвате.</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 </a:t>
            </a:r>
            <a:endParaRPr sz="28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4"/>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en-US" sz="4800" b="1" i="0">
                <a:solidFill>
                  <a:srgbClr val="E12227"/>
                </a:solidFill>
                <a:latin typeface="Tahoma"/>
                <a:ea typeface="Tahoma"/>
                <a:cs typeface="Tahoma"/>
                <a:sym typeface="Tahoma"/>
              </a:rPr>
              <a:t>2</a:t>
            </a:r>
            <a:endParaRPr sz="4800" b="1" i="0">
              <a:solidFill>
                <a:srgbClr val="E12227"/>
              </a:solidFill>
              <a:latin typeface="Tahoma"/>
              <a:ea typeface="Tahoma"/>
              <a:cs typeface="Tahoma"/>
              <a:sym typeface="Tahoma"/>
            </a:endParaRPr>
          </a:p>
        </p:txBody>
      </p:sp>
      <p:sp>
        <p:nvSpPr>
          <p:cNvPr id="375" name="Google Shape;375;p24"/>
          <p:cNvSpPr txBox="1"/>
          <p:nvPr/>
        </p:nvSpPr>
        <p:spPr>
          <a:xfrm>
            <a:off x="938055" y="2019300"/>
            <a:ext cx="16913699" cy="629660"/>
          </a:xfrm>
          <a:prstGeom prst="rect">
            <a:avLst/>
          </a:prstGeom>
          <a:noFill/>
          <a:ln>
            <a:noFill/>
          </a:ln>
        </p:spPr>
        <p:txBody>
          <a:bodyPr spcFirstLastPara="1" wrap="square" lIns="0" tIns="13950" rIns="0" bIns="0" anchor="t" anchorCtr="0">
            <a:spAutoFit/>
          </a:bodyPr>
          <a:lstStyle/>
          <a:p>
            <a:pPr marL="12700" marR="0" lvl="0" indent="0" algn="just" rtl="0">
              <a:lnSpc>
                <a:spcPct val="100000"/>
              </a:lnSpc>
              <a:spcBef>
                <a:spcPts val="0"/>
              </a:spcBef>
              <a:spcAft>
                <a:spcPts val="0"/>
              </a:spcAft>
              <a:buNone/>
            </a:pPr>
            <a:r>
              <a:rPr lang="en-US" sz="4000" b="1">
                <a:solidFill>
                  <a:srgbClr val="243255"/>
                </a:solidFill>
                <a:latin typeface="Calibri"/>
                <a:ea typeface="Calibri"/>
                <a:cs typeface="Calibri"/>
                <a:sym typeface="Calibri"/>
              </a:rPr>
              <a:t>4. Оценяване на идеите </a:t>
            </a:r>
            <a:endParaRPr sz="4000" b="1">
              <a:solidFill>
                <a:srgbClr val="243255"/>
              </a:solidFill>
              <a:latin typeface="Calibri"/>
              <a:ea typeface="Calibri"/>
              <a:cs typeface="Calibri"/>
              <a:sym typeface="Calibri"/>
            </a:endParaRPr>
          </a:p>
        </p:txBody>
      </p:sp>
      <p:sp>
        <p:nvSpPr>
          <p:cNvPr id="376" name="Google Shape;376;p24"/>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377" name="Google Shape;377;p2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378" name="Google Shape;378;p2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379" name="Google Shape;379;p24"/>
          <p:cNvSpPr txBox="1"/>
          <p:nvPr/>
        </p:nvSpPr>
        <p:spPr>
          <a:xfrm>
            <a:off x="938055" y="3009900"/>
            <a:ext cx="16913698" cy="569386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Сега, когато имате донякъде дефинирана пътна карта с нови и консолидирани координати, ориентиращи фокуса ви, можете да започнете да стеснявате още повече своите референтни цели – тези, които изглеждат съвместими и съгласувани с вашите лични очаквания, овластяване и възможности за професионално развитие и т.н. </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Имайки предвид всички алтернативи, които може да имате, опитайте се да подчертаете и обработите входните данни, като разгледате най-вече това, което можете да извлечете от всяка една от тях.</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За всеки елемент (напр. заплата) ще бъде зададена стойност, която се измерва в цифрова скала (например 1 = много неизгодно; 5 = много изгодно), а в края на процеса всяка опция ще представи определен резултат. Разбира се, колкото по-висок е резултатът, толкова по-привлекателно е решението.</a:t>
            </a:r>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Математиката не трябва да диктува окончателното ви решение, но със сигурност ще ви помогне...</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5"/>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en-US" sz="4800" b="1" i="0">
                <a:solidFill>
                  <a:srgbClr val="E12227"/>
                </a:solidFill>
                <a:latin typeface="Tahoma"/>
                <a:ea typeface="Tahoma"/>
                <a:cs typeface="Tahoma"/>
                <a:sym typeface="Tahoma"/>
              </a:rPr>
              <a:t>2</a:t>
            </a:r>
            <a:endParaRPr sz="4800" b="1" i="0">
              <a:solidFill>
                <a:srgbClr val="E12227"/>
              </a:solidFill>
              <a:latin typeface="Tahoma"/>
              <a:ea typeface="Tahoma"/>
              <a:cs typeface="Tahoma"/>
              <a:sym typeface="Tahoma"/>
            </a:endParaRPr>
          </a:p>
        </p:txBody>
      </p:sp>
      <p:sp>
        <p:nvSpPr>
          <p:cNvPr id="386" name="Google Shape;386;p25"/>
          <p:cNvSpPr txBox="1"/>
          <p:nvPr/>
        </p:nvSpPr>
        <p:spPr>
          <a:xfrm>
            <a:off x="938055" y="2019300"/>
            <a:ext cx="16913699" cy="629660"/>
          </a:xfrm>
          <a:prstGeom prst="rect">
            <a:avLst/>
          </a:prstGeom>
          <a:noFill/>
          <a:ln>
            <a:noFill/>
          </a:ln>
        </p:spPr>
        <p:txBody>
          <a:bodyPr spcFirstLastPara="1" wrap="square" lIns="0" tIns="13950" rIns="0" bIns="0" anchor="t" anchorCtr="0">
            <a:spAutoFit/>
          </a:bodyPr>
          <a:lstStyle/>
          <a:p>
            <a:pPr marL="12700" marR="0" lvl="0" indent="0" algn="just" rtl="0">
              <a:lnSpc>
                <a:spcPct val="100000"/>
              </a:lnSpc>
              <a:spcBef>
                <a:spcPts val="0"/>
              </a:spcBef>
              <a:spcAft>
                <a:spcPts val="0"/>
              </a:spcAft>
              <a:buNone/>
            </a:pPr>
            <a:r>
              <a:rPr lang="en-US" sz="4000" b="1">
                <a:solidFill>
                  <a:srgbClr val="243255"/>
                </a:solidFill>
                <a:latin typeface="Calibri"/>
                <a:ea typeface="Calibri"/>
                <a:cs typeface="Calibri"/>
                <a:sym typeface="Calibri"/>
              </a:rPr>
              <a:t>5. Етично и устойчиво мислене</a:t>
            </a:r>
            <a:endParaRPr sz="4000" b="1">
              <a:solidFill>
                <a:srgbClr val="243255"/>
              </a:solidFill>
              <a:latin typeface="Calibri"/>
              <a:ea typeface="Calibri"/>
              <a:cs typeface="Calibri"/>
              <a:sym typeface="Calibri"/>
            </a:endParaRPr>
          </a:p>
        </p:txBody>
      </p:sp>
      <p:sp>
        <p:nvSpPr>
          <p:cNvPr id="387" name="Google Shape;387;p25"/>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388" name="Google Shape;388;p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389" name="Google Shape;389;p2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390" name="Google Shape;390;p25"/>
          <p:cNvSpPr txBox="1"/>
          <p:nvPr/>
        </p:nvSpPr>
        <p:spPr>
          <a:xfrm>
            <a:off x="938055" y="3009900"/>
            <a:ext cx="16913700" cy="52641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Когато говорим за търсене на работа, заетост и професионално развитие, нека не забравяме, че след като бъдете част от екосистемата, вашите действия ще повлияят на някого някъде близо до вас.</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След като придобиете достатъчно отговорност и опит, ще има момент, в който вашият глас може да повлияе на резултата от някоя деликатна ситуация. Този сценарий може да доведе до съществено важен резултат, ако работите в здравеопазването, отбраната, финансите и др. сектори и индустрии, които като цяло оказват влияние върху обществата и икономиките.</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Докато оценявате различните алтернативи при наемане на работа, включете в уравнението и вашата отговорност и потенциалното излагане на неприятни ситуации... ще бъдете ли в кондиция и психически готови да се справите с последствията?</a:t>
            </a:r>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 </a:t>
            </a:r>
            <a:endParaRPr sz="2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6"/>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en-US" sz="4800" b="1" i="0">
                <a:solidFill>
                  <a:srgbClr val="E12227"/>
                </a:solidFill>
                <a:latin typeface="Tahoma"/>
                <a:ea typeface="Tahoma"/>
                <a:cs typeface="Tahoma"/>
                <a:sym typeface="Tahoma"/>
              </a:rPr>
              <a:t>3</a:t>
            </a:r>
            <a:endParaRPr sz="4800" b="1" i="0">
              <a:solidFill>
                <a:srgbClr val="E12227"/>
              </a:solidFill>
              <a:latin typeface="Tahoma"/>
              <a:ea typeface="Tahoma"/>
              <a:cs typeface="Tahoma"/>
              <a:sym typeface="Tahoma"/>
            </a:endParaRPr>
          </a:p>
        </p:txBody>
      </p:sp>
      <p:sp>
        <p:nvSpPr>
          <p:cNvPr id="397" name="Google Shape;397;p26"/>
          <p:cNvSpPr txBox="1"/>
          <p:nvPr/>
        </p:nvSpPr>
        <p:spPr>
          <a:xfrm>
            <a:off x="938055" y="2019300"/>
            <a:ext cx="16913699" cy="5902898"/>
          </a:xfrm>
          <a:prstGeom prst="rect">
            <a:avLst/>
          </a:prstGeom>
          <a:noFill/>
          <a:ln>
            <a:noFill/>
          </a:ln>
        </p:spPr>
        <p:txBody>
          <a:bodyPr spcFirstLastPara="1" wrap="square" lIns="0" tIns="13950" rIns="0" bIns="0" anchor="t" anchorCtr="0">
            <a:spAutoFit/>
          </a:bodyPr>
          <a:lstStyle/>
          <a:p>
            <a:pPr marL="12700" marR="0" lvl="0" indent="0" algn="just" rtl="0">
              <a:lnSpc>
                <a:spcPct val="100000"/>
              </a:lnSpc>
              <a:spcBef>
                <a:spcPts val="0"/>
              </a:spcBef>
              <a:spcAft>
                <a:spcPts val="0"/>
              </a:spcAft>
              <a:buNone/>
            </a:pPr>
            <a:r>
              <a:rPr lang="en-US" sz="4000" b="1">
                <a:solidFill>
                  <a:srgbClr val="243255"/>
                </a:solidFill>
                <a:latin typeface="Calibri"/>
                <a:ea typeface="Calibri"/>
                <a:cs typeface="Calibri"/>
                <a:sym typeface="Calibri"/>
              </a:rPr>
              <a:t>Критично мислене: нови идеи и препоръки</a:t>
            </a:r>
            <a:endParaRPr/>
          </a:p>
          <a:p>
            <a:pPr marL="12700" marR="0" lvl="0" indent="0" algn="just" rtl="0">
              <a:lnSpc>
                <a:spcPct val="100000"/>
              </a:lnSpc>
              <a:spcBef>
                <a:spcPts val="110"/>
              </a:spcBef>
              <a:spcAft>
                <a:spcPts val="0"/>
              </a:spcAft>
              <a:buNone/>
            </a:pPr>
            <a:r>
              <a:rPr lang="en-US" sz="2800">
                <a:solidFill>
                  <a:schemeClr val="dk1"/>
                </a:solidFill>
                <a:latin typeface="Calibri"/>
                <a:ea typeface="Calibri"/>
                <a:cs typeface="Calibri"/>
                <a:sym typeface="Calibri"/>
              </a:rPr>
              <a:t>В тази последна част ще разгледаме интересни и определящи характеристики на критическото мислене, за да ви помогнем да се запознаете по-добре с понятието и да започнете да експериментирате с нови „критични“подходи, приложени към сценарии от реалния живот.</a:t>
            </a:r>
            <a:endParaRPr/>
          </a:p>
          <a:p>
            <a:pPr marL="12700" marR="0" lvl="0" indent="0" algn="just" rtl="0">
              <a:spcBef>
                <a:spcPts val="110"/>
              </a:spcBef>
              <a:spcAft>
                <a:spcPts val="0"/>
              </a:spcAft>
              <a:buNone/>
            </a:pPr>
            <a:endParaRPr sz="2800">
              <a:solidFill>
                <a:schemeClr val="dk1"/>
              </a:solidFill>
              <a:latin typeface="Calibri"/>
              <a:ea typeface="Calibri"/>
              <a:cs typeface="Calibri"/>
              <a:sym typeface="Calibri"/>
            </a:endParaRPr>
          </a:p>
          <a:p>
            <a:pPr marL="12700" marR="0" lvl="0" indent="0" algn="just" rtl="0">
              <a:spcBef>
                <a:spcPts val="110"/>
              </a:spcBef>
              <a:spcAft>
                <a:spcPts val="0"/>
              </a:spcAft>
              <a:buNone/>
            </a:pPr>
            <a:endParaRPr sz="2800">
              <a:solidFill>
                <a:schemeClr val="dk1"/>
              </a:solidFill>
              <a:latin typeface="Calibri"/>
              <a:ea typeface="Calibri"/>
              <a:cs typeface="Calibri"/>
              <a:sym typeface="Calibri"/>
            </a:endParaRPr>
          </a:p>
          <a:p>
            <a:pPr marL="12700" marR="0" lvl="0" indent="0" algn="just" rtl="0">
              <a:spcBef>
                <a:spcPts val="110"/>
              </a:spcBef>
              <a:spcAft>
                <a:spcPts val="0"/>
              </a:spcAft>
              <a:buNone/>
            </a:pPr>
            <a:r>
              <a:rPr lang="en-US" sz="2800">
                <a:solidFill>
                  <a:schemeClr val="dk1"/>
                </a:solidFill>
                <a:latin typeface="Calibri"/>
                <a:ea typeface="Calibri"/>
                <a:cs typeface="Calibri"/>
                <a:sym typeface="Calibri"/>
              </a:rPr>
              <a:t>Още в предишната част споменахме факта, че прилагането на критическото мислене по същество предполага триетапен подход, както следва:</a:t>
            </a:r>
            <a:endParaRPr/>
          </a:p>
          <a:p>
            <a:pPr marL="12700" marR="0" lvl="0" indent="0" algn="just" rtl="0">
              <a:spcBef>
                <a:spcPts val="110"/>
              </a:spcBef>
              <a:spcAft>
                <a:spcPts val="0"/>
              </a:spcAft>
              <a:buNone/>
            </a:pPr>
            <a:endParaRPr sz="2800">
              <a:solidFill>
                <a:schemeClr val="dk1"/>
              </a:solidFill>
              <a:latin typeface="Calibri"/>
              <a:ea typeface="Calibri"/>
              <a:cs typeface="Calibri"/>
              <a:sym typeface="Calibri"/>
            </a:endParaRPr>
          </a:p>
          <a:p>
            <a:pPr marL="12700" marR="0" lvl="0" indent="0" algn="just" rtl="0">
              <a:spcBef>
                <a:spcPts val="110"/>
              </a:spcBef>
              <a:spcAft>
                <a:spcPts val="0"/>
              </a:spcAft>
              <a:buNone/>
            </a:pPr>
            <a:r>
              <a:rPr lang="en-US" sz="2800">
                <a:solidFill>
                  <a:schemeClr val="dk1"/>
                </a:solidFill>
                <a:latin typeface="Calibri"/>
                <a:ea typeface="Calibri"/>
                <a:cs typeface="Calibri"/>
                <a:sym typeface="Calibri"/>
              </a:rPr>
              <a:t>1. Анализ</a:t>
            </a:r>
            <a:endParaRPr/>
          </a:p>
          <a:p>
            <a:pPr marL="12700" marR="0" lvl="0" indent="0" algn="just" rtl="0">
              <a:spcBef>
                <a:spcPts val="110"/>
              </a:spcBef>
              <a:spcAft>
                <a:spcPts val="0"/>
              </a:spcAft>
              <a:buNone/>
            </a:pPr>
            <a:r>
              <a:rPr lang="en-US" sz="2800">
                <a:solidFill>
                  <a:schemeClr val="dk1"/>
                </a:solidFill>
                <a:latin typeface="Calibri"/>
                <a:ea typeface="Calibri"/>
                <a:cs typeface="Calibri"/>
                <a:sym typeface="Calibri"/>
              </a:rPr>
              <a:t>2. Извод</a:t>
            </a:r>
            <a:endParaRPr/>
          </a:p>
          <a:p>
            <a:pPr marL="12700" marR="0" lvl="0" indent="0" algn="just" rtl="0">
              <a:spcBef>
                <a:spcPts val="110"/>
              </a:spcBef>
              <a:spcAft>
                <a:spcPts val="0"/>
              </a:spcAft>
              <a:buNone/>
            </a:pPr>
            <a:r>
              <a:rPr lang="en-US" sz="2800">
                <a:solidFill>
                  <a:schemeClr val="dk1"/>
                </a:solidFill>
                <a:latin typeface="Calibri"/>
                <a:ea typeface="Calibri"/>
                <a:cs typeface="Calibri"/>
                <a:sym typeface="Calibri"/>
              </a:rPr>
              <a:t>3. Оценка</a:t>
            </a:r>
            <a:endParaRPr/>
          </a:p>
          <a:p>
            <a:pPr marL="12700" marR="0" lvl="0" indent="0" algn="just" rtl="0">
              <a:spcBef>
                <a:spcPts val="110"/>
              </a:spcBef>
              <a:spcAft>
                <a:spcPts val="0"/>
              </a:spcAft>
              <a:buNone/>
            </a:pPr>
            <a:endParaRPr sz="2800">
              <a:solidFill>
                <a:schemeClr val="dk1"/>
              </a:solidFill>
              <a:latin typeface="Calibri"/>
              <a:ea typeface="Calibri"/>
              <a:cs typeface="Calibri"/>
              <a:sym typeface="Calibri"/>
            </a:endParaRPr>
          </a:p>
        </p:txBody>
      </p:sp>
      <p:sp>
        <p:nvSpPr>
          <p:cNvPr id="398" name="Google Shape;398;p26"/>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399" name="Google Shape;399;p2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400" name="Google Shape;400;p2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401" name="Google Shape;401;p26"/>
          <p:cNvSpPr txBox="1"/>
          <p:nvPr/>
        </p:nvSpPr>
        <p:spPr>
          <a:xfrm>
            <a:off x="938056" y="4057038"/>
            <a:ext cx="11177744" cy="5847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3200" b="1">
                <a:solidFill>
                  <a:srgbClr val="243255"/>
                </a:solidFill>
                <a:latin typeface="Calibri"/>
                <a:ea typeface="Calibri"/>
                <a:cs typeface="Calibri"/>
                <a:sym typeface="Calibri"/>
              </a:rPr>
              <a:t>Формула на критичното мислене</a:t>
            </a:r>
            <a:endParaRPr sz="3200" b="1">
              <a:solidFill>
                <a:srgbClr val="243255"/>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27"/>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en-US" sz="4800" b="1" i="0">
                <a:solidFill>
                  <a:srgbClr val="E12227"/>
                </a:solidFill>
                <a:latin typeface="Tahoma"/>
                <a:ea typeface="Tahoma"/>
                <a:cs typeface="Tahoma"/>
                <a:sym typeface="Tahoma"/>
              </a:rPr>
              <a:t>3</a:t>
            </a:r>
            <a:endParaRPr sz="4800" b="1" i="0">
              <a:solidFill>
                <a:srgbClr val="E12227"/>
              </a:solidFill>
              <a:latin typeface="Tahoma"/>
              <a:ea typeface="Tahoma"/>
              <a:cs typeface="Tahoma"/>
              <a:sym typeface="Tahoma"/>
            </a:endParaRPr>
          </a:p>
        </p:txBody>
      </p:sp>
      <p:sp>
        <p:nvSpPr>
          <p:cNvPr id="408" name="Google Shape;408;p27"/>
          <p:cNvSpPr txBox="1"/>
          <p:nvPr/>
        </p:nvSpPr>
        <p:spPr>
          <a:xfrm>
            <a:off x="938055" y="2019300"/>
            <a:ext cx="16913699" cy="629660"/>
          </a:xfrm>
          <a:prstGeom prst="rect">
            <a:avLst/>
          </a:prstGeom>
          <a:noFill/>
          <a:ln>
            <a:noFill/>
          </a:ln>
        </p:spPr>
        <p:txBody>
          <a:bodyPr spcFirstLastPara="1" wrap="square" lIns="0" tIns="13950" rIns="0" bIns="0" anchor="t" anchorCtr="0">
            <a:spAutoFit/>
          </a:bodyPr>
          <a:lstStyle/>
          <a:p>
            <a:pPr marL="12700" marR="0" lvl="0" indent="0" algn="just" rtl="0">
              <a:lnSpc>
                <a:spcPct val="100000"/>
              </a:lnSpc>
              <a:spcBef>
                <a:spcPts val="0"/>
              </a:spcBef>
              <a:spcAft>
                <a:spcPts val="0"/>
              </a:spcAft>
              <a:buNone/>
            </a:pPr>
            <a:r>
              <a:rPr lang="en-US" sz="4000" b="1">
                <a:solidFill>
                  <a:srgbClr val="243255"/>
                </a:solidFill>
                <a:latin typeface="Calibri"/>
                <a:ea typeface="Calibri"/>
                <a:cs typeface="Calibri"/>
                <a:sym typeface="Calibri"/>
              </a:rPr>
              <a:t>Анализ → Извод → Оценка  </a:t>
            </a:r>
            <a:endParaRPr sz="4000" b="1">
              <a:solidFill>
                <a:srgbClr val="243255"/>
              </a:solidFill>
              <a:latin typeface="Calibri"/>
              <a:ea typeface="Calibri"/>
              <a:cs typeface="Calibri"/>
              <a:sym typeface="Calibri"/>
            </a:endParaRPr>
          </a:p>
        </p:txBody>
      </p:sp>
      <p:sp>
        <p:nvSpPr>
          <p:cNvPr id="409" name="Google Shape;409;p27"/>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410" name="Google Shape;410;p2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411" name="Google Shape;411;p2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412" name="Google Shape;412;p27"/>
          <p:cNvSpPr txBox="1"/>
          <p:nvPr/>
        </p:nvSpPr>
        <p:spPr>
          <a:xfrm>
            <a:off x="938055" y="3009900"/>
            <a:ext cx="16913698" cy="483209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От всички концептуални модели, на които се разчита за обособяване на критическото мислене като когнитивна функция, предложеният тук е най-разпространен и надежден.</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 Анализът се отнася до процеса на приемане от външната среда на информация и разбирания, които са от значение за декодиране и интерпретиране на „това, което се случва“ в дадения момент.</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 Изводът се отнася до установяване на причинно-следствени корелации върху това, което преживяваме въз основа на предположения и последващи изводи.</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 Оценката се отнася до определяне на значения и разпознаваеми модели на мисли и действия, доколкото те са предсказуеми.</a:t>
            </a:r>
            <a:endParaRPr sz="28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28"/>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en-US" sz="4800" b="1" i="0">
                <a:solidFill>
                  <a:srgbClr val="E12227"/>
                </a:solidFill>
                <a:latin typeface="Tahoma"/>
                <a:ea typeface="Tahoma"/>
                <a:cs typeface="Tahoma"/>
                <a:sym typeface="Tahoma"/>
              </a:rPr>
              <a:t>3</a:t>
            </a:r>
            <a:endParaRPr sz="4800" b="1" i="0">
              <a:solidFill>
                <a:srgbClr val="E12227"/>
              </a:solidFill>
              <a:latin typeface="Tahoma"/>
              <a:ea typeface="Tahoma"/>
              <a:cs typeface="Tahoma"/>
              <a:sym typeface="Tahoma"/>
            </a:endParaRPr>
          </a:p>
        </p:txBody>
      </p:sp>
      <p:sp>
        <p:nvSpPr>
          <p:cNvPr id="419" name="Google Shape;419;p28"/>
          <p:cNvSpPr txBox="1"/>
          <p:nvPr/>
        </p:nvSpPr>
        <p:spPr>
          <a:xfrm>
            <a:off x="938055" y="2019300"/>
            <a:ext cx="16913699" cy="629660"/>
          </a:xfrm>
          <a:prstGeom prst="rect">
            <a:avLst/>
          </a:prstGeom>
          <a:noFill/>
          <a:ln>
            <a:noFill/>
          </a:ln>
        </p:spPr>
        <p:txBody>
          <a:bodyPr spcFirstLastPara="1" wrap="square" lIns="0" tIns="13950" rIns="0" bIns="0" anchor="t" anchorCtr="0">
            <a:spAutoFit/>
          </a:bodyPr>
          <a:lstStyle/>
          <a:p>
            <a:pPr marL="12700" marR="0" lvl="0" indent="0" algn="just" rtl="0">
              <a:lnSpc>
                <a:spcPct val="100000"/>
              </a:lnSpc>
              <a:spcBef>
                <a:spcPts val="0"/>
              </a:spcBef>
              <a:spcAft>
                <a:spcPts val="0"/>
              </a:spcAft>
              <a:buNone/>
            </a:pPr>
            <a:r>
              <a:rPr lang="en-US" sz="4000" b="1">
                <a:solidFill>
                  <a:srgbClr val="243255"/>
                </a:solidFill>
                <a:latin typeface="Calibri"/>
                <a:ea typeface="Calibri"/>
                <a:cs typeface="Calibri"/>
                <a:sym typeface="Calibri"/>
              </a:rPr>
              <a:t>ВОИ: Вход → Обработка → Изход  </a:t>
            </a:r>
            <a:endParaRPr sz="4000" b="1">
              <a:solidFill>
                <a:srgbClr val="243255"/>
              </a:solidFill>
              <a:latin typeface="Calibri"/>
              <a:ea typeface="Calibri"/>
              <a:cs typeface="Calibri"/>
              <a:sym typeface="Calibri"/>
            </a:endParaRPr>
          </a:p>
        </p:txBody>
      </p:sp>
      <p:sp>
        <p:nvSpPr>
          <p:cNvPr id="420" name="Google Shape;420;p28"/>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421" name="Google Shape;421;p2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422" name="Google Shape;422;p2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423" name="Google Shape;423;p28"/>
          <p:cNvSpPr txBox="1"/>
          <p:nvPr/>
        </p:nvSpPr>
        <p:spPr>
          <a:xfrm>
            <a:off x="938055" y="3009900"/>
            <a:ext cx="16913698" cy="569386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Това, което току-що видяхме, не се различава значително от добре познат модел, прилаган в софтуерното инженерство, както и в психологията.</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Моделът на ВОИ всъщност беше – и все още е – основната теоретична рамка на когнитивната психология (известна още като когнитивизъм), клон на дисциплината, участваща в изследванията в областта на паметта и ученето. Когато се свързват със социалните системи, хората разчитат на модела ВОИ, за да могат постоянно да ориентират своите действия/реакция, без дори да осъзнават това...</a:t>
            </a:r>
            <a:endParaRPr sz="2800">
              <a:solidFill>
                <a:schemeClr val="dk1"/>
              </a:solidFill>
              <a:latin typeface="Calibri"/>
              <a:ea typeface="Calibri"/>
              <a:cs typeface="Calibri"/>
              <a:sym typeface="Calibri"/>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b="1">
                <a:solidFill>
                  <a:schemeClr val="dk1"/>
                </a:solidFill>
                <a:latin typeface="Calibri"/>
                <a:ea typeface="Calibri"/>
                <a:cs typeface="Calibri"/>
                <a:sym typeface="Calibri"/>
              </a:rPr>
              <a:t>ВХОД  	</a:t>
            </a:r>
            <a:r>
              <a:rPr lang="en-US" sz="2800">
                <a:solidFill>
                  <a:schemeClr val="dk1"/>
                </a:solidFill>
                <a:latin typeface="Calibri"/>
                <a:ea typeface="Calibri"/>
                <a:cs typeface="Calibri"/>
                <a:sym typeface="Calibri"/>
              </a:rPr>
              <a:t>	→	Задействане на действието/реакцията</a:t>
            </a:r>
            <a:endParaRPr/>
          </a:p>
          <a:p>
            <a:pPr marL="0" marR="0" lvl="0" indent="0" algn="just" rtl="0">
              <a:spcBef>
                <a:spcPts val="0"/>
              </a:spcBef>
              <a:spcAft>
                <a:spcPts val="0"/>
              </a:spcAft>
              <a:buNone/>
            </a:pPr>
            <a:r>
              <a:rPr lang="en-US" sz="2800" b="1">
                <a:solidFill>
                  <a:schemeClr val="dk1"/>
                </a:solidFill>
                <a:latin typeface="Calibri"/>
                <a:ea typeface="Calibri"/>
                <a:cs typeface="Calibri"/>
                <a:sym typeface="Calibri"/>
              </a:rPr>
              <a:t>ОБРАБОТКА</a:t>
            </a:r>
            <a:r>
              <a:rPr lang="en-US" sz="2800">
                <a:solidFill>
                  <a:schemeClr val="dk1"/>
                </a:solidFill>
                <a:latin typeface="Calibri"/>
                <a:ea typeface="Calibri"/>
                <a:cs typeface="Calibri"/>
                <a:sym typeface="Calibri"/>
              </a:rPr>
              <a:t>	→	Изчисляване на входните данни (въз основа на външни фактори, културен произход, опит и т.н.)</a:t>
            </a:r>
            <a:endParaRPr/>
          </a:p>
          <a:p>
            <a:pPr marL="0" marR="0" lvl="0" indent="0" algn="just" rtl="0">
              <a:spcBef>
                <a:spcPts val="0"/>
              </a:spcBef>
              <a:spcAft>
                <a:spcPts val="0"/>
              </a:spcAft>
              <a:buNone/>
            </a:pPr>
            <a:r>
              <a:rPr lang="en-US" sz="2800" b="1">
                <a:solidFill>
                  <a:schemeClr val="dk1"/>
                </a:solidFill>
                <a:latin typeface="Calibri"/>
                <a:ea typeface="Calibri"/>
                <a:cs typeface="Calibri"/>
                <a:sym typeface="Calibri"/>
              </a:rPr>
              <a:t>ИЗХОД	</a:t>
            </a:r>
            <a:r>
              <a:rPr lang="en-US" sz="2800">
                <a:solidFill>
                  <a:schemeClr val="dk1"/>
                </a:solidFill>
                <a:latin typeface="Calibri"/>
                <a:ea typeface="Calibri"/>
                <a:cs typeface="Calibri"/>
                <a:sym typeface="Calibri"/>
              </a:rPr>
              <a:t>	→	Отговор на входа (колкото е възможно по-адекватен, кохерентен и последователен)</a:t>
            </a:r>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29"/>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en-US" sz="4800" b="1" i="0">
                <a:solidFill>
                  <a:srgbClr val="E12227"/>
                </a:solidFill>
                <a:latin typeface="Tahoma"/>
                <a:ea typeface="Tahoma"/>
                <a:cs typeface="Tahoma"/>
                <a:sym typeface="Tahoma"/>
              </a:rPr>
              <a:t>3</a:t>
            </a:r>
            <a:endParaRPr sz="4800" b="1" i="0">
              <a:solidFill>
                <a:srgbClr val="E12227"/>
              </a:solidFill>
              <a:latin typeface="Tahoma"/>
              <a:ea typeface="Tahoma"/>
              <a:cs typeface="Tahoma"/>
              <a:sym typeface="Tahoma"/>
            </a:endParaRPr>
          </a:p>
        </p:txBody>
      </p:sp>
      <p:sp>
        <p:nvSpPr>
          <p:cNvPr id="430" name="Google Shape;430;p29"/>
          <p:cNvSpPr txBox="1"/>
          <p:nvPr/>
        </p:nvSpPr>
        <p:spPr>
          <a:xfrm>
            <a:off x="938055" y="2019300"/>
            <a:ext cx="16913699" cy="629660"/>
          </a:xfrm>
          <a:prstGeom prst="rect">
            <a:avLst/>
          </a:prstGeom>
          <a:noFill/>
          <a:ln>
            <a:noFill/>
          </a:ln>
        </p:spPr>
        <p:txBody>
          <a:bodyPr spcFirstLastPara="1" wrap="square" lIns="0" tIns="13950" rIns="0" bIns="0" anchor="t" anchorCtr="0">
            <a:spAutoFit/>
          </a:bodyPr>
          <a:lstStyle/>
          <a:p>
            <a:pPr marL="12700" marR="0" lvl="0" indent="0" algn="just" rtl="0">
              <a:lnSpc>
                <a:spcPct val="100000"/>
              </a:lnSpc>
              <a:spcBef>
                <a:spcPts val="0"/>
              </a:spcBef>
              <a:spcAft>
                <a:spcPts val="0"/>
              </a:spcAft>
              <a:buNone/>
            </a:pPr>
            <a:r>
              <a:rPr lang="en-US" sz="4000" b="1">
                <a:solidFill>
                  <a:srgbClr val="243255"/>
                </a:solidFill>
                <a:latin typeface="Calibri"/>
                <a:ea typeface="Calibri"/>
                <a:cs typeface="Calibri"/>
                <a:sym typeface="Calibri"/>
              </a:rPr>
              <a:t>“Критичният” елемент във ВОИ (Вход-Обработка-Изход) </a:t>
            </a:r>
            <a:endParaRPr sz="4000" b="1">
              <a:solidFill>
                <a:srgbClr val="243255"/>
              </a:solidFill>
              <a:latin typeface="Calibri"/>
              <a:ea typeface="Calibri"/>
              <a:cs typeface="Calibri"/>
              <a:sym typeface="Calibri"/>
            </a:endParaRPr>
          </a:p>
        </p:txBody>
      </p:sp>
      <p:sp>
        <p:nvSpPr>
          <p:cNvPr id="431" name="Google Shape;431;p29"/>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432" name="Google Shape;432;p2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433" name="Google Shape;433;p2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434" name="Google Shape;434;p29"/>
          <p:cNvSpPr txBox="1"/>
          <p:nvPr/>
        </p:nvSpPr>
        <p:spPr>
          <a:xfrm>
            <a:off x="938055" y="3009900"/>
            <a:ext cx="16913700" cy="56952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Някои биха могли да твърдят, че критическото мислене е присъщ елемент на фазата ‘Обработка‘, тъй като тук повече, отколкото в другите фази, се включва една по-задълбочена преценка и оценка на заобикалящата среда.</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Критичното мислене, обаче, прониква в целия процес, тъй като хората могат „критично да различават” ‘Входовете‘, които са от по-голямо значение за тях, както и съдържанието, структурата и променливостта на ‘Изхода‘.</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Вече изпитахме тази флуидност на критическото мислене през етапите на един процес, когато разглеждахме потока на ИДЕИ И ВЪЗМОЖНОСТИ. От откриване на възможности до устойчивост, критичното мислене приема различни форми и измерения, докато се движи в цялата обучителна зона.</a:t>
            </a:r>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 </a:t>
            </a:r>
            <a:endParaRPr sz="2800">
              <a:solidFill>
                <a:schemeClr val="dk1"/>
              </a:solidFill>
              <a:latin typeface="Calibri"/>
              <a:ea typeface="Calibri"/>
              <a:cs typeface="Calibri"/>
              <a:sym typeface="Calibri"/>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3"/>
          <p:cNvSpPr txBox="1">
            <a:spLocks noGrp="1"/>
          </p:cNvSpPr>
          <p:nvPr>
            <p:ph type="title"/>
          </p:nvPr>
        </p:nvSpPr>
        <p:spPr>
          <a:xfrm>
            <a:off x="1016000" y="728346"/>
            <a:ext cx="12852400" cy="1490152"/>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US" sz="4800">
                <a:solidFill>
                  <a:srgbClr val="E12227"/>
                </a:solidFill>
              </a:rPr>
              <a:t>ИНДЕКС</a:t>
            </a:r>
            <a:br>
              <a:rPr lang="en-US" sz="4800" b="1">
                <a:solidFill>
                  <a:srgbClr val="E12227"/>
                </a:solidFill>
              </a:rPr>
            </a:br>
            <a:endParaRPr sz="4800">
              <a:solidFill>
                <a:srgbClr val="E12227"/>
              </a:solidFill>
            </a:endParaRPr>
          </a:p>
        </p:txBody>
      </p:sp>
      <p:sp>
        <p:nvSpPr>
          <p:cNvPr id="131" name="Google Shape;131;p3"/>
          <p:cNvSpPr/>
          <p:nvPr/>
        </p:nvSpPr>
        <p:spPr>
          <a:xfrm>
            <a:off x="0" y="288731"/>
            <a:ext cx="16270605" cy="123825"/>
          </a:xfrm>
          <a:custGeom>
            <a:avLst/>
            <a:gdLst/>
            <a:ahLst/>
            <a:cxnLst/>
            <a:rect l="l" t="t" r="r" b="b"/>
            <a:pathLst>
              <a:path w="16270605" h="123825" extrusionOk="0">
                <a:moveTo>
                  <a:pt x="0" y="123824"/>
                </a:moveTo>
                <a:lnTo>
                  <a:pt x="0" y="0"/>
                </a:lnTo>
                <a:lnTo>
                  <a:pt x="16270357" y="0"/>
                </a:lnTo>
                <a:lnTo>
                  <a:pt x="16270357" y="123824"/>
                </a:lnTo>
                <a:lnTo>
                  <a:pt x="0" y="123824"/>
                </a:lnTo>
                <a:close/>
              </a:path>
            </a:pathLst>
          </a:custGeom>
          <a:solidFill>
            <a:srgbClr val="152D5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32" name="Google Shape;132;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00400" y="9692212"/>
            <a:ext cx="10058400" cy="556688"/>
          </a:xfrm>
          <a:prstGeom prst="rect">
            <a:avLst/>
          </a:prstGeom>
          <a:noFill/>
          <a:ln>
            <a:noFill/>
          </a:ln>
        </p:spPr>
      </p:pic>
      <p:pic>
        <p:nvPicPr>
          <p:cNvPr id="133" name="Google Shape;133;p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35497" y="9735618"/>
            <a:ext cx="1985322" cy="432844"/>
          </a:xfrm>
          <a:prstGeom prst="rect">
            <a:avLst/>
          </a:prstGeom>
          <a:noFill/>
          <a:ln>
            <a:noFill/>
          </a:ln>
        </p:spPr>
      </p:pic>
      <p:pic>
        <p:nvPicPr>
          <p:cNvPr id="134" name="Google Shape;134;p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8697" y="9745835"/>
            <a:ext cx="936335" cy="449441"/>
          </a:xfrm>
          <a:prstGeom prst="rect">
            <a:avLst/>
          </a:prstGeom>
          <a:noFill/>
          <a:ln>
            <a:noFill/>
          </a:ln>
        </p:spPr>
      </p:pic>
      <p:sp>
        <p:nvSpPr>
          <p:cNvPr id="135" name="Google Shape;135;p3"/>
          <p:cNvSpPr/>
          <p:nvPr/>
        </p:nvSpPr>
        <p:spPr>
          <a:xfrm>
            <a:off x="0" y="2801522"/>
            <a:ext cx="18288000" cy="10160"/>
          </a:xfrm>
          <a:custGeom>
            <a:avLst/>
            <a:gdLst/>
            <a:ahLst/>
            <a:cxnLst/>
            <a:rect l="l" t="t" r="r" b="b"/>
            <a:pathLst>
              <a:path w="18288000" h="10160" extrusionOk="0">
                <a:moveTo>
                  <a:pt x="18287999" y="10107"/>
                </a:moveTo>
                <a:lnTo>
                  <a:pt x="18287999" y="0"/>
                </a:lnTo>
                <a:lnTo>
                  <a:pt x="0" y="0"/>
                </a:lnTo>
                <a:lnTo>
                  <a:pt x="0" y="10107"/>
                </a:lnTo>
                <a:lnTo>
                  <a:pt x="18287999" y="10107"/>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6" name="Google Shape;136;p3"/>
          <p:cNvSpPr/>
          <p:nvPr/>
        </p:nvSpPr>
        <p:spPr>
          <a:xfrm>
            <a:off x="14249400" y="2847280"/>
            <a:ext cx="516890" cy="299720"/>
          </a:xfrm>
          <a:custGeom>
            <a:avLst/>
            <a:gdLst/>
            <a:ahLst/>
            <a:cxnLst/>
            <a:rect l="l" t="t" r="r" b="b"/>
            <a:pathLst>
              <a:path w="516890" h="299720" extrusionOk="0">
                <a:moveTo>
                  <a:pt x="258348" y="299481"/>
                </a:moveTo>
                <a:lnTo>
                  <a:pt x="0" y="0"/>
                </a:lnTo>
                <a:lnTo>
                  <a:pt x="516696" y="0"/>
                </a:lnTo>
                <a:lnTo>
                  <a:pt x="258348" y="299481"/>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7" name="Google Shape;137;p3"/>
          <p:cNvSpPr/>
          <p:nvPr/>
        </p:nvSpPr>
        <p:spPr>
          <a:xfrm>
            <a:off x="8488045" y="2847280"/>
            <a:ext cx="516890" cy="299720"/>
          </a:xfrm>
          <a:custGeom>
            <a:avLst/>
            <a:gdLst/>
            <a:ahLst/>
            <a:cxnLst/>
            <a:rect l="l" t="t" r="r" b="b"/>
            <a:pathLst>
              <a:path w="516890" h="299720" extrusionOk="0">
                <a:moveTo>
                  <a:pt x="258348" y="299481"/>
                </a:moveTo>
                <a:lnTo>
                  <a:pt x="0" y="0"/>
                </a:lnTo>
                <a:lnTo>
                  <a:pt x="516696" y="0"/>
                </a:lnTo>
                <a:lnTo>
                  <a:pt x="258348" y="299481"/>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8" name="Google Shape;138;p3"/>
          <p:cNvSpPr/>
          <p:nvPr/>
        </p:nvSpPr>
        <p:spPr>
          <a:xfrm>
            <a:off x="2438400" y="2847280"/>
            <a:ext cx="516890" cy="299720"/>
          </a:xfrm>
          <a:custGeom>
            <a:avLst/>
            <a:gdLst/>
            <a:ahLst/>
            <a:cxnLst/>
            <a:rect l="l" t="t" r="r" b="b"/>
            <a:pathLst>
              <a:path w="516890" h="299720" extrusionOk="0">
                <a:moveTo>
                  <a:pt x="258348" y="299481"/>
                </a:moveTo>
                <a:lnTo>
                  <a:pt x="0" y="0"/>
                </a:lnTo>
                <a:lnTo>
                  <a:pt x="516696" y="0"/>
                </a:lnTo>
                <a:lnTo>
                  <a:pt x="258348" y="299481"/>
                </a:lnTo>
                <a:close/>
              </a:path>
            </a:pathLst>
          </a:custGeom>
          <a:solidFill>
            <a:srgbClr val="FF1B2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9" name="Google Shape;139;p3"/>
          <p:cNvSpPr txBox="1"/>
          <p:nvPr/>
        </p:nvSpPr>
        <p:spPr>
          <a:xfrm>
            <a:off x="457200" y="3371499"/>
            <a:ext cx="5774580" cy="3416320"/>
          </a:xfrm>
          <a:prstGeom prst="rect">
            <a:avLst/>
          </a:prstGeom>
          <a:noFill/>
          <a:ln>
            <a:noFill/>
          </a:ln>
        </p:spPr>
        <p:txBody>
          <a:bodyPr spcFirstLastPara="1" wrap="square" lIns="108000" tIns="45700" rIns="108000" bIns="45700" anchor="t" anchorCtr="0">
            <a:spAutoFit/>
          </a:bodyPr>
          <a:lstStyle/>
          <a:p>
            <a:pPr marL="0" marR="0" lvl="0" indent="0" algn="just" rtl="0">
              <a:spcBef>
                <a:spcPts val="0"/>
              </a:spcBef>
              <a:spcAft>
                <a:spcPts val="0"/>
              </a:spcAft>
              <a:buNone/>
            </a:pPr>
            <a:r>
              <a:rPr lang="en-US" sz="2400" b="1">
                <a:solidFill>
                  <a:srgbClr val="243255"/>
                </a:solidFill>
                <a:latin typeface="Calibri"/>
                <a:ea typeface="Calibri"/>
                <a:cs typeface="Calibri"/>
                <a:sym typeface="Calibri"/>
              </a:rPr>
              <a:t>1: Въведение в модела EntreComp</a:t>
            </a:r>
            <a:endParaRPr/>
          </a:p>
          <a:p>
            <a:pPr marL="0" marR="0" lvl="0" indent="0" algn="just" rtl="0">
              <a:spcBef>
                <a:spcPts val="0"/>
              </a:spcBef>
              <a:spcAft>
                <a:spcPts val="0"/>
              </a:spcAft>
              <a:buNone/>
            </a:pPr>
            <a:endParaRPr sz="2400" b="1">
              <a:solidFill>
                <a:srgbClr val="243255"/>
              </a:solidFill>
              <a:latin typeface="Calibri"/>
              <a:ea typeface="Calibri"/>
              <a:cs typeface="Calibri"/>
              <a:sym typeface="Calibri"/>
            </a:endParaRPr>
          </a:p>
          <a:p>
            <a:pPr marL="342900" marR="0" lvl="0" indent="-342900" algn="just" rtl="0">
              <a:spcBef>
                <a:spcPts val="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Възможности за изграждане на умения</a:t>
            </a:r>
            <a:endParaRPr sz="2400">
              <a:solidFill>
                <a:srgbClr val="000000"/>
              </a:solidFill>
              <a:latin typeface="Calibri"/>
              <a:ea typeface="Calibri"/>
              <a:cs typeface="Calibri"/>
              <a:sym typeface="Calibri"/>
            </a:endParaRPr>
          </a:p>
          <a:p>
            <a:pPr marL="342900" marR="0" lvl="0" indent="-342900" algn="just" rtl="0">
              <a:spcBef>
                <a:spcPts val="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Времева рамка</a:t>
            </a:r>
            <a:endParaRPr sz="2400">
              <a:solidFill>
                <a:srgbClr val="000000"/>
              </a:solidFill>
              <a:latin typeface="Calibri"/>
              <a:ea typeface="Calibri"/>
              <a:cs typeface="Calibri"/>
              <a:sym typeface="Calibri"/>
            </a:endParaRPr>
          </a:p>
          <a:p>
            <a:pPr marL="342900" marR="0" lvl="0" indent="-342900" algn="just" rtl="0">
              <a:spcBef>
                <a:spcPts val="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Осем компетенции за учене през целия живот</a:t>
            </a:r>
            <a:endParaRPr sz="2400">
              <a:solidFill>
                <a:srgbClr val="000000"/>
              </a:solidFill>
              <a:latin typeface="Calibri"/>
              <a:ea typeface="Calibri"/>
              <a:cs typeface="Calibri"/>
              <a:sym typeface="Calibri"/>
            </a:endParaRPr>
          </a:p>
          <a:p>
            <a:pPr marL="342900" marR="0" lvl="0" indent="-342900" algn="just" rtl="0">
              <a:spcBef>
                <a:spcPts val="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По-задълбочен поглед към модела EntreComp</a:t>
            </a:r>
            <a:endParaRPr/>
          </a:p>
          <a:p>
            <a:pPr marL="342900" marR="0" lvl="0" indent="-190500" algn="just" rtl="0">
              <a:spcBef>
                <a:spcPts val="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p:txBody>
      </p:sp>
      <p:sp>
        <p:nvSpPr>
          <p:cNvPr id="140" name="Google Shape;140;p3"/>
          <p:cNvSpPr txBox="1"/>
          <p:nvPr/>
        </p:nvSpPr>
        <p:spPr>
          <a:xfrm>
            <a:off x="6231780" y="3378237"/>
            <a:ext cx="5774580" cy="4154984"/>
          </a:xfrm>
          <a:prstGeom prst="rect">
            <a:avLst/>
          </a:prstGeom>
          <a:noFill/>
          <a:ln>
            <a:noFill/>
          </a:ln>
        </p:spPr>
        <p:txBody>
          <a:bodyPr spcFirstLastPara="1" wrap="square" lIns="108000" tIns="45700" rIns="108000" bIns="45700" anchor="t" anchorCtr="0">
            <a:spAutoFit/>
          </a:bodyPr>
          <a:lstStyle/>
          <a:p>
            <a:pPr marL="0" marR="0" lvl="0" indent="0" algn="just" rtl="0">
              <a:spcBef>
                <a:spcPts val="0"/>
              </a:spcBef>
              <a:spcAft>
                <a:spcPts val="0"/>
              </a:spcAft>
              <a:buNone/>
            </a:pPr>
            <a:r>
              <a:rPr lang="en-US" sz="2400" b="1">
                <a:solidFill>
                  <a:srgbClr val="243255"/>
                </a:solidFill>
                <a:latin typeface="Calibri"/>
                <a:ea typeface="Calibri"/>
                <a:cs typeface="Calibri"/>
                <a:sym typeface="Calibri"/>
              </a:rPr>
              <a:t>2: От меки умения към работна заетост</a:t>
            </a:r>
            <a:endParaRPr sz="2400" b="1">
              <a:solidFill>
                <a:srgbClr val="243255"/>
              </a:solidFill>
              <a:latin typeface="Calibri"/>
              <a:ea typeface="Calibri"/>
              <a:cs typeface="Calibri"/>
              <a:sym typeface="Calibri"/>
            </a:endParaRPr>
          </a:p>
          <a:p>
            <a:pPr marL="0" marR="0" lvl="0" indent="0" algn="just" rtl="0">
              <a:spcBef>
                <a:spcPts val="0"/>
              </a:spcBef>
              <a:spcAft>
                <a:spcPts val="0"/>
              </a:spcAft>
              <a:buNone/>
            </a:pPr>
            <a:endParaRPr sz="2400" b="1">
              <a:solidFill>
                <a:srgbClr val="243255"/>
              </a:solidFill>
              <a:latin typeface="Calibri"/>
              <a:ea typeface="Calibri"/>
              <a:cs typeface="Calibri"/>
              <a:sym typeface="Calibri"/>
            </a:endParaRPr>
          </a:p>
          <a:p>
            <a:pPr marL="342900" marR="0" lvl="0" indent="-342900" algn="just" rtl="0">
              <a:spcBef>
                <a:spcPts val="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Поглед към бъдещето</a:t>
            </a:r>
            <a:endParaRPr sz="2400">
              <a:solidFill>
                <a:srgbClr val="000000"/>
              </a:solidFill>
              <a:latin typeface="Calibri"/>
              <a:ea typeface="Calibri"/>
              <a:cs typeface="Calibri"/>
              <a:sym typeface="Calibri"/>
            </a:endParaRPr>
          </a:p>
          <a:p>
            <a:pPr marL="342900" marR="0" lvl="0" indent="-342900" algn="just" rtl="0">
              <a:spcBef>
                <a:spcPts val="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Бъдещето на работния пазар</a:t>
            </a:r>
            <a:endParaRPr sz="2400">
              <a:solidFill>
                <a:srgbClr val="000000"/>
              </a:solidFill>
              <a:latin typeface="Calibri"/>
              <a:ea typeface="Calibri"/>
              <a:cs typeface="Calibri"/>
              <a:sym typeface="Calibri"/>
            </a:endParaRPr>
          </a:p>
          <a:p>
            <a:pPr marL="342900" marR="0" lvl="0" indent="-342900" algn="just" rtl="0">
              <a:spcBef>
                <a:spcPts val="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Десетте най-важни умения за работна заетост</a:t>
            </a:r>
            <a:endParaRPr sz="2400">
              <a:solidFill>
                <a:srgbClr val="000000"/>
              </a:solidFill>
              <a:latin typeface="Calibri"/>
              <a:ea typeface="Calibri"/>
              <a:cs typeface="Calibri"/>
              <a:sym typeface="Calibri"/>
            </a:endParaRPr>
          </a:p>
          <a:p>
            <a:pPr marL="342900" marR="0" lvl="0" indent="-342900" algn="just" rtl="0">
              <a:spcBef>
                <a:spcPts val="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Подходът на модела EntreComp към критичното мислене </a:t>
            </a:r>
            <a:endParaRPr sz="2400">
              <a:solidFill>
                <a:srgbClr val="000000"/>
              </a:solidFill>
              <a:latin typeface="Calibri"/>
              <a:ea typeface="Calibri"/>
              <a:cs typeface="Calibri"/>
              <a:sym typeface="Calibri"/>
            </a:endParaRPr>
          </a:p>
          <a:p>
            <a:pPr marL="342900" marR="0" lvl="0" indent="-190500" algn="just" rtl="0">
              <a:spcBef>
                <a:spcPts val="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a:p>
            <a:pPr marL="342900" marR="0" lvl="0" indent="-190500" algn="just" rtl="0">
              <a:spcBef>
                <a:spcPts val="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a:p>
            <a:pPr marL="342900" marR="0" lvl="0" indent="-190500" algn="just" rtl="0">
              <a:spcBef>
                <a:spcPts val="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p:txBody>
      </p:sp>
      <p:sp>
        <p:nvSpPr>
          <p:cNvPr id="141" name="Google Shape;141;p3"/>
          <p:cNvSpPr txBox="1"/>
          <p:nvPr/>
        </p:nvSpPr>
        <p:spPr>
          <a:xfrm>
            <a:off x="12537304" y="3350439"/>
            <a:ext cx="5774580" cy="2677656"/>
          </a:xfrm>
          <a:prstGeom prst="rect">
            <a:avLst/>
          </a:prstGeom>
          <a:noFill/>
          <a:ln>
            <a:noFill/>
          </a:ln>
        </p:spPr>
        <p:txBody>
          <a:bodyPr spcFirstLastPara="1" wrap="square" lIns="108000" tIns="45700" rIns="108000" bIns="45700" anchor="t" anchorCtr="0">
            <a:spAutoFit/>
          </a:bodyPr>
          <a:lstStyle/>
          <a:p>
            <a:pPr marL="0" marR="0" lvl="0" indent="0" algn="just" rtl="0">
              <a:spcBef>
                <a:spcPts val="0"/>
              </a:spcBef>
              <a:spcAft>
                <a:spcPts val="0"/>
              </a:spcAft>
              <a:buNone/>
            </a:pPr>
            <a:r>
              <a:rPr lang="en-US" sz="2400" b="1">
                <a:solidFill>
                  <a:srgbClr val="243255"/>
                </a:solidFill>
                <a:latin typeface="Calibri"/>
                <a:ea typeface="Calibri"/>
                <a:cs typeface="Calibri"/>
                <a:sym typeface="Calibri"/>
              </a:rPr>
              <a:t>3: Критично мисленеl</a:t>
            </a:r>
            <a:endParaRPr sz="2400" b="1">
              <a:solidFill>
                <a:srgbClr val="243255"/>
              </a:solidFill>
              <a:latin typeface="Calibri"/>
              <a:ea typeface="Calibri"/>
              <a:cs typeface="Calibri"/>
              <a:sym typeface="Calibri"/>
            </a:endParaRPr>
          </a:p>
          <a:p>
            <a:pPr marL="0" marR="0" lvl="0" indent="0" algn="just" rtl="0">
              <a:spcBef>
                <a:spcPts val="0"/>
              </a:spcBef>
              <a:spcAft>
                <a:spcPts val="0"/>
              </a:spcAft>
              <a:buNone/>
            </a:pPr>
            <a:endParaRPr sz="2400" b="1">
              <a:solidFill>
                <a:srgbClr val="243255"/>
              </a:solidFill>
              <a:latin typeface="Calibri"/>
              <a:ea typeface="Calibri"/>
              <a:cs typeface="Calibri"/>
              <a:sym typeface="Calibri"/>
            </a:endParaRPr>
          </a:p>
          <a:p>
            <a:pPr marL="342900" marR="0" lvl="0" indent="-342900" algn="just" rtl="0">
              <a:spcBef>
                <a:spcPts val="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ВОИ: Вход → Обработка → Изход</a:t>
            </a:r>
            <a:endParaRPr sz="2400">
              <a:solidFill>
                <a:srgbClr val="000000"/>
              </a:solidFill>
              <a:latin typeface="Calibri"/>
              <a:ea typeface="Calibri"/>
              <a:cs typeface="Calibri"/>
              <a:sym typeface="Calibri"/>
            </a:endParaRPr>
          </a:p>
          <a:p>
            <a:pPr marL="342900" marR="0" lvl="0" indent="-342900" algn="just" rtl="0">
              <a:spcBef>
                <a:spcPts val="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Критичният елемент във ВОИ</a:t>
            </a:r>
            <a:endParaRPr sz="2400">
              <a:solidFill>
                <a:srgbClr val="000000"/>
              </a:solidFill>
              <a:latin typeface="Calibri"/>
              <a:ea typeface="Calibri"/>
              <a:cs typeface="Calibri"/>
              <a:sym typeface="Calibri"/>
            </a:endParaRPr>
          </a:p>
          <a:p>
            <a:pPr marL="342900" marR="0" lvl="0" indent="-342900" algn="just" rtl="0">
              <a:spcBef>
                <a:spcPts val="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ВОИ и динамиката при екипна работа</a:t>
            </a:r>
            <a:endParaRPr sz="2400">
              <a:solidFill>
                <a:srgbClr val="000000"/>
              </a:solidFill>
              <a:latin typeface="Calibri"/>
              <a:ea typeface="Calibri"/>
              <a:cs typeface="Calibri"/>
              <a:sym typeface="Calibri"/>
            </a:endParaRPr>
          </a:p>
          <a:p>
            <a:pPr marL="342900" marR="0" lvl="0" indent="-190500" algn="just" rtl="0">
              <a:spcBef>
                <a:spcPts val="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a:p>
            <a:pPr marL="342900" marR="0" lvl="0" indent="-190500" algn="just" rtl="0">
              <a:spcBef>
                <a:spcPts val="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0"/>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en-US" sz="4800" b="1" i="0">
                <a:solidFill>
                  <a:srgbClr val="E12227"/>
                </a:solidFill>
                <a:latin typeface="Tahoma"/>
                <a:ea typeface="Tahoma"/>
                <a:cs typeface="Tahoma"/>
                <a:sym typeface="Tahoma"/>
              </a:rPr>
              <a:t>3</a:t>
            </a:r>
            <a:endParaRPr sz="4800" b="1" i="0">
              <a:solidFill>
                <a:srgbClr val="E12227"/>
              </a:solidFill>
              <a:latin typeface="Tahoma"/>
              <a:ea typeface="Tahoma"/>
              <a:cs typeface="Tahoma"/>
              <a:sym typeface="Tahoma"/>
            </a:endParaRPr>
          </a:p>
        </p:txBody>
      </p:sp>
      <p:sp>
        <p:nvSpPr>
          <p:cNvPr id="441" name="Google Shape;441;p30"/>
          <p:cNvSpPr txBox="1"/>
          <p:nvPr/>
        </p:nvSpPr>
        <p:spPr>
          <a:xfrm>
            <a:off x="938055" y="2019300"/>
            <a:ext cx="16913699" cy="629660"/>
          </a:xfrm>
          <a:prstGeom prst="rect">
            <a:avLst/>
          </a:prstGeom>
          <a:noFill/>
          <a:ln>
            <a:noFill/>
          </a:ln>
        </p:spPr>
        <p:txBody>
          <a:bodyPr spcFirstLastPara="1" wrap="square" lIns="0" tIns="13950" rIns="0" bIns="0" anchor="t" anchorCtr="0">
            <a:spAutoFit/>
          </a:bodyPr>
          <a:lstStyle/>
          <a:p>
            <a:pPr marL="12700" marR="0" lvl="0" indent="0" algn="just" rtl="0">
              <a:lnSpc>
                <a:spcPct val="100000"/>
              </a:lnSpc>
              <a:spcBef>
                <a:spcPts val="0"/>
              </a:spcBef>
              <a:spcAft>
                <a:spcPts val="0"/>
              </a:spcAft>
              <a:buNone/>
            </a:pPr>
            <a:r>
              <a:rPr lang="en-US" sz="4000" b="1">
                <a:solidFill>
                  <a:srgbClr val="243255"/>
                </a:solidFill>
                <a:latin typeface="Calibri"/>
                <a:ea typeface="Calibri"/>
                <a:cs typeface="Calibri"/>
                <a:sym typeface="Calibri"/>
              </a:rPr>
              <a:t>ВОИ (Вход-Обработка-Изход) и груповата динамика  </a:t>
            </a:r>
            <a:endParaRPr sz="4000" b="1">
              <a:solidFill>
                <a:srgbClr val="243255"/>
              </a:solidFill>
              <a:latin typeface="Calibri"/>
              <a:ea typeface="Calibri"/>
              <a:cs typeface="Calibri"/>
              <a:sym typeface="Calibri"/>
            </a:endParaRPr>
          </a:p>
        </p:txBody>
      </p:sp>
      <p:sp>
        <p:nvSpPr>
          <p:cNvPr id="442" name="Google Shape;442;p30"/>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443" name="Google Shape;443;p3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444" name="Google Shape;444;p3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445" name="Google Shape;445;p30"/>
          <p:cNvSpPr txBox="1"/>
          <p:nvPr/>
        </p:nvSpPr>
        <p:spPr>
          <a:xfrm>
            <a:off x="938055" y="3009900"/>
            <a:ext cx="16913698" cy="61247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Когато се прилага към организация, моделът ВОИ разглежда главно:</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1. Стратегическо планиране (т.е. бюджетиране)</a:t>
            </a:r>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2. Мониторинг и оценка</a:t>
            </a:r>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3. Одит</a:t>
            </a:r>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4. Управление на риска</a:t>
            </a:r>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5. Комуникация и PR</a:t>
            </a:r>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6. Работа в мрежа и управление на заинтересованите страни</a:t>
            </a:r>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7. Управление на хората (т.е. изграждане на доверие, разрешаване на конфликти)</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Следва да се отбележи, че това, което представлява Вход в конкретни ситуации, може да бъде Изход, в друг контекст.</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31"/>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en-US" sz="4800" b="1" i="0">
                <a:solidFill>
                  <a:srgbClr val="E12227"/>
                </a:solidFill>
                <a:latin typeface="Tahoma"/>
                <a:ea typeface="Tahoma"/>
                <a:cs typeface="Tahoma"/>
                <a:sym typeface="Tahoma"/>
              </a:rPr>
              <a:t>3</a:t>
            </a:r>
            <a:endParaRPr sz="4800" b="1" i="0">
              <a:solidFill>
                <a:srgbClr val="E12227"/>
              </a:solidFill>
              <a:latin typeface="Tahoma"/>
              <a:ea typeface="Tahoma"/>
              <a:cs typeface="Tahoma"/>
              <a:sym typeface="Tahoma"/>
            </a:endParaRPr>
          </a:p>
        </p:txBody>
      </p:sp>
      <p:sp>
        <p:nvSpPr>
          <p:cNvPr id="452" name="Google Shape;452;p31"/>
          <p:cNvSpPr txBox="1"/>
          <p:nvPr/>
        </p:nvSpPr>
        <p:spPr>
          <a:xfrm>
            <a:off x="938055" y="2019300"/>
            <a:ext cx="16913699" cy="629660"/>
          </a:xfrm>
          <a:prstGeom prst="rect">
            <a:avLst/>
          </a:prstGeom>
          <a:noFill/>
          <a:ln>
            <a:noFill/>
          </a:ln>
        </p:spPr>
        <p:txBody>
          <a:bodyPr spcFirstLastPara="1" wrap="square" lIns="0" tIns="13950" rIns="0" bIns="0" anchor="t" anchorCtr="0">
            <a:spAutoFit/>
          </a:bodyPr>
          <a:lstStyle/>
          <a:p>
            <a:pPr marL="12700" marR="0" lvl="0" indent="0" algn="just" rtl="0">
              <a:lnSpc>
                <a:spcPct val="100000"/>
              </a:lnSpc>
              <a:spcBef>
                <a:spcPts val="0"/>
              </a:spcBef>
              <a:spcAft>
                <a:spcPts val="0"/>
              </a:spcAft>
              <a:buNone/>
            </a:pPr>
            <a:r>
              <a:rPr lang="en-US" sz="4000" b="1">
                <a:solidFill>
                  <a:srgbClr val="243255"/>
                </a:solidFill>
                <a:latin typeface="Calibri"/>
                <a:ea typeface="Calibri"/>
                <a:cs typeface="Calibri"/>
                <a:sym typeface="Calibri"/>
              </a:rPr>
              <a:t>Критичното мислене е също така…  </a:t>
            </a:r>
            <a:endParaRPr sz="4000" b="1">
              <a:solidFill>
                <a:srgbClr val="243255"/>
              </a:solidFill>
              <a:latin typeface="Calibri"/>
              <a:ea typeface="Calibri"/>
              <a:cs typeface="Calibri"/>
              <a:sym typeface="Calibri"/>
            </a:endParaRPr>
          </a:p>
        </p:txBody>
      </p:sp>
      <p:sp>
        <p:nvSpPr>
          <p:cNvPr id="453" name="Google Shape;453;p31"/>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454" name="Google Shape;454;p3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455" name="Google Shape;455;p3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456" name="Google Shape;456;p31"/>
          <p:cNvSpPr txBox="1"/>
          <p:nvPr/>
        </p:nvSpPr>
        <p:spPr>
          <a:xfrm>
            <a:off x="1600201" y="4038732"/>
            <a:ext cx="5753100" cy="23083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a:solidFill>
                  <a:srgbClr val="000000"/>
                </a:solidFill>
                <a:latin typeface="Calibri"/>
                <a:ea typeface="Calibri"/>
                <a:cs typeface="Calibri"/>
                <a:sym typeface="Calibri"/>
              </a:rPr>
              <a:t>Знания, ноу-хау и вътрешни вярвания, допринасящи за генерирането и обработката на (нови) умения</a:t>
            </a:r>
            <a:endParaRPr sz="3600">
              <a:solidFill>
                <a:srgbClr val="000000"/>
              </a:solidFill>
              <a:latin typeface="Calibri"/>
              <a:ea typeface="Calibri"/>
              <a:cs typeface="Calibri"/>
              <a:sym typeface="Calibri"/>
            </a:endParaRPr>
          </a:p>
        </p:txBody>
      </p:sp>
      <p:sp>
        <p:nvSpPr>
          <p:cNvPr id="457" name="Google Shape;457;p31"/>
          <p:cNvSpPr txBox="1"/>
          <p:nvPr/>
        </p:nvSpPr>
        <p:spPr>
          <a:xfrm>
            <a:off x="9944100" y="3830429"/>
            <a:ext cx="6362700" cy="34163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a:solidFill>
                  <a:srgbClr val="000000"/>
                </a:solidFill>
                <a:latin typeface="Calibri"/>
                <a:ea typeface="Calibri"/>
                <a:cs typeface="Calibri"/>
                <a:sym typeface="Calibri"/>
              </a:rPr>
              <a:t>Личният ангажимент на човек да възпроизвежда и коригира успешните и адекватни поведения, за да се ориентира в социалната/релационната екосистема</a:t>
            </a:r>
            <a:endParaRPr sz="3600">
              <a:solidFill>
                <a:schemeClr val="dk1"/>
              </a:solidFill>
              <a:latin typeface="Calibri"/>
              <a:ea typeface="Calibri"/>
              <a:cs typeface="Calibri"/>
              <a:sym typeface="Calibri"/>
            </a:endParaRPr>
          </a:p>
        </p:txBody>
      </p:sp>
      <p:sp>
        <p:nvSpPr>
          <p:cNvPr id="458" name="Google Shape;458;p31"/>
          <p:cNvSpPr/>
          <p:nvPr/>
        </p:nvSpPr>
        <p:spPr>
          <a:xfrm>
            <a:off x="7620000" y="4631930"/>
            <a:ext cx="2057400" cy="629660"/>
          </a:xfrm>
          <a:prstGeom prst="lef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32"/>
          <p:cNvSpPr txBox="1"/>
          <p:nvPr/>
        </p:nvSpPr>
        <p:spPr>
          <a:xfrm>
            <a:off x="938056" y="800100"/>
            <a:ext cx="4014944" cy="751488"/>
          </a:xfrm>
          <a:prstGeom prst="rect">
            <a:avLst/>
          </a:prstGeom>
          <a:noFill/>
          <a:ln>
            <a:noFill/>
          </a:ln>
        </p:spPr>
        <p:txBody>
          <a:bodyPr spcFirstLastPara="1" wrap="square" lIns="0" tIns="12700" rIns="0" bIns="0" anchor="t" anchorCtr="0">
            <a:spAutoFit/>
          </a:bodyPr>
          <a:lstStyle/>
          <a:p>
            <a:pPr marL="0" marR="0" lvl="0" indent="0" algn="ctr" rtl="0">
              <a:spcBef>
                <a:spcPts val="0"/>
              </a:spcBef>
              <a:spcAft>
                <a:spcPts val="0"/>
              </a:spcAft>
              <a:buNone/>
            </a:pPr>
            <a:r>
              <a:rPr lang="en-US" sz="4800" b="1" i="0">
                <a:solidFill>
                  <a:srgbClr val="E12227"/>
                </a:solidFill>
                <a:latin typeface="Tahoma"/>
                <a:ea typeface="Tahoma"/>
                <a:cs typeface="Tahoma"/>
                <a:sym typeface="Tahoma"/>
              </a:rPr>
              <a:t>Да обобщим</a:t>
            </a:r>
            <a:endParaRPr sz="4800" b="1" i="0">
              <a:solidFill>
                <a:srgbClr val="E12227"/>
              </a:solidFill>
              <a:latin typeface="Tahoma"/>
              <a:ea typeface="Tahoma"/>
              <a:cs typeface="Tahoma"/>
              <a:sym typeface="Tahoma"/>
            </a:endParaRPr>
          </a:p>
        </p:txBody>
      </p:sp>
      <p:sp>
        <p:nvSpPr>
          <p:cNvPr id="464" name="Google Shape;464;p32"/>
          <p:cNvSpPr txBox="1"/>
          <p:nvPr/>
        </p:nvSpPr>
        <p:spPr>
          <a:xfrm>
            <a:off x="938055" y="2019300"/>
            <a:ext cx="16913699" cy="5656677"/>
          </a:xfrm>
          <a:prstGeom prst="rect">
            <a:avLst/>
          </a:prstGeom>
          <a:noFill/>
          <a:ln>
            <a:noFill/>
          </a:ln>
        </p:spPr>
        <p:txBody>
          <a:bodyPr spcFirstLastPara="1" wrap="square" lIns="0" tIns="13950" rIns="0" bIns="0" anchor="t" anchorCtr="0">
            <a:spAutoFit/>
          </a:bodyPr>
          <a:lstStyle/>
          <a:p>
            <a:pPr marL="584200" marR="0" lvl="0" indent="-571500" algn="just" rtl="0">
              <a:lnSpc>
                <a:spcPct val="100000"/>
              </a:lnSpc>
              <a:spcBef>
                <a:spcPts val="0"/>
              </a:spcBef>
              <a:spcAft>
                <a:spcPts val="0"/>
              </a:spcAft>
              <a:buClr>
                <a:srgbClr val="243255"/>
              </a:buClr>
              <a:buSzPts val="4000"/>
              <a:buFont typeface="Arial"/>
              <a:buChar char="•"/>
            </a:pPr>
            <a:r>
              <a:rPr lang="en-US" sz="4000" b="1">
                <a:solidFill>
                  <a:srgbClr val="243255"/>
                </a:solidFill>
                <a:latin typeface="Calibri"/>
                <a:ea typeface="Calibri"/>
                <a:cs typeface="Calibri"/>
                <a:sym typeface="Calibri"/>
              </a:rPr>
              <a:t>Моделът EntreComp развива вашите предприемачески нагласи</a:t>
            </a:r>
            <a:endParaRPr sz="4000" b="1">
              <a:solidFill>
                <a:srgbClr val="243255"/>
              </a:solidFill>
              <a:latin typeface="Calibri"/>
              <a:ea typeface="Calibri"/>
              <a:cs typeface="Calibri"/>
              <a:sym typeface="Calibri"/>
            </a:endParaRPr>
          </a:p>
          <a:p>
            <a:pPr marL="584200" marR="0" lvl="0" indent="-317500" algn="just" rtl="0">
              <a:lnSpc>
                <a:spcPct val="100000"/>
              </a:lnSpc>
              <a:spcBef>
                <a:spcPts val="110"/>
              </a:spcBef>
              <a:spcAft>
                <a:spcPts val="0"/>
              </a:spcAft>
              <a:buClr>
                <a:schemeClr val="dk1"/>
              </a:buClr>
              <a:buSzPts val="4000"/>
              <a:buFont typeface="Arial"/>
              <a:buNone/>
            </a:pPr>
            <a:endParaRPr sz="4000" b="1">
              <a:solidFill>
                <a:srgbClr val="243255"/>
              </a:solidFill>
              <a:latin typeface="Calibri"/>
              <a:ea typeface="Calibri"/>
              <a:cs typeface="Calibri"/>
              <a:sym typeface="Calibri"/>
            </a:endParaRPr>
          </a:p>
          <a:p>
            <a:pPr marL="584200" marR="0" lvl="0" indent="-571500" algn="just" rtl="0">
              <a:lnSpc>
                <a:spcPct val="100000"/>
              </a:lnSpc>
              <a:spcBef>
                <a:spcPts val="110"/>
              </a:spcBef>
              <a:spcAft>
                <a:spcPts val="0"/>
              </a:spcAft>
              <a:buClr>
                <a:srgbClr val="243255"/>
              </a:buClr>
              <a:buSzPts val="4000"/>
              <a:buFont typeface="Arial"/>
              <a:buChar char="•"/>
            </a:pPr>
            <a:r>
              <a:rPr lang="en-US" sz="4000" b="1">
                <a:solidFill>
                  <a:srgbClr val="243255"/>
                </a:solidFill>
                <a:latin typeface="Calibri"/>
                <a:ea typeface="Calibri"/>
                <a:cs typeface="Calibri"/>
                <a:sym typeface="Calibri"/>
              </a:rPr>
              <a:t>Критичното мислене при модела: ИДЕИ и ВЪЗМОЖНОСТИ</a:t>
            </a:r>
            <a:endParaRPr sz="4000" b="1">
              <a:solidFill>
                <a:srgbClr val="243255"/>
              </a:solidFill>
              <a:latin typeface="Calibri"/>
              <a:ea typeface="Calibri"/>
              <a:cs typeface="Calibri"/>
              <a:sym typeface="Calibri"/>
            </a:endParaRPr>
          </a:p>
          <a:p>
            <a:pPr marL="584200" marR="0" lvl="0" indent="-317500" algn="just" rtl="0">
              <a:lnSpc>
                <a:spcPct val="100000"/>
              </a:lnSpc>
              <a:spcBef>
                <a:spcPts val="110"/>
              </a:spcBef>
              <a:spcAft>
                <a:spcPts val="0"/>
              </a:spcAft>
              <a:buClr>
                <a:schemeClr val="dk1"/>
              </a:buClr>
              <a:buSzPts val="4000"/>
              <a:buFont typeface="Arial"/>
              <a:buNone/>
            </a:pPr>
            <a:endParaRPr sz="4000" b="1">
              <a:solidFill>
                <a:srgbClr val="243255"/>
              </a:solidFill>
              <a:latin typeface="Calibri"/>
              <a:ea typeface="Calibri"/>
              <a:cs typeface="Calibri"/>
              <a:sym typeface="Calibri"/>
            </a:endParaRPr>
          </a:p>
          <a:p>
            <a:pPr marL="584200" marR="0" lvl="0" indent="-571500" algn="just" rtl="0">
              <a:lnSpc>
                <a:spcPct val="100000"/>
              </a:lnSpc>
              <a:spcBef>
                <a:spcPts val="110"/>
              </a:spcBef>
              <a:spcAft>
                <a:spcPts val="0"/>
              </a:spcAft>
              <a:buClr>
                <a:srgbClr val="243255"/>
              </a:buClr>
              <a:buSzPts val="4000"/>
              <a:buFont typeface="Arial"/>
              <a:buChar char="•"/>
            </a:pPr>
            <a:r>
              <a:rPr lang="en-US" sz="4000" b="1">
                <a:solidFill>
                  <a:srgbClr val="243255"/>
                </a:solidFill>
                <a:latin typeface="Calibri"/>
                <a:ea typeface="Calibri"/>
                <a:cs typeface="Calibri"/>
                <a:sym typeface="Calibri"/>
              </a:rPr>
              <a:t>Критично мислене: от меки умения към умения за работа и заетост</a:t>
            </a:r>
            <a:endParaRPr sz="4000" b="1">
              <a:solidFill>
                <a:srgbClr val="243255"/>
              </a:solidFill>
              <a:latin typeface="Calibri"/>
              <a:ea typeface="Calibri"/>
              <a:cs typeface="Calibri"/>
              <a:sym typeface="Calibri"/>
            </a:endParaRPr>
          </a:p>
          <a:p>
            <a:pPr marL="584200" marR="0" lvl="0" indent="-317500" algn="just" rtl="0">
              <a:lnSpc>
                <a:spcPct val="100000"/>
              </a:lnSpc>
              <a:spcBef>
                <a:spcPts val="110"/>
              </a:spcBef>
              <a:spcAft>
                <a:spcPts val="0"/>
              </a:spcAft>
              <a:buClr>
                <a:schemeClr val="dk1"/>
              </a:buClr>
              <a:buSzPts val="4000"/>
              <a:buFont typeface="Arial"/>
              <a:buNone/>
            </a:pPr>
            <a:endParaRPr sz="4000" b="1">
              <a:solidFill>
                <a:srgbClr val="243255"/>
              </a:solidFill>
              <a:latin typeface="Calibri"/>
              <a:ea typeface="Calibri"/>
              <a:cs typeface="Calibri"/>
              <a:sym typeface="Calibri"/>
            </a:endParaRPr>
          </a:p>
          <a:p>
            <a:pPr marL="584200" marR="0" lvl="0" indent="-571500" algn="just" rtl="0">
              <a:spcBef>
                <a:spcPts val="110"/>
              </a:spcBef>
              <a:spcAft>
                <a:spcPts val="0"/>
              </a:spcAft>
              <a:buClr>
                <a:srgbClr val="243255"/>
              </a:buClr>
              <a:buSzPts val="4000"/>
              <a:buFont typeface="Arial"/>
              <a:buChar char="•"/>
            </a:pPr>
            <a:r>
              <a:rPr lang="en-US" sz="4000" b="1">
                <a:solidFill>
                  <a:srgbClr val="243255"/>
                </a:solidFill>
                <a:latin typeface="Calibri"/>
                <a:ea typeface="Calibri"/>
                <a:cs typeface="Calibri"/>
                <a:sym typeface="Calibri"/>
              </a:rPr>
              <a:t>Анализ → Извод → Оценка</a:t>
            </a:r>
            <a:endParaRPr sz="4000" b="1">
              <a:solidFill>
                <a:srgbClr val="243255"/>
              </a:solidFill>
              <a:latin typeface="Calibri"/>
              <a:ea typeface="Calibri"/>
              <a:cs typeface="Calibri"/>
              <a:sym typeface="Calibri"/>
            </a:endParaRPr>
          </a:p>
          <a:p>
            <a:pPr marL="584200" marR="0" lvl="0" indent="-317500" algn="just" rtl="0">
              <a:spcBef>
                <a:spcPts val="110"/>
              </a:spcBef>
              <a:spcAft>
                <a:spcPts val="0"/>
              </a:spcAft>
              <a:buClr>
                <a:schemeClr val="dk1"/>
              </a:buClr>
              <a:buSzPts val="4000"/>
              <a:buFont typeface="Arial"/>
              <a:buNone/>
            </a:pPr>
            <a:endParaRPr sz="4000" b="1">
              <a:solidFill>
                <a:srgbClr val="243255"/>
              </a:solidFill>
              <a:latin typeface="Calibri"/>
              <a:ea typeface="Calibri"/>
              <a:cs typeface="Calibri"/>
              <a:sym typeface="Calibri"/>
            </a:endParaRPr>
          </a:p>
          <a:p>
            <a:pPr marL="584200" marR="0" lvl="0" indent="-571500" algn="just" rtl="0">
              <a:spcBef>
                <a:spcPts val="110"/>
              </a:spcBef>
              <a:spcAft>
                <a:spcPts val="0"/>
              </a:spcAft>
              <a:buClr>
                <a:srgbClr val="243255"/>
              </a:buClr>
              <a:buSzPts val="4000"/>
              <a:buFont typeface="Arial"/>
              <a:buChar char="•"/>
            </a:pPr>
            <a:r>
              <a:rPr lang="en-US" sz="4000" b="1">
                <a:solidFill>
                  <a:srgbClr val="243255"/>
                </a:solidFill>
                <a:latin typeface="Calibri"/>
                <a:ea typeface="Calibri"/>
                <a:cs typeface="Calibri"/>
                <a:sym typeface="Calibri"/>
              </a:rPr>
              <a:t>ВОИ: Вход → Обработка → Изход </a:t>
            </a:r>
            <a:endParaRPr sz="4000" b="1">
              <a:solidFill>
                <a:srgbClr val="243255"/>
              </a:solidFill>
              <a:latin typeface="Calibri"/>
              <a:ea typeface="Calibri"/>
              <a:cs typeface="Calibri"/>
              <a:sym typeface="Calibri"/>
            </a:endParaRPr>
          </a:p>
        </p:txBody>
      </p:sp>
      <p:sp>
        <p:nvSpPr>
          <p:cNvPr id="465" name="Google Shape;465;p32"/>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466" name="Google Shape;466;p3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467" name="Google Shape;467;p3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2"/>
        <p:cNvGrpSpPr/>
        <p:nvPr/>
      </p:nvGrpSpPr>
      <p:grpSpPr>
        <a:xfrm>
          <a:off x="0" y="0"/>
          <a:ext cx="0" cy="0"/>
          <a:chOff x="0" y="0"/>
          <a:chExt cx="0" cy="0"/>
        </a:xfrm>
      </p:grpSpPr>
      <p:sp>
        <p:nvSpPr>
          <p:cNvPr id="473" name="Google Shape;473;p33"/>
          <p:cNvSpPr/>
          <p:nvPr/>
        </p:nvSpPr>
        <p:spPr>
          <a:xfrm>
            <a:off x="6172200" y="9185519"/>
            <a:ext cx="11963400" cy="9525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74" name="Google Shape;474;p33"/>
          <p:cNvSpPr txBox="1">
            <a:spLocks noGrp="1"/>
          </p:cNvSpPr>
          <p:nvPr>
            <p:ph type="title"/>
          </p:nvPr>
        </p:nvSpPr>
        <p:spPr>
          <a:xfrm>
            <a:off x="7924800" y="3924300"/>
            <a:ext cx="7696200" cy="1397819"/>
          </a:xfrm>
          <a:prstGeom prst="rect">
            <a:avLst/>
          </a:prstGeom>
          <a:noFill/>
          <a:ln>
            <a:noFill/>
          </a:ln>
        </p:spPr>
        <p:txBody>
          <a:bodyPr spcFirstLastPara="1" wrap="square" lIns="0" tIns="12700" rIns="0" bIns="0" anchor="t" anchorCtr="0">
            <a:spAutoFit/>
          </a:bodyPr>
          <a:lstStyle/>
          <a:p>
            <a:pPr marL="0" lvl="0" indent="0" algn="l" rtl="0">
              <a:spcBef>
                <a:spcPts val="0"/>
              </a:spcBef>
              <a:spcAft>
                <a:spcPts val="0"/>
              </a:spcAft>
              <a:buNone/>
            </a:pPr>
            <a:r>
              <a:rPr lang="en-US"/>
              <a:t>БЛАГОДАРЯ!</a:t>
            </a:r>
            <a:endParaRPr/>
          </a:p>
        </p:txBody>
      </p:sp>
      <p:pic>
        <p:nvPicPr>
          <p:cNvPr id="475" name="Google Shape;475;p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289503" y="9661769"/>
            <a:ext cx="10058400" cy="556688"/>
          </a:xfrm>
          <a:prstGeom prst="rect">
            <a:avLst/>
          </a:prstGeom>
          <a:noFill/>
          <a:ln>
            <a:noFill/>
          </a:ln>
        </p:spPr>
      </p:pic>
      <p:pic>
        <p:nvPicPr>
          <p:cNvPr id="476" name="Google Shape;476;p3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24600" y="9705175"/>
            <a:ext cx="1985322" cy="432844"/>
          </a:xfrm>
          <a:prstGeom prst="rect">
            <a:avLst/>
          </a:prstGeom>
          <a:noFill/>
          <a:ln>
            <a:noFill/>
          </a:ln>
        </p:spPr>
      </p:pic>
      <p:pic>
        <p:nvPicPr>
          <p:cNvPr id="477" name="Google Shape;477;p3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57800" y="9715392"/>
            <a:ext cx="936335" cy="44944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4"/>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en-US" sz="4800" b="1" i="0">
                <a:solidFill>
                  <a:srgbClr val="E12227"/>
                </a:solidFill>
                <a:latin typeface="Tahoma"/>
                <a:ea typeface="Tahoma"/>
                <a:cs typeface="Tahoma"/>
                <a:sym typeface="Tahoma"/>
              </a:rPr>
              <a:t>1</a:t>
            </a:r>
            <a:endParaRPr sz="4800" b="1" i="0">
              <a:solidFill>
                <a:srgbClr val="E12227"/>
              </a:solidFill>
              <a:latin typeface="Tahoma"/>
              <a:ea typeface="Tahoma"/>
              <a:cs typeface="Tahoma"/>
              <a:sym typeface="Tahoma"/>
            </a:endParaRPr>
          </a:p>
        </p:txBody>
      </p:sp>
      <p:sp>
        <p:nvSpPr>
          <p:cNvPr id="148" name="Google Shape;148;p4"/>
          <p:cNvSpPr txBox="1"/>
          <p:nvPr/>
        </p:nvSpPr>
        <p:spPr>
          <a:xfrm>
            <a:off x="938055" y="2019300"/>
            <a:ext cx="16913700" cy="2997600"/>
          </a:xfrm>
          <a:prstGeom prst="rect">
            <a:avLst/>
          </a:prstGeom>
          <a:noFill/>
          <a:ln>
            <a:noFill/>
          </a:ln>
        </p:spPr>
        <p:txBody>
          <a:bodyPr spcFirstLastPara="1" wrap="square" lIns="0" tIns="13950" rIns="0" bIns="0" anchor="t" anchorCtr="0">
            <a:spAutoFit/>
          </a:bodyPr>
          <a:lstStyle/>
          <a:p>
            <a:pPr marL="12700" marR="0" lvl="0" indent="0" algn="ctr" rtl="0">
              <a:lnSpc>
                <a:spcPct val="100000"/>
              </a:lnSpc>
              <a:spcBef>
                <a:spcPts val="0"/>
              </a:spcBef>
              <a:spcAft>
                <a:spcPts val="0"/>
              </a:spcAft>
              <a:buNone/>
            </a:pPr>
            <a:r>
              <a:rPr lang="en-US" sz="4000" b="1">
                <a:solidFill>
                  <a:srgbClr val="243255"/>
                </a:solidFill>
                <a:latin typeface="Calibri"/>
                <a:ea typeface="Calibri"/>
                <a:cs typeface="Calibri"/>
                <a:sym typeface="Calibri"/>
              </a:rPr>
              <a:t>Въведение в модела за развитие на предприемаческа компетентност (EntreComp)</a:t>
            </a:r>
            <a:endParaRPr sz="2500">
              <a:solidFill>
                <a:srgbClr val="002060"/>
              </a:solidFill>
              <a:latin typeface="Tahoma"/>
              <a:ea typeface="Tahoma"/>
              <a:cs typeface="Tahoma"/>
              <a:sym typeface="Tahoma"/>
            </a:endParaRPr>
          </a:p>
          <a:p>
            <a:pPr marL="12700" marR="0" lvl="0" indent="0" algn="just" rtl="0">
              <a:spcBef>
                <a:spcPts val="110"/>
              </a:spcBef>
              <a:spcAft>
                <a:spcPts val="0"/>
              </a:spcAft>
              <a:buNone/>
            </a:pPr>
            <a:r>
              <a:rPr lang="en-US" sz="2800">
                <a:solidFill>
                  <a:schemeClr val="dk1"/>
                </a:solidFill>
                <a:latin typeface="Calibri"/>
                <a:ea typeface="Calibri"/>
                <a:cs typeface="Calibri"/>
                <a:sym typeface="Calibri"/>
              </a:rPr>
              <a:t>В контекста на този модул ще се запознаете с официалната европейска рамка за развитие на компетенции и по-специално образование и обучение за развитие на предприемаческа компетенция и връзката и с критичното мислене.</a:t>
            </a:r>
            <a:endParaRPr sz="2800">
              <a:solidFill>
                <a:schemeClr val="dk1"/>
              </a:solidFill>
              <a:latin typeface="Calibri"/>
              <a:ea typeface="Calibri"/>
              <a:cs typeface="Calibri"/>
              <a:sym typeface="Calibri"/>
            </a:endParaRPr>
          </a:p>
          <a:p>
            <a:pPr marL="12700" marR="0" lvl="0" indent="0" algn="just" rtl="0">
              <a:spcBef>
                <a:spcPts val="110"/>
              </a:spcBef>
              <a:spcAft>
                <a:spcPts val="0"/>
              </a:spcAft>
              <a:buNone/>
            </a:pPr>
            <a:endParaRPr sz="2800">
              <a:solidFill>
                <a:schemeClr val="dk1"/>
              </a:solidFill>
              <a:latin typeface="Calibri"/>
              <a:ea typeface="Calibri"/>
              <a:cs typeface="Calibri"/>
              <a:sym typeface="Calibri"/>
            </a:endParaRPr>
          </a:p>
        </p:txBody>
      </p:sp>
      <p:sp>
        <p:nvSpPr>
          <p:cNvPr id="149" name="Google Shape;149;p4"/>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50" name="Google Shape;150;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151" name="Google Shape;151;p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152" name="Google Shape;152;p4"/>
          <p:cNvSpPr txBox="1"/>
          <p:nvPr/>
        </p:nvSpPr>
        <p:spPr>
          <a:xfrm>
            <a:off x="938056" y="4774092"/>
            <a:ext cx="16913698" cy="35394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Въпреки че формално  моделът EntreComp е разработен, за да развива, укрепва и поддържа предприемаческия дух на гражданите на ЕС, моделът има доста по-широко приложение с оглед на необходимост и възможност за работна заетост и надграждане на нужните умения, т.е.възможност за учене през целия живот. </a:t>
            </a: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С други думи моделът EntreComp може да бъде стратегически отнесен към всички сфери на образованието и обучението, тъй като много от изброените компетенции в рамките на този модел са необходими и за професионалното/кариерно развитие като например инициативност, упование на собствените си сили, меки умения, вкл. и критично мислене. </a:t>
            </a:r>
            <a:endParaRPr sz="2800">
              <a:solidFill>
                <a:schemeClr val="dk1"/>
              </a:solidFill>
              <a:latin typeface="Calibri"/>
              <a:ea typeface="Calibri"/>
              <a:cs typeface="Calibri"/>
              <a:sym typeface="Calibri"/>
            </a:endParaRPr>
          </a:p>
        </p:txBody>
      </p:sp>
      <p:sp>
        <p:nvSpPr>
          <p:cNvPr id="153" name="Google Shape;153;p4"/>
          <p:cNvSpPr txBox="1"/>
          <p:nvPr/>
        </p:nvSpPr>
        <p:spPr>
          <a:xfrm>
            <a:off x="3054927" y="4342785"/>
            <a:ext cx="15825945" cy="5847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3200" b="1">
                <a:solidFill>
                  <a:srgbClr val="243255"/>
                </a:solidFill>
                <a:latin typeface="Calibri"/>
                <a:ea typeface="Calibri"/>
                <a:cs typeface="Calibri"/>
                <a:sym typeface="Calibri"/>
              </a:rPr>
              <a:t>Възможности за изграждане и надграждане на умения</a:t>
            </a:r>
            <a:endParaRPr sz="3200" b="1">
              <a:solidFill>
                <a:srgbClr val="243255"/>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5"/>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en-US" sz="4800" b="1" i="0">
                <a:solidFill>
                  <a:srgbClr val="E12227"/>
                </a:solidFill>
                <a:latin typeface="Tahoma"/>
                <a:ea typeface="Tahoma"/>
                <a:cs typeface="Tahoma"/>
                <a:sym typeface="Tahoma"/>
              </a:rPr>
              <a:t>1</a:t>
            </a:r>
            <a:endParaRPr sz="4800" b="1" i="0">
              <a:solidFill>
                <a:srgbClr val="E12227"/>
              </a:solidFill>
              <a:latin typeface="Tahoma"/>
              <a:ea typeface="Tahoma"/>
              <a:cs typeface="Tahoma"/>
              <a:sym typeface="Tahoma"/>
            </a:endParaRPr>
          </a:p>
        </p:txBody>
      </p:sp>
      <p:sp>
        <p:nvSpPr>
          <p:cNvPr id="160" name="Google Shape;160;p5"/>
          <p:cNvSpPr txBox="1"/>
          <p:nvPr/>
        </p:nvSpPr>
        <p:spPr>
          <a:xfrm>
            <a:off x="938055" y="2019300"/>
            <a:ext cx="16913699" cy="1027204"/>
          </a:xfrm>
          <a:prstGeom prst="rect">
            <a:avLst/>
          </a:prstGeom>
          <a:noFill/>
          <a:ln>
            <a:noFill/>
          </a:ln>
        </p:spPr>
        <p:txBody>
          <a:bodyPr spcFirstLastPara="1" wrap="square" lIns="0" tIns="13950" rIns="0" bIns="0" anchor="t" anchorCtr="0">
            <a:spAutoFit/>
          </a:bodyPr>
          <a:lstStyle/>
          <a:p>
            <a:pPr marL="12700" marR="0" lvl="0" indent="0" algn="just" rtl="0">
              <a:lnSpc>
                <a:spcPct val="100000"/>
              </a:lnSpc>
              <a:spcBef>
                <a:spcPts val="0"/>
              </a:spcBef>
              <a:spcAft>
                <a:spcPts val="0"/>
              </a:spcAft>
              <a:buNone/>
            </a:pPr>
            <a:r>
              <a:rPr lang="en-US" sz="4000" b="1">
                <a:solidFill>
                  <a:srgbClr val="243255"/>
                </a:solidFill>
                <a:latin typeface="Calibri"/>
                <a:ea typeface="Calibri"/>
                <a:cs typeface="Calibri"/>
                <a:sym typeface="Calibri"/>
              </a:rPr>
              <a:t>Времева рамка на модела</a:t>
            </a:r>
            <a:endParaRPr sz="4000" b="1">
              <a:solidFill>
                <a:srgbClr val="243255"/>
              </a:solidFill>
              <a:latin typeface="Calibri"/>
              <a:ea typeface="Calibri"/>
              <a:cs typeface="Calibri"/>
              <a:sym typeface="Calibri"/>
            </a:endParaRPr>
          </a:p>
          <a:p>
            <a:pPr marL="12700" marR="0" lvl="0" indent="0" algn="just" rtl="0">
              <a:lnSpc>
                <a:spcPct val="100000"/>
              </a:lnSpc>
              <a:spcBef>
                <a:spcPts val="110"/>
              </a:spcBef>
              <a:spcAft>
                <a:spcPts val="0"/>
              </a:spcAft>
              <a:buNone/>
            </a:pPr>
            <a:endParaRPr sz="2500" b="1">
              <a:solidFill>
                <a:srgbClr val="243255"/>
              </a:solidFill>
              <a:latin typeface="Calibri"/>
              <a:ea typeface="Calibri"/>
              <a:cs typeface="Calibri"/>
              <a:sym typeface="Calibri"/>
            </a:endParaRPr>
          </a:p>
        </p:txBody>
      </p:sp>
      <p:sp>
        <p:nvSpPr>
          <p:cNvPr id="161" name="Google Shape;161;p5"/>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62" name="Google Shape;162;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163" name="Google Shape;163;p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164" name="Google Shape;164;p5"/>
          <p:cNvSpPr txBox="1"/>
          <p:nvPr/>
        </p:nvSpPr>
        <p:spPr>
          <a:xfrm>
            <a:off x="938055" y="3046504"/>
            <a:ext cx="16913698" cy="603242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За да проследим произхода на модела EntreComp, трябва да се върнем към декември 2006 г.: Препоръка на Европейския парламент и на Европейския Съвет от 18 декември 2006 г. относно ключовите компетенции за учене през целия живот:</a:t>
            </a: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500" i="1"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Recommendation of the European Parliament and of the Council of 18 December 2006 on key competences for lifelong learning</a:t>
            </a:r>
            <a:endParaRPr sz="2500" i="1">
              <a:solidFill>
                <a:schemeClr val="dk1"/>
              </a:solidFill>
              <a:latin typeface="Calibri"/>
              <a:ea typeface="Calibri"/>
              <a:cs typeface="Calibri"/>
              <a:sym typeface="Calibri"/>
            </a:endParaRPr>
          </a:p>
          <a:p>
            <a:pPr marL="0" marR="0" lvl="0" indent="0" algn="just" rtl="0">
              <a:spcBef>
                <a:spcPts val="0"/>
              </a:spcBef>
              <a:spcAft>
                <a:spcPts val="0"/>
              </a:spcAft>
              <a:buNone/>
            </a:pPr>
            <a:endParaRPr sz="2500" i="1">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Този документ идентифицира осем ключови компетенции, представляващи интерес с оглед оптимизиране на програмите за учене през цeлия живот, прилагани на ниво ЕС, и те са ответна реакция на възникналите социални и икономически предизвикателства през дадения исторически период.</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С термина „компетенции“ Европейският парламент означава:„...комбинация от знания, умения и нагласи, подходящи за съответния контекст. Ключовите компетенции са тези, от които всички хора се нуждаят за лична реализация и развитие, активна гражданска позиция, социално включване и работна заетост”.</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6"/>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en-US" sz="4800" b="1" i="0">
                <a:solidFill>
                  <a:srgbClr val="E12227"/>
                </a:solidFill>
                <a:latin typeface="Tahoma"/>
                <a:ea typeface="Tahoma"/>
                <a:cs typeface="Tahoma"/>
                <a:sym typeface="Tahoma"/>
              </a:rPr>
              <a:t>1</a:t>
            </a:r>
            <a:endParaRPr sz="4800" b="1" i="0">
              <a:solidFill>
                <a:srgbClr val="E12227"/>
              </a:solidFill>
              <a:latin typeface="Tahoma"/>
              <a:ea typeface="Tahoma"/>
              <a:cs typeface="Tahoma"/>
              <a:sym typeface="Tahoma"/>
            </a:endParaRPr>
          </a:p>
        </p:txBody>
      </p:sp>
      <p:sp>
        <p:nvSpPr>
          <p:cNvPr id="171" name="Google Shape;171;p6"/>
          <p:cNvSpPr txBox="1"/>
          <p:nvPr/>
        </p:nvSpPr>
        <p:spPr>
          <a:xfrm>
            <a:off x="938055" y="2019300"/>
            <a:ext cx="16913699" cy="1027204"/>
          </a:xfrm>
          <a:prstGeom prst="rect">
            <a:avLst/>
          </a:prstGeom>
          <a:noFill/>
          <a:ln>
            <a:noFill/>
          </a:ln>
        </p:spPr>
        <p:txBody>
          <a:bodyPr spcFirstLastPara="1" wrap="square" lIns="0" tIns="13950" rIns="0" bIns="0" anchor="t" anchorCtr="0">
            <a:spAutoFit/>
          </a:bodyPr>
          <a:lstStyle/>
          <a:p>
            <a:pPr marL="12700" marR="0" lvl="0" indent="0" algn="just" rtl="0">
              <a:lnSpc>
                <a:spcPct val="100000"/>
              </a:lnSpc>
              <a:spcBef>
                <a:spcPts val="0"/>
              </a:spcBef>
              <a:spcAft>
                <a:spcPts val="0"/>
              </a:spcAft>
              <a:buNone/>
            </a:pPr>
            <a:r>
              <a:rPr lang="en-US" sz="4000" b="1">
                <a:solidFill>
                  <a:srgbClr val="243255"/>
                </a:solidFill>
                <a:latin typeface="Calibri"/>
                <a:ea typeface="Calibri"/>
                <a:cs typeface="Calibri"/>
                <a:sym typeface="Calibri"/>
              </a:rPr>
              <a:t>Осем ключови компетенции за учене през целия живот</a:t>
            </a:r>
            <a:endParaRPr sz="4000" b="1">
              <a:solidFill>
                <a:srgbClr val="243255"/>
              </a:solidFill>
              <a:latin typeface="Calibri"/>
              <a:ea typeface="Calibri"/>
              <a:cs typeface="Calibri"/>
              <a:sym typeface="Calibri"/>
            </a:endParaRPr>
          </a:p>
          <a:p>
            <a:pPr marL="12700" marR="0" lvl="0" indent="0" algn="just" rtl="0">
              <a:lnSpc>
                <a:spcPct val="100000"/>
              </a:lnSpc>
              <a:spcBef>
                <a:spcPts val="110"/>
              </a:spcBef>
              <a:spcAft>
                <a:spcPts val="0"/>
              </a:spcAft>
              <a:buNone/>
            </a:pPr>
            <a:endParaRPr sz="2500" b="1">
              <a:solidFill>
                <a:srgbClr val="243255"/>
              </a:solidFill>
              <a:latin typeface="Calibri"/>
              <a:ea typeface="Calibri"/>
              <a:cs typeface="Calibri"/>
              <a:sym typeface="Calibri"/>
            </a:endParaRPr>
          </a:p>
        </p:txBody>
      </p:sp>
      <p:sp>
        <p:nvSpPr>
          <p:cNvPr id="172" name="Google Shape;172;p6"/>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73" name="Google Shape;173;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174" name="Google Shape;174;p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175" name="Google Shape;175;p6"/>
          <p:cNvSpPr txBox="1"/>
          <p:nvPr/>
        </p:nvSpPr>
        <p:spPr>
          <a:xfrm>
            <a:off x="938055" y="3046504"/>
            <a:ext cx="16913698" cy="440120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Посочените по-горе компетенции са следните:</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1. Общуване на майчиния език</a:t>
            </a:r>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2. Общуване на чужд език</a:t>
            </a:r>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3.Основи на STEM дисциплините (наука, технологии, инженерство и математика)</a:t>
            </a:r>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4. Дигитални компетенции</a:t>
            </a:r>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5. Да се научим да учим</a:t>
            </a:r>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6. Социални и граждански компетенции</a:t>
            </a:r>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7. </a:t>
            </a:r>
            <a:r>
              <a:rPr lang="en-US" sz="2800" b="1">
                <a:solidFill>
                  <a:schemeClr val="dk1"/>
                </a:solidFill>
                <a:latin typeface="Calibri"/>
                <a:ea typeface="Calibri"/>
                <a:cs typeface="Calibri"/>
                <a:sym typeface="Calibri"/>
              </a:rPr>
              <a:t>Инициативност и предприемачество</a:t>
            </a:r>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8. Културно самосъзнание и изразяване</a:t>
            </a:r>
            <a:endParaRPr sz="2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7"/>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en-US" sz="4800" b="1" i="0">
                <a:solidFill>
                  <a:srgbClr val="E12227"/>
                </a:solidFill>
                <a:latin typeface="Tahoma"/>
                <a:ea typeface="Tahoma"/>
                <a:cs typeface="Tahoma"/>
                <a:sym typeface="Tahoma"/>
              </a:rPr>
              <a:t>1</a:t>
            </a:r>
            <a:endParaRPr sz="4800" b="1" i="0">
              <a:solidFill>
                <a:srgbClr val="E12227"/>
              </a:solidFill>
              <a:latin typeface="Tahoma"/>
              <a:ea typeface="Tahoma"/>
              <a:cs typeface="Tahoma"/>
              <a:sym typeface="Tahoma"/>
            </a:endParaRPr>
          </a:p>
        </p:txBody>
      </p:sp>
      <p:sp>
        <p:nvSpPr>
          <p:cNvPr id="182" name="Google Shape;182;p7"/>
          <p:cNvSpPr txBox="1"/>
          <p:nvPr/>
        </p:nvSpPr>
        <p:spPr>
          <a:xfrm>
            <a:off x="938055" y="2019300"/>
            <a:ext cx="16913699" cy="629660"/>
          </a:xfrm>
          <a:prstGeom prst="rect">
            <a:avLst/>
          </a:prstGeom>
          <a:noFill/>
          <a:ln>
            <a:noFill/>
          </a:ln>
        </p:spPr>
        <p:txBody>
          <a:bodyPr spcFirstLastPara="1" wrap="square" lIns="0" tIns="13950" rIns="0" bIns="0" anchor="t" anchorCtr="0">
            <a:spAutoFit/>
          </a:bodyPr>
          <a:lstStyle/>
          <a:p>
            <a:pPr marL="12700" marR="0" lvl="0" indent="0" algn="just" rtl="0">
              <a:lnSpc>
                <a:spcPct val="100000"/>
              </a:lnSpc>
              <a:spcBef>
                <a:spcPts val="0"/>
              </a:spcBef>
              <a:spcAft>
                <a:spcPts val="0"/>
              </a:spcAft>
              <a:buNone/>
            </a:pPr>
            <a:r>
              <a:rPr lang="en-US" sz="4000" b="1">
                <a:solidFill>
                  <a:srgbClr val="243255"/>
                </a:solidFill>
                <a:latin typeface="Calibri"/>
                <a:ea typeface="Calibri"/>
                <a:cs typeface="Calibri"/>
                <a:sym typeface="Calibri"/>
              </a:rPr>
              <a:t>7. Инициативност и предприемачество</a:t>
            </a:r>
            <a:endParaRPr sz="2500" b="1">
              <a:solidFill>
                <a:srgbClr val="243255"/>
              </a:solidFill>
              <a:latin typeface="Calibri"/>
              <a:ea typeface="Calibri"/>
              <a:cs typeface="Calibri"/>
              <a:sym typeface="Calibri"/>
            </a:endParaRPr>
          </a:p>
        </p:txBody>
      </p:sp>
      <p:sp>
        <p:nvSpPr>
          <p:cNvPr id="183" name="Google Shape;183;p7"/>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84" name="Google Shape;184;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185" name="Google Shape;185;p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186" name="Google Shape;186;p7"/>
          <p:cNvSpPr txBox="1"/>
          <p:nvPr/>
        </p:nvSpPr>
        <p:spPr>
          <a:xfrm>
            <a:off x="938055" y="3046504"/>
            <a:ext cx="16913698" cy="440120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Инициативността и предприемачеството (компетентност № 7 на Учене през целия живот) се описва като способността на лицето да: „...превръща идеите в действие [помагане] на хората на работното място да бъдат наясно с контекста и [околните] възможности“.</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Освен това същата тази компетентност се отнася до:</a:t>
            </a:r>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„…способността да се идентифицират наличните възможности за лични, професионални и/или бизнес дейности, включително дейности свързани с „по-широката картина“, т.е. контекста, в който хората живеят и работят, като широко разбиране за функционирането на икономиката и възможностите и предизвикателства, пред които е изправен работодател или организация“.</a:t>
            </a:r>
            <a:endParaRPr sz="2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8"/>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en-US" sz="4800" b="1" i="0">
                <a:solidFill>
                  <a:srgbClr val="E12227"/>
                </a:solidFill>
                <a:latin typeface="Tahoma"/>
                <a:ea typeface="Tahoma"/>
                <a:cs typeface="Tahoma"/>
                <a:sym typeface="Tahoma"/>
              </a:rPr>
              <a:t>1</a:t>
            </a:r>
            <a:endParaRPr sz="4800" b="1" i="0">
              <a:solidFill>
                <a:srgbClr val="E12227"/>
              </a:solidFill>
              <a:latin typeface="Tahoma"/>
              <a:ea typeface="Tahoma"/>
              <a:cs typeface="Tahoma"/>
              <a:sym typeface="Tahoma"/>
            </a:endParaRPr>
          </a:p>
        </p:txBody>
      </p:sp>
      <p:sp>
        <p:nvSpPr>
          <p:cNvPr id="193" name="Google Shape;193;p8"/>
          <p:cNvSpPr txBox="1"/>
          <p:nvPr/>
        </p:nvSpPr>
        <p:spPr>
          <a:xfrm>
            <a:off x="938055" y="2019300"/>
            <a:ext cx="16913699" cy="629660"/>
          </a:xfrm>
          <a:prstGeom prst="rect">
            <a:avLst/>
          </a:prstGeom>
          <a:noFill/>
          <a:ln>
            <a:noFill/>
          </a:ln>
        </p:spPr>
        <p:txBody>
          <a:bodyPr spcFirstLastPara="1" wrap="square" lIns="0" tIns="13950" rIns="0" bIns="0" anchor="t" anchorCtr="0">
            <a:spAutoFit/>
          </a:bodyPr>
          <a:lstStyle/>
          <a:p>
            <a:pPr marL="12700" marR="0" lvl="0" indent="0" algn="just" rtl="0">
              <a:lnSpc>
                <a:spcPct val="100000"/>
              </a:lnSpc>
              <a:spcBef>
                <a:spcPts val="0"/>
              </a:spcBef>
              <a:spcAft>
                <a:spcPts val="0"/>
              </a:spcAft>
              <a:buNone/>
            </a:pPr>
            <a:r>
              <a:rPr lang="en-US" sz="4000" b="1">
                <a:solidFill>
                  <a:srgbClr val="243255"/>
                </a:solidFill>
                <a:latin typeface="Calibri"/>
                <a:ea typeface="Calibri"/>
                <a:cs typeface="Calibri"/>
                <a:sym typeface="Calibri"/>
              </a:rPr>
              <a:t>Свързване на критичното мислене с компетентност №7</a:t>
            </a:r>
            <a:endParaRPr sz="4000" b="1">
              <a:solidFill>
                <a:srgbClr val="243255"/>
              </a:solidFill>
              <a:latin typeface="Calibri"/>
              <a:ea typeface="Calibri"/>
              <a:cs typeface="Calibri"/>
              <a:sym typeface="Calibri"/>
            </a:endParaRPr>
          </a:p>
        </p:txBody>
      </p:sp>
      <p:sp>
        <p:nvSpPr>
          <p:cNvPr id="194" name="Google Shape;194;p8"/>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195" name="Google Shape;195;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196" name="Google Shape;196;p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197" name="Google Shape;197;p8"/>
          <p:cNvSpPr txBox="1"/>
          <p:nvPr/>
        </p:nvSpPr>
        <p:spPr>
          <a:xfrm>
            <a:off x="938055" y="3009900"/>
            <a:ext cx="16913698" cy="526297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От тук можем да започнем да виждаме някои ясни връзки с това, което обикновено се разбира като „критично мислене“, което означава:</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„…интелектуално дисциплинираният процес на активно концептуализиране, прилагане, анализиране, синтезиране и/или оценяване на информация, събрана от или генерирана чрез наблюдение, опит, размисъл, разсъждение или комуникация, като ръководство за вярване и действие“.</a:t>
            </a:r>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Източник: Michael Scriven &amp; Richard Paul, 8th Annual International Conference on Critical Thinking and Education Reform, 198</a:t>
            </a:r>
            <a:r>
              <a:rPr lang="en-US" sz="2000">
                <a:solidFill>
                  <a:schemeClr val="dk1"/>
                </a:solidFill>
                <a:latin typeface="Calibri"/>
                <a:ea typeface="Calibri"/>
                <a:cs typeface="Calibri"/>
                <a:sym typeface="Calibri"/>
              </a:rPr>
              <a:t>7</a:t>
            </a:r>
            <a:endParaRPr sz="2000">
              <a:solidFill>
                <a:schemeClr val="dk1"/>
              </a:solidFill>
              <a:latin typeface="Calibri"/>
              <a:ea typeface="Calibri"/>
              <a:cs typeface="Calibri"/>
              <a:sym typeface="Calibri"/>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И в двата контекста имаме предвид способност/процес, при който, въз основа на някои входящи данни, хората реагират, като придават значения на това, което преживяват, и съответно прецизират своите мисли/действия.</a:t>
            </a:r>
            <a:endParaRPr sz="2800">
              <a:solidFill>
                <a:schemeClr val="dk1"/>
              </a:solidFill>
              <a:latin typeface="Calibri"/>
              <a:ea typeface="Calibri"/>
              <a:cs typeface="Calibri"/>
              <a:sym typeface="Calibri"/>
            </a:endParaRPr>
          </a:p>
          <a:p>
            <a:pPr marL="0" marR="0" lvl="0" indent="0" algn="just" rtl="0">
              <a:spcBef>
                <a:spcPts val="0"/>
              </a:spcBef>
              <a:spcAft>
                <a:spcPts val="0"/>
              </a:spcAft>
              <a:buNone/>
            </a:pPr>
            <a:endParaRPr sz="2800" i="1">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9"/>
          <p:cNvSpPr txBox="1"/>
          <p:nvPr/>
        </p:nvSpPr>
        <p:spPr>
          <a:xfrm>
            <a:off x="15087600" y="647700"/>
            <a:ext cx="2764155" cy="751488"/>
          </a:xfrm>
          <a:prstGeom prst="rect">
            <a:avLst/>
          </a:prstGeom>
          <a:noFill/>
          <a:ln>
            <a:noFill/>
          </a:ln>
        </p:spPr>
        <p:txBody>
          <a:bodyPr spcFirstLastPara="1" wrap="square" lIns="0" tIns="12700" rIns="0" bIns="0" anchor="t" anchorCtr="0">
            <a:spAutoFit/>
          </a:bodyPr>
          <a:lstStyle/>
          <a:p>
            <a:pPr marL="0" marR="0" lvl="0" indent="0" algn="l" rtl="0">
              <a:spcBef>
                <a:spcPts val="0"/>
              </a:spcBef>
              <a:spcAft>
                <a:spcPts val="0"/>
              </a:spcAft>
              <a:buNone/>
            </a:pPr>
            <a:r>
              <a:rPr lang="en-US" sz="4800" b="1" i="0">
                <a:solidFill>
                  <a:srgbClr val="E12227"/>
                </a:solidFill>
                <a:latin typeface="Tahoma"/>
                <a:ea typeface="Tahoma"/>
                <a:cs typeface="Tahoma"/>
                <a:sym typeface="Tahoma"/>
              </a:rPr>
              <a:t>1</a:t>
            </a:r>
            <a:endParaRPr sz="4800" b="1" i="0">
              <a:solidFill>
                <a:srgbClr val="E12227"/>
              </a:solidFill>
              <a:latin typeface="Tahoma"/>
              <a:ea typeface="Tahoma"/>
              <a:cs typeface="Tahoma"/>
              <a:sym typeface="Tahoma"/>
            </a:endParaRPr>
          </a:p>
        </p:txBody>
      </p:sp>
      <p:sp>
        <p:nvSpPr>
          <p:cNvPr id="204" name="Google Shape;204;p9"/>
          <p:cNvSpPr txBox="1"/>
          <p:nvPr/>
        </p:nvSpPr>
        <p:spPr>
          <a:xfrm>
            <a:off x="938055" y="2019300"/>
            <a:ext cx="16913699" cy="629660"/>
          </a:xfrm>
          <a:prstGeom prst="rect">
            <a:avLst/>
          </a:prstGeom>
          <a:noFill/>
          <a:ln>
            <a:noFill/>
          </a:ln>
        </p:spPr>
        <p:txBody>
          <a:bodyPr spcFirstLastPara="1" wrap="square" lIns="0" tIns="13950" rIns="0" bIns="0" anchor="t" anchorCtr="0">
            <a:spAutoFit/>
          </a:bodyPr>
          <a:lstStyle/>
          <a:p>
            <a:pPr marL="12700" marR="0" lvl="0" indent="0" algn="just" rtl="0">
              <a:lnSpc>
                <a:spcPct val="100000"/>
              </a:lnSpc>
              <a:spcBef>
                <a:spcPts val="0"/>
              </a:spcBef>
              <a:spcAft>
                <a:spcPts val="0"/>
              </a:spcAft>
              <a:buNone/>
            </a:pPr>
            <a:r>
              <a:rPr lang="en-US" sz="3800" b="1">
                <a:solidFill>
                  <a:srgbClr val="243255"/>
                </a:solidFill>
                <a:latin typeface="Calibri"/>
                <a:ea typeface="Calibri"/>
                <a:cs typeface="Calibri"/>
                <a:sym typeface="Calibri"/>
              </a:rPr>
              <a:t>Моделът EntreComp (Предприемаческа компетентност</a:t>
            </a:r>
            <a:r>
              <a:rPr lang="en-US" sz="4000" b="1">
                <a:solidFill>
                  <a:srgbClr val="243255"/>
                </a:solidFill>
                <a:latin typeface="Calibri"/>
                <a:ea typeface="Calibri"/>
                <a:cs typeface="Calibri"/>
                <a:sym typeface="Calibri"/>
              </a:rPr>
              <a:t>) </a:t>
            </a:r>
            <a:endParaRPr sz="4000" b="1">
              <a:solidFill>
                <a:srgbClr val="243255"/>
              </a:solidFill>
              <a:latin typeface="Calibri"/>
              <a:ea typeface="Calibri"/>
              <a:cs typeface="Calibri"/>
              <a:sym typeface="Calibri"/>
            </a:endParaRPr>
          </a:p>
        </p:txBody>
      </p:sp>
      <p:sp>
        <p:nvSpPr>
          <p:cNvPr id="205" name="Google Shape;205;p9"/>
          <p:cNvSpPr txBox="1"/>
          <p:nvPr/>
        </p:nvSpPr>
        <p:spPr>
          <a:xfrm>
            <a:off x="228600" y="9563100"/>
            <a:ext cx="12573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400">
              <a:solidFill>
                <a:schemeClr val="lt1"/>
              </a:solidFill>
              <a:latin typeface="Arial"/>
              <a:ea typeface="Arial"/>
              <a:cs typeface="Arial"/>
              <a:sym typeface="Arial"/>
            </a:endParaRPr>
          </a:p>
        </p:txBody>
      </p:sp>
      <p:pic>
        <p:nvPicPr>
          <p:cNvPr id="206" name="Google Shape;206;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70414" y="8943014"/>
            <a:ext cx="1684513" cy="481167"/>
          </a:xfrm>
          <a:prstGeom prst="rect">
            <a:avLst/>
          </a:prstGeom>
          <a:noFill/>
          <a:ln>
            <a:noFill/>
          </a:ln>
        </p:spPr>
      </p:pic>
      <p:pic>
        <p:nvPicPr>
          <p:cNvPr id="207" name="Google Shape;207;p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8600" y="8912117"/>
            <a:ext cx="1066800" cy="512064"/>
          </a:xfrm>
          <a:prstGeom prst="rect">
            <a:avLst/>
          </a:prstGeom>
          <a:noFill/>
          <a:ln>
            <a:noFill/>
          </a:ln>
        </p:spPr>
      </p:pic>
      <p:sp>
        <p:nvSpPr>
          <p:cNvPr id="208" name="Google Shape;208;p9"/>
          <p:cNvSpPr txBox="1"/>
          <p:nvPr/>
        </p:nvSpPr>
        <p:spPr>
          <a:xfrm>
            <a:off x="938055" y="3009900"/>
            <a:ext cx="11863545" cy="569386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EntreComp Framework</a:t>
            </a:r>
            <a:r>
              <a:rPr lang="en-US" sz="2800">
                <a:solidFill>
                  <a:schemeClr val="dk1"/>
                </a:solidFill>
                <a:latin typeface="Calibri"/>
                <a:ea typeface="Calibri"/>
                <a:cs typeface="Calibri"/>
                <a:sym typeface="Calibri"/>
              </a:rPr>
              <a:t> се публикува точно десет години след препоръките на Европейския парламент.</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Компетентност № 7, както знаем, е „разделена” на триизмерни области за обучение, включващи 15 компетенции – по пет за всяка област.</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Към днешна дата рамката EntreComp остава – заедно с DigComp и LifeComp – най-надеждният и стабилен референтен модел за образование и обучение на ниво ЕС. </a:t>
            </a:r>
            <a:endParaRPr sz="2800">
              <a:solidFill>
                <a:schemeClr val="dk1"/>
              </a:solidFill>
              <a:latin typeface="Calibri"/>
              <a:ea typeface="Calibri"/>
              <a:cs typeface="Calibri"/>
              <a:sym typeface="Calibri"/>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p:txBody>
      </p:sp>
      <p:pic>
        <p:nvPicPr>
          <p:cNvPr id="209" name="Google Shape;209;p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3087299" y="2171700"/>
            <a:ext cx="4300504" cy="6096000"/>
          </a:xfrm>
          <a:prstGeom prst="rect">
            <a:avLst/>
          </a:prstGeom>
          <a:noFill/>
          <a:ln w="28575" cap="flat" cmpd="sng">
            <a:solidFill>
              <a:srgbClr val="002060"/>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5261</Words>
  <Application>Microsoft Office PowerPoint</Application>
  <PresentationFormat>Personalizado</PresentationFormat>
  <Paragraphs>414</Paragraphs>
  <Slides>33</Slides>
  <Notes>33</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33</vt:i4>
      </vt:variant>
    </vt:vector>
  </HeadingPairs>
  <TitlesOfParts>
    <vt:vector size="38" baseType="lpstr">
      <vt:lpstr>Arial</vt:lpstr>
      <vt:lpstr>Calibri</vt:lpstr>
      <vt:lpstr>Tahoma</vt:lpstr>
      <vt:lpstr>1_Office Theme</vt:lpstr>
      <vt:lpstr>Office Theme</vt:lpstr>
      <vt:lpstr>Presentación de PowerPoint</vt:lpstr>
      <vt:lpstr>ЦЕЛИ И ЗАДАЧИ </vt:lpstr>
      <vt:lpstr>ИНДЕКС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БЛАГОДАРЯ!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Miriam Internet Web Solutions</cp:lastModifiedBy>
  <cp:revision>2</cp:revision>
  <dcterms:created xsi:type="dcterms:W3CDTF">2021-03-19T11:51:00Z</dcterms:created>
  <dcterms:modified xsi:type="dcterms:W3CDTF">2022-02-22T09:12:12Z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2021-03-19T00:00:00Z</vt:filetime>
  </property>
  <property fmtid="{D5CDD505-2E9C-101B-9397-08002B2CF9AE}" pid="3" name="Creator">
    <vt:lpwstr>Canva</vt:lpwstr>
  </property>
  <property fmtid="{D5CDD505-2E9C-101B-9397-08002B2CF9AE}" pid="4" name="LastSaved">
    <vt:filetime>2021-03-19T00:00:00Z</vt:filetime>
  </property>
</Properties>
</file>