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media/image11.jpg" ContentType="image/jpeg"/>
  <Override PartName="/ppt/notesSlides/notesSlide2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0"/>
  </p:notesMasterIdLst>
  <p:sldIdLst>
    <p:sldId id="269" r:id="rId3"/>
    <p:sldId id="257" r:id="rId4"/>
    <p:sldId id="273" r:id="rId5"/>
    <p:sldId id="332" r:id="rId6"/>
    <p:sldId id="264" r:id="rId7"/>
    <p:sldId id="275" r:id="rId8"/>
    <p:sldId id="329" r:id="rId9"/>
    <p:sldId id="324" r:id="rId10"/>
    <p:sldId id="304" r:id="rId11"/>
    <p:sldId id="305" r:id="rId12"/>
    <p:sldId id="328" r:id="rId13"/>
    <p:sldId id="306" r:id="rId14"/>
    <p:sldId id="310" r:id="rId15"/>
    <p:sldId id="327" r:id="rId16"/>
    <p:sldId id="345" r:id="rId17"/>
    <p:sldId id="346" r:id="rId18"/>
    <p:sldId id="347" r:id="rId19"/>
    <p:sldId id="348" r:id="rId20"/>
    <p:sldId id="349" r:id="rId21"/>
    <p:sldId id="350" r:id="rId22"/>
    <p:sldId id="351" r:id="rId23"/>
    <p:sldId id="352" r:id="rId24"/>
    <p:sldId id="353" r:id="rId25"/>
    <p:sldId id="354" r:id="rId26"/>
    <p:sldId id="341" r:id="rId27"/>
    <p:sldId id="337" r:id="rId28"/>
    <p:sldId id="338" r:id="rId29"/>
    <p:sldId id="339" r:id="rId30"/>
    <p:sldId id="344" r:id="rId31"/>
    <p:sldId id="340" r:id="rId32"/>
    <p:sldId id="343" r:id="rId33"/>
    <p:sldId id="356" r:id="rId34"/>
    <p:sldId id="355" r:id="rId35"/>
    <p:sldId id="333" r:id="rId36"/>
    <p:sldId id="330" r:id="rId37"/>
    <p:sldId id="331" r:id="rId38"/>
    <p:sldId id="270" r:id="rId39"/>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40"/>
  </p:normalViewPr>
  <p:slideViewPr>
    <p:cSldViewPr>
      <p:cViewPr varScale="1">
        <p:scale>
          <a:sx n="64" d="100"/>
          <a:sy n="64" d="100"/>
        </p:scale>
        <p:origin x="1016"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1988C-082D-44AA-9722-D6ABD896168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3CA0011-42EE-4CDE-8AFF-4F0DF062C41A}">
      <dgm:prSet/>
      <dgm:spPr>
        <a:solidFill>
          <a:srgbClr val="243255"/>
        </a:solidFill>
      </dgm:spPr>
      <dgm:t>
        <a:bodyPr/>
        <a:lstStyle/>
        <a:p>
          <a:pPr rtl="0"/>
          <a:r>
            <a:rPr lang="en-GB" b="1" dirty="0"/>
            <a:t>CREATIVITÀ</a:t>
          </a:r>
          <a:endParaRPr lang="hr-HR" dirty="0"/>
        </a:p>
      </dgm:t>
    </dgm:pt>
    <dgm:pt modelId="{5EDF9AFA-1868-4858-9D7B-E392149AF97B}" type="parTrans" cxnId="{65BB2472-CE7C-4EA0-8E0C-247F61C08BCB}">
      <dgm:prSet/>
      <dgm:spPr/>
      <dgm:t>
        <a:bodyPr/>
        <a:lstStyle/>
        <a:p>
          <a:endParaRPr lang="en-US"/>
        </a:p>
      </dgm:t>
    </dgm:pt>
    <dgm:pt modelId="{61F3453B-0629-4A52-8F6D-EDBF3D9890CA}" type="sibTrans" cxnId="{65BB2472-CE7C-4EA0-8E0C-247F61C08BCB}">
      <dgm:prSet/>
      <dgm:spPr/>
      <dgm:t>
        <a:bodyPr/>
        <a:lstStyle/>
        <a:p>
          <a:endParaRPr lang="en-US"/>
        </a:p>
      </dgm:t>
    </dgm:pt>
    <dgm:pt modelId="{29CA8948-0A80-4B53-93C4-71C7570D42F7}" type="pres">
      <dgm:prSet presAssocID="{2791988C-082D-44AA-9722-D6ABD8961682}" presName="linear" presStyleCnt="0">
        <dgm:presLayoutVars>
          <dgm:animLvl val="lvl"/>
          <dgm:resizeHandles val="exact"/>
        </dgm:presLayoutVars>
      </dgm:prSet>
      <dgm:spPr/>
    </dgm:pt>
    <dgm:pt modelId="{2C81B13C-AA17-44E9-8569-B75BA188C82C}" type="pres">
      <dgm:prSet presAssocID="{63CA0011-42EE-4CDE-8AFF-4F0DF062C41A}" presName="parentText" presStyleLbl="node1" presStyleIdx="0" presStyleCnt="1" custScaleY="100970" custLinFactNeighborY="16164">
        <dgm:presLayoutVars>
          <dgm:chMax val="0"/>
          <dgm:bulletEnabled val="1"/>
        </dgm:presLayoutVars>
      </dgm:prSet>
      <dgm:spPr/>
    </dgm:pt>
  </dgm:ptLst>
  <dgm:cxnLst>
    <dgm:cxn modelId="{06531968-C578-4859-A447-722B76AB7686}" type="presOf" srcId="{2791988C-082D-44AA-9722-D6ABD8961682}" destId="{29CA8948-0A80-4B53-93C4-71C7570D42F7}" srcOrd="0" destOrd="0" presId="urn:microsoft.com/office/officeart/2005/8/layout/vList2"/>
    <dgm:cxn modelId="{65BB2472-CE7C-4EA0-8E0C-247F61C08BCB}" srcId="{2791988C-082D-44AA-9722-D6ABD8961682}" destId="{63CA0011-42EE-4CDE-8AFF-4F0DF062C41A}" srcOrd="0" destOrd="0" parTransId="{5EDF9AFA-1868-4858-9D7B-E392149AF97B}" sibTransId="{61F3453B-0629-4A52-8F6D-EDBF3D9890CA}"/>
    <dgm:cxn modelId="{04FCB0DD-CD37-45F2-9AED-E126C5D9B4A9}" type="presOf" srcId="{63CA0011-42EE-4CDE-8AFF-4F0DF062C41A}" destId="{2C81B13C-AA17-44E9-8569-B75BA188C82C}" srcOrd="0" destOrd="0" presId="urn:microsoft.com/office/officeart/2005/8/layout/vList2"/>
    <dgm:cxn modelId="{5BA9E450-DFC6-4669-B1BE-4D06DC425DDD}" type="presParOf" srcId="{29CA8948-0A80-4B53-93C4-71C7570D42F7}" destId="{2C81B13C-AA17-44E9-8569-B75BA188C8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994EE-4A5E-499C-BE50-8A6B96AF0D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2A6928-2C55-4325-8450-26A41F9AE8DD}">
      <dgm:prSet/>
      <dgm:spPr>
        <a:solidFill>
          <a:srgbClr val="243255"/>
        </a:solidFill>
      </dgm:spPr>
      <dgm:t>
        <a:bodyPr/>
        <a:lstStyle/>
        <a:p>
          <a:pPr rtl="0"/>
          <a:r>
            <a:rPr lang="en-GB" b="1" dirty="0" err="1"/>
            <a:t>Caratteristiche</a:t>
          </a:r>
          <a:r>
            <a:rPr lang="en-GB" b="1" dirty="0"/>
            <a:t> </a:t>
          </a:r>
          <a:r>
            <a:rPr lang="en-GB" b="1" dirty="0" err="1"/>
            <a:t>delle</a:t>
          </a:r>
          <a:r>
            <a:rPr lang="en-GB" b="1" dirty="0"/>
            <a:t> </a:t>
          </a:r>
          <a:r>
            <a:rPr lang="en-GB" b="1" dirty="0" err="1"/>
            <a:t>persone</a:t>
          </a:r>
          <a:r>
            <a:rPr lang="en-GB" b="1" dirty="0"/>
            <a:t> creative: </a:t>
          </a:r>
          <a:r>
            <a:rPr lang="en-GB" b="1" dirty="0" err="1"/>
            <a:t>adattato</a:t>
          </a:r>
          <a:r>
            <a:rPr lang="en-GB" b="1" dirty="0"/>
            <a:t> da Cloninger e </a:t>
          </a:r>
          <a:r>
            <a:rPr lang="en-GB" b="1" dirty="0" err="1"/>
            <a:t>Mengert</a:t>
          </a:r>
          <a:r>
            <a:rPr lang="en-GB" b="1" dirty="0"/>
            <a:t> (2010) </a:t>
          </a:r>
          <a:endParaRPr lang="hr-HR" dirty="0"/>
        </a:p>
      </dgm:t>
    </dgm:pt>
    <dgm:pt modelId="{F2E97347-6364-4E7B-9ECC-A0649AB12CA8}" type="parTrans" cxnId="{54012798-B3AF-44C0-B99C-090B2384166E}">
      <dgm:prSet/>
      <dgm:spPr/>
      <dgm:t>
        <a:bodyPr/>
        <a:lstStyle/>
        <a:p>
          <a:endParaRPr lang="en-US"/>
        </a:p>
      </dgm:t>
    </dgm:pt>
    <dgm:pt modelId="{2725159C-BD82-4CF6-A0FC-BB005689E0EA}" type="sibTrans" cxnId="{54012798-B3AF-44C0-B99C-090B2384166E}">
      <dgm:prSet/>
      <dgm:spPr/>
      <dgm:t>
        <a:bodyPr/>
        <a:lstStyle/>
        <a:p>
          <a:endParaRPr lang="en-US"/>
        </a:p>
      </dgm:t>
    </dgm:pt>
    <dgm:pt modelId="{A4143D79-2BD4-424D-A169-34985FD98385}" type="pres">
      <dgm:prSet presAssocID="{271994EE-4A5E-499C-BE50-8A6B96AF0D85}" presName="linear" presStyleCnt="0">
        <dgm:presLayoutVars>
          <dgm:animLvl val="lvl"/>
          <dgm:resizeHandles val="exact"/>
        </dgm:presLayoutVars>
      </dgm:prSet>
      <dgm:spPr/>
    </dgm:pt>
    <dgm:pt modelId="{CED07ECB-5C7B-4661-BF9D-6574C90267C0}" type="pres">
      <dgm:prSet presAssocID="{C42A6928-2C55-4325-8450-26A41F9AE8DD}" presName="parentText" presStyleLbl="node1" presStyleIdx="0" presStyleCnt="1">
        <dgm:presLayoutVars>
          <dgm:chMax val="0"/>
          <dgm:bulletEnabled val="1"/>
        </dgm:presLayoutVars>
      </dgm:prSet>
      <dgm:spPr/>
    </dgm:pt>
  </dgm:ptLst>
  <dgm:cxnLst>
    <dgm:cxn modelId="{54012798-B3AF-44C0-B99C-090B2384166E}" srcId="{271994EE-4A5E-499C-BE50-8A6B96AF0D85}" destId="{C42A6928-2C55-4325-8450-26A41F9AE8DD}" srcOrd="0" destOrd="0" parTransId="{F2E97347-6364-4E7B-9ECC-A0649AB12CA8}" sibTransId="{2725159C-BD82-4CF6-A0FC-BB005689E0EA}"/>
    <dgm:cxn modelId="{1B7D229B-A801-465D-A486-EC8763FA421B}" type="presOf" srcId="{C42A6928-2C55-4325-8450-26A41F9AE8DD}" destId="{CED07ECB-5C7B-4661-BF9D-6574C90267C0}" srcOrd="0" destOrd="0" presId="urn:microsoft.com/office/officeart/2005/8/layout/vList2"/>
    <dgm:cxn modelId="{7B7563C8-A8F0-4FAB-BD18-A51DAF725D8F}" type="presOf" srcId="{271994EE-4A5E-499C-BE50-8A6B96AF0D85}" destId="{A4143D79-2BD4-424D-A169-34985FD98385}" srcOrd="0" destOrd="0" presId="urn:microsoft.com/office/officeart/2005/8/layout/vList2"/>
    <dgm:cxn modelId="{C69EE7FC-AF5D-4121-B056-060E6CCDC3D6}" type="presParOf" srcId="{A4143D79-2BD4-424D-A169-34985FD98385}" destId="{CED07ECB-5C7B-4661-BF9D-6574C90267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FEEDDE-F6C4-4EF0-B1AF-227CF2F80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646D04-DEF2-46F5-A2DC-F47A3A604992}">
      <dgm:prSet/>
      <dgm:spPr>
        <a:solidFill>
          <a:srgbClr val="243255"/>
        </a:solidFill>
      </dgm:spPr>
      <dgm:t>
        <a:bodyPr/>
        <a:lstStyle/>
        <a:p>
          <a:pPr rtl="0"/>
          <a:r>
            <a:rPr lang="en-US" b="1" dirty="0"/>
            <a:t>Il </a:t>
          </a:r>
          <a:r>
            <a:rPr lang="en-US" b="1" dirty="0" err="1"/>
            <a:t>modello</a:t>
          </a:r>
          <a:r>
            <a:rPr lang="en-US" b="1" dirty="0"/>
            <a:t> </a:t>
          </a:r>
          <a:r>
            <a:rPr lang="en-US" b="1" dirty="0" err="1"/>
            <a:t>delle</a:t>
          </a:r>
          <a:r>
            <a:rPr lang="en-US" b="1" dirty="0"/>
            <a:t> 4P </a:t>
          </a:r>
          <a:r>
            <a:rPr lang="en-US" b="1" dirty="0" err="1"/>
            <a:t>della</a:t>
          </a:r>
          <a:r>
            <a:rPr lang="en-US" b="1" dirty="0"/>
            <a:t> </a:t>
          </a:r>
          <a:r>
            <a:rPr lang="en-US" b="1" dirty="0" err="1"/>
            <a:t>creatività</a:t>
          </a:r>
          <a:endParaRPr lang="hr-HR" dirty="0"/>
        </a:p>
      </dgm:t>
    </dgm:pt>
    <dgm:pt modelId="{1C2768C5-1474-40FA-A22C-8AA4AABC33EF}" type="parTrans" cxnId="{C7FD3C7D-262A-40D0-9F35-95C2D8715321}">
      <dgm:prSet/>
      <dgm:spPr/>
      <dgm:t>
        <a:bodyPr/>
        <a:lstStyle/>
        <a:p>
          <a:endParaRPr lang="en-US"/>
        </a:p>
      </dgm:t>
    </dgm:pt>
    <dgm:pt modelId="{EEE71EF8-35B3-450C-828F-4D09FAF17F9B}" type="sibTrans" cxnId="{C7FD3C7D-262A-40D0-9F35-95C2D8715321}">
      <dgm:prSet/>
      <dgm:spPr/>
      <dgm:t>
        <a:bodyPr/>
        <a:lstStyle/>
        <a:p>
          <a:endParaRPr lang="en-US"/>
        </a:p>
      </dgm:t>
    </dgm:pt>
    <dgm:pt modelId="{4A77C4B7-4FAB-4105-9072-D4E630FDC4A7}" type="pres">
      <dgm:prSet presAssocID="{70FEEDDE-F6C4-4EF0-B1AF-227CF2F801D9}" presName="linear" presStyleCnt="0">
        <dgm:presLayoutVars>
          <dgm:animLvl val="lvl"/>
          <dgm:resizeHandles val="exact"/>
        </dgm:presLayoutVars>
      </dgm:prSet>
      <dgm:spPr/>
    </dgm:pt>
    <dgm:pt modelId="{CE33C942-163B-44B1-8071-F21D6C0F06F4}" type="pres">
      <dgm:prSet presAssocID="{B6646D04-DEF2-46F5-A2DC-F47A3A604992}" presName="parentText" presStyleLbl="node1" presStyleIdx="0" presStyleCnt="1" custScaleX="95780" custScaleY="100970">
        <dgm:presLayoutVars>
          <dgm:chMax val="0"/>
          <dgm:bulletEnabled val="1"/>
        </dgm:presLayoutVars>
      </dgm:prSet>
      <dgm:spPr/>
    </dgm:pt>
  </dgm:ptLst>
  <dgm:cxnLst>
    <dgm:cxn modelId="{C7FD3C7D-262A-40D0-9F35-95C2D8715321}" srcId="{70FEEDDE-F6C4-4EF0-B1AF-227CF2F801D9}" destId="{B6646D04-DEF2-46F5-A2DC-F47A3A604992}" srcOrd="0" destOrd="0" parTransId="{1C2768C5-1474-40FA-A22C-8AA4AABC33EF}" sibTransId="{EEE71EF8-35B3-450C-828F-4D09FAF17F9B}"/>
    <dgm:cxn modelId="{6C89DEAD-D1BA-4345-9572-AD560D20861C}" type="presOf" srcId="{B6646D04-DEF2-46F5-A2DC-F47A3A604992}" destId="{CE33C942-163B-44B1-8071-F21D6C0F06F4}" srcOrd="0" destOrd="0" presId="urn:microsoft.com/office/officeart/2005/8/layout/vList2"/>
    <dgm:cxn modelId="{297F6EB0-DE89-47A7-85C2-BD4F82AFB2DE}" type="presOf" srcId="{70FEEDDE-F6C4-4EF0-B1AF-227CF2F801D9}" destId="{4A77C4B7-4FAB-4105-9072-D4E630FDC4A7}" srcOrd="0" destOrd="0" presId="urn:microsoft.com/office/officeart/2005/8/layout/vList2"/>
    <dgm:cxn modelId="{E76144D6-2B75-4228-98CF-4431FC1BB5EC}" type="presParOf" srcId="{4A77C4B7-4FAB-4105-9072-D4E630FDC4A7}" destId="{CE33C942-163B-44B1-8071-F21D6C0F0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EB1126-4CD4-4221-976A-30288C6FF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5B0993-29A2-4C03-AB5B-B891A4658306}">
      <dgm:prSet/>
      <dgm:spPr>
        <a:solidFill>
          <a:srgbClr val="243255"/>
        </a:solidFill>
      </dgm:spPr>
      <dgm:t>
        <a:bodyPr/>
        <a:lstStyle/>
        <a:p>
          <a:pPr rtl="0"/>
          <a:r>
            <a:rPr lang="en-GB" b="1" dirty="0"/>
            <a:t>Tipi di </a:t>
          </a:r>
          <a:r>
            <a:rPr lang="en-GB" b="1" dirty="0" err="1"/>
            <a:t>creatività</a:t>
          </a:r>
          <a:endParaRPr lang="hr-HR" dirty="0"/>
        </a:p>
      </dgm:t>
    </dgm:pt>
    <dgm:pt modelId="{FAC4BC9E-87C9-4769-954E-E8A361675593}" type="parTrans" cxnId="{614C3699-5788-49CC-A092-7A10AF5BD404}">
      <dgm:prSet/>
      <dgm:spPr/>
      <dgm:t>
        <a:bodyPr/>
        <a:lstStyle/>
        <a:p>
          <a:endParaRPr lang="en-US"/>
        </a:p>
      </dgm:t>
    </dgm:pt>
    <dgm:pt modelId="{9F3DEB96-83AF-4200-B548-3D09F51CCD07}" type="sibTrans" cxnId="{614C3699-5788-49CC-A092-7A10AF5BD404}">
      <dgm:prSet/>
      <dgm:spPr/>
      <dgm:t>
        <a:bodyPr/>
        <a:lstStyle/>
        <a:p>
          <a:endParaRPr lang="en-US"/>
        </a:p>
      </dgm:t>
    </dgm:pt>
    <dgm:pt modelId="{CD9DC7A0-5944-453F-8D70-21275C73E49C}" type="pres">
      <dgm:prSet presAssocID="{63EB1126-4CD4-4221-976A-30288C6FFB14}" presName="linear" presStyleCnt="0">
        <dgm:presLayoutVars>
          <dgm:animLvl val="lvl"/>
          <dgm:resizeHandles val="exact"/>
        </dgm:presLayoutVars>
      </dgm:prSet>
      <dgm:spPr/>
    </dgm:pt>
    <dgm:pt modelId="{3BC45FE5-4AD4-472A-9115-592D8C132F50}" type="pres">
      <dgm:prSet presAssocID="{1B5B0993-29A2-4C03-AB5B-B891A4658306}" presName="parentText" presStyleLbl="node1" presStyleIdx="0" presStyleCnt="1">
        <dgm:presLayoutVars>
          <dgm:chMax val="0"/>
          <dgm:bulletEnabled val="1"/>
        </dgm:presLayoutVars>
      </dgm:prSet>
      <dgm:spPr/>
    </dgm:pt>
  </dgm:ptLst>
  <dgm:cxnLst>
    <dgm:cxn modelId="{4DCDD762-7D72-4909-9245-A2E10333F77A}" type="presOf" srcId="{63EB1126-4CD4-4221-976A-30288C6FFB14}" destId="{CD9DC7A0-5944-453F-8D70-21275C73E49C}" srcOrd="0" destOrd="0" presId="urn:microsoft.com/office/officeart/2005/8/layout/vList2"/>
    <dgm:cxn modelId="{614C3699-5788-49CC-A092-7A10AF5BD404}" srcId="{63EB1126-4CD4-4221-976A-30288C6FFB14}" destId="{1B5B0993-29A2-4C03-AB5B-B891A4658306}" srcOrd="0" destOrd="0" parTransId="{FAC4BC9E-87C9-4769-954E-E8A361675593}" sibTransId="{9F3DEB96-83AF-4200-B548-3D09F51CCD07}"/>
    <dgm:cxn modelId="{495FF0DB-27E5-4354-B529-4B1A575CB286}" type="presOf" srcId="{1B5B0993-29A2-4C03-AB5B-B891A4658306}" destId="{3BC45FE5-4AD4-472A-9115-592D8C132F50}" srcOrd="0" destOrd="0" presId="urn:microsoft.com/office/officeart/2005/8/layout/vList2"/>
    <dgm:cxn modelId="{4810E47D-A2D1-477E-9810-642F67C744E5}" type="presParOf" srcId="{CD9DC7A0-5944-453F-8D70-21275C73E49C}" destId="{3BC45FE5-4AD4-472A-9115-592D8C132F5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29303B-E217-4364-A797-B4521C9851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440FA-B432-4E90-88D9-DEC7DF2BBE2A}">
      <dgm:prSet/>
      <dgm:spPr>
        <a:solidFill>
          <a:srgbClr val="243255"/>
        </a:solidFill>
      </dgm:spPr>
      <dgm:t>
        <a:bodyPr/>
        <a:lstStyle/>
        <a:p>
          <a:pPr rtl="0"/>
          <a:r>
            <a:rPr lang="en-GB" b="1" dirty="0" err="1"/>
            <a:t>Esempi</a:t>
          </a:r>
          <a:r>
            <a:rPr lang="en-GB" b="1" dirty="0"/>
            <a:t> di </a:t>
          </a:r>
          <a:r>
            <a:rPr lang="en-GB" b="1" dirty="0" err="1"/>
            <a:t>differenti</a:t>
          </a:r>
          <a:r>
            <a:rPr lang="en-GB" b="1" dirty="0"/>
            <a:t> tipi di </a:t>
          </a:r>
          <a:r>
            <a:rPr lang="en-GB" b="1" dirty="0" err="1"/>
            <a:t>creatività</a:t>
          </a:r>
          <a:endParaRPr lang="hr-HR" dirty="0"/>
        </a:p>
      </dgm:t>
    </dgm:pt>
    <dgm:pt modelId="{4C30E77B-B6DB-458F-84F5-BBBA49D938C3}" type="parTrans" cxnId="{BA5F59D3-68BB-4172-B114-1BC455D8ADCC}">
      <dgm:prSet/>
      <dgm:spPr/>
      <dgm:t>
        <a:bodyPr/>
        <a:lstStyle/>
        <a:p>
          <a:endParaRPr lang="en-US"/>
        </a:p>
      </dgm:t>
    </dgm:pt>
    <dgm:pt modelId="{FA63FD39-F1F8-4439-B20B-867D2513BA30}" type="sibTrans" cxnId="{BA5F59D3-68BB-4172-B114-1BC455D8ADCC}">
      <dgm:prSet/>
      <dgm:spPr/>
      <dgm:t>
        <a:bodyPr/>
        <a:lstStyle/>
        <a:p>
          <a:endParaRPr lang="en-US"/>
        </a:p>
      </dgm:t>
    </dgm:pt>
    <dgm:pt modelId="{AE225C48-1DB7-4D2F-BB3F-468A054EDE39}" type="pres">
      <dgm:prSet presAssocID="{2B29303B-E217-4364-A797-B4521C9851E0}" presName="linear" presStyleCnt="0">
        <dgm:presLayoutVars>
          <dgm:animLvl val="lvl"/>
          <dgm:resizeHandles val="exact"/>
        </dgm:presLayoutVars>
      </dgm:prSet>
      <dgm:spPr/>
    </dgm:pt>
    <dgm:pt modelId="{37B4327F-475B-441E-816E-0A81FA37DB40}" type="pres">
      <dgm:prSet presAssocID="{2F4440FA-B432-4E90-88D9-DEC7DF2BBE2A}" presName="parentText" presStyleLbl="node1" presStyleIdx="0" presStyleCnt="1" custScaleY="100970">
        <dgm:presLayoutVars>
          <dgm:chMax val="0"/>
          <dgm:bulletEnabled val="1"/>
        </dgm:presLayoutVars>
      </dgm:prSet>
      <dgm:spPr/>
    </dgm:pt>
  </dgm:ptLst>
  <dgm:cxnLst>
    <dgm:cxn modelId="{98BC622F-04FD-444A-B55D-2DED3F882237}" type="presOf" srcId="{2F4440FA-B432-4E90-88D9-DEC7DF2BBE2A}" destId="{37B4327F-475B-441E-816E-0A81FA37DB40}" srcOrd="0" destOrd="0" presId="urn:microsoft.com/office/officeart/2005/8/layout/vList2"/>
    <dgm:cxn modelId="{515827CB-8587-471A-A59B-E9D3BA5DD628}" type="presOf" srcId="{2B29303B-E217-4364-A797-B4521C9851E0}" destId="{AE225C48-1DB7-4D2F-BB3F-468A054EDE39}" srcOrd="0" destOrd="0" presId="urn:microsoft.com/office/officeart/2005/8/layout/vList2"/>
    <dgm:cxn modelId="{BA5F59D3-68BB-4172-B114-1BC455D8ADCC}" srcId="{2B29303B-E217-4364-A797-B4521C9851E0}" destId="{2F4440FA-B432-4E90-88D9-DEC7DF2BBE2A}" srcOrd="0" destOrd="0" parTransId="{4C30E77B-B6DB-458F-84F5-BBBA49D938C3}" sibTransId="{FA63FD39-F1F8-4439-B20B-867D2513BA30}"/>
    <dgm:cxn modelId="{12976019-BC2B-4594-932B-3815AB665AB2}" type="presParOf" srcId="{AE225C48-1DB7-4D2F-BB3F-468A054EDE39}" destId="{37B4327F-475B-441E-816E-0A81FA37DB4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Superare</a:t>
          </a:r>
          <a:r>
            <a:rPr lang="en-GB" b="1" dirty="0"/>
            <a:t> </a:t>
          </a:r>
          <a:r>
            <a:rPr lang="en-GB" b="1" dirty="0" err="1"/>
            <a:t>barriere</a:t>
          </a:r>
          <a:r>
            <a:rPr lang="en-GB" b="1" dirty="0"/>
            <a:t> </a:t>
          </a:r>
          <a:r>
            <a:rPr lang="en-GB" b="1" dirty="0" err="1"/>
            <a:t>personali</a:t>
          </a:r>
          <a:r>
            <a:rPr lang="en-GB" b="1" dirty="0"/>
            <a:t> </a:t>
          </a:r>
          <a:r>
            <a:rPr lang="en-GB" b="1" dirty="0" err="1"/>
            <a:t>alla</a:t>
          </a:r>
          <a:r>
            <a:rPr lang="en-GB" b="1" dirty="0"/>
            <a:t> </a:t>
          </a:r>
          <a:r>
            <a:rPr lang="en-GB" b="1" dirty="0" err="1"/>
            <a:t>creatività</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1F79CA4A-03DC-4100-A945-09E3A3E5B587}" type="presOf" srcId="{7E36A696-6849-4171-ABB0-B03BE07DAD48}" destId="{042FCD17-01C9-426B-8124-15CB5B8B4CE9}" srcOrd="0" destOrd="0" presId="urn:microsoft.com/office/officeart/2005/8/layout/vList2"/>
    <dgm:cxn modelId="{FA714E7C-10B1-4987-B9C1-CF7896E667AC}"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3F5F6F4-D320-45AE-96FB-A3349E5A2E62}"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Superare</a:t>
          </a:r>
          <a:r>
            <a:rPr lang="en-GB" b="1" dirty="0"/>
            <a:t> </a:t>
          </a:r>
          <a:r>
            <a:rPr lang="en-GB" b="1" dirty="0" err="1"/>
            <a:t>barriere</a:t>
          </a:r>
          <a:r>
            <a:rPr lang="en-GB" b="1" dirty="0"/>
            <a:t> </a:t>
          </a:r>
          <a:r>
            <a:rPr lang="en-GB" b="1" dirty="0" err="1"/>
            <a:t>personali</a:t>
          </a:r>
          <a:r>
            <a:rPr lang="en-GB" b="1" dirty="0"/>
            <a:t> </a:t>
          </a:r>
          <a:r>
            <a:rPr lang="en-GB" b="1" dirty="0" err="1"/>
            <a:t>alla</a:t>
          </a:r>
          <a:r>
            <a:rPr lang="en-GB" b="1" dirty="0"/>
            <a:t> </a:t>
          </a:r>
          <a:r>
            <a:rPr lang="en-GB" b="1" dirty="0" err="1"/>
            <a:t>creatività</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789C1E84-1820-48CD-87E2-6DAAA064A3EF}" type="presOf" srcId="{D89105CF-35D9-40E3-B34C-EF08538E4860}" destId="{0345C861-32A9-44B6-B9F1-A78F93DC1CC7}" srcOrd="0" destOrd="0" presId="urn:microsoft.com/office/officeart/2005/8/layout/vList2"/>
    <dgm:cxn modelId="{BD2460B1-4CDE-408D-A318-FF9C7EEE6611}"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B6AC7694-56B7-4426-8C51-D96DEDB16FA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Superare</a:t>
          </a:r>
          <a:r>
            <a:rPr lang="en-GB" b="1" dirty="0"/>
            <a:t> </a:t>
          </a:r>
          <a:r>
            <a:rPr lang="en-GB" b="1" dirty="0" err="1"/>
            <a:t>barriere</a:t>
          </a:r>
          <a:r>
            <a:rPr lang="en-GB" b="1" dirty="0"/>
            <a:t> </a:t>
          </a:r>
          <a:r>
            <a:rPr lang="en-GB" b="1" dirty="0" err="1"/>
            <a:t>personali</a:t>
          </a:r>
          <a:r>
            <a:rPr lang="en-GB" b="1" dirty="0"/>
            <a:t> </a:t>
          </a:r>
          <a:r>
            <a:rPr lang="en-GB" b="1" dirty="0" err="1"/>
            <a:t>alla</a:t>
          </a:r>
          <a:r>
            <a:rPr lang="en-GB" b="1" dirty="0"/>
            <a:t> </a:t>
          </a:r>
          <a:r>
            <a:rPr lang="en-GB" b="1" dirty="0" err="1"/>
            <a:t>creatività</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FA821D28-CC61-471E-A32E-800123997EE6}" type="presOf" srcId="{7E36A696-6849-4171-ABB0-B03BE07DAD48}" destId="{042FCD17-01C9-426B-8124-15CB5B8B4CE9}" srcOrd="0" destOrd="0" presId="urn:microsoft.com/office/officeart/2005/8/layout/vList2"/>
    <dgm:cxn modelId="{7289697A-6BC4-4F19-9A9F-6736424B864E}"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D7096968-4025-49AF-993F-3CB17186FA7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Superare</a:t>
          </a:r>
          <a:r>
            <a:rPr lang="en-GB" b="1" dirty="0"/>
            <a:t> </a:t>
          </a:r>
          <a:r>
            <a:rPr lang="en-GB" b="1" dirty="0" err="1"/>
            <a:t>barriere</a:t>
          </a:r>
          <a:r>
            <a:rPr lang="en-GB" b="1" dirty="0"/>
            <a:t> </a:t>
          </a:r>
          <a:r>
            <a:rPr lang="en-GB" b="1" dirty="0" err="1"/>
            <a:t>personali</a:t>
          </a:r>
          <a:r>
            <a:rPr lang="en-GB" b="1" dirty="0"/>
            <a:t> </a:t>
          </a:r>
          <a:r>
            <a:rPr lang="en-GB" b="1" dirty="0" err="1"/>
            <a:t>alla</a:t>
          </a:r>
          <a:r>
            <a:rPr lang="en-GB" b="1" dirty="0"/>
            <a:t> </a:t>
          </a:r>
          <a:r>
            <a:rPr lang="en-GB" b="1" dirty="0" err="1"/>
            <a:t>creatività</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FB5AE55E-72F8-4471-95E8-2654DC7107BB}" type="presOf" srcId="{7E36A696-6849-4171-ABB0-B03BE07DAD48}" destId="{042FCD17-01C9-426B-8124-15CB5B8B4CE9}" srcOrd="0" destOrd="0" presId="urn:microsoft.com/office/officeart/2005/8/layout/vList2"/>
    <dgm:cxn modelId="{D33DE579-2F22-4446-A861-497BF035B70C}"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6B695027-3E99-44DA-BBDD-71C8D180C5E7}"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Superare</a:t>
          </a:r>
          <a:r>
            <a:rPr lang="en-GB" b="1" dirty="0"/>
            <a:t> </a:t>
          </a:r>
          <a:r>
            <a:rPr lang="en-GB" b="1" dirty="0" err="1"/>
            <a:t>barriere</a:t>
          </a:r>
          <a:r>
            <a:rPr lang="en-GB" b="1" dirty="0"/>
            <a:t> </a:t>
          </a:r>
          <a:r>
            <a:rPr lang="en-GB" b="1" dirty="0" err="1"/>
            <a:t>personali</a:t>
          </a:r>
          <a:r>
            <a:rPr lang="en-GB" b="1" dirty="0"/>
            <a:t> </a:t>
          </a:r>
          <a:r>
            <a:rPr lang="en-GB" b="1" dirty="0" err="1"/>
            <a:t>alla</a:t>
          </a:r>
          <a:r>
            <a:rPr lang="en-GB" b="1" dirty="0"/>
            <a:t> </a:t>
          </a:r>
          <a:r>
            <a:rPr lang="en-GB" b="1" dirty="0" err="1"/>
            <a:t>creatività</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514F7757-7EAC-44BE-973E-296EFA1C8947}" type="presOf" srcId="{7E36A696-6849-4171-ABB0-B03BE07DAD48}" destId="{042FCD17-01C9-426B-8124-15CB5B8B4CE9}" srcOrd="0" destOrd="0" presId="urn:microsoft.com/office/officeart/2005/8/layout/vList2"/>
    <dgm:cxn modelId="{0B0A34C3-206F-44A2-BFD7-997F41EACDE7}"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EFA7CCE8-12E6-419F-9DF6-253FC06FD53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Superare</a:t>
          </a:r>
          <a:r>
            <a:rPr lang="en-GB" b="1" dirty="0"/>
            <a:t> </a:t>
          </a:r>
          <a:r>
            <a:rPr lang="en-GB" b="1" dirty="0" err="1"/>
            <a:t>barriere</a:t>
          </a:r>
          <a:r>
            <a:rPr lang="en-GB" b="1" dirty="0"/>
            <a:t> </a:t>
          </a:r>
          <a:r>
            <a:rPr lang="en-GB" b="1" dirty="0" err="1"/>
            <a:t>personali</a:t>
          </a:r>
          <a:r>
            <a:rPr lang="en-GB" b="1" dirty="0"/>
            <a:t> </a:t>
          </a:r>
          <a:r>
            <a:rPr lang="en-GB" b="1" dirty="0" err="1"/>
            <a:t>alla</a:t>
          </a:r>
          <a:r>
            <a:rPr lang="en-GB" b="1" dirty="0"/>
            <a:t> </a:t>
          </a:r>
          <a:r>
            <a:rPr lang="en-GB" b="1" dirty="0" err="1"/>
            <a:t>creatività</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BD303750-EC97-45A9-9756-89ED3978A0F9}" type="presOf" srcId="{7E36A696-6849-4171-ABB0-B03BE07DAD48}" destId="{042FCD17-01C9-426B-8124-15CB5B8B4CE9}" srcOrd="0" destOrd="0" presId="urn:microsoft.com/office/officeart/2005/8/layout/vList2"/>
    <dgm:cxn modelId="{50EF5E79-2944-4CE6-BB6B-188DCD271E09}"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D7458C18-E7EB-4419-8B29-A518204940F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DAC6E-51FF-4EC8-8B36-491D3A1381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9136B9-8495-48E7-902E-63BA085792DB}">
      <dgm:prSet custT="1"/>
      <dgm:spPr>
        <a:solidFill>
          <a:srgbClr val="243255"/>
        </a:solidFill>
      </dgm:spPr>
      <dgm:t>
        <a:bodyPr/>
        <a:lstStyle/>
        <a:p>
          <a:pPr rtl="0"/>
          <a:r>
            <a:rPr lang="en-GB" sz="3900" b="1" dirty="0"/>
            <a:t>Cos’è la </a:t>
          </a:r>
          <a:r>
            <a:rPr lang="en-GB" sz="3900" b="1" dirty="0" err="1"/>
            <a:t>creatività</a:t>
          </a:r>
          <a:r>
            <a:rPr lang="en-GB" sz="3900" b="1" dirty="0"/>
            <a:t>?</a:t>
          </a:r>
          <a:endParaRPr lang="hr-HR" sz="3900" dirty="0"/>
        </a:p>
      </dgm:t>
    </dgm:pt>
    <dgm:pt modelId="{AED08C29-E06F-4B93-9C76-0E4F78AB7487}" type="parTrans" cxnId="{E307FBFC-56D5-4802-B81F-3E4C3AD8EC09}">
      <dgm:prSet/>
      <dgm:spPr/>
      <dgm:t>
        <a:bodyPr/>
        <a:lstStyle/>
        <a:p>
          <a:endParaRPr lang="en-US"/>
        </a:p>
      </dgm:t>
    </dgm:pt>
    <dgm:pt modelId="{A71255A4-0093-49FC-8956-0C97E8EB8259}" type="sibTrans" cxnId="{E307FBFC-56D5-4802-B81F-3E4C3AD8EC09}">
      <dgm:prSet/>
      <dgm:spPr/>
      <dgm:t>
        <a:bodyPr/>
        <a:lstStyle/>
        <a:p>
          <a:endParaRPr lang="en-US"/>
        </a:p>
      </dgm:t>
    </dgm:pt>
    <dgm:pt modelId="{53FF482D-15EC-4C91-A927-00E8F4AB2F5D}">
      <dgm:prSet custT="1"/>
      <dgm:spPr>
        <a:ln>
          <a:solidFill>
            <a:srgbClr val="E12227"/>
          </a:solidFill>
        </a:ln>
      </dgm:spPr>
      <dgm:t>
        <a:bodyPr/>
        <a:lstStyle/>
        <a:p>
          <a:pPr rtl="0"/>
          <a:r>
            <a:rPr lang="it-IT" sz="3600" dirty="0"/>
            <a:t>Essere creativi è una necessità nel mondo di oggi, che cambia rapidamente e con molte sfide
La creatività è la chiave del successo in quasi tutti gli aspetti della vita, personali e professionali
La creatività è importante per la società ed esercita una potente influenza su tutti gli aspetti della società 
In parole semplici, la creatività è la combinazione di due elementi fondamentali: 
</a:t>
          </a:r>
          <a:r>
            <a:rPr lang="it-IT" sz="3600" i="1" dirty="0"/>
            <a:t>(1) novità, novità o originalità e
(2) appropriatezza del compito, utilità o significatività.</a:t>
          </a:r>
          <a:endParaRPr lang="hr-HR" sz="3600" i="1" dirty="0"/>
        </a:p>
      </dgm:t>
    </dgm:pt>
    <dgm:pt modelId="{0EC1BE8A-F4A6-4E34-B1F3-B0A0E3234F1A}" type="parTrans" cxnId="{751A9701-5FFE-43F7-B315-CFBE9CBACC86}">
      <dgm:prSet/>
      <dgm:spPr/>
      <dgm:t>
        <a:bodyPr/>
        <a:lstStyle/>
        <a:p>
          <a:endParaRPr lang="en-US"/>
        </a:p>
      </dgm:t>
    </dgm:pt>
    <dgm:pt modelId="{7F048A0E-7911-4F3E-996C-714ADC7FCE5E}" type="sibTrans" cxnId="{751A9701-5FFE-43F7-B315-CFBE9CBACC86}">
      <dgm:prSet/>
      <dgm:spPr/>
      <dgm:t>
        <a:bodyPr/>
        <a:lstStyle/>
        <a:p>
          <a:endParaRPr lang="en-US"/>
        </a:p>
      </dgm:t>
    </dgm:pt>
    <dgm:pt modelId="{95BEF1C6-77E1-4CD4-B50C-B90CB98ADF61}">
      <dgm:prSet/>
      <dgm:spPr>
        <a:ln>
          <a:solidFill>
            <a:srgbClr val="E12227"/>
          </a:solidFill>
        </a:ln>
      </dgm:spPr>
      <dgm:t>
        <a:bodyPr/>
        <a:lstStyle/>
        <a:p>
          <a:pPr rtl="0"/>
          <a:endParaRPr lang="hr-HR" sz="3200" dirty="0"/>
        </a:p>
      </dgm:t>
    </dgm:pt>
    <dgm:pt modelId="{8BB9237A-9A16-458F-9EC9-02EE28F737CB}" type="parTrans" cxnId="{56280FFA-DF55-4ADE-9D42-A8573915EE6D}">
      <dgm:prSet/>
      <dgm:spPr/>
      <dgm:t>
        <a:bodyPr/>
        <a:lstStyle/>
        <a:p>
          <a:endParaRPr lang="en-US"/>
        </a:p>
      </dgm:t>
    </dgm:pt>
    <dgm:pt modelId="{B1893C6B-F1C3-4786-BD73-FEFEBBFF9C73}" type="sibTrans" cxnId="{56280FFA-DF55-4ADE-9D42-A8573915EE6D}">
      <dgm:prSet/>
      <dgm:spPr/>
      <dgm:t>
        <a:bodyPr/>
        <a:lstStyle/>
        <a:p>
          <a:endParaRPr lang="en-US"/>
        </a:p>
      </dgm:t>
    </dgm:pt>
    <dgm:pt modelId="{97117638-3580-4C75-97A5-5DBD7767C3CA}" type="pres">
      <dgm:prSet presAssocID="{5FBDAC6E-51FF-4EC8-8B36-491D3A13810E}" presName="linear" presStyleCnt="0">
        <dgm:presLayoutVars>
          <dgm:dir/>
          <dgm:animLvl val="lvl"/>
          <dgm:resizeHandles val="exact"/>
        </dgm:presLayoutVars>
      </dgm:prSet>
      <dgm:spPr/>
    </dgm:pt>
    <dgm:pt modelId="{74DD6A11-2BC7-4596-8C36-96E61FE77301}" type="pres">
      <dgm:prSet presAssocID="{499136B9-8495-48E7-902E-63BA085792DB}" presName="parentLin" presStyleCnt="0"/>
      <dgm:spPr/>
    </dgm:pt>
    <dgm:pt modelId="{BA41C789-FC40-450C-8E01-FBE9D28D9EC7}" type="pres">
      <dgm:prSet presAssocID="{499136B9-8495-48E7-902E-63BA085792DB}" presName="parentLeftMargin" presStyleLbl="node1" presStyleIdx="0" presStyleCnt="1"/>
      <dgm:spPr/>
    </dgm:pt>
    <dgm:pt modelId="{335CCE47-B0A7-4E31-BA0F-4591AE467EA7}" type="pres">
      <dgm:prSet presAssocID="{499136B9-8495-48E7-902E-63BA085792DB}" presName="parentText" presStyleLbl="node1" presStyleIdx="0" presStyleCnt="1">
        <dgm:presLayoutVars>
          <dgm:chMax val="0"/>
          <dgm:bulletEnabled val="1"/>
        </dgm:presLayoutVars>
      </dgm:prSet>
      <dgm:spPr/>
    </dgm:pt>
    <dgm:pt modelId="{C523A454-BE1C-4299-8EEA-FF1DBB88ACA2}" type="pres">
      <dgm:prSet presAssocID="{499136B9-8495-48E7-902E-63BA085792DB}" presName="negativeSpace" presStyleCnt="0"/>
      <dgm:spPr/>
    </dgm:pt>
    <dgm:pt modelId="{F84B42E7-1FED-4B36-ABBC-6C5A43F75138}" type="pres">
      <dgm:prSet presAssocID="{499136B9-8495-48E7-902E-63BA085792DB}" presName="childText" presStyleLbl="conFgAcc1" presStyleIdx="0" presStyleCnt="1" custScaleX="96198">
        <dgm:presLayoutVars>
          <dgm:bulletEnabled val="1"/>
        </dgm:presLayoutVars>
      </dgm:prSet>
      <dgm:spPr/>
    </dgm:pt>
  </dgm:ptLst>
  <dgm:cxnLst>
    <dgm:cxn modelId="{751A9701-5FFE-43F7-B315-CFBE9CBACC86}" srcId="{499136B9-8495-48E7-902E-63BA085792DB}" destId="{53FF482D-15EC-4C91-A927-00E8F4AB2F5D}" srcOrd="0" destOrd="0" parTransId="{0EC1BE8A-F4A6-4E34-B1F3-B0A0E3234F1A}" sibTransId="{7F048A0E-7911-4F3E-996C-714ADC7FCE5E}"/>
    <dgm:cxn modelId="{56CD3D3D-81DA-4CE7-B78B-E4F7F2E2B116}" type="presOf" srcId="{499136B9-8495-48E7-902E-63BA085792DB}" destId="{BA41C789-FC40-450C-8E01-FBE9D28D9EC7}" srcOrd="0" destOrd="0" presId="urn:microsoft.com/office/officeart/2005/8/layout/list1"/>
    <dgm:cxn modelId="{669A974D-C1B6-4B99-AE54-5DDCC94ED513}" type="presOf" srcId="{5FBDAC6E-51FF-4EC8-8B36-491D3A13810E}" destId="{97117638-3580-4C75-97A5-5DBD7767C3CA}" srcOrd="0" destOrd="0" presId="urn:microsoft.com/office/officeart/2005/8/layout/list1"/>
    <dgm:cxn modelId="{82B5B04D-3435-4E5A-A143-BF56DC6CD9B5}" type="presOf" srcId="{499136B9-8495-48E7-902E-63BA085792DB}" destId="{335CCE47-B0A7-4E31-BA0F-4591AE467EA7}" srcOrd="1" destOrd="0" presId="urn:microsoft.com/office/officeart/2005/8/layout/list1"/>
    <dgm:cxn modelId="{9E63D9AF-731E-49C0-8EB7-3C80CF59B652}" type="presOf" srcId="{53FF482D-15EC-4C91-A927-00E8F4AB2F5D}" destId="{F84B42E7-1FED-4B36-ABBC-6C5A43F75138}" srcOrd="0" destOrd="0" presId="urn:microsoft.com/office/officeart/2005/8/layout/list1"/>
    <dgm:cxn modelId="{46028EC5-ECF7-41E1-BBF6-333915649A16}" type="presOf" srcId="{95BEF1C6-77E1-4CD4-B50C-B90CB98ADF61}" destId="{F84B42E7-1FED-4B36-ABBC-6C5A43F75138}" srcOrd="0" destOrd="1" presId="urn:microsoft.com/office/officeart/2005/8/layout/list1"/>
    <dgm:cxn modelId="{56280FFA-DF55-4ADE-9D42-A8573915EE6D}" srcId="{499136B9-8495-48E7-902E-63BA085792DB}" destId="{95BEF1C6-77E1-4CD4-B50C-B90CB98ADF61}" srcOrd="1" destOrd="0" parTransId="{8BB9237A-9A16-458F-9EC9-02EE28F737CB}" sibTransId="{B1893C6B-F1C3-4786-BD73-FEFEBBFF9C73}"/>
    <dgm:cxn modelId="{E307FBFC-56D5-4802-B81F-3E4C3AD8EC09}" srcId="{5FBDAC6E-51FF-4EC8-8B36-491D3A13810E}" destId="{499136B9-8495-48E7-902E-63BA085792DB}" srcOrd="0" destOrd="0" parTransId="{AED08C29-E06F-4B93-9C76-0E4F78AB7487}" sibTransId="{A71255A4-0093-49FC-8956-0C97E8EB8259}"/>
    <dgm:cxn modelId="{B5637F94-4AC0-46FB-A91A-5E16CC63477A}" type="presParOf" srcId="{97117638-3580-4C75-97A5-5DBD7767C3CA}" destId="{74DD6A11-2BC7-4596-8C36-96E61FE77301}" srcOrd="0" destOrd="0" presId="urn:microsoft.com/office/officeart/2005/8/layout/list1"/>
    <dgm:cxn modelId="{65F2102F-125F-4D8C-8A6E-65F59094CF9F}" type="presParOf" srcId="{74DD6A11-2BC7-4596-8C36-96E61FE77301}" destId="{BA41C789-FC40-450C-8E01-FBE9D28D9EC7}" srcOrd="0" destOrd="0" presId="urn:microsoft.com/office/officeart/2005/8/layout/list1"/>
    <dgm:cxn modelId="{1F1CE684-764C-4BBF-8CD2-5C2F5CC60691}" type="presParOf" srcId="{74DD6A11-2BC7-4596-8C36-96E61FE77301}" destId="{335CCE47-B0A7-4E31-BA0F-4591AE467EA7}" srcOrd="1" destOrd="0" presId="urn:microsoft.com/office/officeart/2005/8/layout/list1"/>
    <dgm:cxn modelId="{F40C6A54-A579-4D65-A4F4-7D2A2F3D11FB}" type="presParOf" srcId="{97117638-3580-4C75-97A5-5DBD7767C3CA}" destId="{C523A454-BE1C-4299-8EEA-FF1DBB88ACA2}" srcOrd="1" destOrd="0" presId="urn:microsoft.com/office/officeart/2005/8/layout/list1"/>
    <dgm:cxn modelId="{4F4C957D-B807-4AB0-9D0D-182E8380AAA5}" type="presParOf" srcId="{97117638-3580-4C75-97A5-5DBD7767C3CA}" destId="{F84B42E7-1FED-4B36-ABBC-6C5A43F7513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it-IT" b="1" dirty="0" err="1"/>
            <a:t>Cratività</a:t>
          </a:r>
          <a:r>
            <a:rPr lang="it-IT" b="1" dirty="0"/>
            <a:t> di squadra</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9B2D813A-21CF-49CD-861E-19FBDBEAB24E}" type="presOf" srcId="{7E36A696-6849-4171-ABB0-B03BE07DAD48}" destId="{042FCD17-01C9-426B-8124-15CB5B8B4CE9}" srcOrd="0" destOrd="0" presId="urn:microsoft.com/office/officeart/2005/8/layout/vList2"/>
    <dgm:cxn modelId="{66A640C6-5AB9-481C-905B-E3FE8BDC725D}"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A9275B26-3B44-4B1D-B3D6-EBA4E1F4CDA3}"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Creatività</a:t>
          </a:r>
          <a:r>
            <a:rPr lang="en-GB" b="1" noProof="0" dirty="0"/>
            <a:t> </a:t>
          </a:r>
          <a:r>
            <a:rPr lang="en-GB" b="1" noProof="0" dirty="0" err="1"/>
            <a:t>sul</a:t>
          </a:r>
          <a:r>
            <a:rPr lang="en-GB" b="1" noProof="0" dirty="0"/>
            <a:t> </a:t>
          </a:r>
          <a:r>
            <a:rPr lang="en-GB" b="1" noProof="0" dirty="0" err="1"/>
            <a:t>posto</a:t>
          </a:r>
          <a:r>
            <a:rPr lang="en-GB" b="1" noProof="0" dirty="0"/>
            <a:t> di </a:t>
          </a:r>
          <a:r>
            <a:rPr lang="en-GB" b="1" noProof="0" dirty="0" err="1"/>
            <a:t>lavoro</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655EBF93-8090-4C98-A0E6-1987F941A288}" type="presOf" srcId="{7E36A696-6849-4171-ABB0-B03BE07DAD48}" destId="{042FCD17-01C9-426B-8124-15CB5B8B4CE9}" srcOrd="0" destOrd="0" presId="urn:microsoft.com/office/officeart/2005/8/layout/vList2"/>
    <dgm:cxn modelId="{7E604C9B-1C77-454B-BEC4-58F4FD032291}"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824B073-A515-4838-96D8-72F6C0ABC4B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Creatività</a:t>
          </a:r>
          <a:r>
            <a:rPr lang="en-GB" b="1" noProof="0" dirty="0"/>
            <a:t> </a:t>
          </a:r>
          <a:r>
            <a:rPr lang="en-GB" b="1" noProof="0" dirty="0" err="1"/>
            <a:t>sul</a:t>
          </a:r>
          <a:r>
            <a:rPr lang="en-GB" b="1" noProof="0" dirty="0"/>
            <a:t> </a:t>
          </a:r>
          <a:r>
            <a:rPr lang="en-GB" b="1" noProof="0" dirty="0" err="1"/>
            <a:t>posto</a:t>
          </a:r>
          <a:r>
            <a:rPr lang="en-GB" b="1" noProof="0" dirty="0"/>
            <a:t> di </a:t>
          </a:r>
          <a:r>
            <a:rPr lang="en-GB" b="1" noProof="0" dirty="0" err="1"/>
            <a:t>lavoro</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C2F386DA-B6A6-4F14-BB97-A2C8F96217D4}"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13814DF2-C509-46B9-A11B-75631BC2E501}" type="presOf" srcId="{7E36A696-6849-4171-ABB0-B03BE07DAD48}" destId="{042FCD17-01C9-426B-8124-15CB5B8B4CE9}" srcOrd="0" destOrd="0" presId="urn:microsoft.com/office/officeart/2005/8/layout/vList2"/>
    <dgm:cxn modelId="{5FA0FA11-6B13-4C78-9107-C7F656D8867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0A394A-FDF2-4E24-836B-4FBD3BE20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r-HR"/>
        </a:p>
      </dgm:t>
    </dgm:pt>
    <dgm:pt modelId="{A9E0B61E-9DFF-4006-BAA8-B2199B919D4A}">
      <dgm:prSet custT="1"/>
      <dgm:spPr>
        <a:solidFill>
          <a:srgbClr val="243255"/>
        </a:solidFill>
      </dgm:spPr>
      <dgm:t>
        <a:bodyPr/>
        <a:lstStyle/>
        <a:p>
          <a:pPr rtl="0"/>
          <a:r>
            <a:rPr lang="it-IT" sz="3600" i="1" dirty="0"/>
            <a:t>I fondamenti del pensiero creativo sono:</a:t>
          </a:r>
          <a:endParaRPr lang="hr-HR" sz="3600" dirty="0"/>
        </a:p>
      </dgm:t>
    </dgm:pt>
    <dgm:pt modelId="{E212FD41-C095-4F25-B5BD-4BB3D04967B6}" type="parTrans" cxnId="{582E799B-562F-467E-9FA6-28298A904B4F}">
      <dgm:prSet/>
      <dgm:spPr/>
      <dgm:t>
        <a:bodyPr/>
        <a:lstStyle/>
        <a:p>
          <a:endParaRPr lang="hr-HR"/>
        </a:p>
      </dgm:t>
    </dgm:pt>
    <dgm:pt modelId="{84541B4C-8E45-4769-965E-D3F0D24B952C}" type="sibTrans" cxnId="{582E799B-562F-467E-9FA6-28298A904B4F}">
      <dgm:prSet/>
      <dgm:spPr/>
      <dgm:t>
        <a:bodyPr/>
        <a:lstStyle/>
        <a:p>
          <a:endParaRPr lang="hr-HR"/>
        </a:p>
      </dgm:t>
    </dgm:pt>
    <dgm:pt modelId="{B4B47F5C-D03D-4E5C-BCFF-2D1FF81E9779}">
      <dgm:prSet custT="1"/>
      <dgm:spPr>
        <a:ln>
          <a:solidFill>
            <a:srgbClr val="FF0000"/>
          </a:solidFill>
        </a:ln>
      </dgm:spPr>
      <dgm:t>
        <a:bodyPr/>
        <a:lstStyle/>
        <a:p>
          <a:pPr rtl="0"/>
          <a:r>
            <a:rPr lang="it-IT" sz="2800" i="1" dirty="0"/>
            <a:t>Analisi - analizzare l'ordine attuale delle cose fornisce la base per il pensiero creativo. 
Apertura mentale - essere aperti a commettere errori e ad imbattersi in alcuni vicoli ciechi prima di fare un passo avanti.
Organizzazione - la capacità di strutturare un pensiero e trasformarlo in un piano con un processo, un obiettivo e una scadenza è essenziale. </a:t>
          </a:r>
          <a:endParaRPr lang="hr-HR" sz="2800" dirty="0"/>
        </a:p>
      </dgm:t>
    </dgm:pt>
    <dgm:pt modelId="{0EC6F8A3-46F6-4E38-BFF1-A62D1B950792}" type="parTrans" cxnId="{C141B838-4114-4CC0-B744-F1ED9BD2A8A5}">
      <dgm:prSet/>
      <dgm:spPr/>
      <dgm:t>
        <a:bodyPr/>
        <a:lstStyle/>
        <a:p>
          <a:endParaRPr lang="hr-HR"/>
        </a:p>
      </dgm:t>
    </dgm:pt>
    <dgm:pt modelId="{2362C6FF-946B-4C2F-9A81-CE7475C47253}" type="sibTrans" cxnId="{C141B838-4114-4CC0-B744-F1ED9BD2A8A5}">
      <dgm:prSet/>
      <dgm:spPr/>
      <dgm:t>
        <a:bodyPr/>
        <a:lstStyle/>
        <a:p>
          <a:endParaRPr lang="hr-HR"/>
        </a:p>
      </dgm:t>
    </dgm:pt>
    <dgm:pt modelId="{644BC0B9-0516-4518-8284-997D7FC76A4F}">
      <dgm:prSet custT="1"/>
      <dgm:spPr>
        <a:ln>
          <a:solidFill>
            <a:srgbClr val="FF0000"/>
          </a:solidFill>
        </a:ln>
      </dgm:spPr>
      <dgm:t>
        <a:bodyPr/>
        <a:lstStyle/>
        <a:p>
          <a:pPr rtl="0"/>
          <a:r>
            <a:rPr lang="en-US" sz="2800" i="1" dirty="0" err="1"/>
            <a:t>Comunicazione</a:t>
          </a:r>
          <a:r>
            <a:rPr lang="en-US" sz="2800" i="1" dirty="0"/>
            <a:t> – </a:t>
          </a:r>
          <a:r>
            <a:rPr lang="en-US" sz="2800" i="1" dirty="0" err="1"/>
            <a:t>grandi</a:t>
          </a:r>
          <a:r>
            <a:rPr lang="en-US" sz="2800" i="1" dirty="0"/>
            <a:t> idee </a:t>
          </a:r>
          <a:r>
            <a:rPr lang="en-US" sz="2800" i="1" dirty="0" err="1"/>
            <a:t>sono</a:t>
          </a:r>
          <a:r>
            <a:rPr lang="en-US" sz="2800" i="1" dirty="0"/>
            <a:t> </a:t>
          </a:r>
          <a:r>
            <a:rPr lang="en-US" sz="2800" i="1" dirty="0" err="1"/>
            <a:t>utili</a:t>
          </a:r>
          <a:r>
            <a:rPr lang="en-US" sz="2800" i="1" dirty="0"/>
            <a:t> </a:t>
          </a:r>
          <a:r>
            <a:rPr lang="en-US" sz="2800" i="1" dirty="0" err="1"/>
            <a:t>soltanto</a:t>
          </a:r>
          <a:r>
            <a:rPr lang="en-US" sz="2800" i="1" dirty="0"/>
            <a:t> se le </a:t>
          </a:r>
          <a:r>
            <a:rPr lang="en-US" sz="2800" i="1" dirty="0" err="1"/>
            <a:t>si</a:t>
          </a:r>
          <a:r>
            <a:rPr lang="en-US" sz="2800" i="1" dirty="0"/>
            <a:t> </a:t>
          </a:r>
          <a:r>
            <a:rPr lang="en-US" sz="2800" i="1" dirty="0" err="1"/>
            <a:t>riesce</a:t>
          </a:r>
          <a:r>
            <a:rPr lang="en-US" sz="2800" i="1" dirty="0"/>
            <a:t> a </a:t>
          </a:r>
          <a:r>
            <a:rPr lang="en-US" sz="2800" i="1" dirty="0" err="1"/>
            <a:t>comunicare</a:t>
          </a:r>
          <a:r>
            <a:rPr lang="en-US" sz="2800" i="1" dirty="0"/>
            <a:t> </a:t>
          </a:r>
          <a:r>
            <a:rPr lang="en-US" sz="2800" i="1" dirty="0" err="1"/>
            <a:t>agli</a:t>
          </a:r>
          <a:r>
            <a:rPr lang="en-US" sz="2800" i="1" dirty="0"/>
            <a:t> </a:t>
          </a:r>
          <a:r>
            <a:rPr lang="en-US" sz="2800" i="1" dirty="0" err="1"/>
            <a:t>altri</a:t>
          </a:r>
          <a:r>
            <a:rPr lang="en-US" sz="2800" i="1" dirty="0"/>
            <a:t> (</a:t>
          </a:r>
          <a:r>
            <a:rPr lang="en-US" sz="2800" i="1" dirty="0" err="1"/>
            <a:t>capacità</a:t>
          </a:r>
          <a:r>
            <a:rPr lang="en-US" sz="2800" i="1" dirty="0"/>
            <a:t> </a:t>
          </a:r>
          <a:r>
            <a:rPr lang="en-US" sz="2800" i="1" dirty="0" err="1"/>
            <a:t>scritte</a:t>
          </a:r>
          <a:r>
            <a:rPr lang="en-US" sz="2800" i="1" dirty="0"/>
            <a:t>, </a:t>
          </a:r>
          <a:r>
            <a:rPr lang="en-US" sz="2800" i="1" dirty="0" err="1"/>
            <a:t>verbali</a:t>
          </a:r>
          <a:r>
            <a:rPr lang="en-US" sz="2800" i="1" dirty="0"/>
            <a:t> e </a:t>
          </a:r>
          <a:r>
            <a:rPr lang="en-US" sz="2800" i="1" dirty="0" err="1"/>
            <a:t>d’ascolto</a:t>
          </a:r>
          <a:r>
            <a:rPr lang="en-US" sz="2800" i="1" dirty="0"/>
            <a:t>)</a:t>
          </a:r>
          <a:endParaRPr lang="hr-HR" sz="2800" dirty="0"/>
        </a:p>
      </dgm:t>
    </dgm:pt>
    <dgm:pt modelId="{40D8D30C-CA7B-4712-A272-6E470BC7DCE0}" type="parTrans" cxnId="{E9290ABD-DFD9-4A64-A79F-80A2983BD78E}">
      <dgm:prSet/>
      <dgm:spPr/>
      <dgm:t>
        <a:bodyPr/>
        <a:lstStyle/>
        <a:p>
          <a:endParaRPr lang="hr-HR"/>
        </a:p>
      </dgm:t>
    </dgm:pt>
    <dgm:pt modelId="{2A760DF3-9B6F-4296-BB0B-8F571B0CD9D8}" type="sibTrans" cxnId="{E9290ABD-DFD9-4A64-A79F-80A2983BD78E}">
      <dgm:prSet/>
      <dgm:spPr/>
      <dgm:t>
        <a:bodyPr/>
        <a:lstStyle/>
        <a:p>
          <a:endParaRPr lang="hr-HR"/>
        </a:p>
      </dgm:t>
    </dgm:pt>
    <dgm:pt modelId="{0EC57408-47FB-4AB5-A8B8-BCDFB8A3EA19}">
      <dgm:prSet custT="1"/>
      <dgm:spPr>
        <a:ln>
          <a:solidFill>
            <a:srgbClr val="FF0000"/>
          </a:solidFill>
        </a:ln>
      </dgm:spPr>
      <dgm:t>
        <a:bodyPr/>
        <a:lstStyle/>
        <a:p>
          <a:pPr rtl="0"/>
          <a:r>
            <a:rPr lang="en-US" sz="2800" i="1" dirty="0" err="1"/>
            <a:t>Formazione</a:t>
          </a:r>
          <a:r>
            <a:rPr lang="en-US" sz="2800" i="1" dirty="0"/>
            <a:t> – </a:t>
          </a:r>
          <a:r>
            <a:rPr lang="en-US" sz="2800" i="1" dirty="0" err="1"/>
            <a:t>che</a:t>
          </a:r>
          <a:r>
            <a:rPr lang="en-US" sz="2800" i="1" dirty="0"/>
            <a:t> </a:t>
          </a:r>
          <a:r>
            <a:rPr lang="en-US" sz="2800" i="1" dirty="0" err="1"/>
            <a:t>incoraggi</a:t>
          </a:r>
          <a:r>
            <a:rPr lang="en-US" sz="2800" i="1" dirty="0"/>
            <a:t> e stimuli lo </a:t>
          </a:r>
          <a:r>
            <a:rPr lang="en-US" sz="2800" i="1" dirty="0" err="1"/>
            <a:t>sviluppo</a:t>
          </a:r>
          <a:r>
            <a:rPr lang="en-US" sz="2800" i="1" dirty="0"/>
            <a:t> di un </a:t>
          </a:r>
          <a:r>
            <a:rPr lang="en-US" sz="2800" i="1" dirty="0" err="1"/>
            <a:t>pensiero</a:t>
          </a:r>
          <a:r>
            <a:rPr lang="en-US" sz="2800" i="1" dirty="0"/>
            <a:t> creative e di </a:t>
          </a:r>
          <a:r>
            <a:rPr lang="en-US" sz="2800" i="1" dirty="0" err="1"/>
            <a:t>capacità</a:t>
          </a:r>
          <a:r>
            <a:rPr lang="en-US" sz="2800" i="1" dirty="0"/>
            <a:t> di problem solving</a:t>
          </a:r>
          <a:endParaRPr lang="hr-HR" sz="2800" dirty="0"/>
        </a:p>
      </dgm:t>
    </dgm:pt>
    <dgm:pt modelId="{C3E15286-06C8-4522-A9A7-52B1D3521BC4}" type="parTrans" cxnId="{1D40F29B-5548-4754-846C-880B5F7D787C}">
      <dgm:prSet/>
      <dgm:spPr/>
      <dgm:t>
        <a:bodyPr/>
        <a:lstStyle/>
        <a:p>
          <a:endParaRPr lang="hr-HR"/>
        </a:p>
      </dgm:t>
    </dgm:pt>
    <dgm:pt modelId="{28C5C194-E15F-4F8E-99DA-F5438996820B}" type="sibTrans" cxnId="{1D40F29B-5548-4754-846C-880B5F7D787C}">
      <dgm:prSet/>
      <dgm:spPr/>
      <dgm:t>
        <a:bodyPr/>
        <a:lstStyle/>
        <a:p>
          <a:endParaRPr lang="hr-HR"/>
        </a:p>
      </dgm:t>
    </dgm:pt>
    <dgm:pt modelId="{7B4F6743-A4AB-43E0-9683-F4061100E1AA}" type="pres">
      <dgm:prSet presAssocID="{D20A394A-FDF2-4E24-836B-4FBD3BE200A6}" presName="linear" presStyleCnt="0">
        <dgm:presLayoutVars>
          <dgm:dir/>
          <dgm:animLvl val="lvl"/>
          <dgm:resizeHandles val="exact"/>
        </dgm:presLayoutVars>
      </dgm:prSet>
      <dgm:spPr/>
    </dgm:pt>
    <dgm:pt modelId="{1A66EF29-490A-452F-90BB-1C6027C4F49F}" type="pres">
      <dgm:prSet presAssocID="{A9E0B61E-9DFF-4006-BAA8-B2199B919D4A}" presName="parentLin" presStyleCnt="0"/>
      <dgm:spPr/>
    </dgm:pt>
    <dgm:pt modelId="{0C26ADA0-4D84-467E-AA2E-75630A5CE375}" type="pres">
      <dgm:prSet presAssocID="{A9E0B61E-9DFF-4006-BAA8-B2199B919D4A}" presName="parentLeftMargin" presStyleLbl="node1" presStyleIdx="0" presStyleCnt="1"/>
      <dgm:spPr/>
    </dgm:pt>
    <dgm:pt modelId="{F4B0C805-FCC3-42D0-AAD3-D26F94D3268B}" type="pres">
      <dgm:prSet presAssocID="{A9E0B61E-9DFF-4006-BAA8-B2199B919D4A}" presName="parentText" presStyleLbl="node1" presStyleIdx="0" presStyleCnt="1">
        <dgm:presLayoutVars>
          <dgm:chMax val="0"/>
          <dgm:bulletEnabled val="1"/>
        </dgm:presLayoutVars>
      </dgm:prSet>
      <dgm:spPr/>
    </dgm:pt>
    <dgm:pt modelId="{93BECC78-2339-487C-BB18-7717FBAA2E48}" type="pres">
      <dgm:prSet presAssocID="{A9E0B61E-9DFF-4006-BAA8-B2199B919D4A}" presName="negativeSpace" presStyleCnt="0"/>
      <dgm:spPr/>
    </dgm:pt>
    <dgm:pt modelId="{419D64A1-74BF-43E0-951D-1129A581E1F1}" type="pres">
      <dgm:prSet presAssocID="{A9E0B61E-9DFF-4006-BAA8-B2199B919D4A}" presName="childText" presStyleLbl="conFgAcc1" presStyleIdx="0" presStyleCnt="1">
        <dgm:presLayoutVars>
          <dgm:bulletEnabled val="1"/>
        </dgm:presLayoutVars>
      </dgm:prSet>
      <dgm:spPr/>
    </dgm:pt>
  </dgm:ptLst>
  <dgm:cxnLst>
    <dgm:cxn modelId="{4FFC1415-500A-4BE2-810F-96D455729336}" type="presOf" srcId="{0EC57408-47FB-4AB5-A8B8-BCDFB8A3EA19}" destId="{419D64A1-74BF-43E0-951D-1129A581E1F1}" srcOrd="0" destOrd="2" presId="urn:microsoft.com/office/officeart/2005/8/layout/list1"/>
    <dgm:cxn modelId="{C141B838-4114-4CC0-B744-F1ED9BD2A8A5}" srcId="{A9E0B61E-9DFF-4006-BAA8-B2199B919D4A}" destId="{B4B47F5C-D03D-4E5C-BCFF-2D1FF81E9779}" srcOrd="0" destOrd="0" parTransId="{0EC6F8A3-46F6-4E38-BFF1-A62D1B950792}" sibTransId="{2362C6FF-946B-4C2F-9A81-CE7475C47253}"/>
    <dgm:cxn modelId="{FB0E6C45-BC72-4C42-943D-243B75E82D78}" type="presOf" srcId="{A9E0B61E-9DFF-4006-BAA8-B2199B919D4A}" destId="{0C26ADA0-4D84-467E-AA2E-75630A5CE375}" srcOrd="0" destOrd="0" presId="urn:microsoft.com/office/officeart/2005/8/layout/list1"/>
    <dgm:cxn modelId="{DA92F547-4964-4F33-A9C5-D6FFEA9738E2}" type="presOf" srcId="{644BC0B9-0516-4518-8284-997D7FC76A4F}" destId="{419D64A1-74BF-43E0-951D-1129A581E1F1}" srcOrd="0" destOrd="1" presId="urn:microsoft.com/office/officeart/2005/8/layout/list1"/>
    <dgm:cxn modelId="{7B9FB448-40B4-477B-90C5-77DE99CE81D9}" type="presOf" srcId="{D20A394A-FDF2-4E24-836B-4FBD3BE200A6}" destId="{7B4F6743-A4AB-43E0-9683-F4061100E1AA}" srcOrd="0" destOrd="0" presId="urn:microsoft.com/office/officeart/2005/8/layout/list1"/>
    <dgm:cxn modelId="{582E799B-562F-467E-9FA6-28298A904B4F}" srcId="{D20A394A-FDF2-4E24-836B-4FBD3BE200A6}" destId="{A9E0B61E-9DFF-4006-BAA8-B2199B919D4A}" srcOrd="0" destOrd="0" parTransId="{E212FD41-C095-4F25-B5BD-4BB3D04967B6}" sibTransId="{84541B4C-8E45-4769-965E-D3F0D24B952C}"/>
    <dgm:cxn modelId="{1D40F29B-5548-4754-846C-880B5F7D787C}" srcId="{A9E0B61E-9DFF-4006-BAA8-B2199B919D4A}" destId="{0EC57408-47FB-4AB5-A8B8-BCDFB8A3EA19}" srcOrd="2" destOrd="0" parTransId="{C3E15286-06C8-4522-A9A7-52B1D3521BC4}" sibTransId="{28C5C194-E15F-4F8E-99DA-F5438996820B}"/>
    <dgm:cxn modelId="{E9290ABD-DFD9-4A64-A79F-80A2983BD78E}" srcId="{A9E0B61E-9DFF-4006-BAA8-B2199B919D4A}" destId="{644BC0B9-0516-4518-8284-997D7FC76A4F}" srcOrd="1" destOrd="0" parTransId="{40D8D30C-CA7B-4712-A272-6E470BC7DCE0}" sibTransId="{2A760DF3-9B6F-4296-BB0B-8F571B0CD9D8}"/>
    <dgm:cxn modelId="{25B0D1BD-5E21-4795-9466-B2E87637685B}" type="presOf" srcId="{A9E0B61E-9DFF-4006-BAA8-B2199B919D4A}" destId="{F4B0C805-FCC3-42D0-AAD3-D26F94D3268B}" srcOrd="1" destOrd="0" presId="urn:microsoft.com/office/officeart/2005/8/layout/list1"/>
    <dgm:cxn modelId="{905920DB-AF76-432B-BFAC-96C0D87C5A23}" type="presOf" srcId="{B4B47F5C-D03D-4E5C-BCFF-2D1FF81E9779}" destId="{419D64A1-74BF-43E0-951D-1129A581E1F1}" srcOrd="0" destOrd="0" presId="urn:microsoft.com/office/officeart/2005/8/layout/list1"/>
    <dgm:cxn modelId="{39C53DE4-40F0-4477-BE18-059CC5F26A62}" type="presParOf" srcId="{7B4F6743-A4AB-43E0-9683-F4061100E1AA}" destId="{1A66EF29-490A-452F-90BB-1C6027C4F49F}" srcOrd="0" destOrd="0" presId="urn:microsoft.com/office/officeart/2005/8/layout/list1"/>
    <dgm:cxn modelId="{7E32B14D-4261-4BE0-A5E6-655F9F4F347A}" type="presParOf" srcId="{1A66EF29-490A-452F-90BB-1C6027C4F49F}" destId="{0C26ADA0-4D84-467E-AA2E-75630A5CE375}" srcOrd="0" destOrd="0" presId="urn:microsoft.com/office/officeart/2005/8/layout/list1"/>
    <dgm:cxn modelId="{90EB7C4F-7949-40BB-82E3-CCFD8E77A22C}" type="presParOf" srcId="{1A66EF29-490A-452F-90BB-1C6027C4F49F}" destId="{F4B0C805-FCC3-42D0-AAD3-D26F94D3268B}" srcOrd="1" destOrd="0" presId="urn:microsoft.com/office/officeart/2005/8/layout/list1"/>
    <dgm:cxn modelId="{8E0217B2-F0D5-4E6E-A3E7-74867CCF33B8}" type="presParOf" srcId="{7B4F6743-A4AB-43E0-9683-F4061100E1AA}" destId="{93BECC78-2339-487C-BB18-7717FBAA2E48}" srcOrd="1" destOrd="0" presId="urn:microsoft.com/office/officeart/2005/8/layout/list1"/>
    <dgm:cxn modelId="{1121E1D3-8461-4964-986A-9DE8053C9B39}" type="presParOf" srcId="{7B4F6743-A4AB-43E0-9683-F4061100E1AA}" destId="{419D64A1-74BF-43E0-951D-1129A581E1F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Creatività</a:t>
          </a:r>
          <a:r>
            <a:rPr lang="en-GB" b="1" noProof="0" dirty="0"/>
            <a:t> </a:t>
          </a:r>
          <a:r>
            <a:rPr lang="en-GB" b="1" noProof="0" dirty="0" err="1"/>
            <a:t>sul</a:t>
          </a:r>
          <a:r>
            <a:rPr lang="en-GB" b="1" noProof="0" dirty="0"/>
            <a:t> </a:t>
          </a:r>
          <a:r>
            <a:rPr lang="en-GB" b="1" noProof="0" dirty="0" err="1"/>
            <a:t>posto</a:t>
          </a:r>
          <a:r>
            <a:rPr lang="en-GB" b="1" noProof="0" dirty="0"/>
            <a:t> di </a:t>
          </a:r>
          <a:r>
            <a:rPr lang="en-GB" b="1" noProof="0" dirty="0" err="1"/>
            <a:t>lavoro</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F3ADB611-E99D-48BA-A1E0-DA447F9D9702}" type="presOf" srcId="{7E36A696-6849-4171-ABB0-B03BE07DAD48}" destId="{042FCD17-01C9-426B-8124-15CB5B8B4CE9}" srcOrd="0" destOrd="0" presId="urn:microsoft.com/office/officeart/2005/8/layout/vList2"/>
    <dgm:cxn modelId="{06FA076E-D8BD-4F65-834E-8615864A9733}"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E97D8BA0-1134-4D9C-937D-70E78CBA135E}"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err="1"/>
            <a:t>Tecniche</a:t>
          </a:r>
          <a:r>
            <a:rPr lang="hr-HR" b="1" dirty="0"/>
            <a:t> di </a:t>
          </a:r>
          <a:r>
            <a:rPr lang="hr-HR" b="1" dirty="0" err="1"/>
            <a:t>creatività</a:t>
          </a:r>
          <a:endParaRPr lang="hr-HR"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err="1"/>
            <a:t>Tecniche</a:t>
          </a:r>
          <a:r>
            <a:rPr lang="hr-HR" b="1" dirty="0"/>
            <a:t> di </a:t>
          </a:r>
          <a:r>
            <a:rPr lang="hr-HR" b="1" dirty="0" err="1"/>
            <a:t>creatività</a:t>
          </a:r>
          <a:r>
            <a:rPr lang="hr-HR" b="1" dirty="0"/>
            <a:t>(</a:t>
          </a:r>
          <a:r>
            <a:rPr lang="hr-HR" b="1" dirty="0" err="1"/>
            <a:t>Geschka</a:t>
          </a:r>
          <a:r>
            <a:rPr lang="hr-HR" b="1" dirty="0"/>
            <a:t>, 1983 e </a:t>
          </a:r>
          <a:r>
            <a:rPr lang="de-DE" b="0" i="0" dirty="0"/>
            <a:t>Wöhler, J., &amp; Reinhardt, R.</a:t>
          </a:r>
          <a:r>
            <a:rPr lang="hr-HR" b="0" i="0" dirty="0"/>
            <a:t>, </a:t>
          </a:r>
          <a:r>
            <a:rPr lang="de-DE" b="0" i="0" dirty="0"/>
            <a:t>2021</a:t>
          </a:r>
          <a:r>
            <a:rPr lang="hr-HR" b="1" dirty="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err="1"/>
            <a:t>Tecniche</a:t>
          </a:r>
          <a:r>
            <a:rPr lang="hr-HR" b="1" dirty="0"/>
            <a:t> di </a:t>
          </a:r>
          <a:r>
            <a:rPr lang="hr-HR" b="1" dirty="0" err="1"/>
            <a:t>creatività</a:t>
          </a:r>
          <a:r>
            <a:rPr lang="hr-HR" b="1" dirty="0"/>
            <a:t> (</a:t>
          </a:r>
          <a:r>
            <a:rPr lang="de-DE" b="0" i="0" dirty="0"/>
            <a:t>Wöhler, J., &amp; Reinhardt, R.</a:t>
          </a:r>
          <a:r>
            <a:rPr lang="hr-HR" b="0" i="0" dirty="0"/>
            <a:t>, </a:t>
          </a:r>
          <a:r>
            <a:rPr lang="de-DE" b="0" i="0" dirty="0"/>
            <a:t>2021</a:t>
          </a:r>
          <a:r>
            <a:rPr lang="hr-HR" b="0" i="0" dirty="0"/>
            <a:t>, p. 146</a:t>
          </a:r>
          <a:r>
            <a:rPr lang="de-DE" b="0" i="0" dirty="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err="1"/>
            <a:t>Tecniche</a:t>
          </a:r>
          <a:r>
            <a:rPr lang="hr-HR" b="1" dirty="0"/>
            <a:t> di </a:t>
          </a:r>
          <a:r>
            <a:rPr lang="hr-HR" b="1" dirty="0" err="1"/>
            <a:t>creatività</a:t>
          </a:r>
          <a:r>
            <a:rPr lang="hr-HR" b="1" dirty="0"/>
            <a:t>: </a:t>
          </a:r>
          <a:r>
            <a:rPr lang="en-GB" b="1" noProof="0" dirty="0"/>
            <a:t>Brainstorming and </a:t>
          </a:r>
          <a:r>
            <a:rPr lang="en-GB" b="1" noProof="0" dirty="0" err="1"/>
            <a:t>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775FE0-9034-48F9-9286-D10D3FFAEB4D}">
      <dgm:prSet custT="1"/>
      <dgm:spPr>
        <a:solidFill>
          <a:srgbClr val="E12227"/>
        </a:solidFill>
      </dgm:spPr>
      <dgm:t>
        <a:bodyPr/>
        <a:lstStyle/>
        <a:p>
          <a:pPr rtl="0"/>
          <a:r>
            <a:rPr lang="en-GB" sz="4400" dirty="0"/>
            <a:t>Brainstorming  </a:t>
          </a:r>
          <a:endParaRPr lang="hr-HR" sz="4400" dirty="0"/>
        </a:p>
      </dgm:t>
    </dgm:pt>
    <dgm:pt modelId="{74F8A72E-9487-41F8-82FC-078297F16919}" type="parTrans" cxnId="{4A28DF03-03C9-4E69-9D04-03749BB229E9}">
      <dgm:prSet/>
      <dgm:spPr/>
      <dgm:t>
        <a:bodyPr/>
        <a:lstStyle/>
        <a:p>
          <a:endParaRPr lang="en-US"/>
        </a:p>
      </dgm:t>
    </dgm:pt>
    <dgm:pt modelId="{FC9F3957-D6A3-4F7D-B4B5-B79B7BCB48CD}" type="sibTrans" cxnId="{4A28DF03-03C9-4E69-9D04-03749BB229E9}">
      <dgm:prSet/>
      <dgm:spPr/>
      <dgm:t>
        <a:bodyPr/>
        <a:lstStyle/>
        <a:p>
          <a:endParaRPr lang="en-US"/>
        </a:p>
      </dgm:t>
    </dgm:pt>
    <dgm:pt modelId="{BC743906-CD19-4A1C-B306-4CE41A26C8E6}">
      <dgm:prSet custT="1"/>
      <dgm:spPr>
        <a:ln>
          <a:solidFill>
            <a:srgbClr val="E12227"/>
          </a:solidFill>
        </a:ln>
      </dgm:spPr>
      <dgm:t>
        <a:bodyPr/>
        <a:lstStyle/>
        <a:p>
          <a:pPr rtl="0"/>
          <a:r>
            <a:rPr lang="it-IT" sz="3200" dirty="0"/>
            <a:t>tutte le sessioni di gruppo che mirano a raccogliere un certo numero di idee indirizzate a risolvere un certo problema. 
ambiente in cui gli individui collaborano =&gt; tutto il gruppo prende decisioni, non solo un individuo
Nessuna restrizione di creatività per i suggerimenti
Risultato: una lista di idee liberamente fornite da tutti i membri del gruppo. 
Il brainstorming è sia un metodo di studio e di apprendimento, sia un metodo di indagine scientifica e di creatività (REFERENCA).</a:t>
          </a:r>
          <a:endParaRPr lang="hr-HR" sz="3200" dirty="0"/>
        </a:p>
      </dgm:t>
    </dgm:pt>
    <dgm:pt modelId="{69EF85D8-B3C7-4809-B5DE-D85F8F56D6F5}" type="parTrans" cxnId="{4501169C-9625-4AB2-B7D2-376806410799}">
      <dgm:prSet/>
      <dgm:spPr/>
      <dgm:t>
        <a:bodyPr/>
        <a:lstStyle/>
        <a:p>
          <a:endParaRPr lang="en-US"/>
        </a:p>
      </dgm:t>
    </dgm:pt>
    <dgm:pt modelId="{0AD76140-4C8F-4E49-A83F-4A8C2B4E1CEA}" type="sibTrans" cxnId="{4501169C-9625-4AB2-B7D2-376806410799}">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pt>
    <dgm:pt modelId="{91B8ECDE-A43B-4704-9C18-DEF816BF00FD}" type="pres">
      <dgm:prSet presAssocID="{94775FE0-9034-48F9-9286-D10D3FFAEB4D}" presName="parentLin" presStyleCnt="0"/>
      <dgm:spPr/>
    </dgm:pt>
    <dgm:pt modelId="{28A506E0-2CDF-4799-AA01-4EE046034F41}" type="pres">
      <dgm:prSet presAssocID="{94775FE0-9034-48F9-9286-D10D3FFAEB4D}" presName="parentLeftMargin" presStyleLbl="node1" presStyleIdx="0" presStyleCnt="1"/>
      <dgm:spPr/>
    </dgm:pt>
    <dgm:pt modelId="{4355EC47-71E5-4844-9960-FCEAF2DA7741}" type="pres">
      <dgm:prSet presAssocID="{94775FE0-9034-48F9-9286-D10D3FFAEB4D}" presName="parentText" presStyleLbl="node1" presStyleIdx="0" presStyleCnt="1">
        <dgm:presLayoutVars>
          <dgm:chMax val="0"/>
          <dgm:bulletEnabled val="1"/>
        </dgm:presLayoutVars>
      </dgm:prSet>
      <dgm:spPr/>
    </dgm:pt>
    <dgm:pt modelId="{B63CB889-4476-402F-97E4-0E5A22301B89}" type="pres">
      <dgm:prSet presAssocID="{94775FE0-9034-48F9-9286-D10D3FFAEB4D}" presName="negativeSpace" presStyleCnt="0"/>
      <dgm:spPr/>
    </dgm:pt>
    <dgm:pt modelId="{D502F44F-265A-4440-8BB0-BD6B266B6EE1}" type="pres">
      <dgm:prSet presAssocID="{94775FE0-9034-48F9-9286-D10D3FFAEB4D}" presName="childText" presStyleLbl="conFgAcc1" presStyleIdx="0" presStyleCnt="1" custLinFactNeighborX="-102" custLinFactNeighborY="7304">
        <dgm:presLayoutVars>
          <dgm:bulletEnabled val="1"/>
        </dgm:presLayoutVars>
      </dgm:prSet>
      <dgm:spPr/>
    </dgm:pt>
  </dgm:ptLst>
  <dgm:cxnLst>
    <dgm:cxn modelId="{4A28DF03-03C9-4E69-9D04-03749BB229E9}" srcId="{81F17DD3-09A1-4574-A79B-4BC337BA2516}" destId="{94775FE0-9034-48F9-9286-D10D3FFAEB4D}" srcOrd="0" destOrd="0" parTransId="{74F8A72E-9487-41F8-82FC-078297F16919}" sibTransId="{FC9F3957-D6A3-4F7D-B4B5-B79B7BCB48CD}"/>
    <dgm:cxn modelId="{A539211C-F4BC-4163-A080-0ECE64165E98}" type="presOf" srcId="{81F17DD3-09A1-4574-A79B-4BC337BA2516}" destId="{CDA32646-CB55-4CEA-8621-6410113DE625}" srcOrd="0" destOrd="0" presId="urn:microsoft.com/office/officeart/2005/8/layout/list1"/>
    <dgm:cxn modelId="{B1232A70-7640-41C9-8611-861D31760A83}" type="presOf" srcId="{94775FE0-9034-48F9-9286-D10D3FFAEB4D}" destId="{4355EC47-71E5-4844-9960-FCEAF2DA7741}" srcOrd="1" destOrd="0" presId="urn:microsoft.com/office/officeart/2005/8/layout/list1"/>
    <dgm:cxn modelId="{4501169C-9625-4AB2-B7D2-376806410799}" srcId="{94775FE0-9034-48F9-9286-D10D3FFAEB4D}" destId="{BC743906-CD19-4A1C-B306-4CE41A26C8E6}" srcOrd="0" destOrd="0" parTransId="{69EF85D8-B3C7-4809-B5DE-D85F8F56D6F5}" sibTransId="{0AD76140-4C8F-4E49-A83F-4A8C2B4E1CEA}"/>
    <dgm:cxn modelId="{0E6B8ABB-6354-4412-B988-8A4E5D016AA0}" type="presOf" srcId="{94775FE0-9034-48F9-9286-D10D3FFAEB4D}" destId="{28A506E0-2CDF-4799-AA01-4EE046034F41}" srcOrd="0" destOrd="0" presId="urn:microsoft.com/office/officeart/2005/8/layout/list1"/>
    <dgm:cxn modelId="{2A0D9BEE-6FE1-4DBE-A765-237C2FE6264D}" type="presOf" srcId="{BC743906-CD19-4A1C-B306-4CE41A26C8E6}" destId="{D502F44F-265A-4440-8BB0-BD6B266B6EE1}" srcOrd="0" destOrd="0" presId="urn:microsoft.com/office/officeart/2005/8/layout/list1"/>
    <dgm:cxn modelId="{34ABF427-D5A2-40BC-98EF-E7638D9BB1D2}" type="presParOf" srcId="{CDA32646-CB55-4CEA-8621-6410113DE625}" destId="{91B8ECDE-A43B-4704-9C18-DEF816BF00FD}" srcOrd="0" destOrd="0" presId="urn:microsoft.com/office/officeart/2005/8/layout/list1"/>
    <dgm:cxn modelId="{227675DE-D070-4E25-9F23-B761A0BC7E18}" type="presParOf" srcId="{91B8ECDE-A43B-4704-9C18-DEF816BF00FD}" destId="{28A506E0-2CDF-4799-AA01-4EE046034F41}" srcOrd="0" destOrd="0" presId="urn:microsoft.com/office/officeart/2005/8/layout/list1"/>
    <dgm:cxn modelId="{99483275-D450-45AA-9607-A985F6514EDC}" type="presParOf" srcId="{91B8ECDE-A43B-4704-9C18-DEF816BF00FD}" destId="{4355EC47-71E5-4844-9960-FCEAF2DA7741}" srcOrd="1" destOrd="0" presId="urn:microsoft.com/office/officeart/2005/8/layout/list1"/>
    <dgm:cxn modelId="{C977D312-326D-4682-8C1D-CACCAA56225F}" type="presParOf" srcId="{CDA32646-CB55-4CEA-8621-6410113DE625}" destId="{B63CB889-4476-402F-97E4-0E5A22301B89}" srcOrd="1" destOrd="0" presId="urn:microsoft.com/office/officeart/2005/8/layout/list1"/>
    <dgm:cxn modelId="{99C1D412-DBB2-4DD7-BFEA-72E0F8DD755B}" type="presParOf" srcId="{CDA32646-CB55-4CEA-8621-6410113DE625}" destId="{D502F44F-265A-4440-8BB0-BD6B266B6EE1}"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E6FBC8-E2C8-4B60-9008-5AC207FD0F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D660D5-9C6D-47DE-B0B4-4251E17F01C0}">
      <dgm:prSet/>
      <dgm:spPr>
        <a:solidFill>
          <a:srgbClr val="243255"/>
        </a:solidFill>
      </dgm:spPr>
      <dgm:t>
        <a:bodyPr/>
        <a:lstStyle/>
        <a:p>
          <a:pPr rtl="0"/>
          <a:r>
            <a:rPr lang="en-GB" b="1" dirty="0" err="1"/>
            <a:t>Definizioni</a:t>
          </a:r>
          <a:r>
            <a:rPr lang="en-GB" b="1" dirty="0"/>
            <a:t> di </a:t>
          </a:r>
          <a:r>
            <a:rPr lang="en-GB" b="1" dirty="0" err="1"/>
            <a:t>creatività</a:t>
          </a:r>
          <a:endParaRPr lang="hr-HR" dirty="0"/>
        </a:p>
      </dgm:t>
    </dgm:pt>
    <dgm:pt modelId="{CFA440E1-2A7B-416E-92E8-0548D880A7B6}" type="parTrans" cxnId="{D2D013DF-C8E4-4ADE-B340-D71028F30DA6}">
      <dgm:prSet/>
      <dgm:spPr/>
      <dgm:t>
        <a:bodyPr/>
        <a:lstStyle/>
        <a:p>
          <a:endParaRPr lang="en-US"/>
        </a:p>
      </dgm:t>
    </dgm:pt>
    <dgm:pt modelId="{30633B8B-A627-4939-91AE-5CB52433AD0E}" type="sibTrans" cxnId="{D2D013DF-C8E4-4ADE-B340-D71028F30DA6}">
      <dgm:prSet/>
      <dgm:spPr/>
      <dgm:t>
        <a:bodyPr/>
        <a:lstStyle/>
        <a:p>
          <a:endParaRPr lang="en-US"/>
        </a:p>
      </dgm:t>
    </dgm:pt>
    <dgm:pt modelId="{2C062849-BA5D-4C35-AD30-C1873733924D}" type="pres">
      <dgm:prSet presAssocID="{35E6FBC8-E2C8-4B60-9008-5AC207FD0F85}" presName="linear" presStyleCnt="0">
        <dgm:presLayoutVars>
          <dgm:animLvl val="lvl"/>
          <dgm:resizeHandles val="exact"/>
        </dgm:presLayoutVars>
      </dgm:prSet>
      <dgm:spPr/>
    </dgm:pt>
    <dgm:pt modelId="{9894C6E4-A431-4D4C-829C-8A4D90B7C45D}" type="pres">
      <dgm:prSet presAssocID="{16D660D5-9C6D-47DE-B0B4-4251E17F01C0}" presName="parentText" presStyleLbl="node1" presStyleIdx="0" presStyleCnt="1" custScaleX="94794" custLinFactNeighborY="-15869">
        <dgm:presLayoutVars>
          <dgm:chMax val="0"/>
          <dgm:bulletEnabled val="1"/>
        </dgm:presLayoutVars>
      </dgm:prSet>
      <dgm:spPr/>
    </dgm:pt>
  </dgm:ptLst>
  <dgm:cxnLst>
    <dgm:cxn modelId="{7C0A1F04-8B26-4E75-9848-2ACBF77250EA}" type="presOf" srcId="{35E6FBC8-E2C8-4B60-9008-5AC207FD0F85}" destId="{2C062849-BA5D-4C35-AD30-C1873733924D}" srcOrd="0" destOrd="0" presId="urn:microsoft.com/office/officeart/2005/8/layout/vList2"/>
    <dgm:cxn modelId="{D2D013DF-C8E4-4ADE-B340-D71028F30DA6}" srcId="{35E6FBC8-E2C8-4B60-9008-5AC207FD0F85}" destId="{16D660D5-9C6D-47DE-B0B4-4251E17F01C0}" srcOrd="0" destOrd="0" parTransId="{CFA440E1-2A7B-416E-92E8-0548D880A7B6}" sibTransId="{30633B8B-A627-4939-91AE-5CB52433AD0E}"/>
    <dgm:cxn modelId="{2878DCF1-0664-4320-BA09-E89B2911BC07}" type="presOf" srcId="{16D660D5-9C6D-47DE-B0B4-4251E17F01C0}" destId="{9894C6E4-A431-4D4C-829C-8A4D90B7C45D}" srcOrd="0" destOrd="0" presId="urn:microsoft.com/office/officeart/2005/8/layout/vList2"/>
    <dgm:cxn modelId="{B2BBD1DA-BD61-4E3D-8E91-29033B3A62E4}" type="presParOf" srcId="{2C062849-BA5D-4C35-AD30-C1873733924D}" destId="{9894C6E4-A431-4D4C-829C-8A4D90B7C4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err="1"/>
            <a:t>Tecniche</a:t>
          </a:r>
          <a:r>
            <a:rPr lang="hr-HR" b="1" dirty="0"/>
            <a:t> di </a:t>
          </a:r>
          <a:r>
            <a:rPr lang="hr-HR" b="1" dirty="0" err="1"/>
            <a:t>creatività</a:t>
          </a:r>
          <a:r>
            <a:rPr lang="hr-HR" b="1" dirty="0"/>
            <a:t>: </a:t>
          </a:r>
          <a:r>
            <a:rPr lang="en-GB" b="1" noProof="0" dirty="0"/>
            <a:t>Brainstorming and </a:t>
          </a:r>
          <a:r>
            <a:rPr lang="en-GB" b="1" noProof="0" dirty="0" err="1"/>
            <a:t>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0B29131-4F90-493D-9C02-3A7002889F6A}">
      <dgm:prSet custT="1"/>
      <dgm:spPr>
        <a:solidFill>
          <a:srgbClr val="E12227"/>
        </a:solidFill>
        <a:ln>
          <a:solidFill>
            <a:srgbClr val="E12227"/>
          </a:solidFill>
        </a:ln>
      </dgm:spPr>
      <dgm:t>
        <a:bodyPr/>
        <a:lstStyle/>
        <a:p>
          <a:pPr rtl="0"/>
          <a:r>
            <a:rPr lang="en-GB" sz="4400" dirty="0"/>
            <a:t>Brain-writing</a:t>
          </a:r>
          <a:endParaRPr lang="hr-HR" sz="4400" dirty="0"/>
        </a:p>
      </dgm:t>
    </dgm:pt>
    <dgm:pt modelId="{E24BE875-D215-4EC9-9BAF-0B4285191407}" type="parTrans" cxnId="{213C0A98-A0C3-4990-9F25-1B4327FDA2B7}">
      <dgm:prSet/>
      <dgm:spPr/>
      <dgm:t>
        <a:bodyPr/>
        <a:lstStyle/>
        <a:p>
          <a:endParaRPr lang="en-US"/>
        </a:p>
      </dgm:t>
    </dgm:pt>
    <dgm:pt modelId="{E2E61B77-78F8-485C-B40C-6D50F3AD5174}" type="sibTrans" cxnId="{213C0A98-A0C3-4990-9F25-1B4327FDA2B7}">
      <dgm:prSet/>
      <dgm:spPr/>
      <dgm:t>
        <a:bodyPr/>
        <a:lstStyle/>
        <a:p>
          <a:endParaRPr lang="en-US"/>
        </a:p>
      </dgm:t>
    </dgm:pt>
    <dgm:pt modelId="{EFE8D5EB-6C9D-4E27-ACBB-22D9C4487C28}">
      <dgm:prSet/>
      <dgm:spPr>
        <a:ln>
          <a:solidFill>
            <a:srgbClr val="E12227"/>
          </a:solidFill>
        </a:ln>
      </dgm:spPr>
      <dgm:t>
        <a:bodyPr/>
        <a:lstStyle/>
        <a:p>
          <a:pPr rtl="0"/>
          <a:r>
            <a:rPr lang="it-IT" dirty="0"/>
            <a:t>tecnica relativamente meno conosciuta 
Può sviluppare ulteriormente le idee generate dalla sessione di brainstorming. 
</a:t>
          </a:r>
          <a:r>
            <a:rPr lang="it-IT" dirty="0" err="1"/>
            <a:t>Liticanu</a:t>
          </a:r>
          <a:r>
            <a:rPr lang="it-IT" dirty="0"/>
            <a:t> et al. (2015) suggeriscono alcuni vantaggi rispetto al brainstorming:</a:t>
          </a:r>
          <a:endParaRPr lang="hr-HR" dirty="0">
            <a:solidFill>
              <a:srgbClr val="FF0000"/>
            </a:solidFill>
          </a:endParaRPr>
        </a:p>
      </dgm:t>
    </dgm:pt>
    <dgm:pt modelId="{305555E4-AF75-4844-BDBB-47424E20E561}" type="parTrans" cxnId="{11DA5C2A-38FA-4D4C-AC73-15EF15BD6EA2}">
      <dgm:prSet/>
      <dgm:spPr/>
      <dgm:t>
        <a:bodyPr/>
        <a:lstStyle/>
        <a:p>
          <a:endParaRPr lang="en-US"/>
        </a:p>
      </dgm:t>
    </dgm:pt>
    <dgm:pt modelId="{57FE58A4-8148-478C-8CF8-C66653091104}" type="sibTrans" cxnId="{11DA5C2A-38FA-4D4C-AC73-15EF15BD6EA2}">
      <dgm:prSet/>
      <dgm:spPr/>
      <dgm:t>
        <a:bodyPr/>
        <a:lstStyle/>
        <a:p>
          <a:endParaRPr lang="en-US"/>
        </a:p>
      </dgm:t>
    </dgm:pt>
    <dgm:pt modelId="{9EAC27B8-BDAF-2840-9438-FE06E45198CC}">
      <dgm:prSet/>
      <dgm:spPr>
        <a:ln>
          <a:solidFill>
            <a:srgbClr val="E12227"/>
          </a:solidFill>
        </a:ln>
      </dgm:spPr>
      <dgm:t>
        <a:bodyPr/>
        <a:lstStyle/>
        <a:p>
          <a:pPr rtl="0"/>
          <a:r>
            <a:rPr lang="it-IT" dirty="0">
              <a:solidFill>
                <a:srgbClr val="FF0000"/>
              </a:solidFill>
            </a:rPr>
            <a:t>è vantaggioso se il gruppo tende a "socializzare" troppo; </a:t>
          </a:r>
          <a:endParaRPr lang="hr-HR" dirty="0">
            <a:solidFill>
              <a:srgbClr val="FF0000"/>
            </a:solidFill>
          </a:endParaRPr>
        </a:p>
      </dgm:t>
    </dgm:pt>
    <dgm:pt modelId="{4DB6A05A-8DC8-BC4E-8E5B-77D6BFB0B273}" type="parTrans" cxnId="{3C4B4ABF-2067-BE4B-A8EA-11C8E5420577}">
      <dgm:prSet/>
      <dgm:spPr/>
    </dgm:pt>
    <dgm:pt modelId="{78AC3664-FCA6-094E-9611-25DF9CA2932A}" type="sibTrans" cxnId="{3C4B4ABF-2067-BE4B-A8EA-11C8E5420577}">
      <dgm:prSet/>
      <dgm:spPr/>
    </dgm:pt>
    <dgm:pt modelId="{25BC7463-6905-334E-8EF3-ABC711D9C3F2}">
      <dgm:prSet/>
      <dgm:spPr>
        <a:ln>
          <a:solidFill>
            <a:srgbClr val="E12227"/>
          </a:solidFill>
        </a:ln>
      </dgm:spPr>
      <dgm:t>
        <a:bodyPr/>
        <a:lstStyle/>
        <a:p>
          <a:pPr rtl="0"/>
          <a:r>
            <a:rPr lang="it-IT" dirty="0">
              <a:solidFill>
                <a:srgbClr val="FF0000"/>
              </a:solidFill>
            </a:rPr>
            <a:t>rispetto al brainstorming, il brain-</a:t>
          </a:r>
          <a:r>
            <a:rPr lang="it-IT" dirty="0" err="1">
              <a:solidFill>
                <a:srgbClr val="FF0000"/>
              </a:solidFill>
            </a:rPr>
            <a:t>writing</a:t>
          </a:r>
          <a:r>
            <a:rPr lang="it-IT" dirty="0">
              <a:solidFill>
                <a:srgbClr val="FF0000"/>
              </a:solidFill>
            </a:rPr>
            <a:t> tende a produrre un po' meno idee, ma più sviluppate (Roco, 2004</a:t>
          </a:r>
          <a:endParaRPr lang="hr-HR" dirty="0">
            <a:solidFill>
              <a:srgbClr val="FF0000"/>
            </a:solidFill>
          </a:endParaRPr>
        </a:p>
      </dgm:t>
    </dgm:pt>
    <dgm:pt modelId="{A7F066F2-0284-D647-9C1B-341EB700EBAF}" type="parTrans" cxnId="{1547F746-B496-C746-A79B-EF30F0032C22}">
      <dgm:prSet/>
      <dgm:spPr/>
    </dgm:pt>
    <dgm:pt modelId="{85B5EAA3-047E-554F-A780-D26D15A9F0D8}" type="sibTrans" cxnId="{1547F746-B496-C746-A79B-EF30F0032C22}">
      <dgm:prSet/>
      <dgm:spPr/>
    </dgm:pt>
    <dgm:pt modelId="{2B5EBE30-6365-0E41-AA40-E62956F70C2B}">
      <dgm:prSet/>
      <dgm:spPr>
        <a:ln>
          <a:solidFill>
            <a:srgbClr val="E12227"/>
          </a:solidFill>
        </a:ln>
      </dgm:spPr>
      <dgm:t>
        <a:bodyPr/>
        <a:lstStyle/>
        <a:p>
          <a:pPr rtl="0"/>
          <a:r>
            <a:rPr lang="it-IT" dirty="0">
              <a:solidFill>
                <a:srgbClr val="FF0000"/>
              </a:solidFill>
            </a:rPr>
            <a:t>Scrivere, invece di limitarsi a dire le idee, fa sì che le persone riflettano a fondo sull'idea e la articolino più chiaramente;</a:t>
          </a:r>
          <a:endParaRPr lang="hr-HR" dirty="0">
            <a:solidFill>
              <a:srgbClr val="FF0000"/>
            </a:solidFill>
          </a:endParaRPr>
        </a:p>
      </dgm:t>
    </dgm:pt>
    <dgm:pt modelId="{A66FE4F0-89EA-AB43-8A55-7CE8608D73B9}" type="parTrans" cxnId="{4F30E0F0-BFA1-5448-AB90-88DE43831787}">
      <dgm:prSet/>
      <dgm:spPr/>
    </dgm:pt>
    <dgm:pt modelId="{0C13C074-A99E-7B4E-80FE-3B5B19773D4E}" type="sibTrans" cxnId="{4F30E0F0-BFA1-5448-AB90-88DE43831787}">
      <dgm:prSet/>
      <dgm:spPr/>
    </dgm:pt>
    <dgm:pt modelId="{B5FF556C-F994-C84D-A454-3AED6E2A3C87}">
      <dgm:prSet/>
      <dgm:spPr>
        <a:ln>
          <a:solidFill>
            <a:srgbClr val="E12227"/>
          </a:solidFill>
        </a:ln>
      </dgm:spPr>
      <dgm:t>
        <a:bodyPr/>
        <a:lstStyle/>
        <a:p>
          <a:pPr rtl="0"/>
          <a:r>
            <a:rPr lang="it-IT" dirty="0">
              <a:solidFill>
                <a:srgbClr val="FF0000"/>
              </a:solidFill>
            </a:rPr>
            <a:t>può aiutare i partecipanti più timidi ad esprimere</a:t>
          </a:r>
          <a:endParaRPr lang="hr-HR" dirty="0">
            <a:solidFill>
              <a:srgbClr val="FF0000"/>
            </a:solidFill>
          </a:endParaRPr>
        </a:p>
      </dgm:t>
    </dgm:pt>
    <dgm:pt modelId="{5ABA63DB-2170-5C4D-B700-FE69499E670B}" type="parTrans" cxnId="{99D95784-DBE0-EC41-9397-05276C873491}">
      <dgm:prSet/>
      <dgm:spPr/>
    </dgm:pt>
    <dgm:pt modelId="{9CF60ED4-BED6-9F4E-AF71-A55C23331C25}" type="sibTrans" cxnId="{99D95784-DBE0-EC41-9397-05276C873491}">
      <dgm:prSet/>
      <dgm:spPr/>
    </dgm:pt>
    <dgm:pt modelId="{CDA32646-CB55-4CEA-8621-6410113DE625}" type="pres">
      <dgm:prSet presAssocID="{81F17DD3-09A1-4574-A79B-4BC337BA2516}" presName="linear" presStyleCnt="0">
        <dgm:presLayoutVars>
          <dgm:dir/>
          <dgm:animLvl val="lvl"/>
          <dgm:resizeHandles val="exact"/>
        </dgm:presLayoutVars>
      </dgm:prSet>
      <dgm:spPr/>
    </dgm:pt>
    <dgm:pt modelId="{39FDCCDF-E4F4-4BA2-8D56-C4F74D4FBF04}" type="pres">
      <dgm:prSet presAssocID="{30B29131-4F90-493D-9C02-3A7002889F6A}" presName="parentLin" presStyleCnt="0"/>
      <dgm:spPr/>
    </dgm:pt>
    <dgm:pt modelId="{4D07E208-619A-49EB-8E63-D9B47917C297}" type="pres">
      <dgm:prSet presAssocID="{30B29131-4F90-493D-9C02-3A7002889F6A}" presName="parentLeftMargin" presStyleLbl="node1" presStyleIdx="0" presStyleCnt="1"/>
      <dgm:spPr/>
    </dgm:pt>
    <dgm:pt modelId="{9EC7A296-75AA-4627-B68C-3DF6D6C7ADBD}" type="pres">
      <dgm:prSet presAssocID="{30B29131-4F90-493D-9C02-3A7002889F6A}" presName="parentText" presStyleLbl="node1" presStyleIdx="0" presStyleCnt="1">
        <dgm:presLayoutVars>
          <dgm:chMax val="0"/>
          <dgm:bulletEnabled val="1"/>
        </dgm:presLayoutVars>
      </dgm:prSet>
      <dgm:spPr/>
    </dgm:pt>
    <dgm:pt modelId="{6E456471-13DF-4415-8D2F-7BAC054722A0}" type="pres">
      <dgm:prSet presAssocID="{30B29131-4F90-493D-9C02-3A7002889F6A}" presName="negativeSpace" presStyleCnt="0"/>
      <dgm:spPr/>
    </dgm:pt>
    <dgm:pt modelId="{FDA6A20E-D983-4789-8DB3-41E380B00A25}" type="pres">
      <dgm:prSet presAssocID="{30B29131-4F90-493D-9C02-3A7002889F6A}" presName="childText" presStyleLbl="conFgAcc1" presStyleIdx="0" presStyleCnt="1" custLinFactNeighborX="-102" custLinFactNeighborY="2672">
        <dgm:presLayoutVars>
          <dgm:bulletEnabled val="1"/>
        </dgm:presLayoutVars>
      </dgm:prSet>
      <dgm:spPr/>
    </dgm:pt>
  </dgm:ptLst>
  <dgm:cxnLst>
    <dgm:cxn modelId="{A539211C-F4BC-4163-A080-0ECE64165E98}" type="presOf" srcId="{81F17DD3-09A1-4574-A79B-4BC337BA2516}" destId="{CDA32646-CB55-4CEA-8621-6410113DE625}" srcOrd="0" destOrd="0" presId="urn:microsoft.com/office/officeart/2005/8/layout/list1"/>
    <dgm:cxn modelId="{4AF06F1C-E637-4144-9157-B265456F2DFB}" type="presOf" srcId="{30B29131-4F90-493D-9C02-3A7002889F6A}" destId="{4D07E208-619A-49EB-8E63-D9B47917C297}" srcOrd="0" destOrd="0" presId="urn:microsoft.com/office/officeart/2005/8/layout/list1"/>
    <dgm:cxn modelId="{11DA5C2A-38FA-4D4C-AC73-15EF15BD6EA2}" srcId="{30B29131-4F90-493D-9C02-3A7002889F6A}" destId="{EFE8D5EB-6C9D-4E27-ACBB-22D9C4487C28}" srcOrd="0" destOrd="0" parTransId="{305555E4-AF75-4844-BDBB-47424E20E561}" sibTransId="{57FE58A4-8148-478C-8CF8-C66653091104}"/>
    <dgm:cxn modelId="{5F94DA35-5E01-4EF7-99B9-E47EFBF20593}" type="presOf" srcId="{30B29131-4F90-493D-9C02-3A7002889F6A}" destId="{9EC7A296-75AA-4627-B68C-3DF6D6C7ADBD}" srcOrd="1" destOrd="0" presId="urn:microsoft.com/office/officeart/2005/8/layout/list1"/>
    <dgm:cxn modelId="{E6A0C536-9CFB-4519-9865-10942B3CF100}" type="presOf" srcId="{EFE8D5EB-6C9D-4E27-ACBB-22D9C4487C28}" destId="{FDA6A20E-D983-4789-8DB3-41E380B00A25}" srcOrd="0" destOrd="0" presId="urn:microsoft.com/office/officeart/2005/8/layout/list1"/>
    <dgm:cxn modelId="{1547F746-B496-C746-A79B-EF30F0032C22}" srcId="{30B29131-4F90-493D-9C02-3A7002889F6A}" destId="{25BC7463-6905-334E-8EF3-ABC711D9C3F2}" srcOrd="4" destOrd="0" parTransId="{A7F066F2-0284-D647-9C1B-341EB700EBAF}" sibTransId="{85B5EAA3-047E-554F-A780-D26D15A9F0D8}"/>
    <dgm:cxn modelId="{A87D384B-AB20-CA41-9D0C-25907F148B57}" type="presOf" srcId="{B5FF556C-F994-C84D-A454-3AED6E2A3C87}" destId="{FDA6A20E-D983-4789-8DB3-41E380B00A25}" srcOrd="0" destOrd="2" presId="urn:microsoft.com/office/officeart/2005/8/layout/list1"/>
    <dgm:cxn modelId="{99D95784-DBE0-EC41-9397-05276C873491}" srcId="{30B29131-4F90-493D-9C02-3A7002889F6A}" destId="{B5FF556C-F994-C84D-A454-3AED6E2A3C87}" srcOrd="2" destOrd="0" parTransId="{5ABA63DB-2170-5C4D-B700-FE69499E670B}" sibTransId="{9CF60ED4-BED6-9F4E-AF71-A55C23331C25}"/>
    <dgm:cxn modelId="{E9D08C8D-4C83-4749-BE03-3E69910B8D1E}" type="presOf" srcId="{9EAC27B8-BDAF-2840-9438-FE06E45198CC}" destId="{FDA6A20E-D983-4789-8DB3-41E380B00A25}" srcOrd="0" destOrd="3" presId="urn:microsoft.com/office/officeart/2005/8/layout/list1"/>
    <dgm:cxn modelId="{213C0A98-A0C3-4990-9F25-1B4327FDA2B7}" srcId="{81F17DD3-09A1-4574-A79B-4BC337BA2516}" destId="{30B29131-4F90-493D-9C02-3A7002889F6A}" srcOrd="0" destOrd="0" parTransId="{E24BE875-D215-4EC9-9BAF-0B4285191407}" sibTransId="{E2E61B77-78F8-485C-B40C-6D50F3AD5174}"/>
    <dgm:cxn modelId="{3C4B4ABF-2067-BE4B-A8EA-11C8E5420577}" srcId="{30B29131-4F90-493D-9C02-3A7002889F6A}" destId="{9EAC27B8-BDAF-2840-9438-FE06E45198CC}" srcOrd="3" destOrd="0" parTransId="{4DB6A05A-8DC8-BC4E-8E5B-77D6BFB0B273}" sibTransId="{78AC3664-FCA6-094E-9611-25DF9CA2932A}"/>
    <dgm:cxn modelId="{B4B634C2-698E-8241-8412-91B2450862E1}" type="presOf" srcId="{25BC7463-6905-334E-8EF3-ABC711D9C3F2}" destId="{FDA6A20E-D983-4789-8DB3-41E380B00A25}" srcOrd="0" destOrd="4" presId="urn:microsoft.com/office/officeart/2005/8/layout/list1"/>
    <dgm:cxn modelId="{200C82D4-2AD5-5F4C-9BCA-ECF8A4A98730}" type="presOf" srcId="{2B5EBE30-6365-0E41-AA40-E62956F70C2B}" destId="{FDA6A20E-D983-4789-8DB3-41E380B00A25}" srcOrd="0" destOrd="1" presId="urn:microsoft.com/office/officeart/2005/8/layout/list1"/>
    <dgm:cxn modelId="{4F30E0F0-BFA1-5448-AB90-88DE43831787}" srcId="{30B29131-4F90-493D-9C02-3A7002889F6A}" destId="{2B5EBE30-6365-0E41-AA40-E62956F70C2B}" srcOrd="1" destOrd="0" parTransId="{A66FE4F0-89EA-AB43-8A55-7CE8608D73B9}" sibTransId="{0C13C074-A99E-7B4E-80FE-3B5B19773D4E}"/>
    <dgm:cxn modelId="{A3E9F266-BF33-453B-843B-4B9AD671AEAF}" type="presParOf" srcId="{CDA32646-CB55-4CEA-8621-6410113DE625}" destId="{39FDCCDF-E4F4-4BA2-8D56-C4F74D4FBF04}" srcOrd="0" destOrd="0" presId="urn:microsoft.com/office/officeart/2005/8/layout/list1"/>
    <dgm:cxn modelId="{1D4AF105-8D7B-48E5-A46D-0E484652FC42}" type="presParOf" srcId="{39FDCCDF-E4F4-4BA2-8D56-C4F74D4FBF04}" destId="{4D07E208-619A-49EB-8E63-D9B47917C297}" srcOrd="0" destOrd="0" presId="urn:microsoft.com/office/officeart/2005/8/layout/list1"/>
    <dgm:cxn modelId="{18967C0E-ECEB-4098-8F0E-656570ACB662}" type="presParOf" srcId="{39FDCCDF-E4F4-4BA2-8D56-C4F74D4FBF04}" destId="{9EC7A296-75AA-4627-B68C-3DF6D6C7ADBD}" srcOrd="1" destOrd="0" presId="urn:microsoft.com/office/officeart/2005/8/layout/list1"/>
    <dgm:cxn modelId="{3685D3EB-0D2E-48EA-B67C-7621E3B2B490}" type="presParOf" srcId="{CDA32646-CB55-4CEA-8621-6410113DE625}" destId="{6E456471-13DF-4415-8D2F-7BAC054722A0}" srcOrd="1" destOrd="0" presId="urn:microsoft.com/office/officeart/2005/8/layout/list1"/>
    <dgm:cxn modelId="{D5D39960-88EC-4D42-B6DD-DB8BDEB10043}" type="presParOf" srcId="{CDA32646-CB55-4CEA-8621-6410113DE625}" destId="{FDA6A20E-D983-4789-8DB3-41E380B00A25}"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it-IT" b="1" dirty="0"/>
            <a:t>Tecniche di creatività: Sei cappelli per pensare</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03B9EAC-C9E4-4676-8922-BD697BA63DD2}">
      <dgm:prSet custT="1"/>
      <dgm:spPr>
        <a:solidFill>
          <a:srgbClr val="E12227"/>
        </a:solidFill>
      </dgm:spPr>
      <dgm:t>
        <a:bodyPr/>
        <a:lstStyle/>
        <a:p>
          <a:pPr rtl="0"/>
          <a:r>
            <a:rPr lang="en-GB" sz="3200" b="0" dirty="0"/>
            <a:t>La </a:t>
          </a:r>
          <a:r>
            <a:rPr lang="en-GB" sz="3200" b="0" dirty="0" err="1"/>
            <a:t>metafora</a:t>
          </a:r>
          <a:r>
            <a:rPr lang="en-GB" sz="3200" b="0" dirty="0"/>
            <a:t> </a:t>
          </a:r>
          <a:r>
            <a:rPr lang="en-GB" sz="3200" b="0" dirty="0" err="1"/>
            <a:t>dei</a:t>
          </a:r>
          <a:r>
            <a:rPr lang="en-GB" sz="3200" b="0" dirty="0"/>
            <a:t> sei </a:t>
          </a:r>
          <a:r>
            <a:rPr lang="en-GB" sz="3200" b="0" dirty="0" err="1"/>
            <a:t>cappelli</a:t>
          </a:r>
          <a:r>
            <a:rPr lang="en-GB" sz="3200" b="0" dirty="0"/>
            <a:t> </a:t>
          </a:r>
          <a:r>
            <a:rPr lang="en-GB" sz="3200" b="0" dirty="0" err="1"/>
            <a:t>pensanti</a:t>
          </a:r>
          <a:endParaRPr lang="hr-HR" sz="3200" b="0" dirty="0"/>
        </a:p>
      </dgm:t>
    </dgm:pt>
    <dgm:pt modelId="{CE943AF6-AB6D-4CC9-A0EB-D32055B693CF}" type="parTrans" cxnId="{F789D6D4-C847-45B4-BAA0-8B89748DA69D}">
      <dgm:prSet/>
      <dgm:spPr/>
      <dgm:t>
        <a:bodyPr/>
        <a:lstStyle/>
        <a:p>
          <a:endParaRPr lang="en-US"/>
        </a:p>
      </dgm:t>
    </dgm:pt>
    <dgm:pt modelId="{BAE89B6E-425C-419F-9628-814E835D3788}" type="sibTrans" cxnId="{F789D6D4-C847-45B4-BAA0-8B89748DA69D}">
      <dgm:prSet/>
      <dgm:spPr/>
      <dgm:t>
        <a:bodyPr/>
        <a:lstStyle/>
        <a:p>
          <a:endParaRPr lang="en-US"/>
        </a:p>
      </dgm:t>
    </dgm:pt>
    <dgm:pt modelId="{7611772E-C939-432E-84C0-C1E9D412D27F}">
      <dgm:prSet/>
      <dgm:spPr>
        <a:ln>
          <a:solidFill>
            <a:srgbClr val="E12227"/>
          </a:solidFill>
        </a:ln>
      </dgm:spPr>
      <dgm:t>
        <a:bodyPr/>
        <a:lstStyle/>
        <a:p>
          <a:pPr rtl="0"/>
          <a:r>
            <a:rPr lang="it-IT" noProof="0" dirty="0"/>
            <a:t>Sei diversi approcci cognitivi al pensiero critico </a:t>
          </a:r>
          <a:endParaRPr lang="en-GB" noProof="0" dirty="0"/>
        </a:p>
      </dgm:t>
    </dgm:pt>
    <dgm:pt modelId="{71BE8EDF-B921-4169-BFB6-1CE96A23E637}" type="parTrans" cxnId="{32041873-C80E-4B3C-B2AB-B43711FD1A6A}">
      <dgm:prSet/>
      <dgm:spPr/>
      <dgm:t>
        <a:bodyPr/>
        <a:lstStyle/>
        <a:p>
          <a:endParaRPr lang="en-US"/>
        </a:p>
      </dgm:t>
    </dgm:pt>
    <dgm:pt modelId="{C5EFC3EC-2625-443A-858D-B25EE837ACEB}" type="sibTrans" cxnId="{32041873-C80E-4B3C-B2AB-B43711FD1A6A}">
      <dgm:prSet/>
      <dgm:spPr/>
      <dgm:t>
        <a:bodyPr/>
        <a:lstStyle/>
        <a:p>
          <a:endParaRPr lang="en-US"/>
        </a:p>
      </dgm:t>
    </dgm:pt>
    <dgm:pt modelId="{77E52831-9900-4539-BAE0-BCFF19813505}">
      <dgm:prSet/>
      <dgm:spPr>
        <a:ln>
          <a:solidFill>
            <a:srgbClr val="E12227"/>
          </a:solidFill>
        </a:ln>
      </dgm:spPr>
      <dgm:t>
        <a:bodyPr/>
        <a:lstStyle/>
        <a:p>
          <a:pPr rtl="0"/>
          <a:r>
            <a:rPr lang="it-IT" noProof="0" dirty="0"/>
            <a:t>Sei cappelli sono colorati in modo diverso e ognuno rappresenta un approccio diverso al problema.</a:t>
          </a:r>
          <a:endParaRPr lang="en-GB" noProof="0" dirty="0"/>
        </a:p>
      </dgm:t>
    </dgm:pt>
    <dgm:pt modelId="{ED7717C6-71AA-4D66-9744-6572349A4102}" type="parTrans" cxnId="{DC494103-CFFA-47CE-A081-AEEFBA807863}">
      <dgm:prSet/>
      <dgm:spPr/>
      <dgm:t>
        <a:bodyPr/>
        <a:lstStyle/>
        <a:p>
          <a:endParaRPr lang="en-US"/>
        </a:p>
      </dgm:t>
    </dgm:pt>
    <dgm:pt modelId="{11C609D6-3DDA-4FA2-B3EB-23187AB8E61B}" type="sibTrans" cxnId="{DC494103-CFFA-47CE-A081-AEEFBA807863}">
      <dgm:prSet/>
      <dgm:spPr/>
      <dgm:t>
        <a:bodyPr/>
        <a:lstStyle/>
        <a:p>
          <a:endParaRPr lang="en-US"/>
        </a:p>
      </dgm:t>
    </dgm:pt>
    <dgm:pt modelId="{AF8CD366-C205-4404-8C43-0D6959E82F14}">
      <dgm:prSet/>
      <dgm:spPr>
        <a:ln>
          <a:solidFill>
            <a:srgbClr val="E12227"/>
          </a:solidFill>
        </a:ln>
      </dgm:spPr>
      <dgm:t>
        <a:bodyPr/>
        <a:lstStyle/>
        <a:p>
          <a:pPr rtl="0"/>
          <a:r>
            <a:rPr lang="en-GB" noProof="0" dirty="0"/>
            <a:t>I </a:t>
          </a:r>
          <a:r>
            <a:rPr lang="en-GB" noProof="0" dirty="0" err="1"/>
            <a:t>colori</a:t>
          </a:r>
          <a:r>
            <a:rPr lang="en-GB" noProof="0" dirty="0"/>
            <a:t> </a:t>
          </a:r>
          <a:r>
            <a:rPr lang="en-GB" noProof="0" dirty="0" err="1"/>
            <a:t>sono</a:t>
          </a:r>
          <a:r>
            <a:rPr lang="en-GB" noProof="0" dirty="0"/>
            <a:t>:</a:t>
          </a:r>
        </a:p>
      </dgm:t>
    </dgm:pt>
    <dgm:pt modelId="{15616B94-B369-4CA4-AC01-6C66C62B4DBD}" type="parTrans" cxnId="{C065F2DC-1C7D-491D-85C9-FAF49D60B8B5}">
      <dgm:prSet/>
      <dgm:spPr/>
      <dgm:t>
        <a:bodyPr/>
        <a:lstStyle/>
        <a:p>
          <a:endParaRPr lang="en-US"/>
        </a:p>
      </dgm:t>
    </dgm:pt>
    <dgm:pt modelId="{47C0FDA7-1DAE-48FD-8B5F-1FD9A27D95E2}" type="sibTrans" cxnId="{C065F2DC-1C7D-491D-85C9-FAF49D60B8B5}">
      <dgm:prSet/>
      <dgm:spPr/>
      <dgm:t>
        <a:bodyPr/>
        <a:lstStyle/>
        <a:p>
          <a:endParaRPr lang="en-US"/>
        </a:p>
      </dgm:t>
    </dgm:pt>
    <dgm:pt modelId="{D6477625-3255-433D-95ED-DF21E0AAA7E9}">
      <dgm:prSet/>
      <dgm:spPr>
        <a:ln>
          <a:solidFill>
            <a:srgbClr val="E12227"/>
          </a:solidFill>
        </a:ln>
      </dgm:spPr>
      <dgm:t>
        <a:bodyPr/>
        <a:lstStyle/>
        <a:p>
          <a:pPr rtl="0"/>
          <a:r>
            <a:rPr lang="en-GB" noProof="0" dirty="0"/>
            <a:t>Blu – </a:t>
          </a:r>
          <a:r>
            <a:rPr lang="it-IT" noProof="0" dirty="0"/>
            <a:t>Processo, Pensiero organizzativo: riassunto, passi successivi</a:t>
          </a:r>
          <a:r>
            <a:rPr lang="en-GB" noProof="0" dirty="0"/>
            <a:t>…</a:t>
          </a:r>
        </a:p>
      </dgm:t>
    </dgm:pt>
    <dgm:pt modelId="{EAFE54DE-E882-4E39-9A34-3DE0C8BD0115}" type="parTrans" cxnId="{3CE95D9A-7BE5-417A-A171-30B70A640688}">
      <dgm:prSet/>
      <dgm:spPr/>
      <dgm:t>
        <a:bodyPr/>
        <a:lstStyle/>
        <a:p>
          <a:endParaRPr lang="en-US"/>
        </a:p>
      </dgm:t>
    </dgm:pt>
    <dgm:pt modelId="{A5A69DC1-8817-4D4C-8C2F-817F86CCAA49}" type="sibTrans" cxnId="{3CE95D9A-7BE5-417A-A171-30B70A640688}">
      <dgm:prSet/>
      <dgm:spPr/>
      <dgm:t>
        <a:bodyPr/>
        <a:lstStyle/>
        <a:p>
          <a:endParaRPr lang="en-US"/>
        </a:p>
      </dgm:t>
    </dgm:pt>
    <dgm:pt modelId="{5B06B90D-0DB3-42CA-9475-C77A15400F73}">
      <dgm:prSet/>
      <dgm:spPr>
        <a:ln>
          <a:solidFill>
            <a:srgbClr val="E12227"/>
          </a:solidFill>
        </a:ln>
      </dgm:spPr>
      <dgm:t>
        <a:bodyPr/>
        <a:lstStyle/>
        <a:p>
          <a:pPr rtl="0"/>
          <a:r>
            <a:rPr lang="en-GB" noProof="0" dirty="0"/>
            <a:t>Verde – </a:t>
          </a:r>
          <a:r>
            <a:rPr lang="en-GB" noProof="0" dirty="0" err="1"/>
            <a:t>Creatività</a:t>
          </a:r>
          <a:r>
            <a:rPr lang="en-GB" noProof="0" dirty="0"/>
            <a:t>, </a:t>
          </a:r>
          <a:r>
            <a:rPr lang="en-GB" noProof="0" dirty="0" err="1"/>
            <a:t>nuove</a:t>
          </a:r>
          <a:r>
            <a:rPr lang="en-GB" noProof="0" dirty="0"/>
            <a:t> idee, alternative</a:t>
          </a:r>
        </a:p>
      </dgm:t>
    </dgm:pt>
    <dgm:pt modelId="{B4AD1200-C8DD-4AF8-8A67-DD474364D346}" type="parTrans" cxnId="{A1C04545-AC0B-411D-A4CA-DE126378ECCA}">
      <dgm:prSet/>
      <dgm:spPr/>
      <dgm:t>
        <a:bodyPr/>
        <a:lstStyle/>
        <a:p>
          <a:endParaRPr lang="en-US"/>
        </a:p>
      </dgm:t>
    </dgm:pt>
    <dgm:pt modelId="{48F1CC5F-35F5-4A9C-9A81-4178324B9C52}" type="sibTrans" cxnId="{A1C04545-AC0B-411D-A4CA-DE126378ECCA}">
      <dgm:prSet/>
      <dgm:spPr/>
      <dgm:t>
        <a:bodyPr/>
        <a:lstStyle/>
        <a:p>
          <a:endParaRPr lang="en-US"/>
        </a:p>
      </dgm:t>
    </dgm:pt>
    <dgm:pt modelId="{4B1AEDD1-B832-452A-98F3-B3F9F5E8C76D}">
      <dgm:prSet/>
      <dgm:spPr>
        <a:ln>
          <a:solidFill>
            <a:srgbClr val="E12227"/>
          </a:solidFill>
        </a:ln>
      </dgm:spPr>
      <dgm:t>
        <a:bodyPr/>
        <a:lstStyle/>
        <a:p>
          <a:pPr rtl="0"/>
          <a:r>
            <a:rPr lang="en-GB" noProof="0" dirty="0"/>
            <a:t>Rosso – </a:t>
          </a:r>
          <a:r>
            <a:rPr lang="en-GB" noProof="0" dirty="0" err="1"/>
            <a:t>Emozioni</a:t>
          </a:r>
          <a:r>
            <a:rPr lang="en-GB" noProof="0" dirty="0"/>
            <a:t>, </a:t>
          </a:r>
          <a:r>
            <a:rPr lang="en-GB" noProof="0" dirty="0" err="1"/>
            <a:t>intuizioni</a:t>
          </a:r>
          <a:r>
            <a:rPr lang="en-GB" noProof="0" dirty="0"/>
            <a:t>, </a:t>
          </a:r>
          <a:r>
            <a:rPr lang="en-GB" noProof="0" dirty="0" err="1"/>
            <a:t>istinto</a:t>
          </a:r>
          <a:r>
            <a:rPr lang="en-GB" noProof="0" dirty="0"/>
            <a:t> e </a:t>
          </a:r>
          <a:r>
            <a:rPr lang="en-GB" noProof="0" dirty="0" err="1"/>
            <a:t>intuizioni</a:t>
          </a:r>
          <a:endParaRPr lang="en-GB" noProof="0" dirty="0"/>
        </a:p>
      </dgm:t>
    </dgm:pt>
    <dgm:pt modelId="{E5D2CCEF-D16C-4A29-90FE-FC1C40DAC5A6}" type="parTrans" cxnId="{C90ECAAC-D237-48A7-A9B0-EA028318E17D}">
      <dgm:prSet/>
      <dgm:spPr/>
      <dgm:t>
        <a:bodyPr/>
        <a:lstStyle/>
        <a:p>
          <a:endParaRPr lang="en-US"/>
        </a:p>
      </dgm:t>
    </dgm:pt>
    <dgm:pt modelId="{14077283-ECE3-449E-A74A-432F3DAC8477}" type="sibTrans" cxnId="{C90ECAAC-D237-48A7-A9B0-EA028318E17D}">
      <dgm:prSet/>
      <dgm:spPr/>
      <dgm:t>
        <a:bodyPr/>
        <a:lstStyle/>
        <a:p>
          <a:endParaRPr lang="en-US"/>
        </a:p>
      </dgm:t>
    </dgm:pt>
    <dgm:pt modelId="{687F3FB2-EB36-4A55-A97B-402913995DAC}">
      <dgm:prSet/>
      <dgm:spPr>
        <a:ln>
          <a:solidFill>
            <a:srgbClr val="E12227"/>
          </a:solidFill>
        </a:ln>
      </dgm:spPr>
      <dgm:t>
        <a:bodyPr/>
        <a:lstStyle/>
        <a:p>
          <a:pPr rtl="0"/>
          <a:r>
            <a:rPr lang="en-GB" noProof="0" dirty="0"/>
            <a:t>Bianco – </a:t>
          </a:r>
          <a:r>
            <a:rPr lang="en-GB" noProof="0" dirty="0" err="1"/>
            <a:t>Fatti</a:t>
          </a:r>
          <a:r>
            <a:rPr lang="en-GB" noProof="0" dirty="0"/>
            <a:t>, </a:t>
          </a:r>
          <a:r>
            <a:rPr lang="en-GB" noProof="0" dirty="0" err="1"/>
            <a:t>dati</a:t>
          </a:r>
          <a:r>
            <a:rPr lang="en-GB" noProof="0" dirty="0"/>
            <a:t>, </a:t>
          </a:r>
          <a:r>
            <a:rPr lang="en-GB" noProof="0" dirty="0" err="1"/>
            <a:t>razionalità</a:t>
          </a:r>
          <a:endParaRPr lang="en-GB" noProof="0" dirty="0"/>
        </a:p>
      </dgm:t>
    </dgm:pt>
    <dgm:pt modelId="{5FBF7B5F-0B4B-4173-A25D-2C37A12E1431}" type="parTrans" cxnId="{49252F81-1910-4F51-8CA2-4F6DBDF63851}">
      <dgm:prSet/>
      <dgm:spPr/>
      <dgm:t>
        <a:bodyPr/>
        <a:lstStyle/>
        <a:p>
          <a:endParaRPr lang="en-US"/>
        </a:p>
      </dgm:t>
    </dgm:pt>
    <dgm:pt modelId="{3E3FFB18-D033-4DE0-B076-F157AF30C27E}" type="sibTrans" cxnId="{49252F81-1910-4F51-8CA2-4F6DBDF63851}">
      <dgm:prSet/>
      <dgm:spPr/>
      <dgm:t>
        <a:bodyPr/>
        <a:lstStyle/>
        <a:p>
          <a:endParaRPr lang="en-US"/>
        </a:p>
      </dgm:t>
    </dgm:pt>
    <dgm:pt modelId="{70C4C10E-1AF0-4922-A7F7-D7F07CF7296F}">
      <dgm:prSet/>
      <dgm:spPr>
        <a:ln>
          <a:solidFill>
            <a:srgbClr val="E12227"/>
          </a:solidFill>
        </a:ln>
      </dgm:spPr>
      <dgm:t>
        <a:bodyPr/>
        <a:lstStyle/>
        <a:p>
          <a:pPr rtl="0"/>
          <a:r>
            <a:rPr lang="en-GB" noProof="0" dirty="0" err="1"/>
            <a:t>Giallo</a:t>
          </a:r>
          <a:r>
            <a:rPr lang="en-GB" noProof="0" dirty="0"/>
            <a:t> – </a:t>
          </a:r>
          <a:r>
            <a:rPr lang="en-GB" noProof="0" dirty="0" err="1"/>
            <a:t>Benefici</a:t>
          </a:r>
          <a:r>
            <a:rPr lang="en-GB" noProof="0" dirty="0"/>
            <a:t>, </a:t>
          </a:r>
          <a:r>
            <a:rPr lang="en-GB" noProof="0" dirty="0" err="1"/>
            <a:t>aspetti</a:t>
          </a:r>
          <a:r>
            <a:rPr lang="en-GB" noProof="0" dirty="0"/>
            <a:t> positive, Positive aspects, </a:t>
          </a:r>
          <a:r>
            <a:rPr lang="en-GB" noProof="0" dirty="0" err="1"/>
            <a:t>brillantezza</a:t>
          </a:r>
          <a:r>
            <a:rPr lang="en-GB" noProof="0" dirty="0"/>
            <a:t> e </a:t>
          </a:r>
          <a:r>
            <a:rPr lang="en-GB" noProof="0" dirty="0" err="1"/>
            <a:t>ottimismo</a:t>
          </a:r>
          <a:endParaRPr lang="en-GB" noProof="0" dirty="0"/>
        </a:p>
      </dgm:t>
    </dgm:pt>
    <dgm:pt modelId="{E7382156-4FA8-404E-B005-09A4A3BAB260}" type="parTrans" cxnId="{3914ABE2-FC02-4450-BD5E-596F6FF60AAA}">
      <dgm:prSet/>
      <dgm:spPr/>
      <dgm:t>
        <a:bodyPr/>
        <a:lstStyle/>
        <a:p>
          <a:endParaRPr lang="en-US"/>
        </a:p>
      </dgm:t>
    </dgm:pt>
    <dgm:pt modelId="{A96B1774-D226-47C7-87E3-036113D7DA4E}" type="sibTrans" cxnId="{3914ABE2-FC02-4450-BD5E-596F6FF60AAA}">
      <dgm:prSet/>
      <dgm:spPr/>
      <dgm:t>
        <a:bodyPr/>
        <a:lstStyle/>
        <a:p>
          <a:endParaRPr lang="en-US"/>
        </a:p>
      </dgm:t>
    </dgm:pt>
    <dgm:pt modelId="{8CA3B54A-516E-3644-8C0B-F2CE8739B35C}">
      <dgm:prSet/>
      <dgm:spPr>
        <a:ln>
          <a:solidFill>
            <a:srgbClr val="E12227"/>
          </a:solidFill>
        </a:ln>
      </dgm:spPr>
      <dgm:t>
        <a:bodyPr/>
        <a:lstStyle/>
        <a:p>
          <a:pPr rtl="0"/>
          <a:r>
            <a:rPr lang="en-GB" noProof="0" dirty="0"/>
            <a:t>Nero – </a:t>
          </a:r>
          <a:r>
            <a:rPr lang="en-GB" noProof="0" dirty="0" err="1"/>
            <a:t>Difficoltà</a:t>
          </a:r>
          <a:r>
            <a:rPr lang="en-GB" noProof="0" dirty="0"/>
            <a:t>, </a:t>
          </a:r>
          <a:r>
            <a:rPr lang="en-GB" noProof="0" dirty="0" err="1"/>
            <a:t>aspetti</a:t>
          </a:r>
          <a:r>
            <a:rPr lang="en-GB" noProof="0" dirty="0"/>
            <a:t> </a:t>
          </a:r>
          <a:r>
            <a:rPr lang="en-GB" noProof="0" dirty="0" err="1"/>
            <a:t>negativi</a:t>
          </a:r>
          <a:r>
            <a:rPr lang="en-GB" noProof="0" dirty="0"/>
            <a:t>, cautela e </a:t>
          </a:r>
          <a:r>
            <a:rPr lang="en-GB" noProof="0" dirty="0" err="1"/>
            <a:t>criticità</a:t>
          </a:r>
          <a:endParaRPr lang="en-GB" noProof="0" dirty="0"/>
        </a:p>
      </dgm:t>
    </dgm:pt>
    <dgm:pt modelId="{EA18AF6A-BC67-DC47-B61E-D3DA186EC181}" type="parTrans" cxnId="{D984EEB2-CDE2-5C4F-AAB9-12A7DF983574}">
      <dgm:prSet/>
      <dgm:spPr/>
    </dgm:pt>
    <dgm:pt modelId="{3C21081C-C704-DC4C-B511-AB95F705B0EB}" type="sibTrans" cxnId="{D984EEB2-CDE2-5C4F-AAB9-12A7DF983574}">
      <dgm:prSet/>
      <dgm:spPr/>
    </dgm:pt>
    <dgm:pt modelId="{1F6EFDCD-948F-4FB8-91AA-61F3410BAF5A}" type="pres">
      <dgm:prSet presAssocID="{7E1219C6-5707-435E-A9B5-D177918F74A4}" presName="linear" presStyleCnt="0">
        <dgm:presLayoutVars>
          <dgm:dir/>
          <dgm:animLvl val="lvl"/>
          <dgm:resizeHandles val="exact"/>
        </dgm:presLayoutVars>
      </dgm:prSet>
      <dgm:spPr/>
    </dgm:pt>
    <dgm:pt modelId="{42C885E2-B70D-47F3-9346-D1B47D94F84C}" type="pres">
      <dgm:prSet presAssocID="{203B9EAC-C9E4-4676-8922-BD697BA63DD2}" presName="parentLin" presStyleCnt="0"/>
      <dgm:spPr/>
    </dgm:pt>
    <dgm:pt modelId="{06DFDA18-8CB9-47C3-87F6-82E103103B53}" type="pres">
      <dgm:prSet presAssocID="{203B9EAC-C9E4-4676-8922-BD697BA63DD2}" presName="parentLeftMargin" presStyleLbl="node1" presStyleIdx="0" presStyleCnt="1"/>
      <dgm:spPr/>
    </dgm:pt>
    <dgm:pt modelId="{BD0264EF-516D-4A52-83DB-EDF7346530D1}" type="pres">
      <dgm:prSet presAssocID="{203B9EAC-C9E4-4676-8922-BD697BA63DD2}" presName="parentText" presStyleLbl="node1" presStyleIdx="0" presStyleCnt="1">
        <dgm:presLayoutVars>
          <dgm:chMax val="0"/>
          <dgm:bulletEnabled val="1"/>
        </dgm:presLayoutVars>
      </dgm:prSet>
      <dgm:spPr/>
    </dgm:pt>
    <dgm:pt modelId="{D54257C3-7CC1-40AC-8459-9BBE1572432C}" type="pres">
      <dgm:prSet presAssocID="{203B9EAC-C9E4-4676-8922-BD697BA63DD2}" presName="negativeSpace" presStyleCnt="0"/>
      <dgm:spPr/>
    </dgm:pt>
    <dgm:pt modelId="{196301DD-7512-46F3-BD81-C26C11B007D1}" type="pres">
      <dgm:prSet presAssocID="{203B9EAC-C9E4-4676-8922-BD697BA63DD2}" presName="childText" presStyleLbl="conFgAcc1" presStyleIdx="0" presStyleCnt="1" custLinFactNeighborX="-1401" custLinFactNeighborY="-199">
        <dgm:presLayoutVars>
          <dgm:bulletEnabled val="1"/>
        </dgm:presLayoutVars>
      </dgm:prSet>
      <dgm:spPr/>
    </dgm:pt>
  </dgm:ptLst>
  <dgm:cxnLst>
    <dgm:cxn modelId="{DC494103-CFFA-47CE-A081-AEEFBA807863}" srcId="{203B9EAC-C9E4-4676-8922-BD697BA63DD2}" destId="{77E52831-9900-4539-BAE0-BCFF19813505}" srcOrd="1" destOrd="0" parTransId="{ED7717C6-71AA-4D66-9744-6572349A4102}" sibTransId="{11C609D6-3DDA-4FA2-B3EB-23187AB8E61B}"/>
    <dgm:cxn modelId="{2E78752B-2ABA-4D18-9B0D-FE25B7439ADB}" type="presOf" srcId="{7611772E-C939-432E-84C0-C1E9D412D27F}" destId="{196301DD-7512-46F3-BD81-C26C11B007D1}" srcOrd="0" destOrd="0" presId="urn:microsoft.com/office/officeart/2005/8/layout/list1"/>
    <dgm:cxn modelId="{8AA58031-CE77-4FD4-B9FA-B35AE175C12D}" type="presOf" srcId="{203B9EAC-C9E4-4676-8922-BD697BA63DD2}" destId="{06DFDA18-8CB9-47C3-87F6-82E103103B53}" srcOrd="0" destOrd="0" presId="urn:microsoft.com/office/officeart/2005/8/layout/list1"/>
    <dgm:cxn modelId="{F1EE493A-6047-4847-A0FA-C04077DF8DEE}" type="presOf" srcId="{203B9EAC-C9E4-4676-8922-BD697BA63DD2}" destId="{BD0264EF-516D-4A52-83DB-EDF7346530D1}" srcOrd="1" destOrd="0" presId="urn:microsoft.com/office/officeart/2005/8/layout/list1"/>
    <dgm:cxn modelId="{4AC7153C-971D-48E2-8B1A-A9C5D4488822}" type="presOf" srcId="{7E1219C6-5707-435E-A9B5-D177918F74A4}" destId="{1F6EFDCD-948F-4FB8-91AA-61F3410BAF5A}" srcOrd="0" destOrd="0" presId="urn:microsoft.com/office/officeart/2005/8/layout/list1"/>
    <dgm:cxn modelId="{27E26F44-1221-42D2-B8AC-F110350F97F0}" type="presOf" srcId="{4B1AEDD1-B832-452A-98F3-B3F9F5E8C76D}" destId="{196301DD-7512-46F3-BD81-C26C11B007D1}" srcOrd="0" destOrd="7" presId="urn:microsoft.com/office/officeart/2005/8/layout/list1"/>
    <dgm:cxn modelId="{A1C04545-AC0B-411D-A4CA-DE126378ECCA}" srcId="{AF8CD366-C205-4404-8C43-0D6959E82F14}" destId="{5B06B90D-0DB3-42CA-9475-C77A15400F73}" srcOrd="3" destOrd="0" parTransId="{B4AD1200-C8DD-4AF8-8A67-DD474364D346}" sibTransId="{48F1CC5F-35F5-4A9C-9A81-4178324B9C52}"/>
    <dgm:cxn modelId="{32041873-C80E-4B3C-B2AB-B43711FD1A6A}" srcId="{203B9EAC-C9E4-4676-8922-BD697BA63DD2}" destId="{7611772E-C939-432E-84C0-C1E9D412D27F}" srcOrd="0" destOrd="0" parTransId="{71BE8EDF-B921-4169-BFB6-1CE96A23E637}" sibTransId="{C5EFC3EC-2625-443A-858D-B25EE837ACEB}"/>
    <dgm:cxn modelId="{49252F81-1910-4F51-8CA2-4F6DBDF63851}" srcId="{AF8CD366-C205-4404-8C43-0D6959E82F14}" destId="{687F3FB2-EB36-4A55-A97B-402913995DAC}" srcOrd="5" destOrd="0" parTransId="{5FBF7B5F-0B4B-4173-A25D-2C37A12E1431}" sibTransId="{3E3FFB18-D033-4DE0-B076-F157AF30C27E}"/>
    <dgm:cxn modelId="{D4747E81-A0C7-44D7-ADCE-12FAF938A80B}" type="presOf" srcId="{5B06B90D-0DB3-42CA-9475-C77A15400F73}" destId="{196301DD-7512-46F3-BD81-C26C11B007D1}" srcOrd="0" destOrd="6" presId="urn:microsoft.com/office/officeart/2005/8/layout/list1"/>
    <dgm:cxn modelId="{49BFB28A-A79B-4E3D-BCB3-946FD6E13BED}" type="presOf" srcId="{70C4C10E-1AF0-4922-A7F7-D7F07CF7296F}" destId="{196301DD-7512-46F3-BD81-C26C11B007D1}" srcOrd="0" destOrd="3" presId="urn:microsoft.com/office/officeart/2005/8/layout/list1"/>
    <dgm:cxn modelId="{0CDF9898-0AC2-764C-9F69-244B2714C714}" type="presOf" srcId="{8CA3B54A-516E-3644-8C0B-F2CE8739B35C}" destId="{196301DD-7512-46F3-BD81-C26C11B007D1}" srcOrd="0" destOrd="4" presId="urn:microsoft.com/office/officeart/2005/8/layout/list1"/>
    <dgm:cxn modelId="{3CE95D9A-7BE5-417A-A171-30B70A640688}" srcId="{AF8CD366-C205-4404-8C43-0D6959E82F14}" destId="{D6477625-3255-433D-95ED-DF21E0AAA7E9}" srcOrd="2" destOrd="0" parTransId="{EAFE54DE-E882-4E39-9A34-3DE0C8BD0115}" sibTransId="{A5A69DC1-8817-4D4C-8C2F-817F86CCAA49}"/>
    <dgm:cxn modelId="{D02C7EA5-00C2-4174-99D7-567C01203A59}" type="presOf" srcId="{D6477625-3255-433D-95ED-DF21E0AAA7E9}" destId="{196301DD-7512-46F3-BD81-C26C11B007D1}" srcOrd="0" destOrd="5" presId="urn:microsoft.com/office/officeart/2005/8/layout/list1"/>
    <dgm:cxn modelId="{C90ECAAC-D237-48A7-A9B0-EA028318E17D}" srcId="{AF8CD366-C205-4404-8C43-0D6959E82F14}" destId="{4B1AEDD1-B832-452A-98F3-B3F9F5E8C76D}" srcOrd="4" destOrd="0" parTransId="{E5D2CCEF-D16C-4A29-90FE-FC1C40DAC5A6}" sibTransId="{14077283-ECE3-449E-A74A-432F3DAC8477}"/>
    <dgm:cxn modelId="{778122AE-D7A8-43B1-AA56-7628D2BB4F62}" type="presOf" srcId="{687F3FB2-EB36-4A55-A97B-402913995DAC}" destId="{196301DD-7512-46F3-BD81-C26C11B007D1}" srcOrd="0" destOrd="8" presId="urn:microsoft.com/office/officeart/2005/8/layout/list1"/>
    <dgm:cxn modelId="{D984EEB2-CDE2-5C4F-AAB9-12A7DF983574}" srcId="{AF8CD366-C205-4404-8C43-0D6959E82F14}" destId="{8CA3B54A-516E-3644-8C0B-F2CE8739B35C}" srcOrd="1" destOrd="0" parTransId="{EA18AF6A-BC67-DC47-B61E-D3DA186EC181}" sibTransId="{3C21081C-C704-DC4C-B511-AB95F705B0EB}"/>
    <dgm:cxn modelId="{463CBBBF-FA22-4F19-85CF-BBA98AB5C18B}" type="presOf" srcId="{AF8CD366-C205-4404-8C43-0D6959E82F14}" destId="{196301DD-7512-46F3-BD81-C26C11B007D1}" srcOrd="0" destOrd="2" presId="urn:microsoft.com/office/officeart/2005/8/layout/list1"/>
    <dgm:cxn modelId="{F789D6D4-C847-45B4-BAA0-8B89748DA69D}" srcId="{7E1219C6-5707-435E-A9B5-D177918F74A4}" destId="{203B9EAC-C9E4-4676-8922-BD697BA63DD2}" srcOrd="0" destOrd="0" parTransId="{CE943AF6-AB6D-4CC9-A0EB-D32055B693CF}" sibTransId="{BAE89B6E-425C-419F-9628-814E835D3788}"/>
    <dgm:cxn modelId="{C065F2DC-1C7D-491D-85C9-FAF49D60B8B5}" srcId="{203B9EAC-C9E4-4676-8922-BD697BA63DD2}" destId="{AF8CD366-C205-4404-8C43-0D6959E82F14}" srcOrd="2" destOrd="0" parTransId="{15616B94-B369-4CA4-AC01-6C66C62B4DBD}" sibTransId="{47C0FDA7-1DAE-48FD-8B5F-1FD9A27D95E2}"/>
    <dgm:cxn modelId="{3914ABE2-FC02-4450-BD5E-596F6FF60AAA}" srcId="{AF8CD366-C205-4404-8C43-0D6959E82F14}" destId="{70C4C10E-1AF0-4922-A7F7-D7F07CF7296F}" srcOrd="0" destOrd="0" parTransId="{E7382156-4FA8-404E-B005-09A4A3BAB260}" sibTransId="{A96B1774-D226-47C7-87E3-036113D7DA4E}"/>
    <dgm:cxn modelId="{72588FF5-7AE9-4AF1-B45B-60C027E74891}" type="presOf" srcId="{77E52831-9900-4539-BAE0-BCFF19813505}" destId="{196301DD-7512-46F3-BD81-C26C11B007D1}" srcOrd="0" destOrd="1" presId="urn:microsoft.com/office/officeart/2005/8/layout/list1"/>
    <dgm:cxn modelId="{6B1BFDE0-644B-4AFE-B818-9B58B5ECF5C5}" type="presParOf" srcId="{1F6EFDCD-948F-4FB8-91AA-61F3410BAF5A}" destId="{42C885E2-B70D-47F3-9346-D1B47D94F84C}" srcOrd="0" destOrd="0" presId="urn:microsoft.com/office/officeart/2005/8/layout/list1"/>
    <dgm:cxn modelId="{3C391EE2-F811-4AD5-9C34-68BC2A37A85F}" type="presParOf" srcId="{42C885E2-B70D-47F3-9346-D1B47D94F84C}" destId="{06DFDA18-8CB9-47C3-87F6-82E103103B53}" srcOrd="0" destOrd="0" presId="urn:microsoft.com/office/officeart/2005/8/layout/list1"/>
    <dgm:cxn modelId="{411B50F9-4D44-49E6-B8C3-6822CD5BB4E4}" type="presParOf" srcId="{42C885E2-B70D-47F3-9346-D1B47D94F84C}" destId="{BD0264EF-516D-4A52-83DB-EDF7346530D1}" srcOrd="1" destOrd="0" presId="urn:microsoft.com/office/officeart/2005/8/layout/list1"/>
    <dgm:cxn modelId="{358D82D7-287F-4C81-A9D5-86114F043128}" type="presParOf" srcId="{1F6EFDCD-948F-4FB8-91AA-61F3410BAF5A}" destId="{D54257C3-7CC1-40AC-8459-9BBE1572432C}" srcOrd="1" destOrd="0" presId="urn:microsoft.com/office/officeart/2005/8/layout/list1"/>
    <dgm:cxn modelId="{9DE6D2CC-247B-485D-BDE0-48D8D58FD44D}" type="presParOf" srcId="{1F6EFDCD-948F-4FB8-91AA-61F3410BAF5A}" destId="{196301DD-7512-46F3-BD81-C26C11B007D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Pensiero</a:t>
          </a:r>
          <a:r>
            <a:rPr lang="en-GB" b="1" noProof="0" dirty="0"/>
            <a:t> </a:t>
          </a:r>
          <a:r>
            <a:rPr lang="en-GB" b="1" noProof="0" dirty="0" err="1"/>
            <a:t>progettuale</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7212" custLinFactNeighborY="-1846">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EC4182-659A-4134-8C22-886BE1B97FC8}">
      <dgm:prSet/>
      <dgm:spPr>
        <a:solidFill>
          <a:srgbClr val="E12227"/>
        </a:solidFill>
      </dgm:spPr>
      <dgm:t>
        <a:bodyPr/>
        <a:lstStyle/>
        <a:p>
          <a:r>
            <a:rPr lang="it-IT" dirty="0"/>
            <a:t>Manca ancora una definizione largamente accettata di design </a:t>
          </a:r>
          <a:r>
            <a:rPr lang="it-IT" dirty="0" err="1"/>
            <a:t>thinking</a:t>
          </a:r>
          <a:r>
            <a:rPr lang="it-IT" dirty="0"/>
            <a:t>. </a:t>
          </a:r>
          <a:endParaRPr lang="hr-HR" dirty="0"/>
        </a:p>
      </dgm:t>
    </dgm:pt>
    <dgm:pt modelId="{F5EDE786-815B-4ED8-9056-B4404916C4CF}" type="parTrans" cxnId="{403C6177-AAE4-464D-A5E8-3C2FCFF8A02F}">
      <dgm:prSet/>
      <dgm:spPr/>
      <dgm:t>
        <a:bodyPr/>
        <a:lstStyle/>
        <a:p>
          <a:endParaRPr lang="en-US"/>
        </a:p>
      </dgm:t>
    </dgm:pt>
    <dgm:pt modelId="{DBDE184E-6C34-48D5-A416-18FD19796045}" type="sibTrans" cxnId="{403C6177-AAE4-464D-A5E8-3C2FCFF8A02F}">
      <dgm:prSet/>
      <dgm:spPr/>
      <dgm:t>
        <a:bodyPr/>
        <a:lstStyle/>
        <a:p>
          <a:endParaRPr lang="en-US"/>
        </a:p>
      </dgm:t>
    </dgm:pt>
    <dgm:pt modelId="{133DEED1-BA71-461A-8C69-1D2C134A1685}">
      <dgm:prSet/>
      <dgm:spPr>
        <a:solidFill>
          <a:schemeClr val="bg1"/>
        </a:solidFill>
        <a:ln>
          <a:solidFill>
            <a:srgbClr val="243255"/>
          </a:solidFill>
        </a:ln>
      </dgm:spPr>
      <dgm:t>
        <a:bodyPr/>
        <a:lstStyle/>
        <a:p>
          <a:r>
            <a:rPr lang="it-IT" dirty="0"/>
            <a:t>Focus sull'utente, 
Inquadramento del problema, 
Diversità,
Sperimentazione
Visualizzazione</a:t>
          </a:r>
          <a:endParaRPr lang="hr-HR" dirty="0"/>
        </a:p>
      </dgm:t>
    </dgm:pt>
    <dgm:pt modelId="{A37032C6-D13A-48A6-8310-4C04E09F166D}" type="parTrans" cxnId="{57C335EB-EB5B-4AB5-B6AD-DB3B7E5D1F12}">
      <dgm:prSet/>
      <dgm:spPr/>
      <dgm:t>
        <a:bodyPr/>
        <a:lstStyle/>
        <a:p>
          <a:endParaRPr lang="en-US"/>
        </a:p>
      </dgm:t>
    </dgm:pt>
    <dgm:pt modelId="{04D9FC5B-81C0-47FA-9959-48EF172C1735}" type="sibTrans" cxnId="{57C335EB-EB5B-4AB5-B6AD-DB3B7E5D1F12}">
      <dgm:prSet/>
      <dgm:spPr/>
      <dgm:t>
        <a:bodyPr/>
        <a:lstStyle/>
        <a:p>
          <a:endParaRPr lang="en-US"/>
        </a:p>
      </dgm:t>
    </dgm:pt>
    <dgm:pt modelId="{E4E74575-FB3B-453E-BD8A-FCC4262CA3EF}">
      <dgm:prSet/>
      <dgm:spPr>
        <a:solidFill>
          <a:srgbClr val="E12227"/>
        </a:solidFill>
      </dgm:spPr>
      <dgm:t>
        <a:bodyPr/>
        <a:lstStyle/>
        <a:p>
          <a:r>
            <a:rPr lang="en-GB" noProof="0" dirty="0"/>
            <a:t>Framework (</a:t>
          </a:r>
          <a:r>
            <a:rPr lang="en-GB" noProof="0" dirty="0" err="1"/>
            <a:t>Carlgren</a:t>
          </a:r>
          <a:r>
            <a:rPr lang="en-GB" noProof="0" dirty="0"/>
            <a:t> et al., 2016):</a:t>
          </a:r>
        </a:p>
      </dgm:t>
    </dgm:pt>
    <dgm:pt modelId="{DA373BC1-A6F9-4DA6-B389-A8705BCC81DB}" type="parTrans" cxnId="{9505EE28-5573-49D9-B87A-96179F0209B0}">
      <dgm:prSet/>
      <dgm:spPr/>
      <dgm:t>
        <a:bodyPr/>
        <a:lstStyle/>
        <a:p>
          <a:endParaRPr lang="en-US"/>
        </a:p>
      </dgm:t>
    </dgm:pt>
    <dgm:pt modelId="{F1A9A0E5-BF70-48B2-AB2D-B3D9281E05EC}" type="sibTrans" cxnId="{9505EE28-5573-49D9-B87A-96179F0209B0}">
      <dgm:prSet/>
      <dgm:spPr/>
      <dgm:t>
        <a:bodyPr/>
        <a:lstStyle/>
        <a:p>
          <a:endParaRPr lang="en-US"/>
        </a:p>
      </dgm:t>
    </dgm:pt>
    <dgm:pt modelId="{BA70A3D6-BDA0-4FBC-8E10-338A7A7E5D1D}">
      <dgm:prSet/>
      <dgm:spPr>
        <a:solidFill>
          <a:schemeClr val="bg1"/>
        </a:solidFill>
        <a:ln>
          <a:solidFill>
            <a:srgbClr val="243255"/>
          </a:solidFill>
        </a:ln>
      </dgm:spPr>
      <dgm:t>
        <a:bodyPr/>
        <a:lstStyle/>
        <a:p>
          <a:r>
            <a:rPr lang="it-IT" noProof="0" dirty="0"/>
            <a:t>Il design </a:t>
          </a:r>
          <a:r>
            <a:rPr lang="it-IT" noProof="0" dirty="0" err="1"/>
            <a:t>thinking</a:t>
          </a:r>
          <a:r>
            <a:rPr lang="it-IT" noProof="0" dirty="0"/>
            <a:t> è un processo usato regolarmente dai designer, 
Si sta rapidamente diffondendo tra le organizzazioni come un mezzo per promuovere l'innovazione attraverso un processo di problem-solving creativo.
 Gli imprenditori possono usare il design </a:t>
          </a:r>
          <a:r>
            <a:rPr lang="it-IT" noProof="0" dirty="0" err="1"/>
            <a:t>thinking</a:t>
          </a:r>
          <a:r>
            <a:rPr lang="it-IT" noProof="0" dirty="0"/>
            <a:t>, cioè la riflessione, le alternative, la visualizzazione, la soluzione di problemi creativi per identificare opportunità uniche di impresa.
Il fallimento e le difficoltà non sono visti come una minaccia, </a:t>
          </a:r>
          <a:endParaRPr lang="en-GB" noProof="0" dirty="0"/>
        </a:p>
      </dgm:t>
    </dgm:pt>
    <dgm:pt modelId="{C7D26277-3FEF-4F51-8A66-5B84B022C571}" type="parTrans" cxnId="{8EDD85C4-B3E7-44C9-9A52-99B6C64B5E53}">
      <dgm:prSet/>
      <dgm:spPr/>
      <dgm:t>
        <a:bodyPr/>
        <a:lstStyle/>
        <a:p>
          <a:endParaRPr lang="en-US"/>
        </a:p>
      </dgm:t>
    </dgm:pt>
    <dgm:pt modelId="{432C28C4-0D17-4DB8-A664-131420757126}" type="sibTrans" cxnId="{8EDD85C4-B3E7-44C9-9A52-99B6C64B5E53}">
      <dgm:prSet/>
      <dgm:spPr/>
      <dgm:t>
        <a:bodyPr/>
        <a:lstStyle/>
        <a:p>
          <a:endParaRPr lang="en-US"/>
        </a:p>
      </dgm:t>
    </dgm:pt>
    <dgm:pt modelId="{73C08ABD-D1A9-674B-92DD-CCDAD55C82EB}">
      <dgm:prSet/>
      <dgm:spPr>
        <a:solidFill>
          <a:schemeClr val="bg1"/>
        </a:solidFill>
        <a:ln>
          <a:solidFill>
            <a:srgbClr val="243255"/>
          </a:solidFill>
        </a:ln>
      </dgm:spPr>
      <dgm:t>
        <a:bodyPr/>
        <a:lstStyle/>
        <a:p>
          <a:r>
            <a:rPr lang="it-IT" noProof="0" dirty="0"/>
            <a:t>Sono un modo per approfondire l'apprendimento.
Il fallimento incoraggia gli individui a produrre idee e soluzioni innovative. </a:t>
          </a:r>
          <a:endParaRPr lang="en-GB" noProof="0" dirty="0"/>
        </a:p>
      </dgm:t>
    </dgm:pt>
    <dgm:pt modelId="{CDFD8B72-F29C-CB48-AC3B-18A36B76B721}" type="parTrans" cxnId="{0C02DEC0-2B36-844E-AD6A-DE35C775F88F}">
      <dgm:prSet/>
      <dgm:spPr/>
    </dgm:pt>
    <dgm:pt modelId="{A4C065AF-BF9A-0F46-A080-771F473CA031}" type="sibTrans" cxnId="{0C02DEC0-2B36-844E-AD6A-DE35C775F88F}">
      <dgm:prSet/>
      <dgm:spPr/>
    </dgm:pt>
    <dgm:pt modelId="{1F6EFDCD-948F-4FB8-91AA-61F3410BAF5A}" type="pres">
      <dgm:prSet presAssocID="{7E1219C6-5707-435E-A9B5-D177918F74A4}" presName="linear" presStyleCnt="0">
        <dgm:presLayoutVars>
          <dgm:dir/>
          <dgm:animLvl val="lvl"/>
          <dgm:resizeHandles val="exact"/>
        </dgm:presLayoutVars>
      </dgm:prSet>
      <dgm:spPr/>
    </dgm:pt>
    <dgm:pt modelId="{0D0D5423-3CB2-4AB3-9F43-35FFF926D9C6}" type="pres">
      <dgm:prSet presAssocID="{85EC4182-659A-4134-8C22-886BE1B97FC8}" presName="parentLin" presStyleCnt="0"/>
      <dgm:spPr/>
    </dgm:pt>
    <dgm:pt modelId="{798B7097-0A68-47C8-AB22-92B3121048E1}" type="pres">
      <dgm:prSet presAssocID="{85EC4182-659A-4134-8C22-886BE1B97FC8}" presName="parentLeftMargin" presStyleLbl="node1" presStyleIdx="0" presStyleCnt="2"/>
      <dgm:spPr/>
    </dgm:pt>
    <dgm:pt modelId="{110CE9A5-03B1-4B01-BB1D-A40DAB09B1FB}" type="pres">
      <dgm:prSet presAssocID="{85EC4182-659A-4134-8C22-886BE1B97FC8}" presName="parentText" presStyleLbl="node1" presStyleIdx="0" presStyleCnt="2">
        <dgm:presLayoutVars>
          <dgm:chMax val="0"/>
          <dgm:bulletEnabled val="1"/>
        </dgm:presLayoutVars>
      </dgm:prSet>
      <dgm:spPr/>
    </dgm:pt>
    <dgm:pt modelId="{82A14D91-ED82-437E-AD3C-0F34B9B10E96}" type="pres">
      <dgm:prSet presAssocID="{85EC4182-659A-4134-8C22-886BE1B97FC8}" presName="negativeSpace" presStyleCnt="0"/>
      <dgm:spPr/>
    </dgm:pt>
    <dgm:pt modelId="{4B3E5BA7-B08E-4F85-9419-E12052003C7C}" type="pres">
      <dgm:prSet presAssocID="{85EC4182-659A-4134-8C22-886BE1B97FC8}" presName="childText" presStyleLbl="conFgAcc1" presStyleIdx="0" presStyleCnt="2">
        <dgm:presLayoutVars>
          <dgm:bulletEnabled val="1"/>
        </dgm:presLayoutVars>
      </dgm:prSet>
      <dgm:spPr/>
    </dgm:pt>
    <dgm:pt modelId="{9CBBCF27-2797-41F8-8324-505B1858DC7D}" type="pres">
      <dgm:prSet presAssocID="{DBDE184E-6C34-48D5-A416-18FD19796045}" presName="spaceBetweenRectangles" presStyleCnt="0"/>
      <dgm:spPr/>
    </dgm:pt>
    <dgm:pt modelId="{D962F2CC-CBD0-461A-A096-EE9F975BE705}" type="pres">
      <dgm:prSet presAssocID="{E4E74575-FB3B-453E-BD8A-FCC4262CA3EF}" presName="parentLin" presStyleCnt="0"/>
      <dgm:spPr/>
    </dgm:pt>
    <dgm:pt modelId="{97C1893D-03BC-48CB-A9FF-36FD30BD6C1E}" type="pres">
      <dgm:prSet presAssocID="{E4E74575-FB3B-453E-BD8A-FCC4262CA3EF}" presName="parentLeftMargin" presStyleLbl="node1" presStyleIdx="0" presStyleCnt="2"/>
      <dgm:spPr/>
    </dgm:pt>
    <dgm:pt modelId="{D7E385AB-48F7-4369-AF73-1ED6C27FDB70}" type="pres">
      <dgm:prSet presAssocID="{E4E74575-FB3B-453E-BD8A-FCC4262CA3EF}" presName="parentText" presStyleLbl="node1" presStyleIdx="1" presStyleCnt="2">
        <dgm:presLayoutVars>
          <dgm:chMax val="0"/>
          <dgm:bulletEnabled val="1"/>
        </dgm:presLayoutVars>
      </dgm:prSet>
      <dgm:spPr/>
    </dgm:pt>
    <dgm:pt modelId="{31F08337-A619-4878-B5B3-074F37EB2A27}" type="pres">
      <dgm:prSet presAssocID="{E4E74575-FB3B-453E-BD8A-FCC4262CA3EF}" presName="negativeSpace" presStyleCnt="0"/>
      <dgm:spPr/>
    </dgm:pt>
    <dgm:pt modelId="{C7AAC963-8EA1-407F-A708-1DCA6F22C908}" type="pres">
      <dgm:prSet presAssocID="{E4E74575-FB3B-453E-BD8A-FCC4262CA3EF}" presName="childText" presStyleLbl="conFgAcc1" presStyleIdx="1" presStyleCnt="2">
        <dgm:presLayoutVars>
          <dgm:bulletEnabled val="1"/>
        </dgm:presLayoutVars>
      </dgm:prSet>
      <dgm:spPr/>
    </dgm:pt>
  </dgm:ptLst>
  <dgm:cxnLst>
    <dgm:cxn modelId="{3D2E9701-E636-457B-A21A-967649413007}" type="presOf" srcId="{E4E74575-FB3B-453E-BD8A-FCC4262CA3EF}" destId="{D7E385AB-48F7-4369-AF73-1ED6C27FDB70}" srcOrd="1" destOrd="0" presId="urn:microsoft.com/office/officeart/2005/8/layout/list1"/>
    <dgm:cxn modelId="{F109880E-FE73-6E4E-BF23-2C44967677F4}" type="presOf" srcId="{73C08ABD-D1A9-674B-92DD-CCDAD55C82EB}" destId="{4B3E5BA7-B08E-4F85-9419-E12052003C7C}" srcOrd="0" destOrd="1" presId="urn:microsoft.com/office/officeart/2005/8/layout/list1"/>
    <dgm:cxn modelId="{9505EE28-5573-49D9-B87A-96179F0209B0}" srcId="{7E1219C6-5707-435E-A9B5-D177918F74A4}" destId="{E4E74575-FB3B-453E-BD8A-FCC4262CA3EF}" srcOrd="1" destOrd="0" parTransId="{DA373BC1-A6F9-4DA6-B389-A8705BCC81DB}" sibTransId="{F1A9A0E5-BF70-48B2-AB2D-B3D9281E05EC}"/>
    <dgm:cxn modelId="{FEDC6E3C-1B9B-4514-91A3-8228B725530D}" type="presOf" srcId="{85EC4182-659A-4134-8C22-886BE1B97FC8}" destId="{110CE9A5-03B1-4B01-BB1D-A40DAB09B1FB}" srcOrd="1" destOrd="0" presId="urn:microsoft.com/office/officeart/2005/8/layout/list1"/>
    <dgm:cxn modelId="{79B0B858-842A-4F3B-AC2C-51F5872BB4DA}" type="presOf" srcId="{85EC4182-659A-4134-8C22-886BE1B97FC8}" destId="{798B7097-0A68-47C8-AB22-92B3121048E1}" srcOrd="0" destOrd="0" presId="urn:microsoft.com/office/officeart/2005/8/layout/list1"/>
    <dgm:cxn modelId="{403C6177-AAE4-464D-A5E8-3C2FCFF8A02F}" srcId="{7E1219C6-5707-435E-A9B5-D177918F74A4}" destId="{85EC4182-659A-4134-8C22-886BE1B97FC8}" srcOrd="0" destOrd="0" parTransId="{F5EDE786-815B-4ED8-9056-B4404916C4CF}" sibTransId="{DBDE184E-6C34-48D5-A416-18FD19796045}"/>
    <dgm:cxn modelId="{569A7590-C9F7-4BD3-A5B7-37CD6B46202F}" type="presOf" srcId="{E4E74575-FB3B-453E-BD8A-FCC4262CA3EF}" destId="{97C1893D-03BC-48CB-A9FF-36FD30BD6C1E}" srcOrd="0" destOrd="0" presId="urn:microsoft.com/office/officeart/2005/8/layout/list1"/>
    <dgm:cxn modelId="{673F23A6-D08B-43BE-854E-9C90E5389470}" type="presOf" srcId="{7E1219C6-5707-435E-A9B5-D177918F74A4}" destId="{1F6EFDCD-948F-4FB8-91AA-61F3410BAF5A}" srcOrd="0" destOrd="0" presId="urn:microsoft.com/office/officeart/2005/8/layout/list1"/>
    <dgm:cxn modelId="{62FF7CB1-61EF-468F-8AC2-FAE3A39E25E3}" type="presOf" srcId="{BA70A3D6-BDA0-4FBC-8E10-338A7A7E5D1D}" destId="{4B3E5BA7-B08E-4F85-9419-E12052003C7C}" srcOrd="0" destOrd="0" presId="urn:microsoft.com/office/officeart/2005/8/layout/list1"/>
    <dgm:cxn modelId="{0C02DEC0-2B36-844E-AD6A-DE35C775F88F}" srcId="{85EC4182-659A-4134-8C22-886BE1B97FC8}" destId="{73C08ABD-D1A9-674B-92DD-CCDAD55C82EB}" srcOrd="1" destOrd="0" parTransId="{CDFD8B72-F29C-CB48-AC3B-18A36B76B721}" sibTransId="{A4C065AF-BF9A-0F46-A080-771F473CA031}"/>
    <dgm:cxn modelId="{8EDD85C4-B3E7-44C9-9A52-99B6C64B5E53}" srcId="{85EC4182-659A-4134-8C22-886BE1B97FC8}" destId="{BA70A3D6-BDA0-4FBC-8E10-338A7A7E5D1D}" srcOrd="0" destOrd="0" parTransId="{C7D26277-3FEF-4F51-8A66-5B84B022C571}" sibTransId="{432C28C4-0D17-4DB8-A664-131420757126}"/>
    <dgm:cxn modelId="{B4DB80DD-FBA9-4ED6-9F08-DC7998FFCDB1}" type="presOf" srcId="{133DEED1-BA71-461A-8C69-1D2C134A1685}" destId="{C7AAC963-8EA1-407F-A708-1DCA6F22C908}" srcOrd="0" destOrd="0" presId="urn:microsoft.com/office/officeart/2005/8/layout/list1"/>
    <dgm:cxn modelId="{57C335EB-EB5B-4AB5-B6AD-DB3B7E5D1F12}" srcId="{E4E74575-FB3B-453E-BD8A-FCC4262CA3EF}" destId="{133DEED1-BA71-461A-8C69-1D2C134A1685}" srcOrd="0" destOrd="0" parTransId="{A37032C6-D13A-48A6-8310-4C04E09F166D}" sibTransId="{04D9FC5B-81C0-47FA-9959-48EF172C1735}"/>
    <dgm:cxn modelId="{BF4A389C-C358-4999-94E5-1674C7F75870}" type="presParOf" srcId="{1F6EFDCD-948F-4FB8-91AA-61F3410BAF5A}" destId="{0D0D5423-3CB2-4AB3-9F43-35FFF926D9C6}" srcOrd="0" destOrd="0" presId="urn:microsoft.com/office/officeart/2005/8/layout/list1"/>
    <dgm:cxn modelId="{B83A0878-C5CA-461C-B935-445D308712E8}" type="presParOf" srcId="{0D0D5423-3CB2-4AB3-9F43-35FFF926D9C6}" destId="{798B7097-0A68-47C8-AB22-92B3121048E1}" srcOrd="0" destOrd="0" presId="urn:microsoft.com/office/officeart/2005/8/layout/list1"/>
    <dgm:cxn modelId="{83354F66-0188-451F-9161-96C4535D4BD9}" type="presParOf" srcId="{0D0D5423-3CB2-4AB3-9F43-35FFF926D9C6}" destId="{110CE9A5-03B1-4B01-BB1D-A40DAB09B1FB}" srcOrd="1" destOrd="0" presId="urn:microsoft.com/office/officeart/2005/8/layout/list1"/>
    <dgm:cxn modelId="{D45C8A3E-E2F2-440F-A0B7-0BBCA52943D3}" type="presParOf" srcId="{1F6EFDCD-948F-4FB8-91AA-61F3410BAF5A}" destId="{82A14D91-ED82-437E-AD3C-0F34B9B10E96}" srcOrd="1" destOrd="0" presId="urn:microsoft.com/office/officeart/2005/8/layout/list1"/>
    <dgm:cxn modelId="{E0D6547F-F706-4894-A594-987ACC6534CD}" type="presParOf" srcId="{1F6EFDCD-948F-4FB8-91AA-61F3410BAF5A}" destId="{4B3E5BA7-B08E-4F85-9419-E12052003C7C}" srcOrd="2" destOrd="0" presId="urn:microsoft.com/office/officeart/2005/8/layout/list1"/>
    <dgm:cxn modelId="{D3F5250A-4AAE-47A5-AFC5-7C878354E13D}" type="presParOf" srcId="{1F6EFDCD-948F-4FB8-91AA-61F3410BAF5A}" destId="{9CBBCF27-2797-41F8-8324-505B1858DC7D}" srcOrd="3" destOrd="0" presId="urn:microsoft.com/office/officeart/2005/8/layout/list1"/>
    <dgm:cxn modelId="{0B017DA9-6AF9-4537-99A5-CEDF79C747A0}" type="presParOf" srcId="{1F6EFDCD-948F-4FB8-91AA-61F3410BAF5A}" destId="{D962F2CC-CBD0-461A-A096-EE9F975BE705}" srcOrd="4" destOrd="0" presId="urn:microsoft.com/office/officeart/2005/8/layout/list1"/>
    <dgm:cxn modelId="{D4B88A18-0BE0-42AB-BFE1-33FCF95E08CE}" type="presParOf" srcId="{D962F2CC-CBD0-461A-A096-EE9F975BE705}" destId="{97C1893D-03BC-48CB-A9FF-36FD30BD6C1E}" srcOrd="0" destOrd="0" presId="urn:microsoft.com/office/officeart/2005/8/layout/list1"/>
    <dgm:cxn modelId="{C2B8988A-21E5-4712-9592-677F6EF42D44}" type="presParOf" srcId="{D962F2CC-CBD0-461A-A096-EE9F975BE705}" destId="{D7E385AB-48F7-4369-AF73-1ED6C27FDB70}" srcOrd="1" destOrd="0" presId="urn:microsoft.com/office/officeart/2005/8/layout/list1"/>
    <dgm:cxn modelId="{3122BE15-6AD9-4750-9CB8-ADC11A96CFB7}" type="presParOf" srcId="{1F6EFDCD-948F-4FB8-91AA-61F3410BAF5A}" destId="{31F08337-A619-4878-B5B3-074F37EB2A27}" srcOrd="5" destOrd="0" presId="urn:microsoft.com/office/officeart/2005/8/layout/list1"/>
    <dgm:cxn modelId="{3802C820-C1DC-47D2-ADE3-3BA5C821FA99}" type="presParOf" srcId="{1F6EFDCD-948F-4FB8-91AA-61F3410BAF5A}" destId="{C7AAC963-8EA1-407F-A708-1DCA6F22C908}"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1F17DD3-09A1-4574-A79B-4BC337BA2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BA7AF9-5576-40F7-AB83-E647E312E2AA}">
      <dgm:prSet/>
      <dgm:spPr>
        <a:solidFill>
          <a:srgbClr val="E12227"/>
        </a:solidFill>
      </dgm:spPr>
      <dgm:t>
        <a:bodyPr/>
        <a:lstStyle/>
        <a:p>
          <a:r>
            <a:rPr lang="en-GB" dirty="0" err="1"/>
            <a:t>Dell’Era</a:t>
          </a:r>
          <a:r>
            <a:rPr lang="en-GB" dirty="0"/>
            <a:t> et al. (2018, p. 329) </a:t>
          </a:r>
          <a:r>
            <a:rPr lang="en-GB" dirty="0" err="1"/>
            <a:t>lista</a:t>
          </a:r>
          <a:r>
            <a:rPr lang="en-GB" dirty="0"/>
            <a:t> di quattro tipi di design thinking:</a:t>
          </a:r>
          <a:endParaRPr lang="hr-HR" dirty="0"/>
        </a:p>
      </dgm:t>
    </dgm:pt>
    <dgm:pt modelId="{BEC9C9F6-E558-46EA-8B96-775B4F700920}" type="parTrans" cxnId="{5EA0C4F4-3B08-4EED-8DDC-9679507CE736}">
      <dgm:prSet/>
      <dgm:spPr/>
      <dgm:t>
        <a:bodyPr/>
        <a:lstStyle/>
        <a:p>
          <a:endParaRPr lang="en-US"/>
        </a:p>
      </dgm:t>
    </dgm:pt>
    <dgm:pt modelId="{BB4249AB-6071-4E1D-9967-4ECCA0EB335A}" type="sibTrans" cxnId="{5EA0C4F4-3B08-4EED-8DDC-9679507CE736}">
      <dgm:prSet/>
      <dgm:spPr/>
      <dgm:t>
        <a:bodyPr/>
        <a:lstStyle/>
        <a:p>
          <a:endParaRPr lang="en-US"/>
        </a:p>
      </dgm:t>
    </dgm:pt>
    <dgm:pt modelId="{ABDE8677-C7A5-4C8F-8D24-5FCC32FCEC17}">
      <dgm:prSet custT="1"/>
      <dgm:spPr/>
      <dgm:t>
        <a:bodyPr/>
        <a:lstStyle/>
        <a:p>
          <a:r>
            <a:rPr lang="it-IT" sz="3600" b="1" i="1" dirty="0">
              <a:solidFill>
                <a:srgbClr val="243255"/>
              </a:solidFill>
            </a:rPr>
            <a:t>Risoluzione creativa dei problemi: </a:t>
          </a:r>
          <a:r>
            <a:rPr lang="it-IT" sz="3600" b="0" i="0" dirty="0">
              <a:solidFill>
                <a:srgbClr val="243255"/>
              </a:solidFill>
            </a:rPr>
            <a:t>Risolvere problemi spinosi adottando sia il pensiero analitico che quello intuitivo </a:t>
          </a:r>
          <a:r>
            <a:rPr lang="it-IT" sz="3600" b="1" i="1" dirty="0">
              <a:solidFill>
                <a:srgbClr val="243255"/>
              </a:solidFill>
            </a:rPr>
            <a:t>
Esecuzione dello sprint: </a:t>
          </a:r>
          <a:r>
            <a:rPr lang="it-IT" sz="3600" b="0" i="0" dirty="0">
              <a:solidFill>
                <a:srgbClr val="243255"/>
              </a:solidFill>
            </a:rPr>
            <a:t>Consegnare e testare prodotti fattibili per imparare dai clienti e migliorare la soluzione </a:t>
          </a:r>
          <a:r>
            <a:rPr lang="it-IT" sz="3600" b="1" i="1" dirty="0">
              <a:solidFill>
                <a:srgbClr val="243255"/>
              </a:solidFill>
            </a:rPr>
            <a:t>
Fiducia creativa: </a:t>
          </a:r>
          <a:r>
            <a:rPr lang="it-IT" sz="3600" b="0" i="0" dirty="0">
              <a:solidFill>
                <a:srgbClr val="243255"/>
              </a:solidFill>
            </a:rPr>
            <a:t>Coinvolgere le persone per renderle più fiduciose nei processi creativi </a:t>
          </a:r>
          <a:r>
            <a:rPr lang="it-IT" sz="3600" b="1" i="1" dirty="0">
              <a:solidFill>
                <a:srgbClr val="243255"/>
              </a:solidFill>
            </a:rPr>
            <a:t>
Innovazione di significato: 
</a:t>
          </a:r>
          <a:r>
            <a:rPr lang="it-IT" sz="3600" b="0" i="0" u="none" dirty="0">
              <a:solidFill>
                <a:srgbClr val="243255"/>
              </a:solidFill>
            </a:rPr>
            <a:t>Immaginare nuove direzioni che mirano a proporre esperienze significative alle persone</a:t>
          </a:r>
          <a:endParaRPr lang="hr-HR" sz="3600" dirty="0">
            <a:solidFill>
              <a:srgbClr val="243255"/>
            </a:solidFill>
          </a:endParaRPr>
        </a:p>
      </dgm:t>
    </dgm:pt>
    <dgm:pt modelId="{163BB883-458F-44DF-878B-D728273A582D}" type="parTrans" cxnId="{C04DA569-34CF-4713-8B73-EEBCE67664B0}">
      <dgm:prSet/>
      <dgm:spPr/>
      <dgm:t>
        <a:bodyPr/>
        <a:lstStyle/>
        <a:p>
          <a:endParaRPr lang="en-US"/>
        </a:p>
      </dgm:t>
    </dgm:pt>
    <dgm:pt modelId="{004B01F8-038C-4125-9D39-7A6AA20E17AB}" type="sibTrans" cxnId="{C04DA569-34CF-4713-8B73-EEBCE67664B0}">
      <dgm:prSet/>
      <dgm:spPr/>
      <dgm:t>
        <a:bodyPr/>
        <a:lstStyle/>
        <a:p>
          <a:endParaRPr lang="en-US"/>
        </a:p>
      </dgm:t>
    </dgm:pt>
    <dgm:pt modelId="{F6AE9C80-1365-481F-87B9-0E708FE8C38E}" type="pres">
      <dgm:prSet presAssocID="{81F17DD3-09A1-4574-A79B-4BC337BA2516}" presName="linear" presStyleCnt="0">
        <dgm:presLayoutVars>
          <dgm:animLvl val="lvl"/>
          <dgm:resizeHandles val="exact"/>
        </dgm:presLayoutVars>
      </dgm:prSet>
      <dgm:spPr/>
    </dgm:pt>
    <dgm:pt modelId="{9A925AF4-3F00-4DC8-A7BE-4FEA3959CEB6}" type="pres">
      <dgm:prSet presAssocID="{ECBA7AF9-5576-40F7-AB83-E647E312E2AA}" presName="parentText" presStyleLbl="node1" presStyleIdx="0" presStyleCnt="1" custScaleY="84836">
        <dgm:presLayoutVars>
          <dgm:chMax val="0"/>
          <dgm:bulletEnabled val="1"/>
        </dgm:presLayoutVars>
      </dgm:prSet>
      <dgm:spPr/>
    </dgm:pt>
    <dgm:pt modelId="{CD04DB2F-EB4D-4657-85EB-943F95162FDF}" type="pres">
      <dgm:prSet presAssocID="{ECBA7AF9-5576-40F7-AB83-E647E312E2AA}" presName="childText" presStyleLbl="revTx" presStyleIdx="0" presStyleCnt="1">
        <dgm:presLayoutVars>
          <dgm:bulletEnabled val="1"/>
        </dgm:presLayoutVars>
      </dgm:prSet>
      <dgm:spPr/>
    </dgm:pt>
  </dgm:ptLst>
  <dgm:cxnLst>
    <dgm:cxn modelId="{79A89F60-5E00-457C-A714-27F84AA4DF23}" type="presOf" srcId="{ECBA7AF9-5576-40F7-AB83-E647E312E2AA}" destId="{9A925AF4-3F00-4DC8-A7BE-4FEA3959CEB6}" srcOrd="0" destOrd="0" presId="urn:microsoft.com/office/officeart/2005/8/layout/vList2"/>
    <dgm:cxn modelId="{C04DA569-34CF-4713-8B73-EEBCE67664B0}" srcId="{ECBA7AF9-5576-40F7-AB83-E647E312E2AA}" destId="{ABDE8677-C7A5-4C8F-8D24-5FCC32FCEC17}" srcOrd="0" destOrd="0" parTransId="{163BB883-458F-44DF-878B-D728273A582D}" sibTransId="{004B01F8-038C-4125-9D39-7A6AA20E17AB}"/>
    <dgm:cxn modelId="{62302AAC-060F-47F5-8C0A-1FB1A2888910}" type="presOf" srcId="{ABDE8677-C7A5-4C8F-8D24-5FCC32FCEC17}" destId="{CD04DB2F-EB4D-4657-85EB-943F95162FDF}" srcOrd="0" destOrd="0" presId="urn:microsoft.com/office/officeart/2005/8/layout/vList2"/>
    <dgm:cxn modelId="{4CE419C0-FCD6-40CE-8CF0-F465001B0E8B}" type="presOf" srcId="{81F17DD3-09A1-4574-A79B-4BC337BA2516}" destId="{F6AE9C80-1365-481F-87B9-0E708FE8C38E}" srcOrd="0" destOrd="0" presId="urn:microsoft.com/office/officeart/2005/8/layout/vList2"/>
    <dgm:cxn modelId="{5EA0C4F4-3B08-4EED-8DDC-9679507CE736}" srcId="{81F17DD3-09A1-4574-A79B-4BC337BA2516}" destId="{ECBA7AF9-5576-40F7-AB83-E647E312E2AA}" srcOrd="0" destOrd="0" parTransId="{BEC9C9F6-E558-46EA-8B96-775B4F700920}" sibTransId="{BB4249AB-6071-4E1D-9967-4ECCA0EB335A}"/>
    <dgm:cxn modelId="{8EFBB79F-E89F-4F0E-BBA4-6A91BFFACA26}" type="presParOf" srcId="{F6AE9C80-1365-481F-87B9-0E708FE8C38E}" destId="{9A925AF4-3F00-4DC8-A7BE-4FEA3959CEB6}" srcOrd="0" destOrd="0" presId="urn:microsoft.com/office/officeart/2005/8/layout/vList2"/>
    <dgm:cxn modelId="{ADA7C322-6471-409B-B473-EB0523112F72}" type="presParOf" srcId="{F6AE9C80-1365-481F-87B9-0E708FE8C38E}" destId="{CD04DB2F-EB4D-4657-85EB-943F95162FDF}" srcOrd="1" destOrd="0" presId="urn:microsoft.com/office/officeart/2005/8/layout/vList2"/>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6D34D5-6D4B-4C94-A87B-430E02245C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32A19C-4EE2-416A-9175-B445C7BC34A7}">
      <dgm:prSet/>
      <dgm:spPr>
        <a:solidFill>
          <a:srgbClr val="243255"/>
        </a:solidFill>
      </dgm:spPr>
      <dgm:t>
        <a:bodyPr/>
        <a:lstStyle/>
        <a:p>
          <a:pPr rtl="0"/>
          <a:r>
            <a:rPr lang="en-GB" b="1" dirty="0"/>
            <a:t>Teoria </a:t>
          </a:r>
          <a:r>
            <a:rPr lang="en-GB" b="1" dirty="0" err="1"/>
            <a:t>dell’investimento</a:t>
          </a:r>
          <a:r>
            <a:rPr lang="en-GB" b="1" dirty="0"/>
            <a:t> </a:t>
          </a:r>
          <a:r>
            <a:rPr lang="en-GB" b="1" dirty="0" err="1"/>
            <a:t>della</a:t>
          </a:r>
          <a:r>
            <a:rPr lang="en-GB" b="1" dirty="0"/>
            <a:t> </a:t>
          </a:r>
          <a:r>
            <a:rPr lang="en-GB" b="1" dirty="0" err="1"/>
            <a:t>creatività</a:t>
          </a:r>
          <a:endParaRPr lang="hr-HR" dirty="0"/>
        </a:p>
      </dgm:t>
    </dgm:pt>
    <dgm:pt modelId="{5D0182BF-6515-414A-8243-F933892DB6D1}" type="parTrans" cxnId="{2343A4A9-1660-4B4A-B31F-6780C6736DF8}">
      <dgm:prSet/>
      <dgm:spPr/>
      <dgm:t>
        <a:bodyPr/>
        <a:lstStyle/>
        <a:p>
          <a:endParaRPr lang="en-US"/>
        </a:p>
      </dgm:t>
    </dgm:pt>
    <dgm:pt modelId="{14E929F3-969C-42BC-84C7-6E2338806DE2}" type="sibTrans" cxnId="{2343A4A9-1660-4B4A-B31F-6780C6736DF8}">
      <dgm:prSet/>
      <dgm:spPr/>
      <dgm:t>
        <a:bodyPr/>
        <a:lstStyle/>
        <a:p>
          <a:endParaRPr lang="en-US"/>
        </a:p>
      </dgm:t>
    </dgm:pt>
    <dgm:pt modelId="{DE003A1C-C93E-4E5C-993B-B3B96A1C25B0}" type="pres">
      <dgm:prSet presAssocID="{476D34D5-6D4B-4C94-A87B-430E02245C1B}" presName="linear" presStyleCnt="0">
        <dgm:presLayoutVars>
          <dgm:animLvl val="lvl"/>
          <dgm:resizeHandles val="exact"/>
        </dgm:presLayoutVars>
      </dgm:prSet>
      <dgm:spPr/>
    </dgm:pt>
    <dgm:pt modelId="{D8BC4C90-D9CD-4FD7-9E86-70E93FA0A0BE}" type="pres">
      <dgm:prSet presAssocID="{AD32A19C-4EE2-416A-9175-B445C7BC34A7}" presName="parentText" presStyleLbl="node1" presStyleIdx="0" presStyleCnt="1" custScaleX="99489" custScaleY="105471">
        <dgm:presLayoutVars>
          <dgm:chMax val="0"/>
          <dgm:bulletEnabled val="1"/>
        </dgm:presLayoutVars>
      </dgm:prSet>
      <dgm:spPr/>
    </dgm:pt>
  </dgm:ptLst>
  <dgm:cxnLst>
    <dgm:cxn modelId="{A100D19E-2CB6-4D39-9536-DF673A9E968C}" type="presOf" srcId="{476D34D5-6D4B-4C94-A87B-430E02245C1B}" destId="{DE003A1C-C93E-4E5C-993B-B3B96A1C25B0}" srcOrd="0" destOrd="0" presId="urn:microsoft.com/office/officeart/2005/8/layout/vList2"/>
    <dgm:cxn modelId="{2343A4A9-1660-4B4A-B31F-6780C6736DF8}" srcId="{476D34D5-6D4B-4C94-A87B-430E02245C1B}" destId="{AD32A19C-4EE2-416A-9175-B445C7BC34A7}" srcOrd="0" destOrd="0" parTransId="{5D0182BF-6515-414A-8243-F933892DB6D1}" sibTransId="{14E929F3-969C-42BC-84C7-6E2338806DE2}"/>
    <dgm:cxn modelId="{5E6793D0-D4C9-40FF-9B8C-09A2F5909788}" type="presOf" srcId="{AD32A19C-4EE2-416A-9175-B445C7BC34A7}" destId="{D8BC4C90-D9CD-4FD7-9E86-70E93FA0A0BE}" srcOrd="0" destOrd="0" presId="urn:microsoft.com/office/officeart/2005/8/layout/vList2"/>
    <dgm:cxn modelId="{7EEC894F-01D4-4F00-9736-1A8ECD0B27B8}" type="presParOf" srcId="{DE003A1C-C93E-4E5C-993B-B3B96A1C25B0}" destId="{D8BC4C90-D9CD-4FD7-9E86-70E93FA0A0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D33C3-628D-4FFB-8482-2311D1F1C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37B334-48ED-4808-AD79-D06BEF93098B}">
      <dgm:prSet custT="1"/>
      <dgm:spPr>
        <a:solidFill>
          <a:srgbClr val="243255"/>
        </a:solidFill>
      </dgm:spPr>
      <dgm:t>
        <a:bodyPr/>
        <a:lstStyle/>
        <a:p>
          <a:pPr rtl="0"/>
          <a:r>
            <a:rPr lang="en-GB" sz="4000" b="1" dirty="0" err="1"/>
            <a:t>L’importanza</a:t>
          </a:r>
          <a:r>
            <a:rPr lang="en-GB" sz="4000" b="1" dirty="0"/>
            <a:t> </a:t>
          </a:r>
          <a:r>
            <a:rPr lang="en-GB" sz="4000" b="1" dirty="0" err="1"/>
            <a:t>della</a:t>
          </a:r>
          <a:r>
            <a:rPr lang="en-GB" sz="4000" b="1" dirty="0"/>
            <a:t> </a:t>
          </a:r>
          <a:r>
            <a:rPr lang="en-GB" sz="4000" b="1" dirty="0" err="1"/>
            <a:t>creatività</a:t>
          </a:r>
          <a:endParaRPr lang="hr-HR" sz="4000" dirty="0"/>
        </a:p>
      </dgm:t>
    </dgm:pt>
    <dgm:pt modelId="{A6ABA545-1443-4FE2-8C7D-70C2A8755623}" type="parTrans" cxnId="{987862B2-651A-4021-9618-3C8E324B8356}">
      <dgm:prSet/>
      <dgm:spPr/>
      <dgm:t>
        <a:bodyPr/>
        <a:lstStyle/>
        <a:p>
          <a:endParaRPr lang="en-US"/>
        </a:p>
      </dgm:t>
    </dgm:pt>
    <dgm:pt modelId="{64A21707-A4E5-4266-A989-9CCFF91F2277}" type="sibTrans" cxnId="{987862B2-651A-4021-9618-3C8E324B8356}">
      <dgm:prSet/>
      <dgm:spPr/>
      <dgm:t>
        <a:bodyPr/>
        <a:lstStyle/>
        <a:p>
          <a:endParaRPr lang="en-US"/>
        </a:p>
      </dgm:t>
    </dgm:pt>
    <dgm:pt modelId="{21E48BEC-EEA4-4CA4-A662-BB77DD7CE295}" type="pres">
      <dgm:prSet presAssocID="{7A3D33C3-628D-4FFB-8482-2311D1F1C861}" presName="linear" presStyleCnt="0">
        <dgm:presLayoutVars>
          <dgm:animLvl val="lvl"/>
          <dgm:resizeHandles val="exact"/>
        </dgm:presLayoutVars>
      </dgm:prSet>
      <dgm:spPr/>
    </dgm:pt>
    <dgm:pt modelId="{FAA37E14-4DBF-4465-AA1B-1CBB6F8FF855}" type="pres">
      <dgm:prSet presAssocID="{C737B334-48ED-4808-AD79-D06BEF93098B}" presName="parentText" presStyleLbl="node1" presStyleIdx="0" presStyleCnt="1" custScaleX="95780" custScaleY="84954" custLinFactNeighborX="-2150" custLinFactNeighborY="6104">
        <dgm:presLayoutVars>
          <dgm:chMax val="0"/>
          <dgm:bulletEnabled val="1"/>
        </dgm:presLayoutVars>
      </dgm:prSet>
      <dgm:spPr/>
    </dgm:pt>
  </dgm:ptLst>
  <dgm:cxnLst>
    <dgm:cxn modelId="{987862B2-651A-4021-9618-3C8E324B8356}" srcId="{7A3D33C3-628D-4FFB-8482-2311D1F1C861}" destId="{C737B334-48ED-4808-AD79-D06BEF93098B}" srcOrd="0" destOrd="0" parTransId="{A6ABA545-1443-4FE2-8C7D-70C2A8755623}" sibTransId="{64A21707-A4E5-4266-A989-9CCFF91F2277}"/>
    <dgm:cxn modelId="{ACC974C8-007D-451C-A2E7-C335AB9D7003}" type="presOf" srcId="{7A3D33C3-628D-4FFB-8482-2311D1F1C861}" destId="{21E48BEC-EEA4-4CA4-A662-BB77DD7CE295}" srcOrd="0" destOrd="0" presId="urn:microsoft.com/office/officeart/2005/8/layout/vList2"/>
    <dgm:cxn modelId="{C0AED2EC-E9DD-4826-8184-7883A9F9F907}" type="presOf" srcId="{C737B334-48ED-4808-AD79-D06BEF93098B}" destId="{FAA37E14-4DBF-4465-AA1B-1CBB6F8FF855}" srcOrd="0" destOrd="0" presId="urn:microsoft.com/office/officeart/2005/8/layout/vList2"/>
    <dgm:cxn modelId="{9E069436-1288-4299-84D0-B0E21F3EECAE}" type="presParOf" srcId="{21E48BEC-EEA4-4CA4-A662-BB77DD7CE295}" destId="{FAA37E14-4DBF-4465-AA1B-1CBB6F8FF85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C8857-0932-4AC7-BD63-5A1EB6029997}"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hr-HR"/>
        </a:p>
      </dgm:t>
    </dgm:pt>
    <dgm:pt modelId="{21BF8D8A-861A-4DF9-90EC-F533FDE41FBF}">
      <dgm:prSet phldrT="[Text]" custT="1"/>
      <dgm:spPr>
        <a:solidFill>
          <a:srgbClr val="243255"/>
        </a:solidFill>
      </dgm:spPr>
      <dgm:t>
        <a:bodyPr/>
        <a:lstStyle/>
        <a:p>
          <a:r>
            <a:rPr lang="en-GB" sz="3200" noProof="0" dirty="0" err="1"/>
            <a:t>Livello</a:t>
          </a:r>
          <a:r>
            <a:rPr lang="en-GB" sz="3200" noProof="0" dirty="0"/>
            <a:t> </a:t>
          </a:r>
          <a:r>
            <a:rPr lang="en-GB" sz="3200" noProof="0" dirty="0" err="1"/>
            <a:t>individuale</a:t>
          </a:r>
          <a:endParaRPr lang="en-GB" sz="3200" noProof="0" dirty="0"/>
        </a:p>
      </dgm:t>
    </dgm:pt>
    <dgm:pt modelId="{F21274AC-59FC-4B3F-B28D-11DA62F738F4}" type="parTrans" cxnId="{F2148F55-14E6-4549-970F-BB132939BE7A}">
      <dgm:prSet/>
      <dgm:spPr/>
      <dgm:t>
        <a:bodyPr/>
        <a:lstStyle/>
        <a:p>
          <a:endParaRPr lang="hr-HR"/>
        </a:p>
      </dgm:t>
    </dgm:pt>
    <dgm:pt modelId="{FCA86EB2-4E33-450D-AA6D-B7ADE29F4D70}" type="sibTrans" cxnId="{F2148F55-14E6-4549-970F-BB132939BE7A}">
      <dgm:prSet/>
      <dgm:spPr/>
      <dgm:t>
        <a:bodyPr/>
        <a:lstStyle/>
        <a:p>
          <a:endParaRPr lang="hr-HR"/>
        </a:p>
      </dgm:t>
    </dgm:pt>
    <dgm:pt modelId="{F2CEAE8F-EB5E-436F-A511-525561F801BC}">
      <dgm:prSet phldrT="[Text]" custT="1"/>
      <dgm:spPr/>
      <dgm:t>
        <a:bodyPr/>
        <a:lstStyle/>
        <a:p>
          <a:r>
            <a:rPr lang="en-US" sz="2800" dirty="0" err="1">
              <a:solidFill>
                <a:srgbClr val="C00000"/>
              </a:solidFill>
            </a:rPr>
            <a:t>Risolvere</a:t>
          </a:r>
          <a:r>
            <a:rPr lang="en-US" sz="2800" dirty="0">
              <a:solidFill>
                <a:srgbClr val="C00000"/>
              </a:solidFill>
            </a:rPr>
            <a:t> </a:t>
          </a:r>
          <a:r>
            <a:rPr lang="en-US" sz="2800" dirty="0" err="1">
              <a:solidFill>
                <a:srgbClr val="C00000"/>
              </a:solidFill>
            </a:rPr>
            <a:t>problemi</a:t>
          </a:r>
          <a:r>
            <a:rPr lang="en-US" sz="2800" dirty="0">
              <a:solidFill>
                <a:srgbClr val="C00000"/>
              </a:solidFill>
            </a:rPr>
            <a:t> </a:t>
          </a:r>
          <a:r>
            <a:rPr lang="en-US" sz="2800" dirty="0" err="1">
              <a:solidFill>
                <a:srgbClr val="C00000"/>
              </a:solidFill>
            </a:rPr>
            <a:t>nel</a:t>
          </a:r>
          <a:r>
            <a:rPr lang="en-US" sz="2800" dirty="0">
              <a:solidFill>
                <a:srgbClr val="C00000"/>
              </a:solidFill>
            </a:rPr>
            <a:t> </a:t>
          </a:r>
          <a:r>
            <a:rPr lang="en-US" sz="2800" dirty="0" err="1">
              <a:solidFill>
                <a:srgbClr val="C00000"/>
              </a:solidFill>
            </a:rPr>
            <a:t>quotidiano</a:t>
          </a:r>
          <a:r>
            <a:rPr lang="en-US" sz="2800" dirty="0">
              <a:solidFill>
                <a:srgbClr val="C00000"/>
              </a:solidFill>
            </a:rPr>
            <a:t> e a </a:t>
          </a:r>
          <a:r>
            <a:rPr lang="en-US" sz="2800" dirty="0" err="1">
              <a:solidFill>
                <a:srgbClr val="C00000"/>
              </a:solidFill>
            </a:rPr>
            <a:t>lavoro</a:t>
          </a:r>
          <a:endParaRPr lang="hr-HR" sz="2800" dirty="0">
            <a:solidFill>
              <a:srgbClr val="C00000"/>
            </a:solidFill>
          </a:endParaRPr>
        </a:p>
      </dgm:t>
    </dgm:pt>
    <dgm:pt modelId="{1C33AF83-660D-43BD-87E8-CF50CC944BC7}" type="parTrans" cxnId="{8EC45A42-B2B7-48BE-A9A3-13103B463EC3}">
      <dgm:prSet/>
      <dgm:spPr/>
      <dgm:t>
        <a:bodyPr/>
        <a:lstStyle/>
        <a:p>
          <a:endParaRPr lang="hr-HR"/>
        </a:p>
      </dgm:t>
    </dgm:pt>
    <dgm:pt modelId="{9142054A-A099-430E-979F-A3CAA7429D7E}" type="sibTrans" cxnId="{8EC45A42-B2B7-48BE-A9A3-13103B463EC3}">
      <dgm:prSet/>
      <dgm:spPr/>
      <dgm:t>
        <a:bodyPr/>
        <a:lstStyle/>
        <a:p>
          <a:endParaRPr lang="hr-HR"/>
        </a:p>
      </dgm:t>
    </dgm:pt>
    <dgm:pt modelId="{14A36E9B-3BF3-42AF-9184-AB8A4F9A0E96}">
      <dgm:prSet phldrT="[Text]" custT="1"/>
      <dgm:spPr>
        <a:solidFill>
          <a:srgbClr val="243255"/>
        </a:solidFill>
      </dgm:spPr>
      <dgm:t>
        <a:bodyPr/>
        <a:lstStyle/>
        <a:p>
          <a:r>
            <a:rPr lang="en-GB" sz="3200" noProof="0" dirty="0" err="1"/>
            <a:t>Livello</a:t>
          </a:r>
          <a:r>
            <a:rPr lang="en-GB" sz="3200" noProof="0" dirty="0"/>
            <a:t> </a:t>
          </a:r>
          <a:r>
            <a:rPr lang="en-GB" sz="3200" noProof="0" dirty="0" err="1"/>
            <a:t>societario</a:t>
          </a:r>
          <a:endParaRPr lang="en-GB" sz="3200" noProof="0" dirty="0"/>
        </a:p>
      </dgm:t>
    </dgm:pt>
    <dgm:pt modelId="{DF4D9A95-EBBC-4570-B83F-6F34CD39047B}" type="parTrans" cxnId="{DBE8B8F3-7DE7-4169-AB9F-6C84AB59F24C}">
      <dgm:prSet/>
      <dgm:spPr/>
      <dgm:t>
        <a:bodyPr/>
        <a:lstStyle/>
        <a:p>
          <a:endParaRPr lang="hr-HR"/>
        </a:p>
      </dgm:t>
    </dgm:pt>
    <dgm:pt modelId="{20BA0BF3-098C-4766-936F-B6B34BCDD91A}" type="sibTrans" cxnId="{DBE8B8F3-7DE7-4169-AB9F-6C84AB59F24C}">
      <dgm:prSet/>
      <dgm:spPr/>
      <dgm:t>
        <a:bodyPr/>
        <a:lstStyle/>
        <a:p>
          <a:endParaRPr lang="hr-HR"/>
        </a:p>
      </dgm:t>
    </dgm:pt>
    <dgm:pt modelId="{A7CF1C0D-ECEA-4548-A8C6-6A99031D4D23}">
      <dgm:prSet phldrT="[Text]" custT="1"/>
      <dgm:spPr/>
      <dgm:t>
        <a:bodyPr/>
        <a:lstStyle/>
        <a:p>
          <a:r>
            <a:rPr lang="en-US" sz="2800" dirty="0" err="1">
              <a:solidFill>
                <a:srgbClr val="C00000"/>
              </a:solidFill>
            </a:rPr>
            <a:t>Nuove</a:t>
          </a:r>
          <a:r>
            <a:rPr lang="en-US" sz="2800" dirty="0">
              <a:solidFill>
                <a:srgbClr val="C00000"/>
              </a:solidFill>
            </a:rPr>
            <a:t> </a:t>
          </a:r>
          <a:r>
            <a:rPr lang="en-US" sz="2800" dirty="0" err="1">
              <a:solidFill>
                <a:srgbClr val="C00000"/>
              </a:solidFill>
            </a:rPr>
            <a:t>conoscenze</a:t>
          </a:r>
          <a:r>
            <a:rPr lang="en-US" sz="2800" dirty="0">
              <a:solidFill>
                <a:srgbClr val="C00000"/>
              </a:solidFill>
            </a:rPr>
            <a:t> </a:t>
          </a:r>
          <a:r>
            <a:rPr lang="en-US" sz="2800" dirty="0" err="1">
              <a:solidFill>
                <a:srgbClr val="C00000"/>
              </a:solidFill>
            </a:rPr>
            <a:t>scientifiche</a:t>
          </a:r>
          <a:r>
            <a:rPr lang="en-US" sz="2800" dirty="0">
              <a:solidFill>
                <a:srgbClr val="C00000"/>
              </a:solidFill>
            </a:rPr>
            <a:t>, </a:t>
          </a:r>
          <a:r>
            <a:rPr lang="en-US" sz="2800" dirty="0" err="1">
              <a:solidFill>
                <a:srgbClr val="C00000"/>
              </a:solidFill>
            </a:rPr>
            <a:t>nuovi</a:t>
          </a:r>
          <a:r>
            <a:rPr lang="en-US" sz="2800" dirty="0">
              <a:solidFill>
                <a:srgbClr val="C00000"/>
              </a:solidFill>
            </a:rPr>
            <a:t> </a:t>
          </a:r>
          <a:r>
            <a:rPr lang="en-US" sz="2800" dirty="0" err="1">
              <a:solidFill>
                <a:srgbClr val="C00000"/>
              </a:solidFill>
            </a:rPr>
            <a:t>movimenti</a:t>
          </a:r>
          <a:r>
            <a:rPr lang="en-US" sz="2800" dirty="0">
              <a:solidFill>
                <a:srgbClr val="C00000"/>
              </a:solidFill>
            </a:rPr>
            <a:t> </a:t>
          </a:r>
          <a:r>
            <a:rPr lang="en-US" sz="2800" dirty="0" err="1">
              <a:solidFill>
                <a:srgbClr val="C00000"/>
              </a:solidFill>
            </a:rPr>
            <a:t>nelle</a:t>
          </a:r>
          <a:r>
            <a:rPr lang="en-US" sz="2800" dirty="0">
              <a:solidFill>
                <a:srgbClr val="C00000"/>
              </a:solidFill>
            </a:rPr>
            <a:t> arti, </a:t>
          </a:r>
          <a:r>
            <a:rPr lang="en-US" sz="2800" dirty="0" err="1">
              <a:solidFill>
                <a:srgbClr val="C00000"/>
              </a:solidFill>
            </a:rPr>
            <a:t>nuove</a:t>
          </a:r>
          <a:r>
            <a:rPr lang="en-US" sz="2800" dirty="0">
              <a:solidFill>
                <a:srgbClr val="C00000"/>
              </a:solidFill>
            </a:rPr>
            <a:t> </a:t>
          </a:r>
          <a:r>
            <a:rPr lang="en-US" sz="2800" dirty="0" err="1">
              <a:solidFill>
                <a:srgbClr val="C00000"/>
              </a:solidFill>
            </a:rPr>
            <a:t>invenzioni</a:t>
          </a:r>
          <a:endParaRPr lang="hr-HR" sz="2800" dirty="0">
            <a:solidFill>
              <a:srgbClr val="C00000"/>
            </a:solidFill>
          </a:endParaRPr>
        </a:p>
      </dgm:t>
    </dgm:pt>
    <dgm:pt modelId="{D4A7008D-C420-42AF-B2E5-5CAA88EEFF12}" type="parTrans" cxnId="{B925B802-0C40-4520-B72B-45FAD071DDDC}">
      <dgm:prSet/>
      <dgm:spPr/>
      <dgm:t>
        <a:bodyPr/>
        <a:lstStyle/>
        <a:p>
          <a:endParaRPr lang="hr-HR"/>
        </a:p>
      </dgm:t>
    </dgm:pt>
    <dgm:pt modelId="{4A39C2F8-953E-4773-8C03-22857E9A98D8}" type="sibTrans" cxnId="{B925B802-0C40-4520-B72B-45FAD071DDDC}">
      <dgm:prSet/>
      <dgm:spPr/>
      <dgm:t>
        <a:bodyPr/>
        <a:lstStyle/>
        <a:p>
          <a:endParaRPr lang="hr-HR"/>
        </a:p>
      </dgm:t>
    </dgm:pt>
    <dgm:pt modelId="{802C8410-4F69-4C25-A4B8-E4427D9BCCCE}">
      <dgm:prSet phldrT="[Text]" custT="1"/>
      <dgm:spPr>
        <a:solidFill>
          <a:srgbClr val="243255"/>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noProof="0" dirty="0" err="1"/>
            <a:t>Importanza</a:t>
          </a:r>
          <a:r>
            <a:rPr lang="en-GB" sz="3200" noProof="0" dirty="0"/>
            <a:t> </a:t>
          </a:r>
          <a:r>
            <a:rPr lang="en-GB" sz="3200" noProof="0" dirty="0" err="1"/>
            <a:t>economica</a:t>
          </a:r>
          <a:endParaRPr lang="en-GB" sz="3200" noProof="0" dirty="0"/>
        </a:p>
      </dgm:t>
    </dgm:pt>
    <dgm:pt modelId="{4A6D81AF-BCF7-4DFC-A23B-81C22D6BA312}" type="parTrans" cxnId="{5BBE9AFF-E049-48D2-8FC2-AD2B4FCD5FB7}">
      <dgm:prSet/>
      <dgm:spPr/>
      <dgm:t>
        <a:bodyPr/>
        <a:lstStyle/>
        <a:p>
          <a:endParaRPr lang="hr-HR"/>
        </a:p>
      </dgm:t>
    </dgm:pt>
    <dgm:pt modelId="{74492595-71CF-4152-9AB8-CAFA278296EF}" type="sibTrans" cxnId="{5BBE9AFF-E049-48D2-8FC2-AD2B4FCD5FB7}">
      <dgm:prSet/>
      <dgm:spPr/>
      <dgm:t>
        <a:bodyPr/>
        <a:lstStyle/>
        <a:p>
          <a:endParaRPr lang="hr-HR"/>
        </a:p>
      </dgm:t>
    </dgm:pt>
    <dgm:pt modelId="{97075A62-D073-42F8-A8C5-52EC9DD69B80}">
      <dgm:prSet phldrT="[Text]" custT="1"/>
      <dgm:spPr/>
      <dgm:t>
        <a:bodyPr/>
        <a:lstStyle/>
        <a:p>
          <a:r>
            <a:rPr lang="en-US" sz="2800" dirty="0" err="1">
              <a:solidFill>
                <a:srgbClr val="C00000"/>
              </a:solidFill>
            </a:rPr>
            <a:t>Nuovi</a:t>
          </a:r>
          <a:r>
            <a:rPr lang="en-US" sz="2800" dirty="0">
              <a:solidFill>
                <a:srgbClr val="C00000"/>
              </a:solidFill>
            </a:rPr>
            <a:t> </a:t>
          </a:r>
          <a:r>
            <a:rPr lang="en-US" sz="2800" dirty="0" err="1">
              <a:solidFill>
                <a:srgbClr val="C00000"/>
              </a:solidFill>
            </a:rPr>
            <a:t>prodotti</a:t>
          </a:r>
          <a:r>
            <a:rPr lang="en-US" sz="2800" dirty="0">
              <a:solidFill>
                <a:srgbClr val="C00000"/>
              </a:solidFill>
            </a:rPr>
            <a:t> e </a:t>
          </a:r>
          <a:r>
            <a:rPr lang="en-US" sz="2800" dirty="0" err="1">
              <a:solidFill>
                <a:srgbClr val="C00000"/>
              </a:solidFill>
            </a:rPr>
            <a:t>servizi</a:t>
          </a:r>
          <a:r>
            <a:rPr lang="en-US" sz="2800" dirty="0">
              <a:solidFill>
                <a:srgbClr val="C00000"/>
              </a:solidFill>
            </a:rPr>
            <a:t> </a:t>
          </a:r>
          <a:r>
            <a:rPr lang="en-US" sz="2800" dirty="0" err="1">
              <a:solidFill>
                <a:srgbClr val="C00000"/>
              </a:solidFill>
            </a:rPr>
            <a:t>creano</a:t>
          </a:r>
          <a:r>
            <a:rPr lang="en-US" sz="2800" dirty="0">
              <a:solidFill>
                <a:srgbClr val="C00000"/>
              </a:solidFill>
            </a:rPr>
            <a:t> </a:t>
          </a:r>
          <a:r>
            <a:rPr lang="en-US" sz="2800" dirty="0" err="1">
              <a:solidFill>
                <a:srgbClr val="C00000"/>
              </a:solidFill>
            </a:rPr>
            <a:t>lavori</a:t>
          </a:r>
          <a:endParaRPr lang="hr-HR" sz="2800" dirty="0">
            <a:solidFill>
              <a:srgbClr val="C00000"/>
            </a:solidFill>
          </a:endParaRPr>
        </a:p>
      </dgm:t>
    </dgm:pt>
    <dgm:pt modelId="{410927D1-A68A-4397-8581-D925F95466C3}" type="sibTrans" cxnId="{BDD567B3-C422-4742-98A5-B8079EEB9EE3}">
      <dgm:prSet/>
      <dgm:spPr/>
      <dgm:t>
        <a:bodyPr/>
        <a:lstStyle/>
        <a:p>
          <a:endParaRPr lang="hr-HR"/>
        </a:p>
      </dgm:t>
    </dgm:pt>
    <dgm:pt modelId="{FA8885FA-9F72-412B-A2C9-4A3EDC46994B}" type="parTrans" cxnId="{BDD567B3-C422-4742-98A5-B8079EEB9EE3}">
      <dgm:prSet/>
      <dgm:spPr/>
      <dgm:t>
        <a:bodyPr/>
        <a:lstStyle/>
        <a:p>
          <a:endParaRPr lang="hr-HR"/>
        </a:p>
      </dgm:t>
    </dgm:pt>
    <dgm:pt modelId="{3EA56B01-BB93-40FD-8346-CAF4EAECB391}" type="pres">
      <dgm:prSet presAssocID="{483C8857-0932-4AC7-BD63-5A1EB6029997}" presName="Name0" presStyleCnt="0">
        <dgm:presLayoutVars>
          <dgm:dir/>
          <dgm:animLvl val="lvl"/>
          <dgm:resizeHandles val="exact"/>
        </dgm:presLayoutVars>
      </dgm:prSet>
      <dgm:spPr/>
    </dgm:pt>
    <dgm:pt modelId="{94A2DC8C-645D-46C1-BEF6-368BACA73462}" type="pres">
      <dgm:prSet presAssocID="{21BF8D8A-861A-4DF9-90EC-F533FDE41FBF}" presName="linNode" presStyleCnt="0"/>
      <dgm:spPr/>
    </dgm:pt>
    <dgm:pt modelId="{E1534FEC-4C35-484A-ABBB-B1099D4B2696}" type="pres">
      <dgm:prSet presAssocID="{21BF8D8A-861A-4DF9-90EC-F533FDE41FBF}" presName="parentText" presStyleLbl="node1" presStyleIdx="0" presStyleCnt="3" custScaleX="154803" custScaleY="59745">
        <dgm:presLayoutVars>
          <dgm:chMax val="1"/>
          <dgm:bulletEnabled val="1"/>
        </dgm:presLayoutVars>
      </dgm:prSet>
      <dgm:spPr/>
    </dgm:pt>
    <dgm:pt modelId="{5D28BFC0-C28E-48CD-AAE7-42B27B46BE28}" type="pres">
      <dgm:prSet presAssocID="{21BF8D8A-861A-4DF9-90EC-F533FDE41FBF}" presName="descendantText" presStyleLbl="alignAccFollowNode1" presStyleIdx="0" presStyleCnt="3">
        <dgm:presLayoutVars>
          <dgm:bulletEnabled val="1"/>
        </dgm:presLayoutVars>
      </dgm:prSet>
      <dgm:spPr/>
    </dgm:pt>
    <dgm:pt modelId="{02260332-0083-4770-91CA-6087602FA9EB}" type="pres">
      <dgm:prSet presAssocID="{FCA86EB2-4E33-450D-AA6D-B7ADE29F4D70}" presName="sp" presStyleCnt="0"/>
      <dgm:spPr/>
    </dgm:pt>
    <dgm:pt modelId="{DD5CA113-9882-4387-9AD4-EA199377E2DA}" type="pres">
      <dgm:prSet presAssocID="{14A36E9B-3BF3-42AF-9184-AB8A4F9A0E96}" presName="linNode" presStyleCnt="0"/>
      <dgm:spPr/>
    </dgm:pt>
    <dgm:pt modelId="{ED7A3EE9-A2B9-451A-BA46-9BE4AFB6697F}" type="pres">
      <dgm:prSet presAssocID="{14A36E9B-3BF3-42AF-9184-AB8A4F9A0E96}" presName="parentText" presStyleLbl="node1" presStyleIdx="1" presStyleCnt="3" custScaleX="154478" custScaleY="63038">
        <dgm:presLayoutVars>
          <dgm:chMax val="1"/>
          <dgm:bulletEnabled val="1"/>
        </dgm:presLayoutVars>
      </dgm:prSet>
      <dgm:spPr/>
    </dgm:pt>
    <dgm:pt modelId="{6F188ED6-B9A0-4E54-A7D8-F36F49A4A13A}" type="pres">
      <dgm:prSet presAssocID="{14A36E9B-3BF3-42AF-9184-AB8A4F9A0E96}" presName="descendantText" presStyleLbl="alignAccFollowNode1" presStyleIdx="1" presStyleCnt="3">
        <dgm:presLayoutVars>
          <dgm:bulletEnabled val="1"/>
        </dgm:presLayoutVars>
      </dgm:prSet>
      <dgm:spPr/>
    </dgm:pt>
    <dgm:pt modelId="{04EFF573-B0B9-4FE7-872B-A4C0458FF9DA}" type="pres">
      <dgm:prSet presAssocID="{20BA0BF3-098C-4766-936F-B6B34BCDD91A}" presName="sp" presStyleCnt="0"/>
      <dgm:spPr/>
    </dgm:pt>
    <dgm:pt modelId="{E80D789A-B7E9-4813-A578-56BDF02F742E}" type="pres">
      <dgm:prSet presAssocID="{802C8410-4F69-4C25-A4B8-E4427D9BCCCE}" presName="linNode" presStyleCnt="0"/>
      <dgm:spPr/>
    </dgm:pt>
    <dgm:pt modelId="{B725AE02-4317-4683-ADAA-B985F65A01CB}" type="pres">
      <dgm:prSet presAssocID="{802C8410-4F69-4C25-A4B8-E4427D9BCCCE}" presName="parentText" presStyleLbl="node1" presStyleIdx="2" presStyleCnt="3" custScaleX="129222" custScaleY="56888">
        <dgm:presLayoutVars>
          <dgm:chMax val="1"/>
          <dgm:bulletEnabled val="1"/>
        </dgm:presLayoutVars>
      </dgm:prSet>
      <dgm:spPr/>
    </dgm:pt>
    <dgm:pt modelId="{DB93C367-2312-4D63-8B3C-187D81AB16DA}" type="pres">
      <dgm:prSet presAssocID="{802C8410-4F69-4C25-A4B8-E4427D9BCCCE}" presName="descendantText" presStyleLbl="alignAccFollowNode1" presStyleIdx="2" presStyleCnt="3" custScaleX="83544">
        <dgm:presLayoutVars>
          <dgm:bulletEnabled val="1"/>
        </dgm:presLayoutVars>
      </dgm:prSet>
      <dgm:spPr/>
    </dgm:pt>
  </dgm:ptLst>
  <dgm:cxnLst>
    <dgm:cxn modelId="{B925B802-0C40-4520-B72B-45FAD071DDDC}" srcId="{14A36E9B-3BF3-42AF-9184-AB8A4F9A0E96}" destId="{A7CF1C0D-ECEA-4548-A8C6-6A99031D4D23}" srcOrd="0" destOrd="0" parTransId="{D4A7008D-C420-42AF-B2E5-5CAA88EEFF12}" sibTransId="{4A39C2F8-953E-4773-8C03-22857E9A98D8}"/>
    <dgm:cxn modelId="{CCFDFC0F-95B5-4365-B392-BBC0270365F5}" type="presOf" srcId="{F2CEAE8F-EB5E-436F-A511-525561F801BC}" destId="{5D28BFC0-C28E-48CD-AAE7-42B27B46BE28}" srcOrd="0" destOrd="0" presId="urn:microsoft.com/office/officeart/2005/8/layout/vList5"/>
    <dgm:cxn modelId="{7F15A732-82F5-4E79-BCCB-429D602E1C91}" type="presOf" srcId="{A7CF1C0D-ECEA-4548-A8C6-6A99031D4D23}" destId="{6F188ED6-B9A0-4E54-A7D8-F36F49A4A13A}" srcOrd="0" destOrd="0" presId="urn:microsoft.com/office/officeart/2005/8/layout/vList5"/>
    <dgm:cxn modelId="{8EC45A42-B2B7-48BE-A9A3-13103B463EC3}" srcId="{21BF8D8A-861A-4DF9-90EC-F533FDE41FBF}" destId="{F2CEAE8F-EB5E-436F-A511-525561F801BC}" srcOrd="0" destOrd="0" parTransId="{1C33AF83-660D-43BD-87E8-CF50CC944BC7}" sibTransId="{9142054A-A099-430E-979F-A3CAA7429D7E}"/>
    <dgm:cxn modelId="{F2148F55-14E6-4549-970F-BB132939BE7A}" srcId="{483C8857-0932-4AC7-BD63-5A1EB6029997}" destId="{21BF8D8A-861A-4DF9-90EC-F533FDE41FBF}" srcOrd="0" destOrd="0" parTransId="{F21274AC-59FC-4B3F-B28D-11DA62F738F4}" sibTransId="{FCA86EB2-4E33-450D-AA6D-B7ADE29F4D70}"/>
    <dgm:cxn modelId="{3676F06E-C586-45B0-A58E-C85B03F5AC40}" type="presOf" srcId="{21BF8D8A-861A-4DF9-90EC-F533FDE41FBF}" destId="{E1534FEC-4C35-484A-ABBB-B1099D4B2696}" srcOrd="0" destOrd="0" presId="urn:microsoft.com/office/officeart/2005/8/layout/vList5"/>
    <dgm:cxn modelId="{EDCD5E80-2501-48E6-9D4E-D90083B3918C}" type="presOf" srcId="{483C8857-0932-4AC7-BD63-5A1EB6029997}" destId="{3EA56B01-BB93-40FD-8346-CAF4EAECB391}" srcOrd="0" destOrd="0" presId="urn:microsoft.com/office/officeart/2005/8/layout/vList5"/>
    <dgm:cxn modelId="{CC03B8A7-7E5A-4A4E-8D51-DB533E8FD819}" type="presOf" srcId="{14A36E9B-3BF3-42AF-9184-AB8A4F9A0E96}" destId="{ED7A3EE9-A2B9-451A-BA46-9BE4AFB6697F}" srcOrd="0" destOrd="0" presId="urn:microsoft.com/office/officeart/2005/8/layout/vList5"/>
    <dgm:cxn modelId="{BDD567B3-C422-4742-98A5-B8079EEB9EE3}" srcId="{802C8410-4F69-4C25-A4B8-E4427D9BCCCE}" destId="{97075A62-D073-42F8-A8C5-52EC9DD69B80}" srcOrd="0" destOrd="0" parTransId="{FA8885FA-9F72-412B-A2C9-4A3EDC46994B}" sibTransId="{410927D1-A68A-4397-8581-D925F95466C3}"/>
    <dgm:cxn modelId="{670E6DC0-59F7-48C3-9E24-02BEE53748AA}" type="presOf" srcId="{802C8410-4F69-4C25-A4B8-E4427D9BCCCE}" destId="{B725AE02-4317-4683-ADAA-B985F65A01CB}" srcOrd="0" destOrd="0" presId="urn:microsoft.com/office/officeart/2005/8/layout/vList5"/>
    <dgm:cxn modelId="{2BCE46C7-1731-46D8-8465-002156122B17}" type="presOf" srcId="{97075A62-D073-42F8-A8C5-52EC9DD69B80}" destId="{DB93C367-2312-4D63-8B3C-187D81AB16DA}" srcOrd="0" destOrd="0" presId="urn:microsoft.com/office/officeart/2005/8/layout/vList5"/>
    <dgm:cxn modelId="{DBE8B8F3-7DE7-4169-AB9F-6C84AB59F24C}" srcId="{483C8857-0932-4AC7-BD63-5A1EB6029997}" destId="{14A36E9B-3BF3-42AF-9184-AB8A4F9A0E96}" srcOrd="1" destOrd="0" parTransId="{DF4D9A95-EBBC-4570-B83F-6F34CD39047B}" sibTransId="{20BA0BF3-098C-4766-936F-B6B34BCDD91A}"/>
    <dgm:cxn modelId="{5BBE9AFF-E049-48D2-8FC2-AD2B4FCD5FB7}" srcId="{483C8857-0932-4AC7-BD63-5A1EB6029997}" destId="{802C8410-4F69-4C25-A4B8-E4427D9BCCCE}" srcOrd="2" destOrd="0" parTransId="{4A6D81AF-BCF7-4DFC-A23B-81C22D6BA312}" sibTransId="{74492595-71CF-4152-9AB8-CAFA278296EF}"/>
    <dgm:cxn modelId="{D4AC4CD5-2CCF-4A0A-A325-2226FFF7F875}" type="presParOf" srcId="{3EA56B01-BB93-40FD-8346-CAF4EAECB391}" destId="{94A2DC8C-645D-46C1-BEF6-368BACA73462}" srcOrd="0" destOrd="0" presId="urn:microsoft.com/office/officeart/2005/8/layout/vList5"/>
    <dgm:cxn modelId="{24828286-BCF1-40BB-BAD9-1AD527D4C5F5}" type="presParOf" srcId="{94A2DC8C-645D-46C1-BEF6-368BACA73462}" destId="{E1534FEC-4C35-484A-ABBB-B1099D4B2696}" srcOrd="0" destOrd="0" presId="urn:microsoft.com/office/officeart/2005/8/layout/vList5"/>
    <dgm:cxn modelId="{2D94A66A-0327-4B36-9E0F-ED033E19EA35}" type="presParOf" srcId="{94A2DC8C-645D-46C1-BEF6-368BACA73462}" destId="{5D28BFC0-C28E-48CD-AAE7-42B27B46BE28}" srcOrd="1" destOrd="0" presId="urn:microsoft.com/office/officeart/2005/8/layout/vList5"/>
    <dgm:cxn modelId="{221435BC-E9AD-4262-98D7-0660E92155BB}" type="presParOf" srcId="{3EA56B01-BB93-40FD-8346-CAF4EAECB391}" destId="{02260332-0083-4770-91CA-6087602FA9EB}" srcOrd="1" destOrd="0" presId="urn:microsoft.com/office/officeart/2005/8/layout/vList5"/>
    <dgm:cxn modelId="{F50E7E02-0F80-45CF-922A-9F1BB848332D}" type="presParOf" srcId="{3EA56B01-BB93-40FD-8346-CAF4EAECB391}" destId="{DD5CA113-9882-4387-9AD4-EA199377E2DA}" srcOrd="2" destOrd="0" presId="urn:microsoft.com/office/officeart/2005/8/layout/vList5"/>
    <dgm:cxn modelId="{1446F184-122C-4C0B-8A33-D2B5B00CBD2A}" type="presParOf" srcId="{DD5CA113-9882-4387-9AD4-EA199377E2DA}" destId="{ED7A3EE9-A2B9-451A-BA46-9BE4AFB6697F}" srcOrd="0" destOrd="0" presId="urn:microsoft.com/office/officeart/2005/8/layout/vList5"/>
    <dgm:cxn modelId="{F3F98171-F63F-4618-BA43-2F0833895588}" type="presParOf" srcId="{DD5CA113-9882-4387-9AD4-EA199377E2DA}" destId="{6F188ED6-B9A0-4E54-A7D8-F36F49A4A13A}" srcOrd="1" destOrd="0" presId="urn:microsoft.com/office/officeart/2005/8/layout/vList5"/>
    <dgm:cxn modelId="{4F2F27DE-0C17-4DD2-A24D-03B0D1A4BD66}" type="presParOf" srcId="{3EA56B01-BB93-40FD-8346-CAF4EAECB391}" destId="{04EFF573-B0B9-4FE7-872B-A4C0458FF9DA}" srcOrd="3" destOrd="0" presId="urn:microsoft.com/office/officeart/2005/8/layout/vList5"/>
    <dgm:cxn modelId="{DB2B6633-9D21-4FD4-ACA4-B4D1AFA94B51}" type="presParOf" srcId="{3EA56B01-BB93-40FD-8346-CAF4EAECB391}" destId="{E80D789A-B7E9-4813-A578-56BDF02F742E}" srcOrd="4" destOrd="0" presId="urn:microsoft.com/office/officeart/2005/8/layout/vList5"/>
    <dgm:cxn modelId="{B072CC0C-4C48-4195-B9AA-DFC56E0C196A}" type="presParOf" srcId="{E80D789A-B7E9-4813-A578-56BDF02F742E}" destId="{B725AE02-4317-4683-ADAA-B985F65A01CB}" srcOrd="0" destOrd="0" presId="urn:microsoft.com/office/officeart/2005/8/layout/vList5"/>
    <dgm:cxn modelId="{6E4572BE-09F5-48AB-84CB-4BE37178701D}" type="presParOf" srcId="{E80D789A-B7E9-4813-A578-56BDF02F742E}" destId="{DB93C367-2312-4D63-8B3C-187D81AB16DA}"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02001C-43B1-4353-B0B7-C7EBD85A66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C14547-C59B-4DC8-BF32-198A736F4B18}">
      <dgm:prSet/>
      <dgm:spPr>
        <a:solidFill>
          <a:srgbClr val="243255"/>
        </a:solidFill>
      </dgm:spPr>
      <dgm:t>
        <a:bodyPr/>
        <a:lstStyle/>
        <a:p>
          <a:pPr rtl="0"/>
          <a:r>
            <a:rPr lang="en-GB" b="1" dirty="0"/>
            <a:t>Cinque component </a:t>
          </a:r>
          <a:r>
            <a:rPr lang="en-GB" b="1" dirty="0" err="1"/>
            <a:t>della</a:t>
          </a:r>
          <a:r>
            <a:rPr lang="en-GB" b="1" dirty="0"/>
            <a:t> </a:t>
          </a:r>
          <a:r>
            <a:rPr lang="en-GB" b="1" dirty="0" err="1"/>
            <a:t>creatività</a:t>
          </a:r>
          <a:r>
            <a:rPr lang="hr-HR" b="1" dirty="0"/>
            <a:t>: </a:t>
          </a:r>
          <a:r>
            <a:rPr lang="en-GB" b="1" dirty="0"/>
            <a:t>Sternberg and </a:t>
          </a:r>
          <a:r>
            <a:rPr lang="en-GB" b="1" dirty="0" err="1"/>
            <a:t>Lubart</a:t>
          </a:r>
          <a:r>
            <a:rPr lang="en-GB" b="1" dirty="0"/>
            <a:t> (1992)</a:t>
          </a:r>
          <a:endParaRPr lang="hr-HR" dirty="0"/>
        </a:p>
      </dgm:t>
    </dgm:pt>
    <dgm:pt modelId="{F9A33425-8454-4604-A579-4573ADB14FB9}" type="parTrans" cxnId="{A3EFE07D-38A0-43C2-9536-506EE2C717D6}">
      <dgm:prSet/>
      <dgm:spPr/>
      <dgm:t>
        <a:bodyPr/>
        <a:lstStyle/>
        <a:p>
          <a:endParaRPr lang="en-US"/>
        </a:p>
      </dgm:t>
    </dgm:pt>
    <dgm:pt modelId="{AE05132A-4597-4D30-929D-43C763701523}" type="sibTrans" cxnId="{A3EFE07D-38A0-43C2-9536-506EE2C717D6}">
      <dgm:prSet/>
      <dgm:spPr/>
      <dgm:t>
        <a:bodyPr/>
        <a:lstStyle/>
        <a:p>
          <a:endParaRPr lang="en-US"/>
        </a:p>
      </dgm:t>
    </dgm:pt>
    <dgm:pt modelId="{0E84E816-381F-4EE2-B4A7-262DCA400F99}" type="pres">
      <dgm:prSet presAssocID="{8402001C-43B1-4353-B0B7-C7EBD85A66DE}" presName="linear" presStyleCnt="0">
        <dgm:presLayoutVars>
          <dgm:animLvl val="lvl"/>
          <dgm:resizeHandles val="exact"/>
        </dgm:presLayoutVars>
      </dgm:prSet>
      <dgm:spPr/>
    </dgm:pt>
    <dgm:pt modelId="{05F7B1CA-DB78-427E-ACB2-C82394A21199}" type="pres">
      <dgm:prSet presAssocID="{EEC14547-C59B-4DC8-BF32-198A736F4B18}" presName="parentText" presStyleLbl="node1" presStyleIdx="0" presStyleCnt="1" custScaleX="95780" custScaleY="96489">
        <dgm:presLayoutVars>
          <dgm:chMax val="0"/>
          <dgm:bulletEnabled val="1"/>
        </dgm:presLayoutVars>
      </dgm:prSet>
      <dgm:spPr/>
    </dgm:pt>
  </dgm:ptLst>
  <dgm:cxnLst>
    <dgm:cxn modelId="{F3437047-7CA9-42DB-ADBC-D9384B0B3451}" type="presOf" srcId="{8402001C-43B1-4353-B0B7-C7EBD85A66DE}" destId="{0E84E816-381F-4EE2-B4A7-262DCA400F99}" srcOrd="0" destOrd="0" presId="urn:microsoft.com/office/officeart/2005/8/layout/vList2"/>
    <dgm:cxn modelId="{A3EFE07D-38A0-43C2-9536-506EE2C717D6}" srcId="{8402001C-43B1-4353-B0B7-C7EBD85A66DE}" destId="{EEC14547-C59B-4DC8-BF32-198A736F4B18}" srcOrd="0" destOrd="0" parTransId="{F9A33425-8454-4604-A579-4573ADB14FB9}" sibTransId="{AE05132A-4597-4D30-929D-43C763701523}"/>
    <dgm:cxn modelId="{E55969A0-05AF-4509-8A0A-3B7E76A8D125}" type="presOf" srcId="{EEC14547-C59B-4DC8-BF32-198A736F4B18}" destId="{05F7B1CA-DB78-427E-ACB2-C82394A21199}" srcOrd="0" destOrd="0" presId="urn:microsoft.com/office/officeart/2005/8/layout/vList2"/>
    <dgm:cxn modelId="{D02A6D9C-4594-4C0B-8D6A-14AC42531ED8}" type="presParOf" srcId="{0E84E816-381F-4EE2-B4A7-262DCA400F99}" destId="{05F7B1CA-DB78-427E-ACB2-C82394A211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D6C4A-C4CF-4FF3-954F-0965B7B193A4}" type="doc">
      <dgm:prSet loTypeId="urn:microsoft.com/office/officeart/2005/8/layout/chevron2" loCatId="process" qsTypeId="urn:microsoft.com/office/officeart/2005/8/quickstyle/3d2" qsCatId="3D" csTypeId="urn:microsoft.com/office/officeart/2005/8/colors/accent2_2" csCatId="accent2" phldr="1"/>
      <dgm:spPr/>
      <dgm:t>
        <a:bodyPr/>
        <a:lstStyle/>
        <a:p>
          <a:endParaRPr lang="hr-HR"/>
        </a:p>
      </dgm:t>
    </dgm:pt>
    <dgm:pt modelId="{BB5F09F7-8281-4E91-B670-E9F9868F9F93}">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a:p>
      </dgm:t>
    </dgm:pt>
    <dgm:pt modelId="{4A9ED53B-A189-4316-B902-82024D6EC4AD}" type="parTrans" cxnId="{69077FAC-9970-455C-BB2C-56C42B3F76E1}">
      <dgm:prSet/>
      <dgm:spPr/>
      <dgm:t>
        <a:bodyPr/>
        <a:lstStyle/>
        <a:p>
          <a:endParaRPr lang="hr-HR"/>
        </a:p>
      </dgm:t>
    </dgm:pt>
    <dgm:pt modelId="{16EE71DA-EB00-4D7E-B44B-9E21C581CB23}" type="sibTrans" cxnId="{69077FAC-9970-455C-BB2C-56C42B3F76E1}">
      <dgm:prSet/>
      <dgm:spPr/>
      <dgm:t>
        <a:bodyPr/>
        <a:lstStyle/>
        <a:p>
          <a:endParaRPr lang="hr-HR"/>
        </a:p>
      </dgm:t>
    </dgm:pt>
    <dgm:pt modelId="{2A690DE2-3342-4744-AD07-1D6B2A408AB1}">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US" dirty="0"/>
            <a:t>	</a:t>
          </a:r>
          <a:endParaRPr lang="hr-HR" dirty="0"/>
        </a:p>
      </dgm:t>
    </dgm:pt>
    <dgm:pt modelId="{10BD68FB-0133-47EB-9A9D-3A0FD0C9BCE9}" type="parTrans" cxnId="{9E3D741E-36F5-4DD1-979B-FDA5A44B926C}">
      <dgm:prSet/>
      <dgm:spPr/>
      <dgm:t>
        <a:bodyPr/>
        <a:lstStyle/>
        <a:p>
          <a:endParaRPr lang="hr-HR"/>
        </a:p>
      </dgm:t>
    </dgm:pt>
    <dgm:pt modelId="{87F0D7C8-F60A-40E0-8971-5E5EDD82C0FD}" type="sibTrans" cxnId="{9E3D741E-36F5-4DD1-979B-FDA5A44B926C}">
      <dgm:prSet/>
      <dgm:spPr/>
      <dgm:t>
        <a:bodyPr/>
        <a:lstStyle/>
        <a:p>
          <a:endParaRPr lang="hr-HR"/>
        </a:p>
      </dgm:t>
    </dgm:pt>
    <dgm:pt modelId="{2F875E47-8AB2-44AC-9232-B95912660695}">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dirty="0"/>
        </a:p>
      </dgm:t>
    </dgm:pt>
    <dgm:pt modelId="{B23E6F96-EBB0-4D1F-A9AE-211A80658F63}" type="parTrans" cxnId="{13B2C5FD-04BA-4CE0-913E-E2AD590C2AAC}">
      <dgm:prSet/>
      <dgm:spPr/>
      <dgm:t>
        <a:bodyPr/>
        <a:lstStyle/>
        <a:p>
          <a:endParaRPr lang="hr-HR"/>
        </a:p>
      </dgm:t>
    </dgm:pt>
    <dgm:pt modelId="{926A9778-D82E-48A0-BCA7-641F55A27D6A}" type="sibTrans" cxnId="{13B2C5FD-04BA-4CE0-913E-E2AD590C2AAC}">
      <dgm:prSet/>
      <dgm:spPr/>
      <dgm:t>
        <a:bodyPr/>
        <a:lstStyle/>
        <a:p>
          <a:endParaRPr lang="hr-HR"/>
        </a:p>
      </dgm:t>
    </dgm:pt>
    <dgm:pt modelId="{2141D68F-AFBD-4794-A2DA-044B9C64F868}">
      <dgm:prSet custT="1"/>
      <dgm:spPr/>
      <dgm:t>
        <a:bodyPr/>
        <a:lstStyle/>
        <a:p>
          <a:r>
            <a:rPr lang="it-IT" sz="2800" b="1" dirty="0">
              <a:solidFill>
                <a:srgbClr val="002060"/>
              </a:solidFill>
            </a:rPr>
            <a:t>Motivazione intrinseca - </a:t>
          </a:r>
          <a:r>
            <a:rPr lang="it-IT" sz="2800" b="0" dirty="0">
              <a:solidFill>
                <a:srgbClr val="002060"/>
              </a:solidFill>
            </a:rPr>
            <a:t>la qualità di essere guidati da interesse, soddisfazione e sfida</a:t>
          </a:r>
          <a:endParaRPr lang="hr-HR" sz="2100" b="0" dirty="0"/>
        </a:p>
      </dgm:t>
    </dgm:pt>
    <dgm:pt modelId="{4F92A6B7-12AA-4EA8-94C2-68ADCD07309C}" type="parTrans" cxnId="{9138E69F-CEE9-49E6-BF1D-04A857BB638D}">
      <dgm:prSet/>
      <dgm:spPr/>
      <dgm:t>
        <a:bodyPr/>
        <a:lstStyle/>
        <a:p>
          <a:endParaRPr lang="hr-HR"/>
        </a:p>
      </dgm:t>
    </dgm:pt>
    <dgm:pt modelId="{5B698699-CFAE-432B-9EA1-9D213C0DA4FB}" type="sibTrans" cxnId="{9138E69F-CEE9-49E6-BF1D-04A857BB638D}">
      <dgm:prSet/>
      <dgm:spPr/>
      <dgm:t>
        <a:bodyPr/>
        <a:lstStyle/>
        <a:p>
          <a:endParaRPr lang="hr-HR"/>
        </a:p>
      </dgm:t>
    </dgm:pt>
    <dgm:pt modelId="{F8F9766B-9B77-4E3F-BECB-15954D333FE0}">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CA234793-A6A5-4E6A-AFD0-96FD3DFAE714}" type="parTrans" cxnId="{94B668F0-E34A-4A6D-8C0F-939932502983}">
      <dgm:prSet/>
      <dgm:spPr/>
      <dgm:t>
        <a:bodyPr/>
        <a:lstStyle/>
        <a:p>
          <a:endParaRPr lang="hr-HR"/>
        </a:p>
      </dgm:t>
    </dgm:pt>
    <dgm:pt modelId="{6AA122E3-477F-4EF4-840A-D78B578EF0F9}" type="sibTrans" cxnId="{94B668F0-E34A-4A6D-8C0F-939932502983}">
      <dgm:prSet/>
      <dgm:spPr/>
      <dgm:t>
        <a:bodyPr/>
        <a:lstStyle/>
        <a:p>
          <a:endParaRPr lang="hr-HR"/>
        </a:p>
      </dgm:t>
    </dgm:pt>
    <dgm:pt modelId="{0D5C4F07-A04C-4271-A60B-82995C534A0F}">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1BBC7F77-5242-457B-9670-CEB6D3FB790F}" type="parTrans" cxnId="{AD777DE4-6536-4B00-8CAD-CC97A7A7179B}">
      <dgm:prSet/>
      <dgm:spPr/>
      <dgm:t>
        <a:bodyPr/>
        <a:lstStyle/>
        <a:p>
          <a:endParaRPr lang="hr-HR"/>
        </a:p>
      </dgm:t>
    </dgm:pt>
    <dgm:pt modelId="{7FF2B73F-1504-4677-9ED2-2018061549CE}" type="sibTrans" cxnId="{AD777DE4-6536-4B00-8CAD-CC97A7A7179B}">
      <dgm:prSet/>
      <dgm:spPr/>
      <dgm:t>
        <a:bodyPr/>
        <a:lstStyle/>
        <a:p>
          <a:endParaRPr lang="hr-HR"/>
        </a:p>
      </dgm:t>
    </dgm:pt>
    <dgm:pt modelId="{D876B078-C56E-4AD8-92EF-BD58CDDA4633}">
      <dgm:prSet custT="1"/>
      <dgm:spPr/>
      <dgm:t>
        <a:bodyPr/>
        <a:lstStyle/>
        <a:p>
          <a:r>
            <a:rPr lang="it-IT" sz="2800" b="1" dirty="0">
              <a:solidFill>
                <a:srgbClr val="002060"/>
              </a:solidFill>
            </a:rPr>
            <a:t>Competenza - </a:t>
          </a:r>
          <a:r>
            <a:rPr lang="it-IT" sz="2800" b="0" dirty="0">
              <a:solidFill>
                <a:srgbClr val="002060"/>
              </a:solidFill>
            </a:rPr>
            <a:t>una base di conoscenza ben sviluppata che fornisca idee, immagini ed espressioni</a:t>
          </a:r>
          <a:endParaRPr lang="hr-HR" sz="2800" b="0" dirty="0"/>
        </a:p>
      </dgm:t>
    </dgm:pt>
    <dgm:pt modelId="{54CE6E36-AC04-43E3-8420-CE563DE05D22}" type="parTrans" cxnId="{8AE94633-5BDA-4A61-A5FF-5AD74E56B522}">
      <dgm:prSet/>
      <dgm:spPr/>
      <dgm:t>
        <a:bodyPr/>
        <a:lstStyle/>
        <a:p>
          <a:endParaRPr lang="hr-HR"/>
        </a:p>
      </dgm:t>
    </dgm:pt>
    <dgm:pt modelId="{F0BC80A2-ED7B-4CAE-84B0-BF3B4BB2D1BE}" type="sibTrans" cxnId="{8AE94633-5BDA-4A61-A5FF-5AD74E56B522}">
      <dgm:prSet/>
      <dgm:spPr/>
      <dgm:t>
        <a:bodyPr/>
        <a:lstStyle/>
        <a:p>
          <a:endParaRPr lang="hr-HR"/>
        </a:p>
      </dgm:t>
    </dgm:pt>
    <dgm:pt modelId="{8EF012D5-1050-4EE0-975B-FD7DD9E598AC}">
      <dgm:prSet custT="1"/>
      <dgm:spPr/>
      <dgm:t>
        <a:bodyPr/>
        <a:lstStyle/>
        <a:p>
          <a:r>
            <a:rPr lang="it-IT" sz="2800" b="1" noProof="0" dirty="0">
              <a:solidFill>
                <a:srgbClr val="002060"/>
              </a:solidFill>
            </a:rPr>
            <a:t>Capacità di pensiero immaginativo - </a:t>
          </a:r>
          <a:r>
            <a:rPr lang="it-IT" sz="2800" b="0" noProof="0" dirty="0">
              <a:solidFill>
                <a:srgbClr val="002060"/>
              </a:solidFill>
            </a:rPr>
            <a:t>la capacità di vedere le cose in modi nuovi, riconoscere i modelli e fare collegamenti </a:t>
          </a:r>
          <a:endParaRPr lang="en-GB" sz="2800" b="0" noProof="0" dirty="0"/>
        </a:p>
      </dgm:t>
    </dgm:pt>
    <dgm:pt modelId="{3F35CF77-7196-499F-8997-09FD78D14553}" type="parTrans" cxnId="{35F745F5-4D66-448D-8655-EC5999C8B1FA}">
      <dgm:prSet/>
      <dgm:spPr/>
      <dgm:t>
        <a:bodyPr/>
        <a:lstStyle/>
        <a:p>
          <a:endParaRPr lang="hr-HR"/>
        </a:p>
      </dgm:t>
    </dgm:pt>
    <dgm:pt modelId="{3F2A9AE8-CDCA-482C-A324-F2066098084A}" type="sibTrans" cxnId="{35F745F5-4D66-448D-8655-EC5999C8B1FA}">
      <dgm:prSet/>
      <dgm:spPr/>
      <dgm:t>
        <a:bodyPr/>
        <a:lstStyle/>
        <a:p>
          <a:endParaRPr lang="hr-HR"/>
        </a:p>
      </dgm:t>
    </dgm:pt>
    <dgm:pt modelId="{39A6AA4C-69E3-4896-B880-FE49DC391271}">
      <dgm:prSet custT="1"/>
      <dgm:spPr/>
      <dgm:t>
        <a:bodyPr/>
        <a:lstStyle/>
        <a:p>
          <a:r>
            <a:rPr lang="it-IT" sz="2800" b="1" dirty="0">
              <a:solidFill>
                <a:srgbClr val="002060"/>
              </a:solidFill>
            </a:rPr>
            <a:t>Una personalità avventurosa - </a:t>
          </a:r>
          <a:r>
            <a:rPr lang="it-IT" sz="2800" b="0" dirty="0">
              <a:solidFill>
                <a:srgbClr val="002060"/>
              </a:solidFill>
            </a:rPr>
            <a:t>cerca nuove esperienze, tollera l'ambiguità e il rischio e supera costantemente gli ostacoli</a:t>
          </a:r>
          <a:endParaRPr lang="hr-HR" sz="2800" b="0" dirty="0"/>
        </a:p>
      </dgm:t>
    </dgm:pt>
    <dgm:pt modelId="{161B3261-B26D-4B51-884E-A15BF052A7F7}" type="parTrans" cxnId="{AC6FD5DB-EE42-4631-AB11-D78DEAEBBAB4}">
      <dgm:prSet/>
      <dgm:spPr/>
      <dgm:t>
        <a:bodyPr/>
        <a:lstStyle/>
        <a:p>
          <a:endParaRPr lang="hr-HR"/>
        </a:p>
      </dgm:t>
    </dgm:pt>
    <dgm:pt modelId="{27C90728-AE03-46C4-931A-A824B734CDEA}" type="sibTrans" cxnId="{AC6FD5DB-EE42-4631-AB11-D78DEAEBBAB4}">
      <dgm:prSet/>
      <dgm:spPr/>
      <dgm:t>
        <a:bodyPr/>
        <a:lstStyle/>
        <a:p>
          <a:endParaRPr lang="hr-HR"/>
        </a:p>
      </dgm:t>
    </dgm:pt>
    <dgm:pt modelId="{408B3521-5838-4A0C-A5E4-319A467BE713}">
      <dgm:prSet custT="1"/>
      <dgm:spPr/>
      <dgm:t>
        <a:bodyPr/>
        <a:lstStyle/>
        <a:p>
          <a:r>
            <a:rPr lang="it-IT" sz="2800" b="1" noProof="0" dirty="0">
              <a:solidFill>
                <a:srgbClr val="002060"/>
              </a:solidFill>
            </a:rPr>
            <a:t>Ambiente creativo - </a:t>
          </a:r>
          <a:r>
            <a:rPr lang="it-IT" sz="2800" b="0" noProof="0" dirty="0">
              <a:solidFill>
                <a:srgbClr val="002060"/>
              </a:solidFill>
            </a:rPr>
            <a:t>nu ambiente innovativo stimola, sostiene e perfeziona le idee creative</a:t>
          </a:r>
          <a:endParaRPr lang="en-GB" sz="2800" b="0" noProof="0" dirty="0"/>
        </a:p>
      </dgm:t>
    </dgm:pt>
    <dgm:pt modelId="{99F28FDE-EDD5-4776-858C-6D94FD61A40F}" type="parTrans" cxnId="{ED518B5F-BAD6-490B-8C93-87356BEE3CF8}">
      <dgm:prSet/>
      <dgm:spPr/>
      <dgm:t>
        <a:bodyPr/>
        <a:lstStyle/>
        <a:p>
          <a:endParaRPr lang="hr-HR"/>
        </a:p>
      </dgm:t>
    </dgm:pt>
    <dgm:pt modelId="{338DE279-6A9C-4183-83CF-9471C7988AEC}" type="sibTrans" cxnId="{ED518B5F-BAD6-490B-8C93-87356BEE3CF8}">
      <dgm:prSet/>
      <dgm:spPr/>
      <dgm:t>
        <a:bodyPr/>
        <a:lstStyle/>
        <a:p>
          <a:endParaRPr lang="hr-HR"/>
        </a:p>
      </dgm:t>
    </dgm:pt>
    <dgm:pt modelId="{D9807C8E-5F31-46AA-B651-853350AD342B}" type="pres">
      <dgm:prSet presAssocID="{AD2D6C4A-C4CF-4FF3-954F-0965B7B193A4}" presName="linearFlow" presStyleCnt="0">
        <dgm:presLayoutVars>
          <dgm:dir/>
          <dgm:animLvl val="lvl"/>
          <dgm:resizeHandles val="exact"/>
        </dgm:presLayoutVars>
      </dgm:prSet>
      <dgm:spPr/>
    </dgm:pt>
    <dgm:pt modelId="{C28B8C42-2648-490C-842F-09E3FB6DFD8F}" type="pres">
      <dgm:prSet presAssocID="{BB5F09F7-8281-4E91-B670-E9F9868F9F93}" presName="composite" presStyleCnt="0"/>
      <dgm:spPr/>
    </dgm:pt>
    <dgm:pt modelId="{CC88F0E4-7EC4-4233-9D09-702C1618FF43}" type="pres">
      <dgm:prSet presAssocID="{BB5F09F7-8281-4E91-B670-E9F9868F9F93}" presName="parentText" presStyleLbl="alignNode1" presStyleIdx="0" presStyleCnt="5">
        <dgm:presLayoutVars>
          <dgm:chMax val="1"/>
          <dgm:bulletEnabled val="1"/>
        </dgm:presLayoutVars>
      </dgm:prSet>
      <dgm:spPr/>
    </dgm:pt>
    <dgm:pt modelId="{DE65D2FD-3151-4A19-94F2-01BB1344DAAD}" type="pres">
      <dgm:prSet presAssocID="{BB5F09F7-8281-4E91-B670-E9F9868F9F93}" presName="descendantText" presStyleLbl="alignAcc1" presStyleIdx="0" presStyleCnt="5" custScaleY="99902" custLinFactNeighborX="-32" custLinFactNeighborY="-3939">
        <dgm:presLayoutVars>
          <dgm:bulletEnabled val="1"/>
        </dgm:presLayoutVars>
      </dgm:prSet>
      <dgm:spPr/>
    </dgm:pt>
    <dgm:pt modelId="{7030C765-96B0-495D-B90F-ADFB707CDCB1}" type="pres">
      <dgm:prSet presAssocID="{16EE71DA-EB00-4D7E-B44B-9E21C581CB23}" presName="sp" presStyleCnt="0"/>
      <dgm:spPr/>
    </dgm:pt>
    <dgm:pt modelId="{0A585BB3-8B61-40C2-B4D6-5C1088C51E8E}" type="pres">
      <dgm:prSet presAssocID="{0D5C4F07-A04C-4271-A60B-82995C534A0F}" presName="composite" presStyleCnt="0"/>
      <dgm:spPr/>
    </dgm:pt>
    <dgm:pt modelId="{EE335CE4-CBFA-4AA3-9F09-A168A58EFEC8}" type="pres">
      <dgm:prSet presAssocID="{0D5C4F07-A04C-4271-A60B-82995C534A0F}" presName="parentText" presStyleLbl="alignNode1" presStyleIdx="1" presStyleCnt="5">
        <dgm:presLayoutVars>
          <dgm:chMax val="1"/>
          <dgm:bulletEnabled val="1"/>
        </dgm:presLayoutVars>
      </dgm:prSet>
      <dgm:spPr/>
    </dgm:pt>
    <dgm:pt modelId="{6B7680C4-6699-4158-AD1E-139867F7C9EB}" type="pres">
      <dgm:prSet presAssocID="{0D5C4F07-A04C-4271-A60B-82995C534A0F}" presName="descendantText" presStyleLbl="alignAcc1" presStyleIdx="1" presStyleCnt="5">
        <dgm:presLayoutVars>
          <dgm:bulletEnabled val="1"/>
        </dgm:presLayoutVars>
      </dgm:prSet>
      <dgm:spPr/>
    </dgm:pt>
    <dgm:pt modelId="{60E85461-483B-42DF-8B8E-2BBF45177478}" type="pres">
      <dgm:prSet presAssocID="{7FF2B73F-1504-4677-9ED2-2018061549CE}" presName="sp" presStyleCnt="0"/>
      <dgm:spPr/>
    </dgm:pt>
    <dgm:pt modelId="{E95E3EFD-1045-46E1-B64A-4DAFA777AD6F}" type="pres">
      <dgm:prSet presAssocID="{2A690DE2-3342-4744-AD07-1D6B2A408AB1}" presName="composite" presStyleCnt="0"/>
      <dgm:spPr/>
    </dgm:pt>
    <dgm:pt modelId="{020AE0F8-9CF4-4A2A-945F-91AA06C2E774}" type="pres">
      <dgm:prSet presAssocID="{2A690DE2-3342-4744-AD07-1D6B2A408AB1}" presName="parentText" presStyleLbl="alignNode1" presStyleIdx="2" presStyleCnt="5">
        <dgm:presLayoutVars>
          <dgm:chMax val="1"/>
          <dgm:bulletEnabled val="1"/>
        </dgm:presLayoutVars>
      </dgm:prSet>
      <dgm:spPr/>
    </dgm:pt>
    <dgm:pt modelId="{14E861B7-B48C-41D4-9185-B27512D91E05}" type="pres">
      <dgm:prSet presAssocID="{2A690DE2-3342-4744-AD07-1D6B2A408AB1}" presName="descendantText" presStyleLbl="alignAcc1" presStyleIdx="2" presStyleCnt="5">
        <dgm:presLayoutVars>
          <dgm:bulletEnabled val="1"/>
        </dgm:presLayoutVars>
      </dgm:prSet>
      <dgm:spPr/>
    </dgm:pt>
    <dgm:pt modelId="{03FBAD76-48CD-4BA6-9502-9E6A852B4082}" type="pres">
      <dgm:prSet presAssocID="{87F0D7C8-F60A-40E0-8971-5E5EDD82C0FD}" presName="sp" presStyleCnt="0"/>
      <dgm:spPr/>
    </dgm:pt>
    <dgm:pt modelId="{1F4ED553-35C2-4714-8642-5FA944A3A27A}" type="pres">
      <dgm:prSet presAssocID="{2F875E47-8AB2-44AC-9232-B95912660695}" presName="composite" presStyleCnt="0"/>
      <dgm:spPr/>
    </dgm:pt>
    <dgm:pt modelId="{AFF1C4FA-E7B1-4CB7-A056-83E26C3C25AA}" type="pres">
      <dgm:prSet presAssocID="{2F875E47-8AB2-44AC-9232-B95912660695}" presName="parentText" presStyleLbl="alignNode1" presStyleIdx="3" presStyleCnt="5">
        <dgm:presLayoutVars>
          <dgm:chMax val="1"/>
          <dgm:bulletEnabled val="1"/>
        </dgm:presLayoutVars>
      </dgm:prSet>
      <dgm:spPr/>
    </dgm:pt>
    <dgm:pt modelId="{19CE135D-0AE8-4812-8B7D-5A2601A337DA}" type="pres">
      <dgm:prSet presAssocID="{2F875E47-8AB2-44AC-9232-B95912660695}" presName="descendantText" presStyleLbl="alignAcc1" presStyleIdx="3" presStyleCnt="5">
        <dgm:presLayoutVars>
          <dgm:bulletEnabled val="1"/>
        </dgm:presLayoutVars>
      </dgm:prSet>
      <dgm:spPr/>
    </dgm:pt>
    <dgm:pt modelId="{D37F4609-BB7B-4772-966F-3E1C75CBEB65}" type="pres">
      <dgm:prSet presAssocID="{926A9778-D82E-48A0-BCA7-641F55A27D6A}" presName="sp" presStyleCnt="0"/>
      <dgm:spPr/>
    </dgm:pt>
    <dgm:pt modelId="{71A3270D-22D5-455D-AE7D-B2C45A0F275E}" type="pres">
      <dgm:prSet presAssocID="{F8F9766B-9B77-4E3F-BECB-15954D333FE0}" presName="composite" presStyleCnt="0"/>
      <dgm:spPr/>
    </dgm:pt>
    <dgm:pt modelId="{90A48DF3-474B-4BA6-832C-4F62E4A148BC}" type="pres">
      <dgm:prSet presAssocID="{F8F9766B-9B77-4E3F-BECB-15954D333FE0}" presName="parentText" presStyleLbl="alignNode1" presStyleIdx="4" presStyleCnt="5">
        <dgm:presLayoutVars>
          <dgm:chMax val="1"/>
          <dgm:bulletEnabled val="1"/>
        </dgm:presLayoutVars>
      </dgm:prSet>
      <dgm:spPr/>
    </dgm:pt>
    <dgm:pt modelId="{BFE07563-2CF7-4D34-86C5-23CDE01D2A39}" type="pres">
      <dgm:prSet presAssocID="{F8F9766B-9B77-4E3F-BECB-15954D333FE0}" presName="descendantText" presStyleLbl="alignAcc1" presStyleIdx="4" presStyleCnt="5" custLinFactNeighborX="9830" custLinFactNeighborY="-1582">
        <dgm:presLayoutVars>
          <dgm:bulletEnabled val="1"/>
        </dgm:presLayoutVars>
      </dgm:prSet>
      <dgm:spPr/>
    </dgm:pt>
  </dgm:ptLst>
  <dgm:cxnLst>
    <dgm:cxn modelId="{7EE8EC01-1FD2-4B4C-BB01-CE90379CDC73}" type="presOf" srcId="{8EF012D5-1050-4EE0-975B-FD7DD9E598AC}" destId="{6B7680C4-6699-4158-AD1E-139867F7C9EB}" srcOrd="0" destOrd="0" presId="urn:microsoft.com/office/officeart/2005/8/layout/chevron2"/>
    <dgm:cxn modelId="{9E3D741E-36F5-4DD1-979B-FDA5A44B926C}" srcId="{AD2D6C4A-C4CF-4FF3-954F-0965B7B193A4}" destId="{2A690DE2-3342-4744-AD07-1D6B2A408AB1}" srcOrd="2" destOrd="0" parTransId="{10BD68FB-0133-47EB-9A9D-3A0FD0C9BCE9}" sibTransId="{87F0D7C8-F60A-40E0-8971-5E5EDD82C0FD}"/>
    <dgm:cxn modelId="{463E6C1F-3228-4F9A-A5DD-126D72E8FAFC}" type="presOf" srcId="{AD2D6C4A-C4CF-4FF3-954F-0965B7B193A4}" destId="{D9807C8E-5F31-46AA-B651-853350AD342B}" srcOrd="0" destOrd="0" presId="urn:microsoft.com/office/officeart/2005/8/layout/chevron2"/>
    <dgm:cxn modelId="{8AE94633-5BDA-4A61-A5FF-5AD74E56B522}" srcId="{BB5F09F7-8281-4E91-B670-E9F9868F9F93}" destId="{D876B078-C56E-4AD8-92EF-BD58CDDA4633}" srcOrd="0" destOrd="0" parTransId="{54CE6E36-AC04-43E3-8420-CE563DE05D22}" sibTransId="{F0BC80A2-ED7B-4CAE-84B0-BF3B4BB2D1BE}"/>
    <dgm:cxn modelId="{4CBE4A5D-EF19-498C-A5C5-B8BFD25A468E}" type="presOf" srcId="{39A6AA4C-69E3-4896-B880-FE49DC391271}" destId="{14E861B7-B48C-41D4-9185-B27512D91E05}" srcOrd="0" destOrd="0" presId="urn:microsoft.com/office/officeart/2005/8/layout/chevron2"/>
    <dgm:cxn modelId="{ED518B5F-BAD6-490B-8C93-87356BEE3CF8}" srcId="{F8F9766B-9B77-4E3F-BECB-15954D333FE0}" destId="{408B3521-5838-4A0C-A5E4-319A467BE713}" srcOrd="0" destOrd="0" parTransId="{99F28FDE-EDD5-4776-858C-6D94FD61A40F}" sibTransId="{338DE279-6A9C-4183-83CF-9471C7988AEC}"/>
    <dgm:cxn modelId="{D154EC81-353D-4B72-9D2D-941EE6684F6D}" type="presOf" srcId="{2141D68F-AFBD-4794-A2DA-044B9C64F868}" destId="{19CE135D-0AE8-4812-8B7D-5A2601A337DA}" srcOrd="0" destOrd="0" presId="urn:microsoft.com/office/officeart/2005/8/layout/chevron2"/>
    <dgm:cxn modelId="{5B27AC97-A4E1-4105-A5A2-BCD39B6B78C5}" type="presOf" srcId="{408B3521-5838-4A0C-A5E4-319A467BE713}" destId="{BFE07563-2CF7-4D34-86C5-23CDE01D2A39}" srcOrd="0" destOrd="0" presId="urn:microsoft.com/office/officeart/2005/8/layout/chevron2"/>
    <dgm:cxn modelId="{9138E69F-CEE9-49E6-BF1D-04A857BB638D}" srcId="{2F875E47-8AB2-44AC-9232-B95912660695}" destId="{2141D68F-AFBD-4794-A2DA-044B9C64F868}" srcOrd="0" destOrd="0" parTransId="{4F92A6B7-12AA-4EA8-94C2-68ADCD07309C}" sibTransId="{5B698699-CFAE-432B-9EA1-9D213C0DA4FB}"/>
    <dgm:cxn modelId="{1EE964A0-5A1C-4276-A81D-5EE62899A84D}" type="presOf" srcId="{2A690DE2-3342-4744-AD07-1D6B2A408AB1}" destId="{020AE0F8-9CF4-4A2A-945F-91AA06C2E774}" srcOrd="0" destOrd="0" presId="urn:microsoft.com/office/officeart/2005/8/layout/chevron2"/>
    <dgm:cxn modelId="{69077FAC-9970-455C-BB2C-56C42B3F76E1}" srcId="{AD2D6C4A-C4CF-4FF3-954F-0965B7B193A4}" destId="{BB5F09F7-8281-4E91-B670-E9F9868F9F93}" srcOrd="0" destOrd="0" parTransId="{4A9ED53B-A189-4316-B902-82024D6EC4AD}" sibTransId="{16EE71DA-EB00-4D7E-B44B-9E21C581CB23}"/>
    <dgm:cxn modelId="{C24A22C7-11CA-4800-8A33-1058307CE452}" type="presOf" srcId="{D876B078-C56E-4AD8-92EF-BD58CDDA4633}" destId="{DE65D2FD-3151-4A19-94F2-01BB1344DAAD}" srcOrd="0" destOrd="0" presId="urn:microsoft.com/office/officeart/2005/8/layout/chevron2"/>
    <dgm:cxn modelId="{C4A260D1-F555-4B8A-B761-276CA848E6BD}" type="presOf" srcId="{0D5C4F07-A04C-4271-A60B-82995C534A0F}" destId="{EE335CE4-CBFA-4AA3-9F09-A168A58EFEC8}" srcOrd="0" destOrd="0" presId="urn:microsoft.com/office/officeart/2005/8/layout/chevron2"/>
    <dgm:cxn modelId="{C889DAD6-0D30-4D9D-96E1-DFAB1D760705}" type="presOf" srcId="{F8F9766B-9B77-4E3F-BECB-15954D333FE0}" destId="{90A48DF3-474B-4BA6-832C-4F62E4A148BC}" srcOrd="0" destOrd="0" presId="urn:microsoft.com/office/officeart/2005/8/layout/chevron2"/>
    <dgm:cxn modelId="{AC6FD5DB-EE42-4631-AB11-D78DEAEBBAB4}" srcId="{2A690DE2-3342-4744-AD07-1D6B2A408AB1}" destId="{39A6AA4C-69E3-4896-B880-FE49DC391271}" srcOrd="0" destOrd="0" parTransId="{161B3261-B26D-4B51-884E-A15BF052A7F7}" sibTransId="{27C90728-AE03-46C4-931A-A824B734CDEA}"/>
    <dgm:cxn modelId="{40D8D4E2-5BD5-4264-B2C6-43ACAD544016}" type="presOf" srcId="{2F875E47-8AB2-44AC-9232-B95912660695}" destId="{AFF1C4FA-E7B1-4CB7-A056-83E26C3C25AA}" srcOrd="0" destOrd="0" presId="urn:microsoft.com/office/officeart/2005/8/layout/chevron2"/>
    <dgm:cxn modelId="{0C0445E4-CEF4-4EEF-A90C-CD97527F8655}" type="presOf" srcId="{BB5F09F7-8281-4E91-B670-E9F9868F9F93}" destId="{CC88F0E4-7EC4-4233-9D09-702C1618FF43}" srcOrd="0" destOrd="0" presId="urn:microsoft.com/office/officeart/2005/8/layout/chevron2"/>
    <dgm:cxn modelId="{AD777DE4-6536-4B00-8CAD-CC97A7A7179B}" srcId="{AD2D6C4A-C4CF-4FF3-954F-0965B7B193A4}" destId="{0D5C4F07-A04C-4271-A60B-82995C534A0F}" srcOrd="1" destOrd="0" parTransId="{1BBC7F77-5242-457B-9670-CEB6D3FB790F}" sibTransId="{7FF2B73F-1504-4677-9ED2-2018061549CE}"/>
    <dgm:cxn modelId="{94B668F0-E34A-4A6D-8C0F-939932502983}" srcId="{AD2D6C4A-C4CF-4FF3-954F-0965B7B193A4}" destId="{F8F9766B-9B77-4E3F-BECB-15954D333FE0}" srcOrd="4" destOrd="0" parTransId="{CA234793-A6A5-4E6A-AFD0-96FD3DFAE714}" sibTransId="{6AA122E3-477F-4EF4-840A-D78B578EF0F9}"/>
    <dgm:cxn modelId="{35F745F5-4D66-448D-8655-EC5999C8B1FA}" srcId="{0D5C4F07-A04C-4271-A60B-82995C534A0F}" destId="{8EF012D5-1050-4EE0-975B-FD7DD9E598AC}" srcOrd="0" destOrd="0" parTransId="{3F35CF77-7196-499F-8997-09FD78D14553}" sibTransId="{3F2A9AE8-CDCA-482C-A324-F2066098084A}"/>
    <dgm:cxn modelId="{13B2C5FD-04BA-4CE0-913E-E2AD590C2AAC}" srcId="{AD2D6C4A-C4CF-4FF3-954F-0965B7B193A4}" destId="{2F875E47-8AB2-44AC-9232-B95912660695}" srcOrd="3" destOrd="0" parTransId="{B23E6F96-EBB0-4D1F-A9AE-211A80658F63}" sibTransId="{926A9778-D82E-48A0-BCA7-641F55A27D6A}"/>
    <dgm:cxn modelId="{D21AF18D-8425-4EFB-BDCD-4F661959AFE5}" type="presParOf" srcId="{D9807C8E-5F31-46AA-B651-853350AD342B}" destId="{C28B8C42-2648-490C-842F-09E3FB6DFD8F}" srcOrd="0" destOrd="0" presId="urn:microsoft.com/office/officeart/2005/8/layout/chevron2"/>
    <dgm:cxn modelId="{561C9998-7817-4F32-B4CE-89FB9FB68D1A}" type="presParOf" srcId="{C28B8C42-2648-490C-842F-09E3FB6DFD8F}" destId="{CC88F0E4-7EC4-4233-9D09-702C1618FF43}" srcOrd="0" destOrd="0" presId="urn:microsoft.com/office/officeart/2005/8/layout/chevron2"/>
    <dgm:cxn modelId="{D3D2121E-A895-43DF-8B99-B2B70F23FF29}" type="presParOf" srcId="{C28B8C42-2648-490C-842F-09E3FB6DFD8F}" destId="{DE65D2FD-3151-4A19-94F2-01BB1344DAAD}" srcOrd="1" destOrd="0" presId="urn:microsoft.com/office/officeart/2005/8/layout/chevron2"/>
    <dgm:cxn modelId="{A2B7DE39-8962-4EB4-8360-2B4D108FF58C}" type="presParOf" srcId="{D9807C8E-5F31-46AA-B651-853350AD342B}" destId="{7030C765-96B0-495D-B90F-ADFB707CDCB1}" srcOrd="1" destOrd="0" presId="urn:microsoft.com/office/officeart/2005/8/layout/chevron2"/>
    <dgm:cxn modelId="{5532B2B1-9C64-4548-80B6-08B2789F5F4D}" type="presParOf" srcId="{D9807C8E-5F31-46AA-B651-853350AD342B}" destId="{0A585BB3-8B61-40C2-B4D6-5C1088C51E8E}" srcOrd="2" destOrd="0" presId="urn:microsoft.com/office/officeart/2005/8/layout/chevron2"/>
    <dgm:cxn modelId="{CB6B46AA-5EF2-4DC8-8EAC-61E8F67612F5}" type="presParOf" srcId="{0A585BB3-8B61-40C2-B4D6-5C1088C51E8E}" destId="{EE335CE4-CBFA-4AA3-9F09-A168A58EFEC8}" srcOrd="0" destOrd="0" presId="urn:microsoft.com/office/officeart/2005/8/layout/chevron2"/>
    <dgm:cxn modelId="{6F5CCB15-A31B-4CEA-BC47-648D42EE2CF6}" type="presParOf" srcId="{0A585BB3-8B61-40C2-B4D6-5C1088C51E8E}" destId="{6B7680C4-6699-4158-AD1E-139867F7C9EB}" srcOrd="1" destOrd="0" presId="urn:microsoft.com/office/officeart/2005/8/layout/chevron2"/>
    <dgm:cxn modelId="{D1EF9B48-75DC-47EF-8F6C-B21A9A512993}" type="presParOf" srcId="{D9807C8E-5F31-46AA-B651-853350AD342B}" destId="{60E85461-483B-42DF-8B8E-2BBF45177478}" srcOrd="3" destOrd="0" presId="urn:microsoft.com/office/officeart/2005/8/layout/chevron2"/>
    <dgm:cxn modelId="{620C5135-C109-4651-A269-512BBAA690ED}" type="presParOf" srcId="{D9807C8E-5F31-46AA-B651-853350AD342B}" destId="{E95E3EFD-1045-46E1-B64A-4DAFA777AD6F}" srcOrd="4" destOrd="0" presId="urn:microsoft.com/office/officeart/2005/8/layout/chevron2"/>
    <dgm:cxn modelId="{BDEF4906-85C2-4401-A3C5-031DD7B86F9B}" type="presParOf" srcId="{E95E3EFD-1045-46E1-B64A-4DAFA777AD6F}" destId="{020AE0F8-9CF4-4A2A-945F-91AA06C2E774}" srcOrd="0" destOrd="0" presId="urn:microsoft.com/office/officeart/2005/8/layout/chevron2"/>
    <dgm:cxn modelId="{05D6801B-A3B7-4E61-B753-C9FD22E47CB9}" type="presParOf" srcId="{E95E3EFD-1045-46E1-B64A-4DAFA777AD6F}" destId="{14E861B7-B48C-41D4-9185-B27512D91E05}" srcOrd="1" destOrd="0" presId="urn:microsoft.com/office/officeart/2005/8/layout/chevron2"/>
    <dgm:cxn modelId="{36FF3801-709F-4DF5-AE4E-5C0FCEA2DFC3}" type="presParOf" srcId="{D9807C8E-5F31-46AA-B651-853350AD342B}" destId="{03FBAD76-48CD-4BA6-9502-9E6A852B4082}" srcOrd="5" destOrd="0" presId="urn:microsoft.com/office/officeart/2005/8/layout/chevron2"/>
    <dgm:cxn modelId="{BDCFEDA9-AD8C-40EF-BD04-0B5BF7ADF605}" type="presParOf" srcId="{D9807C8E-5F31-46AA-B651-853350AD342B}" destId="{1F4ED553-35C2-4714-8642-5FA944A3A27A}" srcOrd="6" destOrd="0" presId="urn:microsoft.com/office/officeart/2005/8/layout/chevron2"/>
    <dgm:cxn modelId="{D85B3A3C-02B1-45D7-A7A5-2B94953016B1}" type="presParOf" srcId="{1F4ED553-35C2-4714-8642-5FA944A3A27A}" destId="{AFF1C4FA-E7B1-4CB7-A056-83E26C3C25AA}" srcOrd="0" destOrd="0" presId="urn:microsoft.com/office/officeart/2005/8/layout/chevron2"/>
    <dgm:cxn modelId="{C1F09995-CB44-41B3-A887-E2AB955A5C9C}" type="presParOf" srcId="{1F4ED553-35C2-4714-8642-5FA944A3A27A}" destId="{19CE135D-0AE8-4812-8B7D-5A2601A337DA}" srcOrd="1" destOrd="0" presId="urn:microsoft.com/office/officeart/2005/8/layout/chevron2"/>
    <dgm:cxn modelId="{E8240802-A07F-454B-B523-28C95DB36E21}" type="presParOf" srcId="{D9807C8E-5F31-46AA-B651-853350AD342B}" destId="{D37F4609-BB7B-4772-966F-3E1C75CBEB65}" srcOrd="7" destOrd="0" presId="urn:microsoft.com/office/officeart/2005/8/layout/chevron2"/>
    <dgm:cxn modelId="{D7A78ABC-7D9D-44E1-85A6-404BFE7CA7C1}" type="presParOf" srcId="{D9807C8E-5F31-46AA-B651-853350AD342B}" destId="{71A3270D-22D5-455D-AE7D-B2C45A0F275E}" srcOrd="8" destOrd="0" presId="urn:microsoft.com/office/officeart/2005/8/layout/chevron2"/>
    <dgm:cxn modelId="{BD26AA0F-445D-4010-B1F8-03F076AB6FCC}" type="presParOf" srcId="{71A3270D-22D5-455D-AE7D-B2C45A0F275E}" destId="{90A48DF3-474B-4BA6-832C-4F62E4A148BC}" srcOrd="0" destOrd="0" presId="urn:microsoft.com/office/officeart/2005/8/layout/chevron2"/>
    <dgm:cxn modelId="{90F622DB-C580-41E6-A8C7-3E5D8134A091}" type="presParOf" srcId="{71A3270D-22D5-455D-AE7D-B2C45A0F275E}" destId="{BFE07563-2CF7-4D34-86C5-23CDE01D2A39}"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286CD-B406-4BBA-BC23-19A48481C4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42B5-E586-4D7F-965E-80EB5586B72E}">
      <dgm:prSet/>
      <dgm:spPr>
        <a:solidFill>
          <a:srgbClr val="243255"/>
        </a:solidFill>
      </dgm:spPr>
      <dgm:t>
        <a:bodyPr/>
        <a:lstStyle/>
        <a:p>
          <a:pPr rtl="0"/>
          <a:r>
            <a:rPr lang="it-IT" dirty="0"/>
            <a:t>Risorse importanti per la produzione creativa di una persona</a:t>
          </a:r>
          <a:endParaRPr lang="hr-HR" dirty="0"/>
        </a:p>
      </dgm:t>
    </dgm:pt>
    <dgm:pt modelId="{A8D5A295-CDE7-4ECC-8E00-0263F26B41CC}" type="parTrans" cxnId="{B9D56C52-5B35-4EF0-AF0A-7B320BD18E46}">
      <dgm:prSet/>
      <dgm:spPr/>
      <dgm:t>
        <a:bodyPr/>
        <a:lstStyle/>
        <a:p>
          <a:endParaRPr lang="en-US"/>
        </a:p>
      </dgm:t>
    </dgm:pt>
    <dgm:pt modelId="{26E762E3-62B2-4464-B6A7-1B9047AF4942}" type="sibTrans" cxnId="{B9D56C52-5B35-4EF0-AF0A-7B320BD18E46}">
      <dgm:prSet/>
      <dgm:spPr/>
      <dgm:t>
        <a:bodyPr/>
        <a:lstStyle/>
        <a:p>
          <a:endParaRPr lang="en-US"/>
        </a:p>
      </dgm:t>
    </dgm:pt>
    <dgm:pt modelId="{0002CE00-7587-497F-9FB8-D5F6386B2469}">
      <dgm:prSet/>
      <dgm:spPr>
        <a:ln>
          <a:solidFill>
            <a:srgbClr val="FF0000"/>
          </a:solidFill>
        </a:ln>
      </dgm:spPr>
      <dgm:t>
        <a:bodyPr/>
        <a:lstStyle/>
        <a:p>
          <a:pPr rtl="0"/>
          <a:r>
            <a:rPr lang="it-IT" i="1" dirty="0">
              <a:solidFill>
                <a:srgbClr val="E12227"/>
              </a:solidFill>
            </a:rPr>
            <a:t>un insieme di abilità intellettuali </a:t>
          </a:r>
          <a:r>
            <a:rPr lang="it-IT" i="0" dirty="0">
              <a:solidFill>
                <a:schemeClr val="tx1"/>
              </a:solidFill>
            </a:rPr>
            <a:t>(la capacità di vedere i problemi in modi nuovi e di andare oltre le idee ordinarie; la capacità di identificare quali idee vale la pena perseguire; e la capacità di convincere gli altri del valore delle proprie idee) </a:t>
          </a:r>
          <a:r>
            <a:rPr lang="it-IT" i="1" dirty="0">
              <a:solidFill>
                <a:srgbClr val="E12227"/>
              </a:solidFill>
            </a:rPr>
            <a:t>
conoscenza del campo </a:t>
          </a:r>
          <a:r>
            <a:rPr lang="it-IT" i="0" dirty="0">
              <a:solidFill>
                <a:schemeClr val="tx1"/>
              </a:solidFill>
            </a:rPr>
            <a:t>(anche se troppa conoscenza può ostacolare la generazione di nuove idee) </a:t>
          </a:r>
          <a:r>
            <a:rPr lang="it-IT" i="1" dirty="0">
              <a:solidFill>
                <a:srgbClr val="E12227"/>
              </a:solidFill>
            </a:rPr>
            <a:t>
una personalità </a:t>
          </a:r>
          <a:r>
            <a:rPr lang="it-IT" i="0" dirty="0">
              <a:solidFill>
                <a:schemeClr val="tx1"/>
              </a:solidFill>
            </a:rPr>
            <a:t>che permetta di pensare in modo indipendente, il che è necessario se si vuole contrastare la folla e sostenere idee con cui la maggior parte degli altri non è d'accordo </a:t>
          </a:r>
          <a:r>
            <a:rPr lang="it-IT" i="1" dirty="0">
              <a:solidFill>
                <a:srgbClr val="E12227"/>
              </a:solidFill>
            </a:rPr>
            <a:t>
un ambiente </a:t>
          </a:r>
          <a:r>
            <a:rPr lang="it-IT" i="0" dirty="0">
              <a:solidFill>
                <a:schemeClr val="tx1"/>
              </a:solidFill>
            </a:rPr>
            <a:t>che sostiene e premia le idee creative.
Fonte: </a:t>
          </a:r>
          <a:r>
            <a:rPr lang="it-IT" i="0" dirty="0" err="1">
              <a:solidFill>
                <a:schemeClr val="tx1"/>
              </a:solidFill>
            </a:rPr>
            <a:t>Sternberg</a:t>
          </a:r>
          <a:r>
            <a:rPr lang="it-IT" i="0" dirty="0">
              <a:solidFill>
                <a:schemeClr val="tx1"/>
              </a:solidFill>
            </a:rPr>
            <a:t> e </a:t>
          </a:r>
          <a:r>
            <a:rPr lang="it-IT" i="0" dirty="0" err="1">
              <a:solidFill>
                <a:schemeClr val="tx1"/>
              </a:solidFill>
            </a:rPr>
            <a:t>Lubart</a:t>
          </a:r>
          <a:r>
            <a:rPr lang="it-IT" i="0" dirty="0">
              <a:solidFill>
                <a:schemeClr val="tx1"/>
              </a:solidFill>
            </a:rPr>
            <a:t> (1995) </a:t>
          </a:r>
          <a:endParaRPr lang="hr-HR" i="0" dirty="0">
            <a:solidFill>
              <a:schemeClr val="tx1"/>
            </a:solidFill>
          </a:endParaRPr>
        </a:p>
      </dgm:t>
    </dgm:pt>
    <dgm:pt modelId="{51D3EB72-1046-4DA5-918C-20121289583A}" type="parTrans" cxnId="{3A293B4F-E8B9-4F80-AE9C-A3922D87E0C4}">
      <dgm:prSet/>
      <dgm:spPr/>
      <dgm:t>
        <a:bodyPr/>
        <a:lstStyle/>
        <a:p>
          <a:endParaRPr lang="en-US"/>
        </a:p>
      </dgm:t>
    </dgm:pt>
    <dgm:pt modelId="{2F37E390-B323-4F3B-A063-670A03B4F3BC}" type="sibTrans" cxnId="{3A293B4F-E8B9-4F80-AE9C-A3922D87E0C4}">
      <dgm:prSet/>
      <dgm:spPr/>
      <dgm:t>
        <a:bodyPr/>
        <a:lstStyle/>
        <a:p>
          <a:endParaRPr lang="en-US"/>
        </a:p>
      </dgm:t>
    </dgm:pt>
    <dgm:pt modelId="{EEFEDEE6-7B94-4E2B-A5CB-BBF9B3355CF0}" type="pres">
      <dgm:prSet presAssocID="{83A286CD-B406-4BBA-BC23-19A48481C43C}" presName="linear" presStyleCnt="0">
        <dgm:presLayoutVars>
          <dgm:dir/>
          <dgm:animLvl val="lvl"/>
          <dgm:resizeHandles val="exact"/>
        </dgm:presLayoutVars>
      </dgm:prSet>
      <dgm:spPr/>
    </dgm:pt>
    <dgm:pt modelId="{71A77E4C-3B11-4D21-8AA2-596DCA6E6EB6}" type="pres">
      <dgm:prSet presAssocID="{937142B5-E586-4D7F-965E-80EB5586B72E}" presName="parentLin" presStyleCnt="0"/>
      <dgm:spPr/>
    </dgm:pt>
    <dgm:pt modelId="{FAD29B8F-B981-4E1A-B7F9-4643A90A2125}" type="pres">
      <dgm:prSet presAssocID="{937142B5-E586-4D7F-965E-80EB5586B72E}" presName="parentLeftMargin" presStyleLbl="node1" presStyleIdx="0" presStyleCnt="1"/>
      <dgm:spPr/>
    </dgm:pt>
    <dgm:pt modelId="{7CA62AA6-5001-4149-BCB9-FE3DCC12FB6E}" type="pres">
      <dgm:prSet presAssocID="{937142B5-E586-4D7F-965E-80EB5586B72E}" presName="parentText" presStyleLbl="node1" presStyleIdx="0" presStyleCnt="1">
        <dgm:presLayoutVars>
          <dgm:chMax val="0"/>
          <dgm:bulletEnabled val="1"/>
        </dgm:presLayoutVars>
      </dgm:prSet>
      <dgm:spPr/>
    </dgm:pt>
    <dgm:pt modelId="{A2C86985-0C51-4527-9FF1-69F82454E7A8}" type="pres">
      <dgm:prSet presAssocID="{937142B5-E586-4D7F-965E-80EB5586B72E}" presName="negativeSpace" presStyleCnt="0"/>
      <dgm:spPr/>
    </dgm:pt>
    <dgm:pt modelId="{C5CB239E-9CB8-46F5-B331-D43224F00FB9}" type="pres">
      <dgm:prSet presAssocID="{937142B5-E586-4D7F-965E-80EB5586B72E}" presName="childText" presStyleLbl="conFgAcc1" presStyleIdx="0" presStyleCnt="1">
        <dgm:presLayoutVars>
          <dgm:bulletEnabled val="1"/>
        </dgm:presLayoutVars>
      </dgm:prSet>
      <dgm:spPr/>
    </dgm:pt>
  </dgm:ptLst>
  <dgm:cxnLst>
    <dgm:cxn modelId="{E3D85A27-DADE-4C8B-89A6-BB90EEE052EE}" type="presOf" srcId="{937142B5-E586-4D7F-965E-80EB5586B72E}" destId="{FAD29B8F-B981-4E1A-B7F9-4643A90A2125}" srcOrd="0" destOrd="0" presId="urn:microsoft.com/office/officeart/2005/8/layout/list1"/>
    <dgm:cxn modelId="{3A293B4F-E8B9-4F80-AE9C-A3922D87E0C4}" srcId="{937142B5-E586-4D7F-965E-80EB5586B72E}" destId="{0002CE00-7587-497F-9FB8-D5F6386B2469}" srcOrd="0" destOrd="0" parTransId="{51D3EB72-1046-4DA5-918C-20121289583A}" sibTransId="{2F37E390-B323-4F3B-A063-670A03B4F3BC}"/>
    <dgm:cxn modelId="{B9D56C52-5B35-4EF0-AF0A-7B320BD18E46}" srcId="{83A286CD-B406-4BBA-BC23-19A48481C43C}" destId="{937142B5-E586-4D7F-965E-80EB5586B72E}" srcOrd="0" destOrd="0" parTransId="{A8D5A295-CDE7-4ECC-8E00-0263F26B41CC}" sibTransId="{26E762E3-62B2-4464-B6A7-1B9047AF4942}"/>
    <dgm:cxn modelId="{57CBCB76-6244-42A1-98B5-50E4499B79AD}" type="presOf" srcId="{937142B5-E586-4D7F-965E-80EB5586B72E}" destId="{7CA62AA6-5001-4149-BCB9-FE3DCC12FB6E}" srcOrd="1" destOrd="0" presId="urn:microsoft.com/office/officeart/2005/8/layout/list1"/>
    <dgm:cxn modelId="{101BCCCF-28D3-40A0-9F9D-A82FF0DBE042}" type="presOf" srcId="{83A286CD-B406-4BBA-BC23-19A48481C43C}" destId="{EEFEDEE6-7B94-4E2B-A5CB-BBF9B3355CF0}" srcOrd="0" destOrd="0" presId="urn:microsoft.com/office/officeart/2005/8/layout/list1"/>
    <dgm:cxn modelId="{8D94D7E5-C3DF-42C6-9EA9-48AD86CCB1C5}" type="presOf" srcId="{0002CE00-7587-497F-9FB8-D5F6386B2469}" destId="{C5CB239E-9CB8-46F5-B331-D43224F00FB9}" srcOrd="0" destOrd="0" presId="urn:microsoft.com/office/officeart/2005/8/layout/list1"/>
    <dgm:cxn modelId="{2BC16F66-2A7D-45E3-8DBE-604FEC584C25}" type="presParOf" srcId="{EEFEDEE6-7B94-4E2B-A5CB-BBF9B3355CF0}" destId="{71A77E4C-3B11-4D21-8AA2-596DCA6E6EB6}" srcOrd="0" destOrd="0" presId="urn:microsoft.com/office/officeart/2005/8/layout/list1"/>
    <dgm:cxn modelId="{5FFEECB3-DD73-4517-B4FA-6CE15F35F74F}" type="presParOf" srcId="{71A77E4C-3B11-4D21-8AA2-596DCA6E6EB6}" destId="{FAD29B8F-B981-4E1A-B7F9-4643A90A2125}" srcOrd="0" destOrd="0" presId="urn:microsoft.com/office/officeart/2005/8/layout/list1"/>
    <dgm:cxn modelId="{5DD3DBC1-F42D-45A8-9C5E-CA4D2ECA88F2}" type="presParOf" srcId="{71A77E4C-3B11-4D21-8AA2-596DCA6E6EB6}" destId="{7CA62AA6-5001-4149-BCB9-FE3DCC12FB6E}" srcOrd="1" destOrd="0" presId="urn:microsoft.com/office/officeart/2005/8/layout/list1"/>
    <dgm:cxn modelId="{83D56ED0-BF0A-452E-8437-78A731C948F1}" type="presParOf" srcId="{EEFEDEE6-7B94-4E2B-A5CB-BBF9B3355CF0}" destId="{A2C86985-0C51-4527-9FF1-69F82454E7A8}" srcOrd="1" destOrd="0" presId="urn:microsoft.com/office/officeart/2005/8/layout/list1"/>
    <dgm:cxn modelId="{14FACC2C-9A42-4176-9964-5A3DC00460D2}" type="presParOf" srcId="{EEFEDEE6-7B94-4E2B-A5CB-BBF9B3355CF0}" destId="{C5CB239E-9CB8-46F5-B331-D43224F00FB9}"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B13C-AA17-44E9-8569-B75BA188C82C}">
      <dsp:nvSpPr>
        <dsp:cNvPr id="0" name=""/>
        <dsp:cNvSpPr/>
      </dsp:nvSpPr>
      <dsp:spPr>
        <a:xfrm>
          <a:off x="0" y="5402"/>
          <a:ext cx="16306800" cy="1065576"/>
        </a:xfrm>
        <a:prstGeom prst="roundRect">
          <a:avLst/>
        </a:prstGeom>
        <a:solidFill>
          <a:srgbClr val="24325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n-GB" sz="4400" b="1" kern="1200" dirty="0"/>
            <a:t>CREATIVITÀ</a:t>
          </a:r>
          <a:endParaRPr lang="hr-HR" sz="4400" kern="1200" dirty="0"/>
        </a:p>
      </dsp:txBody>
      <dsp:txXfrm>
        <a:off x="52017" y="57419"/>
        <a:ext cx="16202766" cy="961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7ECB-5C7B-4661-BF9D-6574C90267C0}">
      <dsp:nvSpPr>
        <dsp:cNvPr id="0" name=""/>
        <dsp:cNvSpPr/>
      </dsp:nvSpPr>
      <dsp:spPr>
        <a:xfrm>
          <a:off x="0" y="43400"/>
          <a:ext cx="15316201" cy="86346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GB" sz="3600" b="1" kern="1200" dirty="0" err="1"/>
            <a:t>Caratteristiche</a:t>
          </a:r>
          <a:r>
            <a:rPr lang="en-GB" sz="3600" b="1" kern="1200" dirty="0"/>
            <a:t> </a:t>
          </a:r>
          <a:r>
            <a:rPr lang="en-GB" sz="3600" b="1" kern="1200" dirty="0" err="1"/>
            <a:t>delle</a:t>
          </a:r>
          <a:r>
            <a:rPr lang="en-GB" sz="3600" b="1" kern="1200" dirty="0"/>
            <a:t> </a:t>
          </a:r>
          <a:r>
            <a:rPr lang="en-GB" sz="3600" b="1" kern="1200" dirty="0" err="1"/>
            <a:t>persone</a:t>
          </a:r>
          <a:r>
            <a:rPr lang="en-GB" sz="3600" b="1" kern="1200" dirty="0"/>
            <a:t> creative: </a:t>
          </a:r>
          <a:r>
            <a:rPr lang="en-GB" sz="3600" b="1" kern="1200" dirty="0" err="1"/>
            <a:t>adattato</a:t>
          </a:r>
          <a:r>
            <a:rPr lang="en-GB" sz="3600" b="1" kern="1200" dirty="0"/>
            <a:t> da Cloninger e </a:t>
          </a:r>
          <a:r>
            <a:rPr lang="en-GB" sz="3600" b="1" kern="1200" dirty="0" err="1"/>
            <a:t>Mengert</a:t>
          </a:r>
          <a:r>
            <a:rPr lang="en-GB" sz="3600" b="1" kern="1200" dirty="0"/>
            <a:t> (2010) </a:t>
          </a:r>
          <a:endParaRPr lang="hr-HR" sz="3600" kern="1200" dirty="0"/>
        </a:p>
      </dsp:txBody>
      <dsp:txXfrm>
        <a:off x="42151" y="85551"/>
        <a:ext cx="15231899" cy="7791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3C942-163B-44B1-8071-F21D6C0F06F4}">
      <dsp:nvSpPr>
        <dsp:cNvPr id="0" name=""/>
        <dsp:cNvSpPr/>
      </dsp:nvSpPr>
      <dsp:spPr>
        <a:xfrm>
          <a:off x="356879" y="7864"/>
          <a:ext cx="1619994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b="1" kern="1200" dirty="0"/>
            <a:t>Il </a:t>
          </a:r>
          <a:r>
            <a:rPr lang="en-US" sz="3800" b="1" kern="1200" dirty="0" err="1"/>
            <a:t>modello</a:t>
          </a:r>
          <a:r>
            <a:rPr lang="en-US" sz="3800" b="1" kern="1200" dirty="0"/>
            <a:t> </a:t>
          </a:r>
          <a:r>
            <a:rPr lang="en-US" sz="3800" b="1" kern="1200" dirty="0" err="1"/>
            <a:t>delle</a:t>
          </a:r>
          <a:r>
            <a:rPr lang="en-US" sz="3800" b="1" kern="1200" dirty="0"/>
            <a:t> 4P </a:t>
          </a:r>
          <a:r>
            <a:rPr lang="en-US" sz="3800" b="1" kern="1200" dirty="0" err="1"/>
            <a:t>della</a:t>
          </a:r>
          <a:r>
            <a:rPr lang="en-US" sz="3800" b="1" kern="1200" dirty="0"/>
            <a:t> </a:t>
          </a:r>
          <a:r>
            <a:rPr lang="en-US" sz="3800" b="1" kern="1200" dirty="0" err="1"/>
            <a:t>creatività</a:t>
          </a:r>
          <a:endParaRPr lang="hr-HR" sz="3800" kern="1200" dirty="0"/>
        </a:p>
      </dsp:txBody>
      <dsp:txXfrm>
        <a:off x="401803" y="52788"/>
        <a:ext cx="16110092" cy="8304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5FE5-4AD4-472A-9115-592D8C132F50}">
      <dsp:nvSpPr>
        <dsp:cNvPr id="0" name=""/>
        <dsp:cNvSpPr/>
      </dsp:nvSpPr>
      <dsp:spPr>
        <a:xfrm>
          <a:off x="0" y="292"/>
          <a:ext cx="16200000"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GB" sz="3900" b="1" kern="1200" dirty="0"/>
            <a:t>Tipi di </a:t>
          </a:r>
          <a:r>
            <a:rPr lang="en-GB" sz="3900" b="1" kern="1200" dirty="0" err="1"/>
            <a:t>creatività</a:t>
          </a:r>
          <a:endParaRPr lang="hr-HR" sz="3900" kern="1200" dirty="0"/>
        </a:p>
      </dsp:txBody>
      <dsp:txXfrm>
        <a:off x="45663" y="45955"/>
        <a:ext cx="16108674" cy="844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327F-475B-441E-816E-0A81FA37DB40}">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Esempi</a:t>
          </a:r>
          <a:r>
            <a:rPr lang="en-GB" sz="3800" b="1" kern="1200" dirty="0"/>
            <a:t> di </a:t>
          </a:r>
          <a:r>
            <a:rPr lang="en-GB" sz="3800" b="1" kern="1200" dirty="0" err="1"/>
            <a:t>differenti</a:t>
          </a:r>
          <a:r>
            <a:rPr lang="en-GB" sz="3800" b="1" kern="1200" dirty="0"/>
            <a:t> tipi di </a:t>
          </a:r>
          <a:r>
            <a:rPr lang="en-GB" sz="3800" b="1" kern="1200" dirty="0" err="1"/>
            <a:t>creatività</a:t>
          </a:r>
          <a:endParaRPr lang="hr-HR" sz="3800" kern="1200" dirty="0"/>
        </a:p>
      </dsp:txBody>
      <dsp:txXfrm>
        <a:off x="44924" y="52788"/>
        <a:ext cx="16110152" cy="8304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Superare</a:t>
          </a:r>
          <a:r>
            <a:rPr lang="en-GB" sz="3800" b="1" kern="1200" dirty="0"/>
            <a:t> </a:t>
          </a:r>
          <a:r>
            <a:rPr lang="en-GB" sz="3800" b="1" kern="1200" dirty="0" err="1"/>
            <a:t>barriere</a:t>
          </a:r>
          <a:r>
            <a:rPr lang="en-GB" sz="3800" b="1" kern="1200" dirty="0"/>
            <a:t> </a:t>
          </a:r>
          <a:r>
            <a:rPr lang="en-GB" sz="3800" b="1" kern="1200" dirty="0" err="1"/>
            <a:t>personali</a:t>
          </a:r>
          <a:r>
            <a:rPr lang="en-GB" sz="3800" b="1" kern="1200" dirty="0"/>
            <a:t> </a:t>
          </a:r>
          <a:r>
            <a:rPr lang="en-GB" sz="3800" b="1" kern="1200" dirty="0" err="1"/>
            <a:t>alla</a:t>
          </a:r>
          <a:r>
            <a:rPr lang="en-GB" sz="3800" b="1" kern="1200" dirty="0"/>
            <a:t> </a:t>
          </a:r>
          <a:r>
            <a:rPr lang="en-GB" sz="3800" b="1" kern="1200" dirty="0" err="1"/>
            <a:t>creatività</a:t>
          </a:r>
          <a:endParaRPr lang="hr-HR" sz="3800" b="1" kern="1200" dirty="0"/>
        </a:p>
      </dsp:txBody>
      <dsp:txXfrm>
        <a:off x="44924" y="52788"/>
        <a:ext cx="16110152" cy="8304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Superare</a:t>
          </a:r>
          <a:r>
            <a:rPr lang="en-GB" sz="3800" b="1" kern="1200" dirty="0"/>
            <a:t> </a:t>
          </a:r>
          <a:r>
            <a:rPr lang="en-GB" sz="3800" b="1" kern="1200" dirty="0" err="1"/>
            <a:t>barriere</a:t>
          </a:r>
          <a:r>
            <a:rPr lang="en-GB" sz="3800" b="1" kern="1200" dirty="0"/>
            <a:t> </a:t>
          </a:r>
          <a:r>
            <a:rPr lang="en-GB" sz="3800" b="1" kern="1200" dirty="0" err="1"/>
            <a:t>personali</a:t>
          </a:r>
          <a:r>
            <a:rPr lang="en-GB" sz="3800" b="1" kern="1200" dirty="0"/>
            <a:t> </a:t>
          </a:r>
          <a:r>
            <a:rPr lang="en-GB" sz="3800" b="1" kern="1200" dirty="0" err="1"/>
            <a:t>alla</a:t>
          </a:r>
          <a:r>
            <a:rPr lang="en-GB" sz="3800" b="1" kern="1200" dirty="0"/>
            <a:t> </a:t>
          </a:r>
          <a:r>
            <a:rPr lang="en-GB" sz="3800" b="1" kern="1200" dirty="0" err="1"/>
            <a:t>creatività</a:t>
          </a:r>
          <a:endParaRPr lang="hr-HR" sz="3800" b="1" kern="1200" dirty="0"/>
        </a:p>
      </dsp:txBody>
      <dsp:txXfrm>
        <a:off x="44924" y="44924"/>
        <a:ext cx="16110152" cy="8304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Superare</a:t>
          </a:r>
          <a:r>
            <a:rPr lang="en-GB" sz="3800" b="1" kern="1200" dirty="0"/>
            <a:t> </a:t>
          </a:r>
          <a:r>
            <a:rPr lang="en-GB" sz="3800" b="1" kern="1200" dirty="0" err="1"/>
            <a:t>barriere</a:t>
          </a:r>
          <a:r>
            <a:rPr lang="en-GB" sz="3800" b="1" kern="1200" dirty="0"/>
            <a:t> </a:t>
          </a:r>
          <a:r>
            <a:rPr lang="en-GB" sz="3800" b="1" kern="1200" dirty="0" err="1"/>
            <a:t>personali</a:t>
          </a:r>
          <a:r>
            <a:rPr lang="en-GB" sz="3800" b="1" kern="1200" dirty="0"/>
            <a:t> </a:t>
          </a:r>
          <a:r>
            <a:rPr lang="en-GB" sz="3800" b="1" kern="1200" dirty="0" err="1"/>
            <a:t>alla</a:t>
          </a:r>
          <a:r>
            <a:rPr lang="en-GB" sz="3800" b="1" kern="1200" dirty="0"/>
            <a:t> </a:t>
          </a:r>
          <a:r>
            <a:rPr lang="en-GB" sz="3800" b="1" kern="1200" dirty="0" err="1"/>
            <a:t>creatività</a:t>
          </a:r>
          <a:endParaRPr lang="hr-HR" sz="3800" b="1" kern="1200" dirty="0"/>
        </a:p>
      </dsp:txBody>
      <dsp:txXfrm>
        <a:off x="44924" y="44924"/>
        <a:ext cx="16110152" cy="8304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Superare</a:t>
          </a:r>
          <a:r>
            <a:rPr lang="en-GB" sz="3800" b="1" kern="1200" dirty="0"/>
            <a:t> </a:t>
          </a:r>
          <a:r>
            <a:rPr lang="en-GB" sz="3800" b="1" kern="1200" dirty="0" err="1"/>
            <a:t>barriere</a:t>
          </a:r>
          <a:r>
            <a:rPr lang="en-GB" sz="3800" b="1" kern="1200" dirty="0"/>
            <a:t> </a:t>
          </a:r>
          <a:r>
            <a:rPr lang="en-GB" sz="3800" b="1" kern="1200" dirty="0" err="1"/>
            <a:t>personali</a:t>
          </a:r>
          <a:r>
            <a:rPr lang="en-GB" sz="3800" b="1" kern="1200" dirty="0"/>
            <a:t> </a:t>
          </a:r>
          <a:r>
            <a:rPr lang="en-GB" sz="3800" b="1" kern="1200" dirty="0" err="1"/>
            <a:t>alla</a:t>
          </a:r>
          <a:r>
            <a:rPr lang="en-GB" sz="3800" b="1" kern="1200" dirty="0"/>
            <a:t> </a:t>
          </a:r>
          <a:r>
            <a:rPr lang="en-GB" sz="3800" b="1" kern="1200" dirty="0" err="1"/>
            <a:t>creatività</a:t>
          </a:r>
          <a:endParaRPr lang="hr-HR" sz="3800" b="1" kern="1200" dirty="0"/>
        </a:p>
      </dsp:txBody>
      <dsp:txXfrm>
        <a:off x="44924" y="44924"/>
        <a:ext cx="16110152" cy="8304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Superare</a:t>
          </a:r>
          <a:r>
            <a:rPr lang="en-GB" sz="3800" b="1" kern="1200" dirty="0"/>
            <a:t> </a:t>
          </a:r>
          <a:r>
            <a:rPr lang="en-GB" sz="3800" b="1" kern="1200" dirty="0" err="1"/>
            <a:t>barriere</a:t>
          </a:r>
          <a:r>
            <a:rPr lang="en-GB" sz="3800" b="1" kern="1200" dirty="0"/>
            <a:t> </a:t>
          </a:r>
          <a:r>
            <a:rPr lang="en-GB" sz="3800" b="1" kern="1200" dirty="0" err="1"/>
            <a:t>personali</a:t>
          </a:r>
          <a:r>
            <a:rPr lang="en-GB" sz="3800" b="1" kern="1200" dirty="0"/>
            <a:t> </a:t>
          </a:r>
          <a:r>
            <a:rPr lang="en-GB" sz="3800" b="1" kern="1200" dirty="0" err="1"/>
            <a:t>alla</a:t>
          </a:r>
          <a:r>
            <a:rPr lang="en-GB" sz="3800" b="1" kern="1200" dirty="0"/>
            <a:t> </a:t>
          </a:r>
          <a:r>
            <a:rPr lang="en-GB" sz="3800" b="1" kern="1200" dirty="0" err="1"/>
            <a:t>creatività</a:t>
          </a:r>
          <a:endParaRPr lang="hr-HR" sz="3800" b="1" kern="1200" dirty="0"/>
        </a:p>
      </dsp:txBody>
      <dsp:txXfrm>
        <a:off x="44924" y="44924"/>
        <a:ext cx="16110152" cy="8304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Superare</a:t>
          </a:r>
          <a:r>
            <a:rPr lang="en-GB" sz="3800" b="1" kern="1200" dirty="0"/>
            <a:t> </a:t>
          </a:r>
          <a:r>
            <a:rPr lang="en-GB" sz="3800" b="1" kern="1200" dirty="0" err="1"/>
            <a:t>barriere</a:t>
          </a:r>
          <a:r>
            <a:rPr lang="en-GB" sz="3800" b="1" kern="1200" dirty="0"/>
            <a:t> </a:t>
          </a:r>
          <a:r>
            <a:rPr lang="en-GB" sz="3800" b="1" kern="1200" dirty="0" err="1"/>
            <a:t>personali</a:t>
          </a:r>
          <a:r>
            <a:rPr lang="en-GB" sz="3800" b="1" kern="1200" dirty="0"/>
            <a:t> </a:t>
          </a:r>
          <a:r>
            <a:rPr lang="en-GB" sz="3800" b="1" kern="1200" dirty="0" err="1"/>
            <a:t>alla</a:t>
          </a:r>
          <a:r>
            <a:rPr lang="en-GB" sz="3800" b="1" kern="1200" dirty="0"/>
            <a:t> </a:t>
          </a:r>
          <a:r>
            <a:rPr lang="en-GB" sz="3800" b="1" kern="1200" dirty="0" err="1"/>
            <a:t>creatività</a:t>
          </a:r>
          <a:endParaRPr lang="hr-HR" sz="3800" b="1" kern="1200" dirty="0"/>
        </a:p>
      </dsp:txBody>
      <dsp:txXfrm>
        <a:off x="44924" y="44924"/>
        <a:ext cx="16110152" cy="830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B42E7-1FED-4B36-ABBC-6C5A43F75138}">
      <dsp:nvSpPr>
        <dsp:cNvPr id="0" name=""/>
        <dsp:cNvSpPr/>
      </dsp:nvSpPr>
      <dsp:spPr>
        <a:xfrm>
          <a:off x="0" y="314579"/>
          <a:ext cx="16199935" cy="66150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1306987" tIns="437388" rIns="1306987" bIns="256032" numCol="1" spcCol="1270" anchor="t" anchorCtr="0">
          <a:noAutofit/>
        </a:bodyPr>
        <a:lstStyle/>
        <a:p>
          <a:pPr marL="285750" lvl="1" indent="-285750" algn="l" defTabSz="1600200" rtl="0">
            <a:lnSpc>
              <a:spcPct val="90000"/>
            </a:lnSpc>
            <a:spcBef>
              <a:spcPct val="0"/>
            </a:spcBef>
            <a:spcAft>
              <a:spcPct val="15000"/>
            </a:spcAft>
            <a:buChar char="•"/>
          </a:pPr>
          <a:r>
            <a:rPr lang="it-IT" sz="3600" kern="1200" dirty="0"/>
            <a:t>Essere creativi è una necessità nel mondo di oggi, che cambia rapidamente e con molte sfide
La creatività è la chiave del successo in quasi tutti gli aspetti della vita, personali e professionali
La creatività è importante per la società ed esercita una potente influenza su tutti gli aspetti della società 
In parole semplici, la creatività è la combinazione di due elementi fondamentali: 
</a:t>
          </a:r>
          <a:r>
            <a:rPr lang="it-IT" sz="3600" i="1" kern="1200" dirty="0"/>
            <a:t>(1) novità, novità o originalità e
(2) appropriatezza del compito, utilità o significatività.</a:t>
          </a:r>
          <a:endParaRPr lang="hr-HR" sz="3600" i="1" kern="1200" dirty="0"/>
        </a:p>
        <a:p>
          <a:pPr marL="285750" lvl="1" indent="-285750" algn="l" defTabSz="1600200" rtl="0">
            <a:lnSpc>
              <a:spcPct val="90000"/>
            </a:lnSpc>
            <a:spcBef>
              <a:spcPct val="0"/>
            </a:spcBef>
            <a:spcAft>
              <a:spcPct val="15000"/>
            </a:spcAft>
            <a:buChar char="•"/>
          </a:pPr>
          <a:endParaRPr lang="hr-HR" sz="3600" kern="1200" dirty="0"/>
        </a:p>
      </dsp:txBody>
      <dsp:txXfrm>
        <a:off x="0" y="314579"/>
        <a:ext cx="16199935" cy="6615000"/>
      </dsp:txXfrm>
    </dsp:sp>
    <dsp:sp modelId="{335CCE47-B0A7-4E31-BA0F-4591AE467EA7}">
      <dsp:nvSpPr>
        <dsp:cNvPr id="0" name=""/>
        <dsp:cNvSpPr/>
      </dsp:nvSpPr>
      <dsp:spPr>
        <a:xfrm>
          <a:off x="842010" y="4619"/>
          <a:ext cx="11788140" cy="61992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64" tIns="0" rIns="445564" bIns="0" numCol="1" spcCol="1270" anchor="ctr" anchorCtr="0">
          <a:noAutofit/>
        </a:bodyPr>
        <a:lstStyle/>
        <a:p>
          <a:pPr marL="0" lvl="0" indent="0" algn="l" defTabSz="1733550" rtl="0">
            <a:lnSpc>
              <a:spcPct val="90000"/>
            </a:lnSpc>
            <a:spcBef>
              <a:spcPct val="0"/>
            </a:spcBef>
            <a:spcAft>
              <a:spcPct val="35000"/>
            </a:spcAft>
            <a:buNone/>
          </a:pPr>
          <a:r>
            <a:rPr lang="en-GB" sz="3900" b="1" kern="1200" dirty="0"/>
            <a:t>Cos’è la </a:t>
          </a:r>
          <a:r>
            <a:rPr lang="en-GB" sz="3900" b="1" kern="1200" dirty="0" err="1"/>
            <a:t>creatività</a:t>
          </a:r>
          <a:r>
            <a:rPr lang="en-GB" sz="3900" b="1" kern="1200" dirty="0"/>
            <a:t>?</a:t>
          </a:r>
          <a:endParaRPr lang="hr-HR" sz="3900" kern="1200" dirty="0"/>
        </a:p>
      </dsp:txBody>
      <dsp:txXfrm>
        <a:off x="872272" y="34881"/>
        <a:ext cx="11727616" cy="5593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it-IT" sz="3800" b="1" kern="1200" dirty="0" err="1"/>
            <a:t>Cratività</a:t>
          </a:r>
          <a:r>
            <a:rPr lang="it-IT" sz="3800" b="1" kern="1200" dirty="0"/>
            <a:t> di squadra</a:t>
          </a:r>
          <a:endParaRPr lang="en-GB" sz="3800" b="1" kern="1200" noProof="0" dirty="0"/>
        </a:p>
      </dsp:txBody>
      <dsp:txXfrm>
        <a:off x="44924" y="52788"/>
        <a:ext cx="16110152" cy="8304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Creatività</a:t>
          </a:r>
          <a:r>
            <a:rPr lang="en-GB" sz="3800" b="1" kern="1200" noProof="0" dirty="0"/>
            <a:t> </a:t>
          </a:r>
          <a:r>
            <a:rPr lang="en-GB" sz="3800" b="1" kern="1200" noProof="0" dirty="0" err="1"/>
            <a:t>sul</a:t>
          </a:r>
          <a:r>
            <a:rPr lang="en-GB" sz="3800" b="1" kern="1200" noProof="0" dirty="0"/>
            <a:t> </a:t>
          </a:r>
          <a:r>
            <a:rPr lang="en-GB" sz="3800" b="1" kern="1200" noProof="0" dirty="0" err="1"/>
            <a:t>posto</a:t>
          </a:r>
          <a:r>
            <a:rPr lang="en-GB" sz="3800" b="1" kern="1200" noProof="0" dirty="0"/>
            <a:t> di </a:t>
          </a:r>
          <a:r>
            <a:rPr lang="en-GB" sz="3800" b="1" kern="1200" noProof="0" dirty="0" err="1"/>
            <a:t>lavoro</a:t>
          </a:r>
          <a:endParaRPr lang="en-GB" sz="3800" b="1" kern="1200" noProof="0" dirty="0"/>
        </a:p>
      </dsp:txBody>
      <dsp:txXfrm>
        <a:off x="44924" y="52788"/>
        <a:ext cx="16110152" cy="8304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Creatività</a:t>
          </a:r>
          <a:r>
            <a:rPr lang="en-GB" sz="3800" b="1" kern="1200" noProof="0" dirty="0"/>
            <a:t> </a:t>
          </a:r>
          <a:r>
            <a:rPr lang="en-GB" sz="3800" b="1" kern="1200" noProof="0" dirty="0" err="1"/>
            <a:t>sul</a:t>
          </a:r>
          <a:r>
            <a:rPr lang="en-GB" sz="3800" b="1" kern="1200" noProof="0" dirty="0"/>
            <a:t> </a:t>
          </a:r>
          <a:r>
            <a:rPr lang="en-GB" sz="3800" b="1" kern="1200" noProof="0" dirty="0" err="1"/>
            <a:t>posto</a:t>
          </a:r>
          <a:r>
            <a:rPr lang="en-GB" sz="3800" b="1" kern="1200" noProof="0" dirty="0"/>
            <a:t> di </a:t>
          </a:r>
          <a:r>
            <a:rPr lang="en-GB" sz="3800" b="1" kern="1200" noProof="0" dirty="0" err="1"/>
            <a:t>lavoro</a:t>
          </a:r>
          <a:endParaRPr lang="en-GB" sz="3800" b="1" kern="1200" noProof="0" dirty="0"/>
        </a:p>
      </dsp:txBody>
      <dsp:txXfrm>
        <a:off x="44924" y="52788"/>
        <a:ext cx="16110152" cy="8304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D64A1-74BF-43E0-951D-1129A581E1F1}">
      <dsp:nvSpPr>
        <dsp:cNvPr id="0" name=""/>
        <dsp:cNvSpPr/>
      </dsp:nvSpPr>
      <dsp:spPr>
        <a:xfrm>
          <a:off x="0" y="359341"/>
          <a:ext cx="16200000" cy="44352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0" tIns="458216" rIns="1257300" bIns="199136" numCol="1" spcCol="1270" anchor="t" anchorCtr="0">
          <a:noAutofit/>
        </a:bodyPr>
        <a:lstStyle/>
        <a:p>
          <a:pPr marL="285750" lvl="1" indent="-285750" algn="l" defTabSz="1244600" rtl="0">
            <a:lnSpc>
              <a:spcPct val="90000"/>
            </a:lnSpc>
            <a:spcBef>
              <a:spcPct val="0"/>
            </a:spcBef>
            <a:spcAft>
              <a:spcPct val="15000"/>
            </a:spcAft>
            <a:buChar char="•"/>
          </a:pPr>
          <a:r>
            <a:rPr lang="it-IT" sz="2800" i="1" kern="1200" dirty="0"/>
            <a:t>Analisi - analizzare l'ordine attuale delle cose fornisce la base per il pensiero creativo. 
Apertura mentale - essere aperti a commettere errori e ad imbattersi in alcuni vicoli ciechi prima di fare un passo avanti.
Organizzazione - la capacità di strutturare un pensiero e trasformarlo in un piano con un processo, un obiettivo e una scadenza è essenziale. </a:t>
          </a:r>
          <a:endParaRPr lang="hr-HR" sz="2800" kern="1200" dirty="0"/>
        </a:p>
        <a:p>
          <a:pPr marL="285750" lvl="1" indent="-285750" algn="l" defTabSz="1244600" rtl="0">
            <a:lnSpc>
              <a:spcPct val="90000"/>
            </a:lnSpc>
            <a:spcBef>
              <a:spcPct val="0"/>
            </a:spcBef>
            <a:spcAft>
              <a:spcPct val="15000"/>
            </a:spcAft>
            <a:buChar char="•"/>
          </a:pPr>
          <a:r>
            <a:rPr lang="en-US" sz="2800" i="1" kern="1200" dirty="0" err="1"/>
            <a:t>Comunicazione</a:t>
          </a:r>
          <a:r>
            <a:rPr lang="en-US" sz="2800" i="1" kern="1200" dirty="0"/>
            <a:t> – </a:t>
          </a:r>
          <a:r>
            <a:rPr lang="en-US" sz="2800" i="1" kern="1200" dirty="0" err="1"/>
            <a:t>grandi</a:t>
          </a:r>
          <a:r>
            <a:rPr lang="en-US" sz="2800" i="1" kern="1200" dirty="0"/>
            <a:t> idee </a:t>
          </a:r>
          <a:r>
            <a:rPr lang="en-US" sz="2800" i="1" kern="1200" dirty="0" err="1"/>
            <a:t>sono</a:t>
          </a:r>
          <a:r>
            <a:rPr lang="en-US" sz="2800" i="1" kern="1200" dirty="0"/>
            <a:t> </a:t>
          </a:r>
          <a:r>
            <a:rPr lang="en-US" sz="2800" i="1" kern="1200" dirty="0" err="1"/>
            <a:t>utili</a:t>
          </a:r>
          <a:r>
            <a:rPr lang="en-US" sz="2800" i="1" kern="1200" dirty="0"/>
            <a:t> </a:t>
          </a:r>
          <a:r>
            <a:rPr lang="en-US" sz="2800" i="1" kern="1200" dirty="0" err="1"/>
            <a:t>soltanto</a:t>
          </a:r>
          <a:r>
            <a:rPr lang="en-US" sz="2800" i="1" kern="1200" dirty="0"/>
            <a:t> se le </a:t>
          </a:r>
          <a:r>
            <a:rPr lang="en-US" sz="2800" i="1" kern="1200" dirty="0" err="1"/>
            <a:t>si</a:t>
          </a:r>
          <a:r>
            <a:rPr lang="en-US" sz="2800" i="1" kern="1200" dirty="0"/>
            <a:t> </a:t>
          </a:r>
          <a:r>
            <a:rPr lang="en-US" sz="2800" i="1" kern="1200" dirty="0" err="1"/>
            <a:t>riesce</a:t>
          </a:r>
          <a:r>
            <a:rPr lang="en-US" sz="2800" i="1" kern="1200" dirty="0"/>
            <a:t> a </a:t>
          </a:r>
          <a:r>
            <a:rPr lang="en-US" sz="2800" i="1" kern="1200" dirty="0" err="1"/>
            <a:t>comunicare</a:t>
          </a:r>
          <a:r>
            <a:rPr lang="en-US" sz="2800" i="1" kern="1200" dirty="0"/>
            <a:t> </a:t>
          </a:r>
          <a:r>
            <a:rPr lang="en-US" sz="2800" i="1" kern="1200" dirty="0" err="1"/>
            <a:t>agli</a:t>
          </a:r>
          <a:r>
            <a:rPr lang="en-US" sz="2800" i="1" kern="1200" dirty="0"/>
            <a:t> </a:t>
          </a:r>
          <a:r>
            <a:rPr lang="en-US" sz="2800" i="1" kern="1200" dirty="0" err="1"/>
            <a:t>altri</a:t>
          </a:r>
          <a:r>
            <a:rPr lang="en-US" sz="2800" i="1" kern="1200" dirty="0"/>
            <a:t> (</a:t>
          </a:r>
          <a:r>
            <a:rPr lang="en-US" sz="2800" i="1" kern="1200" dirty="0" err="1"/>
            <a:t>capacità</a:t>
          </a:r>
          <a:r>
            <a:rPr lang="en-US" sz="2800" i="1" kern="1200" dirty="0"/>
            <a:t> </a:t>
          </a:r>
          <a:r>
            <a:rPr lang="en-US" sz="2800" i="1" kern="1200" dirty="0" err="1"/>
            <a:t>scritte</a:t>
          </a:r>
          <a:r>
            <a:rPr lang="en-US" sz="2800" i="1" kern="1200" dirty="0"/>
            <a:t>, </a:t>
          </a:r>
          <a:r>
            <a:rPr lang="en-US" sz="2800" i="1" kern="1200" dirty="0" err="1"/>
            <a:t>verbali</a:t>
          </a:r>
          <a:r>
            <a:rPr lang="en-US" sz="2800" i="1" kern="1200" dirty="0"/>
            <a:t> e </a:t>
          </a:r>
          <a:r>
            <a:rPr lang="en-US" sz="2800" i="1" kern="1200" dirty="0" err="1"/>
            <a:t>d’ascolto</a:t>
          </a:r>
          <a:r>
            <a:rPr lang="en-US" sz="2800" i="1" kern="1200" dirty="0"/>
            <a:t>)</a:t>
          </a:r>
          <a:endParaRPr lang="hr-HR" sz="2800" kern="1200" dirty="0"/>
        </a:p>
        <a:p>
          <a:pPr marL="285750" lvl="1" indent="-285750" algn="l" defTabSz="1244600" rtl="0">
            <a:lnSpc>
              <a:spcPct val="90000"/>
            </a:lnSpc>
            <a:spcBef>
              <a:spcPct val="0"/>
            </a:spcBef>
            <a:spcAft>
              <a:spcPct val="15000"/>
            </a:spcAft>
            <a:buChar char="•"/>
          </a:pPr>
          <a:r>
            <a:rPr lang="en-US" sz="2800" i="1" kern="1200" dirty="0" err="1"/>
            <a:t>Formazione</a:t>
          </a:r>
          <a:r>
            <a:rPr lang="en-US" sz="2800" i="1" kern="1200" dirty="0"/>
            <a:t> – </a:t>
          </a:r>
          <a:r>
            <a:rPr lang="en-US" sz="2800" i="1" kern="1200" dirty="0" err="1"/>
            <a:t>che</a:t>
          </a:r>
          <a:r>
            <a:rPr lang="en-US" sz="2800" i="1" kern="1200" dirty="0"/>
            <a:t> </a:t>
          </a:r>
          <a:r>
            <a:rPr lang="en-US" sz="2800" i="1" kern="1200" dirty="0" err="1"/>
            <a:t>incoraggi</a:t>
          </a:r>
          <a:r>
            <a:rPr lang="en-US" sz="2800" i="1" kern="1200" dirty="0"/>
            <a:t> e stimuli lo </a:t>
          </a:r>
          <a:r>
            <a:rPr lang="en-US" sz="2800" i="1" kern="1200" dirty="0" err="1"/>
            <a:t>sviluppo</a:t>
          </a:r>
          <a:r>
            <a:rPr lang="en-US" sz="2800" i="1" kern="1200" dirty="0"/>
            <a:t> di un </a:t>
          </a:r>
          <a:r>
            <a:rPr lang="en-US" sz="2800" i="1" kern="1200" dirty="0" err="1"/>
            <a:t>pensiero</a:t>
          </a:r>
          <a:r>
            <a:rPr lang="en-US" sz="2800" i="1" kern="1200" dirty="0"/>
            <a:t> creative e di </a:t>
          </a:r>
          <a:r>
            <a:rPr lang="en-US" sz="2800" i="1" kern="1200" dirty="0" err="1"/>
            <a:t>capacità</a:t>
          </a:r>
          <a:r>
            <a:rPr lang="en-US" sz="2800" i="1" kern="1200" dirty="0"/>
            <a:t> di problem solving</a:t>
          </a:r>
          <a:endParaRPr lang="hr-HR" sz="2800" kern="1200" dirty="0"/>
        </a:p>
      </dsp:txBody>
      <dsp:txXfrm>
        <a:off x="0" y="359341"/>
        <a:ext cx="16200000" cy="4435200"/>
      </dsp:txXfrm>
    </dsp:sp>
    <dsp:sp modelId="{F4B0C805-FCC3-42D0-AAD3-D26F94D3268B}">
      <dsp:nvSpPr>
        <dsp:cNvPr id="0" name=""/>
        <dsp:cNvSpPr/>
      </dsp:nvSpPr>
      <dsp:spPr>
        <a:xfrm>
          <a:off x="810000" y="34621"/>
          <a:ext cx="11340000" cy="64944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625" tIns="0" rIns="428625" bIns="0" numCol="1" spcCol="1270" anchor="ctr" anchorCtr="0">
          <a:noAutofit/>
        </a:bodyPr>
        <a:lstStyle/>
        <a:p>
          <a:pPr marL="0" lvl="0" indent="0" algn="l" defTabSz="1600200" rtl="0">
            <a:lnSpc>
              <a:spcPct val="90000"/>
            </a:lnSpc>
            <a:spcBef>
              <a:spcPct val="0"/>
            </a:spcBef>
            <a:spcAft>
              <a:spcPct val="35000"/>
            </a:spcAft>
            <a:buNone/>
          </a:pPr>
          <a:r>
            <a:rPr lang="it-IT" sz="3600" i="1" kern="1200" dirty="0"/>
            <a:t>I fondamenti del pensiero creativo sono:</a:t>
          </a:r>
          <a:endParaRPr lang="hr-HR" sz="3600" kern="1200" dirty="0"/>
        </a:p>
      </dsp:txBody>
      <dsp:txXfrm>
        <a:off x="841703" y="66324"/>
        <a:ext cx="11276594" cy="5860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Creatività</a:t>
          </a:r>
          <a:r>
            <a:rPr lang="en-GB" sz="3800" b="1" kern="1200" noProof="0" dirty="0"/>
            <a:t> </a:t>
          </a:r>
          <a:r>
            <a:rPr lang="en-GB" sz="3800" b="1" kern="1200" noProof="0" dirty="0" err="1"/>
            <a:t>sul</a:t>
          </a:r>
          <a:r>
            <a:rPr lang="en-GB" sz="3800" b="1" kern="1200" noProof="0" dirty="0"/>
            <a:t> </a:t>
          </a:r>
          <a:r>
            <a:rPr lang="en-GB" sz="3800" b="1" kern="1200" noProof="0" dirty="0" err="1"/>
            <a:t>posto</a:t>
          </a:r>
          <a:r>
            <a:rPr lang="en-GB" sz="3800" b="1" kern="1200" noProof="0" dirty="0"/>
            <a:t> di </a:t>
          </a:r>
          <a:r>
            <a:rPr lang="en-GB" sz="3800" b="1" kern="1200" noProof="0" dirty="0" err="1"/>
            <a:t>lavoro</a:t>
          </a:r>
          <a:endParaRPr lang="en-GB" sz="3800" b="1" kern="1200" noProof="0" dirty="0"/>
        </a:p>
      </dsp:txBody>
      <dsp:txXfrm>
        <a:off x="44924" y="52788"/>
        <a:ext cx="16110152" cy="8304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err="1"/>
            <a:t>Tecniche</a:t>
          </a:r>
          <a:r>
            <a:rPr lang="hr-HR" sz="3800" b="1" kern="1200" dirty="0"/>
            <a:t> di </a:t>
          </a:r>
          <a:r>
            <a:rPr lang="hr-HR" sz="3800" b="1" kern="1200" dirty="0" err="1"/>
            <a:t>creatività</a:t>
          </a:r>
          <a:endParaRPr lang="hr-HR" sz="3800" kern="1200" dirty="0"/>
        </a:p>
      </dsp:txBody>
      <dsp:txXfrm>
        <a:off x="44924" y="52788"/>
        <a:ext cx="16110152" cy="83042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err="1"/>
            <a:t>Tecniche</a:t>
          </a:r>
          <a:r>
            <a:rPr lang="hr-HR" sz="3800" b="1" kern="1200" dirty="0"/>
            <a:t> di </a:t>
          </a:r>
          <a:r>
            <a:rPr lang="hr-HR" sz="3800" b="1" kern="1200" dirty="0" err="1"/>
            <a:t>creatività</a:t>
          </a:r>
          <a:r>
            <a:rPr lang="hr-HR" sz="3800" b="1" kern="1200" dirty="0"/>
            <a:t>(</a:t>
          </a:r>
          <a:r>
            <a:rPr lang="hr-HR" sz="3800" b="1" kern="1200" dirty="0" err="1"/>
            <a:t>Geschka</a:t>
          </a:r>
          <a:r>
            <a:rPr lang="hr-HR" sz="3800" b="1" kern="1200" dirty="0"/>
            <a:t>, 1983 e </a:t>
          </a:r>
          <a:r>
            <a:rPr lang="de-DE" sz="3800" b="0" i="0" kern="1200" dirty="0"/>
            <a:t>Wöhler, J., &amp; Reinhardt, R.</a:t>
          </a:r>
          <a:r>
            <a:rPr lang="hr-HR" sz="3800" b="0" i="0" kern="1200" dirty="0"/>
            <a:t>, </a:t>
          </a:r>
          <a:r>
            <a:rPr lang="de-DE" sz="3800" b="0" i="0" kern="1200" dirty="0"/>
            <a:t>2021</a:t>
          </a:r>
          <a:r>
            <a:rPr lang="hr-HR" sz="3800" b="1" kern="1200" dirty="0"/>
            <a:t>)</a:t>
          </a:r>
          <a:endParaRPr lang="hr-HR" sz="3800" kern="1200" dirty="0"/>
        </a:p>
      </dsp:txBody>
      <dsp:txXfrm>
        <a:off x="44924" y="52788"/>
        <a:ext cx="16110152" cy="8304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err="1"/>
            <a:t>Tecniche</a:t>
          </a:r>
          <a:r>
            <a:rPr lang="hr-HR" sz="3800" b="1" kern="1200" dirty="0"/>
            <a:t> di </a:t>
          </a:r>
          <a:r>
            <a:rPr lang="hr-HR" sz="3800" b="1" kern="1200" dirty="0" err="1"/>
            <a:t>creatività</a:t>
          </a:r>
          <a:r>
            <a:rPr lang="hr-HR" sz="3800" b="1" kern="1200" dirty="0"/>
            <a:t> (</a:t>
          </a:r>
          <a:r>
            <a:rPr lang="de-DE" sz="3800" b="0" i="0" kern="1200" dirty="0"/>
            <a:t>Wöhler, J., &amp; Reinhardt, R.</a:t>
          </a:r>
          <a:r>
            <a:rPr lang="hr-HR" sz="3800" b="0" i="0" kern="1200" dirty="0"/>
            <a:t>, </a:t>
          </a:r>
          <a:r>
            <a:rPr lang="de-DE" sz="3800" b="0" i="0" kern="1200" dirty="0"/>
            <a:t>2021</a:t>
          </a:r>
          <a:r>
            <a:rPr lang="hr-HR" sz="3800" b="0" i="0" kern="1200" dirty="0"/>
            <a:t>, p. 146</a:t>
          </a:r>
          <a:r>
            <a:rPr lang="de-DE" sz="3800" b="0" i="0" kern="1200" dirty="0"/>
            <a:t>).</a:t>
          </a:r>
          <a:endParaRPr lang="hr-HR" sz="3800" kern="1200" dirty="0"/>
        </a:p>
      </dsp:txBody>
      <dsp:txXfrm>
        <a:off x="44924" y="52788"/>
        <a:ext cx="16110152" cy="8304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err="1"/>
            <a:t>Tecniche</a:t>
          </a:r>
          <a:r>
            <a:rPr lang="hr-HR" sz="3800" b="1" kern="1200" dirty="0"/>
            <a:t> di </a:t>
          </a:r>
          <a:r>
            <a:rPr lang="hr-HR" sz="3800" b="1" kern="1200" dirty="0" err="1"/>
            <a:t>creatività</a:t>
          </a:r>
          <a:r>
            <a:rPr lang="hr-HR" sz="3800" b="1" kern="1200" dirty="0"/>
            <a:t>: </a:t>
          </a:r>
          <a:r>
            <a:rPr lang="en-GB" sz="3800" b="1" kern="1200" noProof="0" dirty="0"/>
            <a:t>Brainstorming and </a:t>
          </a:r>
          <a:r>
            <a:rPr lang="en-GB" sz="3800" b="1" kern="1200" noProof="0" dirty="0" err="1"/>
            <a:t>Brainwriting</a:t>
          </a:r>
          <a:endParaRPr lang="en-GB" sz="3800" kern="1200" noProof="0" dirty="0"/>
        </a:p>
      </dsp:txBody>
      <dsp:txXfrm>
        <a:off x="44924" y="52788"/>
        <a:ext cx="16110152" cy="8304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2F44F-265A-4440-8BB0-BD6B266B6EE1}">
      <dsp:nvSpPr>
        <dsp:cNvPr id="0" name=""/>
        <dsp:cNvSpPr/>
      </dsp:nvSpPr>
      <dsp:spPr>
        <a:xfrm>
          <a:off x="0" y="411503"/>
          <a:ext cx="12531135" cy="55692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541528" rIns="972555" bIns="227584" numCol="1" spcCol="1270" anchor="t" anchorCtr="0">
          <a:noAutofit/>
        </a:bodyPr>
        <a:lstStyle/>
        <a:p>
          <a:pPr marL="285750" lvl="1" indent="-285750" algn="l" defTabSz="1422400" rtl="0">
            <a:lnSpc>
              <a:spcPct val="90000"/>
            </a:lnSpc>
            <a:spcBef>
              <a:spcPct val="0"/>
            </a:spcBef>
            <a:spcAft>
              <a:spcPct val="15000"/>
            </a:spcAft>
            <a:buChar char="•"/>
          </a:pPr>
          <a:r>
            <a:rPr lang="it-IT" sz="3200" kern="1200" dirty="0"/>
            <a:t>tutte le sessioni di gruppo che mirano a raccogliere un certo numero di idee indirizzate a risolvere un certo problema. 
ambiente in cui gli individui collaborano =&gt; tutto il gruppo prende decisioni, non solo un individuo
Nessuna restrizione di creatività per i suggerimenti
Risultato: una lista di idee liberamente fornite da tutti i membri del gruppo. 
Il brainstorming è sia un metodo di studio e di apprendimento, sia un metodo di indagine scientifica e di creatività (REFERENCA).</a:t>
          </a:r>
          <a:endParaRPr lang="hr-HR" sz="3200" kern="1200" dirty="0"/>
        </a:p>
      </dsp:txBody>
      <dsp:txXfrm>
        <a:off x="0" y="411503"/>
        <a:ext cx="12531135" cy="5569200"/>
      </dsp:txXfrm>
    </dsp:sp>
    <dsp:sp modelId="{4355EC47-71E5-4844-9960-FCEAF2DA7741}">
      <dsp:nvSpPr>
        <dsp:cNvPr id="0" name=""/>
        <dsp:cNvSpPr/>
      </dsp:nvSpPr>
      <dsp:spPr>
        <a:xfrm>
          <a:off x="626556" y="13871"/>
          <a:ext cx="8771794" cy="76752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marL="0" lvl="0" indent="0" algn="l" defTabSz="1955800" rtl="0">
            <a:lnSpc>
              <a:spcPct val="90000"/>
            </a:lnSpc>
            <a:spcBef>
              <a:spcPct val="0"/>
            </a:spcBef>
            <a:spcAft>
              <a:spcPct val="35000"/>
            </a:spcAft>
            <a:buNone/>
          </a:pPr>
          <a:r>
            <a:rPr lang="en-GB" sz="4400" kern="1200" dirty="0"/>
            <a:t>Brainstorming  </a:t>
          </a:r>
          <a:endParaRPr lang="hr-HR" sz="4400" kern="1200" dirty="0"/>
        </a:p>
      </dsp:txBody>
      <dsp:txXfrm>
        <a:off x="664023" y="51338"/>
        <a:ext cx="8696860"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4C6E4-A431-4D4C-829C-8A4D90B7C45D}">
      <dsp:nvSpPr>
        <dsp:cNvPr id="0" name=""/>
        <dsp:cNvSpPr/>
      </dsp:nvSpPr>
      <dsp:spPr>
        <a:xfrm>
          <a:off x="444846" y="0"/>
          <a:ext cx="16200062"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GB" sz="3900" b="1" kern="1200" dirty="0" err="1"/>
            <a:t>Definizioni</a:t>
          </a:r>
          <a:r>
            <a:rPr lang="en-GB" sz="3900" b="1" kern="1200" dirty="0"/>
            <a:t> di </a:t>
          </a:r>
          <a:r>
            <a:rPr lang="en-GB" sz="3900" b="1" kern="1200" dirty="0" err="1"/>
            <a:t>creatività</a:t>
          </a:r>
          <a:endParaRPr lang="hr-HR" sz="3900" kern="1200" dirty="0"/>
        </a:p>
      </dsp:txBody>
      <dsp:txXfrm>
        <a:off x="490509" y="45663"/>
        <a:ext cx="16108736" cy="8440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err="1"/>
            <a:t>Tecniche</a:t>
          </a:r>
          <a:r>
            <a:rPr lang="hr-HR" sz="3800" b="1" kern="1200" dirty="0"/>
            <a:t> di </a:t>
          </a:r>
          <a:r>
            <a:rPr lang="hr-HR" sz="3800" b="1" kern="1200" dirty="0" err="1"/>
            <a:t>creatività</a:t>
          </a:r>
          <a:r>
            <a:rPr lang="hr-HR" sz="3800" b="1" kern="1200" dirty="0"/>
            <a:t>: </a:t>
          </a:r>
          <a:r>
            <a:rPr lang="en-GB" sz="3800" b="1" kern="1200" noProof="0" dirty="0"/>
            <a:t>Brainstorming and </a:t>
          </a:r>
          <a:r>
            <a:rPr lang="en-GB" sz="3800" b="1" kern="1200" noProof="0" dirty="0" err="1"/>
            <a:t>Brainwriting</a:t>
          </a:r>
          <a:endParaRPr lang="en-GB" sz="3800" kern="1200" noProof="0" dirty="0"/>
        </a:p>
      </dsp:txBody>
      <dsp:txXfrm>
        <a:off x="44924" y="52788"/>
        <a:ext cx="16110152" cy="83042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A20E-D983-4789-8DB3-41E380B00A25}">
      <dsp:nvSpPr>
        <dsp:cNvPr id="0" name=""/>
        <dsp:cNvSpPr/>
      </dsp:nvSpPr>
      <dsp:spPr>
        <a:xfrm>
          <a:off x="0" y="424103"/>
          <a:ext cx="12531135" cy="55566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583184" rIns="972555" bIns="199136" numCol="1" spcCol="1270" anchor="t" anchorCtr="0">
          <a:noAutofit/>
        </a:bodyPr>
        <a:lstStyle/>
        <a:p>
          <a:pPr marL="285750" lvl="1" indent="-285750" algn="l" defTabSz="1244600" rtl="0">
            <a:lnSpc>
              <a:spcPct val="90000"/>
            </a:lnSpc>
            <a:spcBef>
              <a:spcPct val="0"/>
            </a:spcBef>
            <a:spcAft>
              <a:spcPct val="15000"/>
            </a:spcAft>
            <a:buChar char="•"/>
          </a:pPr>
          <a:r>
            <a:rPr lang="it-IT" sz="2800" kern="1200" dirty="0"/>
            <a:t>tecnica relativamente meno conosciuta 
Può sviluppare ulteriormente le idee generate dalla sessione di brainstorming. 
</a:t>
          </a:r>
          <a:r>
            <a:rPr lang="it-IT" sz="2800" kern="1200" dirty="0" err="1"/>
            <a:t>Liticanu</a:t>
          </a:r>
          <a:r>
            <a:rPr lang="it-IT" sz="2800" kern="1200" dirty="0"/>
            <a:t> et al. (2015) suggeriscono alcuni vantaggi rispetto al brainstorming:</a:t>
          </a:r>
          <a:endParaRPr lang="hr-HR" sz="2800" kern="1200" dirty="0">
            <a:solidFill>
              <a:srgbClr val="FF0000"/>
            </a:solidFill>
          </a:endParaRPr>
        </a:p>
        <a:p>
          <a:pPr marL="285750" lvl="1" indent="-285750" algn="l" defTabSz="1244600" rtl="0">
            <a:lnSpc>
              <a:spcPct val="90000"/>
            </a:lnSpc>
            <a:spcBef>
              <a:spcPct val="0"/>
            </a:spcBef>
            <a:spcAft>
              <a:spcPct val="15000"/>
            </a:spcAft>
            <a:buChar char="•"/>
          </a:pPr>
          <a:r>
            <a:rPr lang="it-IT" sz="2800" kern="1200" dirty="0">
              <a:solidFill>
                <a:srgbClr val="FF0000"/>
              </a:solidFill>
            </a:rPr>
            <a:t>Scrivere, invece di limitarsi a dire le idee, fa sì che le persone riflettano a fondo sull'idea e la articolino più chiaramente;</a:t>
          </a:r>
          <a:endParaRPr lang="hr-HR" sz="2800" kern="1200" dirty="0">
            <a:solidFill>
              <a:srgbClr val="FF0000"/>
            </a:solidFill>
          </a:endParaRPr>
        </a:p>
        <a:p>
          <a:pPr marL="285750" lvl="1" indent="-285750" algn="l" defTabSz="1244600" rtl="0">
            <a:lnSpc>
              <a:spcPct val="90000"/>
            </a:lnSpc>
            <a:spcBef>
              <a:spcPct val="0"/>
            </a:spcBef>
            <a:spcAft>
              <a:spcPct val="15000"/>
            </a:spcAft>
            <a:buChar char="•"/>
          </a:pPr>
          <a:r>
            <a:rPr lang="it-IT" sz="2800" kern="1200" dirty="0">
              <a:solidFill>
                <a:srgbClr val="FF0000"/>
              </a:solidFill>
            </a:rPr>
            <a:t>può aiutare i partecipanti più timidi ad esprimere</a:t>
          </a:r>
          <a:endParaRPr lang="hr-HR" sz="2800" kern="1200" dirty="0">
            <a:solidFill>
              <a:srgbClr val="FF0000"/>
            </a:solidFill>
          </a:endParaRPr>
        </a:p>
        <a:p>
          <a:pPr marL="285750" lvl="1" indent="-285750" algn="l" defTabSz="1244600" rtl="0">
            <a:lnSpc>
              <a:spcPct val="90000"/>
            </a:lnSpc>
            <a:spcBef>
              <a:spcPct val="0"/>
            </a:spcBef>
            <a:spcAft>
              <a:spcPct val="15000"/>
            </a:spcAft>
            <a:buChar char="•"/>
          </a:pPr>
          <a:r>
            <a:rPr lang="it-IT" sz="2800" kern="1200" dirty="0">
              <a:solidFill>
                <a:srgbClr val="FF0000"/>
              </a:solidFill>
            </a:rPr>
            <a:t>è vantaggioso se il gruppo tende a "socializzare" troppo; </a:t>
          </a:r>
          <a:endParaRPr lang="hr-HR" sz="2800" kern="1200" dirty="0">
            <a:solidFill>
              <a:srgbClr val="FF0000"/>
            </a:solidFill>
          </a:endParaRPr>
        </a:p>
        <a:p>
          <a:pPr marL="285750" lvl="1" indent="-285750" algn="l" defTabSz="1244600" rtl="0">
            <a:lnSpc>
              <a:spcPct val="90000"/>
            </a:lnSpc>
            <a:spcBef>
              <a:spcPct val="0"/>
            </a:spcBef>
            <a:spcAft>
              <a:spcPct val="15000"/>
            </a:spcAft>
            <a:buChar char="•"/>
          </a:pPr>
          <a:r>
            <a:rPr lang="it-IT" sz="2800" kern="1200" dirty="0">
              <a:solidFill>
                <a:srgbClr val="FF0000"/>
              </a:solidFill>
            </a:rPr>
            <a:t>rispetto al brainstorming, il brain-</a:t>
          </a:r>
          <a:r>
            <a:rPr lang="it-IT" sz="2800" kern="1200" dirty="0" err="1">
              <a:solidFill>
                <a:srgbClr val="FF0000"/>
              </a:solidFill>
            </a:rPr>
            <a:t>writing</a:t>
          </a:r>
          <a:r>
            <a:rPr lang="it-IT" sz="2800" kern="1200" dirty="0">
              <a:solidFill>
                <a:srgbClr val="FF0000"/>
              </a:solidFill>
            </a:rPr>
            <a:t> tende a produrre un po' meno idee, ma più sviluppate (Roco, 2004</a:t>
          </a:r>
          <a:endParaRPr lang="hr-HR" sz="2800" kern="1200" dirty="0">
            <a:solidFill>
              <a:srgbClr val="FF0000"/>
            </a:solidFill>
          </a:endParaRPr>
        </a:p>
      </dsp:txBody>
      <dsp:txXfrm>
        <a:off x="0" y="424103"/>
        <a:ext cx="12531135" cy="5556600"/>
      </dsp:txXfrm>
    </dsp:sp>
    <dsp:sp modelId="{9EC7A296-75AA-4627-B68C-3DF6D6C7ADBD}">
      <dsp:nvSpPr>
        <dsp:cNvPr id="0" name=""/>
        <dsp:cNvSpPr/>
      </dsp:nvSpPr>
      <dsp:spPr>
        <a:xfrm>
          <a:off x="626556" y="5411"/>
          <a:ext cx="8771794" cy="826560"/>
        </a:xfrm>
        <a:prstGeom prst="roundRect">
          <a:avLst/>
        </a:prstGeom>
        <a:solidFill>
          <a:srgbClr val="E12227"/>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marL="0" lvl="0" indent="0" algn="l" defTabSz="1955800" rtl="0">
            <a:lnSpc>
              <a:spcPct val="90000"/>
            </a:lnSpc>
            <a:spcBef>
              <a:spcPct val="0"/>
            </a:spcBef>
            <a:spcAft>
              <a:spcPct val="35000"/>
            </a:spcAft>
            <a:buNone/>
          </a:pPr>
          <a:r>
            <a:rPr lang="en-GB" sz="4400" kern="1200" dirty="0"/>
            <a:t>Brain-writing</a:t>
          </a:r>
          <a:endParaRPr lang="hr-HR" sz="4400" kern="1200" dirty="0"/>
        </a:p>
      </dsp:txBody>
      <dsp:txXfrm>
        <a:off x="666905" y="45760"/>
        <a:ext cx="8691096" cy="74586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it-IT" sz="3800" b="1" kern="1200" dirty="0"/>
            <a:t>Tecniche di creatività: Sei cappelli per pensare</a:t>
          </a:r>
          <a:endParaRPr lang="en-GB" sz="3800" kern="1200" noProof="0" dirty="0"/>
        </a:p>
      </dsp:txBody>
      <dsp:txXfrm>
        <a:off x="44924" y="52788"/>
        <a:ext cx="16110152" cy="83042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01DD-7512-46F3-BD81-C26C11B007D1}">
      <dsp:nvSpPr>
        <dsp:cNvPr id="0" name=""/>
        <dsp:cNvSpPr/>
      </dsp:nvSpPr>
      <dsp:spPr>
        <a:xfrm>
          <a:off x="0" y="555764"/>
          <a:ext cx="10014579" cy="46368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777243" tIns="479044" rIns="777243" bIns="163576" numCol="1" spcCol="1270" anchor="t" anchorCtr="0">
          <a:noAutofit/>
        </a:bodyPr>
        <a:lstStyle/>
        <a:p>
          <a:pPr marL="228600" lvl="1" indent="-228600" algn="l" defTabSz="1022350" rtl="0">
            <a:lnSpc>
              <a:spcPct val="90000"/>
            </a:lnSpc>
            <a:spcBef>
              <a:spcPct val="0"/>
            </a:spcBef>
            <a:spcAft>
              <a:spcPct val="15000"/>
            </a:spcAft>
            <a:buChar char="•"/>
          </a:pPr>
          <a:r>
            <a:rPr lang="it-IT" sz="2300" kern="1200" noProof="0" dirty="0"/>
            <a:t>Sei diversi approcci cognitivi al pensiero critico </a:t>
          </a:r>
          <a:endParaRPr lang="en-GB" sz="2300" kern="1200" noProof="0" dirty="0"/>
        </a:p>
        <a:p>
          <a:pPr marL="228600" lvl="1" indent="-228600" algn="l" defTabSz="1022350" rtl="0">
            <a:lnSpc>
              <a:spcPct val="90000"/>
            </a:lnSpc>
            <a:spcBef>
              <a:spcPct val="0"/>
            </a:spcBef>
            <a:spcAft>
              <a:spcPct val="15000"/>
            </a:spcAft>
            <a:buChar char="•"/>
          </a:pPr>
          <a:r>
            <a:rPr lang="it-IT" sz="2300" kern="1200" noProof="0" dirty="0"/>
            <a:t>Sei cappelli sono colorati in modo diverso e ognuno rappresenta un approccio diverso al problema.</a:t>
          </a:r>
          <a:endParaRPr lang="en-GB" sz="2300" kern="1200" noProof="0" dirty="0"/>
        </a:p>
        <a:p>
          <a:pPr marL="228600" lvl="1" indent="-228600" algn="l" defTabSz="1022350" rtl="0">
            <a:lnSpc>
              <a:spcPct val="90000"/>
            </a:lnSpc>
            <a:spcBef>
              <a:spcPct val="0"/>
            </a:spcBef>
            <a:spcAft>
              <a:spcPct val="15000"/>
            </a:spcAft>
            <a:buChar char="•"/>
          </a:pPr>
          <a:r>
            <a:rPr lang="en-GB" sz="2300" kern="1200" noProof="0" dirty="0"/>
            <a:t>I </a:t>
          </a:r>
          <a:r>
            <a:rPr lang="en-GB" sz="2300" kern="1200" noProof="0" dirty="0" err="1"/>
            <a:t>colori</a:t>
          </a:r>
          <a:r>
            <a:rPr lang="en-GB" sz="2300" kern="1200" noProof="0" dirty="0"/>
            <a:t> </a:t>
          </a:r>
          <a:r>
            <a:rPr lang="en-GB" sz="2300" kern="1200" noProof="0" dirty="0" err="1"/>
            <a:t>sono</a:t>
          </a:r>
          <a:r>
            <a:rPr lang="en-GB" sz="2300" kern="1200" noProof="0" dirty="0"/>
            <a:t>:</a:t>
          </a:r>
        </a:p>
        <a:p>
          <a:pPr marL="457200" lvl="2" indent="-228600" algn="l" defTabSz="1022350" rtl="0">
            <a:lnSpc>
              <a:spcPct val="90000"/>
            </a:lnSpc>
            <a:spcBef>
              <a:spcPct val="0"/>
            </a:spcBef>
            <a:spcAft>
              <a:spcPct val="15000"/>
            </a:spcAft>
            <a:buChar char="•"/>
          </a:pPr>
          <a:r>
            <a:rPr lang="en-GB" sz="2300" kern="1200" noProof="0" dirty="0" err="1"/>
            <a:t>Giallo</a:t>
          </a:r>
          <a:r>
            <a:rPr lang="en-GB" sz="2300" kern="1200" noProof="0" dirty="0"/>
            <a:t> – </a:t>
          </a:r>
          <a:r>
            <a:rPr lang="en-GB" sz="2300" kern="1200" noProof="0" dirty="0" err="1"/>
            <a:t>Benefici</a:t>
          </a:r>
          <a:r>
            <a:rPr lang="en-GB" sz="2300" kern="1200" noProof="0" dirty="0"/>
            <a:t>, </a:t>
          </a:r>
          <a:r>
            <a:rPr lang="en-GB" sz="2300" kern="1200" noProof="0" dirty="0" err="1"/>
            <a:t>aspetti</a:t>
          </a:r>
          <a:r>
            <a:rPr lang="en-GB" sz="2300" kern="1200" noProof="0" dirty="0"/>
            <a:t> positive, Positive aspects, </a:t>
          </a:r>
          <a:r>
            <a:rPr lang="en-GB" sz="2300" kern="1200" noProof="0" dirty="0" err="1"/>
            <a:t>brillantezza</a:t>
          </a:r>
          <a:r>
            <a:rPr lang="en-GB" sz="2300" kern="1200" noProof="0" dirty="0"/>
            <a:t> e </a:t>
          </a:r>
          <a:r>
            <a:rPr lang="en-GB" sz="2300" kern="1200" noProof="0" dirty="0" err="1"/>
            <a:t>ottimismo</a:t>
          </a:r>
          <a:endParaRPr lang="en-GB" sz="2300" kern="1200" noProof="0" dirty="0"/>
        </a:p>
        <a:p>
          <a:pPr marL="457200" lvl="2" indent="-228600" algn="l" defTabSz="1022350" rtl="0">
            <a:lnSpc>
              <a:spcPct val="90000"/>
            </a:lnSpc>
            <a:spcBef>
              <a:spcPct val="0"/>
            </a:spcBef>
            <a:spcAft>
              <a:spcPct val="15000"/>
            </a:spcAft>
            <a:buChar char="•"/>
          </a:pPr>
          <a:r>
            <a:rPr lang="en-GB" sz="2300" kern="1200" noProof="0" dirty="0"/>
            <a:t>Nero – </a:t>
          </a:r>
          <a:r>
            <a:rPr lang="en-GB" sz="2300" kern="1200" noProof="0" dirty="0" err="1"/>
            <a:t>Difficoltà</a:t>
          </a:r>
          <a:r>
            <a:rPr lang="en-GB" sz="2300" kern="1200" noProof="0" dirty="0"/>
            <a:t>, </a:t>
          </a:r>
          <a:r>
            <a:rPr lang="en-GB" sz="2300" kern="1200" noProof="0" dirty="0" err="1"/>
            <a:t>aspetti</a:t>
          </a:r>
          <a:r>
            <a:rPr lang="en-GB" sz="2300" kern="1200" noProof="0" dirty="0"/>
            <a:t> </a:t>
          </a:r>
          <a:r>
            <a:rPr lang="en-GB" sz="2300" kern="1200" noProof="0" dirty="0" err="1"/>
            <a:t>negativi</a:t>
          </a:r>
          <a:r>
            <a:rPr lang="en-GB" sz="2300" kern="1200" noProof="0" dirty="0"/>
            <a:t>, cautela e </a:t>
          </a:r>
          <a:r>
            <a:rPr lang="en-GB" sz="2300" kern="1200" noProof="0" dirty="0" err="1"/>
            <a:t>criticità</a:t>
          </a:r>
          <a:endParaRPr lang="en-GB" sz="2300" kern="1200" noProof="0" dirty="0"/>
        </a:p>
        <a:p>
          <a:pPr marL="457200" lvl="2" indent="-228600" algn="l" defTabSz="1022350" rtl="0">
            <a:lnSpc>
              <a:spcPct val="90000"/>
            </a:lnSpc>
            <a:spcBef>
              <a:spcPct val="0"/>
            </a:spcBef>
            <a:spcAft>
              <a:spcPct val="15000"/>
            </a:spcAft>
            <a:buChar char="•"/>
          </a:pPr>
          <a:r>
            <a:rPr lang="en-GB" sz="2300" kern="1200" noProof="0" dirty="0"/>
            <a:t>Blu – </a:t>
          </a:r>
          <a:r>
            <a:rPr lang="it-IT" sz="2300" kern="1200" noProof="0" dirty="0"/>
            <a:t>Processo, Pensiero organizzativo: riassunto, passi successivi</a:t>
          </a:r>
          <a:r>
            <a:rPr lang="en-GB" sz="2300" kern="1200" noProof="0" dirty="0"/>
            <a:t>…</a:t>
          </a:r>
        </a:p>
        <a:p>
          <a:pPr marL="457200" lvl="2" indent="-228600" algn="l" defTabSz="1022350" rtl="0">
            <a:lnSpc>
              <a:spcPct val="90000"/>
            </a:lnSpc>
            <a:spcBef>
              <a:spcPct val="0"/>
            </a:spcBef>
            <a:spcAft>
              <a:spcPct val="15000"/>
            </a:spcAft>
            <a:buChar char="•"/>
          </a:pPr>
          <a:r>
            <a:rPr lang="en-GB" sz="2300" kern="1200" noProof="0" dirty="0"/>
            <a:t>Verde – </a:t>
          </a:r>
          <a:r>
            <a:rPr lang="en-GB" sz="2300" kern="1200" noProof="0" dirty="0" err="1"/>
            <a:t>Creatività</a:t>
          </a:r>
          <a:r>
            <a:rPr lang="en-GB" sz="2300" kern="1200" noProof="0" dirty="0"/>
            <a:t>, </a:t>
          </a:r>
          <a:r>
            <a:rPr lang="en-GB" sz="2300" kern="1200" noProof="0" dirty="0" err="1"/>
            <a:t>nuove</a:t>
          </a:r>
          <a:r>
            <a:rPr lang="en-GB" sz="2300" kern="1200" noProof="0" dirty="0"/>
            <a:t> idee, alternative</a:t>
          </a:r>
        </a:p>
        <a:p>
          <a:pPr marL="457200" lvl="2" indent="-228600" algn="l" defTabSz="1022350" rtl="0">
            <a:lnSpc>
              <a:spcPct val="90000"/>
            </a:lnSpc>
            <a:spcBef>
              <a:spcPct val="0"/>
            </a:spcBef>
            <a:spcAft>
              <a:spcPct val="15000"/>
            </a:spcAft>
            <a:buChar char="•"/>
          </a:pPr>
          <a:r>
            <a:rPr lang="en-GB" sz="2300" kern="1200" noProof="0" dirty="0"/>
            <a:t>Rosso – </a:t>
          </a:r>
          <a:r>
            <a:rPr lang="en-GB" sz="2300" kern="1200" noProof="0" dirty="0" err="1"/>
            <a:t>Emozioni</a:t>
          </a:r>
          <a:r>
            <a:rPr lang="en-GB" sz="2300" kern="1200" noProof="0" dirty="0"/>
            <a:t>, </a:t>
          </a:r>
          <a:r>
            <a:rPr lang="en-GB" sz="2300" kern="1200" noProof="0" dirty="0" err="1"/>
            <a:t>intuizioni</a:t>
          </a:r>
          <a:r>
            <a:rPr lang="en-GB" sz="2300" kern="1200" noProof="0" dirty="0"/>
            <a:t>, </a:t>
          </a:r>
          <a:r>
            <a:rPr lang="en-GB" sz="2300" kern="1200" noProof="0" dirty="0" err="1"/>
            <a:t>istinto</a:t>
          </a:r>
          <a:r>
            <a:rPr lang="en-GB" sz="2300" kern="1200" noProof="0" dirty="0"/>
            <a:t> e </a:t>
          </a:r>
          <a:r>
            <a:rPr lang="en-GB" sz="2300" kern="1200" noProof="0" dirty="0" err="1"/>
            <a:t>intuizioni</a:t>
          </a:r>
          <a:endParaRPr lang="en-GB" sz="2300" kern="1200" noProof="0" dirty="0"/>
        </a:p>
        <a:p>
          <a:pPr marL="457200" lvl="2" indent="-228600" algn="l" defTabSz="1022350" rtl="0">
            <a:lnSpc>
              <a:spcPct val="90000"/>
            </a:lnSpc>
            <a:spcBef>
              <a:spcPct val="0"/>
            </a:spcBef>
            <a:spcAft>
              <a:spcPct val="15000"/>
            </a:spcAft>
            <a:buChar char="•"/>
          </a:pPr>
          <a:r>
            <a:rPr lang="en-GB" sz="2300" kern="1200" noProof="0" dirty="0"/>
            <a:t>Bianco – </a:t>
          </a:r>
          <a:r>
            <a:rPr lang="en-GB" sz="2300" kern="1200" noProof="0" dirty="0" err="1"/>
            <a:t>Fatti</a:t>
          </a:r>
          <a:r>
            <a:rPr lang="en-GB" sz="2300" kern="1200" noProof="0" dirty="0"/>
            <a:t>, </a:t>
          </a:r>
          <a:r>
            <a:rPr lang="en-GB" sz="2300" kern="1200" noProof="0" dirty="0" err="1"/>
            <a:t>dati</a:t>
          </a:r>
          <a:r>
            <a:rPr lang="en-GB" sz="2300" kern="1200" noProof="0" dirty="0"/>
            <a:t>, </a:t>
          </a:r>
          <a:r>
            <a:rPr lang="en-GB" sz="2300" kern="1200" noProof="0" dirty="0" err="1"/>
            <a:t>razionalità</a:t>
          </a:r>
          <a:endParaRPr lang="en-GB" sz="2300" kern="1200" noProof="0" dirty="0"/>
        </a:p>
      </dsp:txBody>
      <dsp:txXfrm>
        <a:off x="0" y="555764"/>
        <a:ext cx="10014579" cy="4636800"/>
      </dsp:txXfrm>
    </dsp:sp>
    <dsp:sp modelId="{BD0264EF-516D-4A52-83DB-EDF7346530D1}">
      <dsp:nvSpPr>
        <dsp:cNvPr id="0" name=""/>
        <dsp:cNvSpPr/>
      </dsp:nvSpPr>
      <dsp:spPr>
        <a:xfrm>
          <a:off x="500728" y="216959"/>
          <a:ext cx="7010205" cy="6789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69" tIns="0" rIns="264969" bIns="0" numCol="1" spcCol="1270" anchor="ctr" anchorCtr="0">
          <a:noAutofit/>
        </a:bodyPr>
        <a:lstStyle/>
        <a:p>
          <a:pPr marL="0" lvl="0" indent="0" algn="l" defTabSz="1422400" rtl="0">
            <a:lnSpc>
              <a:spcPct val="90000"/>
            </a:lnSpc>
            <a:spcBef>
              <a:spcPct val="0"/>
            </a:spcBef>
            <a:spcAft>
              <a:spcPct val="35000"/>
            </a:spcAft>
            <a:buNone/>
          </a:pPr>
          <a:r>
            <a:rPr lang="en-GB" sz="3200" b="0" kern="1200" dirty="0"/>
            <a:t>La </a:t>
          </a:r>
          <a:r>
            <a:rPr lang="en-GB" sz="3200" b="0" kern="1200" dirty="0" err="1"/>
            <a:t>metafora</a:t>
          </a:r>
          <a:r>
            <a:rPr lang="en-GB" sz="3200" b="0" kern="1200" dirty="0"/>
            <a:t> </a:t>
          </a:r>
          <a:r>
            <a:rPr lang="en-GB" sz="3200" b="0" kern="1200" dirty="0" err="1"/>
            <a:t>dei</a:t>
          </a:r>
          <a:r>
            <a:rPr lang="en-GB" sz="3200" b="0" kern="1200" dirty="0"/>
            <a:t> sei </a:t>
          </a:r>
          <a:r>
            <a:rPr lang="en-GB" sz="3200" b="0" kern="1200" dirty="0" err="1"/>
            <a:t>cappelli</a:t>
          </a:r>
          <a:r>
            <a:rPr lang="en-GB" sz="3200" b="0" kern="1200" dirty="0"/>
            <a:t> </a:t>
          </a:r>
          <a:r>
            <a:rPr lang="en-GB" sz="3200" b="0" kern="1200" dirty="0" err="1"/>
            <a:t>pensanti</a:t>
          </a:r>
          <a:endParaRPr lang="hr-HR" sz="3200" b="0" kern="1200" dirty="0"/>
        </a:p>
      </dsp:txBody>
      <dsp:txXfrm>
        <a:off x="533872" y="250103"/>
        <a:ext cx="6943917" cy="61267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Pensiero</a:t>
          </a:r>
          <a:r>
            <a:rPr lang="en-GB" sz="3800" b="1" kern="1200" noProof="0" dirty="0"/>
            <a:t> </a:t>
          </a:r>
          <a:r>
            <a:rPr lang="en-GB" sz="3800" b="1" kern="1200" noProof="0" dirty="0" err="1"/>
            <a:t>progettuale</a:t>
          </a:r>
          <a:endParaRPr lang="en-GB" sz="3800" kern="1200" noProof="0" dirty="0"/>
        </a:p>
      </dsp:txBody>
      <dsp:txXfrm>
        <a:off x="44924" y="44924"/>
        <a:ext cx="16110152" cy="83042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5BA7-B08E-4F85-9419-E12052003C7C}">
      <dsp:nvSpPr>
        <dsp:cNvPr id="0" name=""/>
        <dsp:cNvSpPr/>
      </dsp:nvSpPr>
      <dsp:spPr>
        <a:xfrm>
          <a:off x="0" y="408000"/>
          <a:ext cx="15849601" cy="27216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74904" rIns="1230105"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noProof="0" dirty="0"/>
            <a:t>Il design </a:t>
          </a:r>
          <a:r>
            <a:rPr lang="it-IT" sz="1800" kern="1200" noProof="0" dirty="0" err="1"/>
            <a:t>thinking</a:t>
          </a:r>
          <a:r>
            <a:rPr lang="it-IT" sz="1800" kern="1200" noProof="0" dirty="0"/>
            <a:t> è un processo usato regolarmente dai designer, 
Si sta rapidamente diffondendo tra le organizzazioni come un mezzo per promuovere l'innovazione attraverso un processo di problem-solving creativo.
 Gli imprenditori possono usare il design </a:t>
          </a:r>
          <a:r>
            <a:rPr lang="it-IT" sz="1800" kern="1200" noProof="0" dirty="0" err="1"/>
            <a:t>thinking</a:t>
          </a:r>
          <a:r>
            <a:rPr lang="it-IT" sz="1800" kern="1200" noProof="0" dirty="0"/>
            <a:t>, cioè la riflessione, le alternative, la visualizzazione, la soluzione di problemi creativi per identificare opportunità uniche di impresa.
Il fallimento e le difficoltà non sono visti come una minaccia, </a:t>
          </a:r>
          <a:endParaRPr lang="en-GB" sz="1800" kern="1200" noProof="0" dirty="0"/>
        </a:p>
        <a:p>
          <a:pPr marL="171450" lvl="1" indent="-171450" algn="l" defTabSz="800100">
            <a:lnSpc>
              <a:spcPct val="90000"/>
            </a:lnSpc>
            <a:spcBef>
              <a:spcPct val="0"/>
            </a:spcBef>
            <a:spcAft>
              <a:spcPct val="15000"/>
            </a:spcAft>
            <a:buChar char="•"/>
          </a:pPr>
          <a:r>
            <a:rPr lang="it-IT" sz="1800" kern="1200" noProof="0" dirty="0"/>
            <a:t>Sono un modo per approfondire l'apprendimento.
Il fallimento incoraggia gli individui a produrre idee e soluzioni innovative. </a:t>
          </a:r>
          <a:endParaRPr lang="en-GB" sz="1800" kern="1200" noProof="0" dirty="0"/>
        </a:p>
      </dsp:txBody>
      <dsp:txXfrm>
        <a:off x="0" y="408000"/>
        <a:ext cx="15849601" cy="2721600"/>
      </dsp:txXfrm>
    </dsp:sp>
    <dsp:sp modelId="{110CE9A5-03B1-4B01-BB1D-A40DAB09B1FB}">
      <dsp:nvSpPr>
        <dsp:cNvPr id="0" name=""/>
        <dsp:cNvSpPr/>
      </dsp:nvSpPr>
      <dsp:spPr>
        <a:xfrm>
          <a:off x="792480" y="142320"/>
          <a:ext cx="11094720" cy="5313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marL="0" lvl="0" indent="0" algn="l" defTabSz="800100">
            <a:lnSpc>
              <a:spcPct val="90000"/>
            </a:lnSpc>
            <a:spcBef>
              <a:spcPct val="0"/>
            </a:spcBef>
            <a:spcAft>
              <a:spcPct val="35000"/>
            </a:spcAft>
            <a:buNone/>
          </a:pPr>
          <a:r>
            <a:rPr lang="it-IT" sz="1800" kern="1200" dirty="0"/>
            <a:t>Manca ancora una definizione largamente accettata di design </a:t>
          </a:r>
          <a:r>
            <a:rPr lang="it-IT" sz="1800" kern="1200" dirty="0" err="1"/>
            <a:t>thinking</a:t>
          </a:r>
          <a:r>
            <a:rPr lang="it-IT" sz="1800" kern="1200" dirty="0"/>
            <a:t>. </a:t>
          </a:r>
          <a:endParaRPr lang="hr-HR" sz="1800" kern="1200" dirty="0"/>
        </a:p>
      </dsp:txBody>
      <dsp:txXfrm>
        <a:off x="818419" y="168259"/>
        <a:ext cx="11042842" cy="479482"/>
      </dsp:txXfrm>
    </dsp:sp>
    <dsp:sp modelId="{C7AAC963-8EA1-407F-A708-1DCA6F22C908}">
      <dsp:nvSpPr>
        <dsp:cNvPr id="0" name=""/>
        <dsp:cNvSpPr/>
      </dsp:nvSpPr>
      <dsp:spPr>
        <a:xfrm>
          <a:off x="0" y="3492480"/>
          <a:ext cx="15849601" cy="19278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74904" rIns="1230105"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a:t>Focus sull'utente, 
Inquadramento del problema, 
Diversità,
Sperimentazione
Visualizzazione</a:t>
          </a:r>
          <a:endParaRPr lang="hr-HR" sz="1800" kern="1200" dirty="0"/>
        </a:p>
      </dsp:txBody>
      <dsp:txXfrm>
        <a:off x="0" y="3492480"/>
        <a:ext cx="15849601" cy="1927800"/>
      </dsp:txXfrm>
    </dsp:sp>
    <dsp:sp modelId="{D7E385AB-48F7-4369-AF73-1ED6C27FDB70}">
      <dsp:nvSpPr>
        <dsp:cNvPr id="0" name=""/>
        <dsp:cNvSpPr/>
      </dsp:nvSpPr>
      <dsp:spPr>
        <a:xfrm>
          <a:off x="792480" y="3226800"/>
          <a:ext cx="11094720" cy="5313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t>Framework (</a:t>
          </a:r>
          <a:r>
            <a:rPr lang="en-GB" sz="1800" kern="1200" noProof="0" dirty="0" err="1"/>
            <a:t>Carlgren</a:t>
          </a:r>
          <a:r>
            <a:rPr lang="en-GB" sz="1800" kern="1200" noProof="0" dirty="0"/>
            <a:t> et al., 2016):</a:t>
          </a:r>
        </a:p>
      </dsp:txBody>
      <dsp:txXfrm>
        <a:off x="818419" y="3252739"/>
        <a:ext cx="11042842" cy="47948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25AF4-3F00-4DC8-A7BE-4FEA3959CEB6}">
      <dsp:nvSpPr>
        <dsp:cNvPr id="0" name=""/>
        <dsp:cNvSpPr/>
      </dsp:nvSpPr>
      <dsp:spPr>
        <a:xfrm>
          <a:off x="0" y="9057"/>
          <a:ext cx="16078199" cy="936004"/>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err="1"/>
            <a:t>Dell’Era</a:t>
          </a:r>
          <a:r>
            <a:rPr lang="en-GB" sz="3900" kern="1200" dirty="0"/>
            <a:t> et al. (2018, p. 329) </a:t>
          </a:r>
          <a:r>
            <a:rPr lang="en-GB" sz="3900" kern="1200" dirty="0" err="1"/>
            <a:t>lista</a:t>
          </a:r>
          <a:r>
            <a:rPr lang="en-GB" sz="3900" kern="1200" dirty="0"/>
            <a:t> di quattro tipi di design thinking:</a:t>
          </a:r>
          <a:endParaRPr lang="hr-HR" sz="3900" kern="1200" dirty="0"/>
        </a:p>
      </dsp:txBody>
      <dsp:txXfrm>
        <a:off x="45692" y="54749"/>
        <a:ext cx="15986815" cy="844620"/>
      </dsp:txXfrm>
    </dsp:sp>
    <dsp:sp modelId="{CD04DB2F-EB4D-4657-85EB-943F95162FDF}">
      <dsp:nvSpPr>
        <dsp:cNvPr id="0" name=""/>
        <dsp:cNvSpPr/>
      </dsp:nvSpPr>
      <dsp:spPr>
        <a:xfrm>
          <a:off x="0" y="945062"/>
          <a:ext cx="16078199" cy="514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483"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it-IT" sz="3600" b="1" i="1" kern="1200" dirty="0">
              <a:solidFill>
                <a:srgbClr val="243255"/>
              </a:solidFill>
            </a:rPr>
            <a:t>Risoluzione creativa dei problemi: </a:t>
          </a:r>
          <a:r>
            <a:rPr lang="it-IT" sz="3600" b="0" i="0" kern="1200" dirty="0">
              <a:solidFill>
                <a:srgbClr val="243255"/>
              </a:solidFill>
            </a:rPr>
            <a:t>Risolvere problemi spinosi adottando sia il pensiero analitico che quello intuitivo </a:t>
          </a:r>
          <a:r>
            <a:rPr lang="it-IT" sz="3600" b="1" i="1" kern="1200" dirty="0">
              <a:solidFill>
                <a:srgbClr val="243255"/>
              </a:solidFill>
            </a:rPr>
            <a:t>
Esecuzione dello sprint: </a:t>
          </a:r>
          <a:r>
            <a:rPr lang="it-IT" sz="3600" b="0" i="0" kern="1200" dirty="0">
              <a:solidFill>
                <a:srgbClr val="243255"/>
              </a:solidFill>
            </a:rPr>
            <a:t>Consegnare e testare prodotti fattibili per imparare dai clienti e migliorare la soluzione </a:t>
          </a:r>
          <a:r>
            <a:rPr lang="it-IT" sz="3600" b="1" i="1" kern="1200" dirty="0">
              <a:solidFill>
                <a:srgbClr val="243255"/>
              </a:solidFill>
            </a:rPr>
            <a:t>
Fiducia creativa: </a:t>
          </a:r>
          <a:r>
            <a:rPr lang="it-IT" sz="3600" b="0" i="0" kern="1200" dirty="0">
              <a:solidFill>
                <a:srgbClr val="243255"/>
              </a:solidFill>
            </a:rPr>
            <a:t>Coinvolgere le persone per renderle più fiduciose nei processi creativi </a:t>
          </a:r>
          <a:r>
            <a:rPr lang="it-IT" sz="3600" b="1" i="1" kern="1200" dirty="0">
              <a:solidFill>
                <a:srgbClr val="243255"/>
              </a:solidFill>
            </a:rPr>
            <a:t>
Innovazione di significato: 
</a:t>
          </a:r>
          <a:r>
            <a:rPr lang="it-IT" sz="3600" b="0" i="0" u="none" kern="1200" dirty="0">
              <a:solidFill>
                <a:srgbClr val="243255"/>
              </a:solidFill>
            </a:rPr>
            <a:t>Immaginare nuove direzioni che mirano a proporre esperienze significative alle persone</a:t>
          </a:r>
          <a:endParaRPr lang="hr-HR" sz="3600" kern="1200" dirty="0">
            <a:solidFill>
              <a:srgbClr val="243255"/>
            </a:solidFill>
          </a:endParaRPr>
        </a:p>
      </dsp:txBody>
      <dsp:txXfrm>
        <a:off x="0" y="945062"/>
        <a:ext cx="16078199" cy="5141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4C90-D9CD-4FD7-9E86-70E93FA0A0BE}">
      <dsp:nvSpPr>
        <dsp:cNvPr id="0" name=""/>
        <dsp:cNvSpPr/>
      </dsp:nvSpPr>
      <dsp:spPr>
        <a:xfrm>
          <a:off x="41603" y="1"/>
          <a:ext cx="16199935" cy="935997"/>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b="1" kern="1200" dirty="0"/>
            <a:t>Teoria </a:t>
          </a:r>
          <a:r>
            <a:rPr lang="en-GB" sz="3700" b="1" kern="1200" dirty="0" err="1"/>
            <a:t>dell’investimento</a:t>
          </a:r>
          <a:r>
            <a:rPr lang="en-GB" sz="3700" b="1" kern="1200" dirty="0"/>
            <a:t> </a:t>
          </a:r>
          <a:r>
            <a:rPr lang="en-GB" sz="3700" b="1" kern="1200" dirty="0" err="1"/>
            <a:t>della</a:t>
          </a:r>
          <a:r>
            <a:rPr lang="en-GB" sz="3700" b="1" kern="1200" dirty="0"/>
            <a:t> </a:t>
          </a:r>
          <a:r>
            <a:rPr lang="en-GB" sz="3700" b="1" kern="1200" dirty="0" err="1"/>
            <a:t>creatività</a:t>
          </a:r>
          <a:endParaRPr lang="hr-HR" sz="3700" kern="1200" dirty="0"/>
        </a:p>
      </dsp:txBody>
      <dsp:txXfrm>
        <a:off x="87295" y="45693"/>
        <a:ext cx="16108551" cy="844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7E14-4DBF-4465-AA1B-1CBB6F8FF855}">
      <dsp:nvSpPr>
        <dsp:cNvPr id="0" name=""/>
        <dsp:cNvSpPr/>
      </dsp:nvSpPr>
      <dsp:spPr>
        <a:xfrm>
          <a:off x="0" y="711"/>
          <a:ext cx="16199940" cy="935288"/>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GB" sz="4000" b="1" kern="1200" dirty="0" err="1"/>
            <a:t>L’importanza</a:t>
          </a:r>
          <a:r>
            <a:rPr lang="en-GB" sz="4000" b="1" kern="1200" dirty="0"/>
            <a:t> </a:t>
          </a:r>
          <a:r>
            <a:rPr lang="en-GB" sz="4000" b="1" kern="1200" dirty="0" err="1"/>
            <a:t>della</a:t>
          </a:r>
          <a:r>
            <a:rPr lang="en-GB" sz="4000" b="1" kern="1200" dirty="0"/>
            <a:t> </a:t>
          </a:r>
          <a:r>
            <a:rPr lang="en-GB" sz="4000" b="1" kern="1200" dirty="0" err="1"/>
            <a:t>creatività</a:t>
          </a:r>
          <a:endParaRPr lang="hr-HR" sz="4000" kern="1200" dirty="0"/>
        </a:p>
      </dsp:txBody>
      <dsp:txXfrm>
        <a:off x="45657" y="46368"/>
        <a:ext cx="16108626" cy="843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BFC0-C28E-48CD-AAE7-42B27B46BE28}">
      <dsp:nvSpPr>
        <dsp:cNvPr id="0" name=""/>
        <dsp:cNvSpPr/>
      </dsp:nvSpPr>
      <dsp:spPr>
        <a:xfrm rot="5400000">
          <a:off x="10975735" y="-3468249"/>
          <a:ext cx="1682085" cy="861986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C00000"/>
              </a:solidFill>
            </a:rPr>
            <a:t>Risolvere</a:t>
          </a:r>
          <a:r>
            <a:rPr lang="en-US" sz="2800" kern="1200" dirty="0">
              <a:solidFill>
                <a:srgbClr val="C00000"/>
              </a:solidFill>
            </a:rPr>
            <a:t> </a:t>
          </a:r>
          <a:r>
            <a:rPr lang="en-US" sz="2800" kern="1200" dirty="0" err="1">
              <a:solidFill>
                <a:srgbClr val="C00000"/>
              </a:solidFill>
            </a:rPr>
            <a:t>problemi</a:t>
          </a:r>
          <a:r>
            <a:rPr lang="en-US" sz="2800" kern="1200" dirty="0">
              <a:solidFill>
                <a:srgbClr val="C00000"/>
              </a:solidFill>
            </a:rPr>
            <a:t> </a:t>
          </a:r>
          <a:r>
            <a:rPr lang="en-US" sz="2800" kern="1200" dirty="0" err="1">
              <a:solidFill>
                <a:srgbClr val="C00000"/>
              </a:solidFill>
            </a:rPr>
            <a:t>nel</a:t>
          </a:r>
          <a:r>
            <a:rPr lang="en-US" sz="2800" kern="1200" dirty="0">
              <a:solidFill>
                <a:srgbClr val="C00000"/>
              </a:solidFill>
            </a:rPr>
            <a:t> </a:t>
          </a:r>
          <a:r>
            <a:rPr lang="en-US" sz="2800" kern="1200" dirty="0" err="1">
              <a:solidFill>
                <a:srgbClr val="C00000"/>
              </a:solidFill>
            </a:rPr>
            <a:t>quotidiano</a:t>
          </a:r>
          <a:r>
            <a:rPr lang="en-US" sz="2800" kern="1200" dirty="0">
              <a:solidFill>
                <a:srgbClr val="C00000"/>
              </a:solidFill>
            </a:rPr>
            <a:t> e a </a:t>
          </a:r>
          <a:r>
            <a:rPr lang="en-US" sz="2800" kern="1200" dirty="0" err="1">
              <a:solidFill>
                <a:srgbClr val="C00000"/>
              </a:solidFill>
            </a:rPr>
            <a:t>lavoro</a:t>
          </a:r>
          <a:endParaRPr lang="hr-HR" sz="2800" kern="1200" dirty="0">
            <a:solidFill>
              <a:srgbClr val="C00000"/>
            </a:solidFill>
          </a:endParaRPr>
        </a:p>
      </dsp:txBody>
      <dsp:txXfrm rot="-5400000">
        <a:off x="7506845" y="82754"/>
        <a:ext cx="8537754" cy="1517859"/>
      </dsp:txXfrm>
    </dsp:sp>
    <dsp:sp modelId="{E1534FEC-4C35-484A-ABBB-B1099D4B2696}">
      <dsp:nvSpPr>
        <dsp:cNvPr id="0" name=""/>
        <dsp:cNvSpPr/>
      </dsp:nvSpPr>
      <dsp:spPr>
        <a:xfrm>
          <a:off x="949" y="213583"/>
          <a:ext cx="7505894" cy="1256202"/>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err="1"/>
            <a:t>Livello</a:t>
          </a:r>
          <a:r>
            <a:rPr lang="en-GB" sz="3200" kern="1200" noProof="0" dirty="0"/>
            <a:t> </a:t>
          </a:r>
          <a:r>
            <a:rPr lang="en-GB" sz="3200" kern="1200" noProof="0" dirty="0" err="1"/>
            <a:t>individuale</a:t>
          </a:r>
          <a:endParaRPr lang="en-GB" sz="3200" kern="1200" noProof="0" dirty="0"/>
        </a:p>
      </dsp:txBody>
      <dsp:txXfrm>
        <a:off x="62272" y="274906"/>
        <a:ext cx="7383248" cy="1133556"/>
      </dsp:txXfrm>
    </dsp:sp>
    <dsp:sp modelId="{6F188ED6-B9A0-4E54-A7D8-F36F49A4A13A}">
      <dsp:nvSpPr>
        <dsp:cNvPr id="0" name=""/>
        <dsp:cNvSpPr/>
      </dsp:nvSpPr>
      <dsp:spPr>
        <a:xfrm rot="5400000">
          <a:off x="10973778" y="-1686074"/>
          <a:ext cx="1682085" cy="862994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C00000"/>
              </a:solidFill>
            </a:rPr>
            <a:t>Nuove</a:t>
          </a:r>
          <a:r>
            <a:rPr lang="en-US" sz="2800" kern="1200" dirty="0">
              <a:solidFill>
                <a:srgbClr val="C00000"/>
              </a:solidFill>
            </a:rPr>
            <a:t> </a:t>
          </a:r>
          <a:r>
            <a:rPr lang="en-US" sz="2800" kern="1200" dirty="0" err="1">
              <a:solidFill>
                <a:srgbClr val="C00000"/>
              </a:solidFill>
            </a:rPr>
            <a:t>conoscenze</a:t>
          </a:r>
          <a:r>
            <a:rPr lang="en-US" sz="2800" kern="1200" dirty="0">
              <a:solidFill>
                <a:srgbClr val="C00000"/>
              </a:solidFill>
            </a:rPr>
            <a:t> </a:t>
          </a:r>
          <a:r>
            <a:rPr lang="en-US" sz="2800" kern="1200" dirty="0" err="1">
              <a:solidFill>
                <a:srgbClr val="C00000"/>
              </a:solidFill>
            </a:rPr>
            <a:t>scientifiche</a:t>
          </a:r>
          <a:r>
            <a:rPr lang="en-US" sz="2800" kern="1200" dirty="0">
              <a:solidFill>
                <a:srgbClr val="C00000"/>
              </a:solidFill>
            </a:rPr>
            <a:t>, </a:t>
          </a:r>
          <a:r>
            <a:rPr lang="en-US" sz="2800" kern="1200" dirty="0" err="1">
              <a:solidFill>
                <a:srgbClr val="C00000"/>
              </a:solidFill>
            </a:rPr>
            <a:t>nuovi</a:t>
          </a:r>
          <a:r>
            <a:rPr lang="en-US" sz="2800" kern="1200" dirty="0">
              <a:solidFill>
                <a:srgbClr val="C00000"/>
              </a:solidFill>
            </a:rPr>
            <a:t> </a:t>
          </a:r>
          <a:r>
            <a:rPr lang="en-US" sz="2800" kern="1200" dirty="0" err="1">
              <a:solidFill>
                <a:srgbClr val="C00000"/>
              </a:solidFill>
            </a:rPr>
            <a:t>movimenti</a:t>
          </a:r>
          <a:r>
            <a:rPr lang="en-US" sz="2800" kern="1200" dirty="0">
              <a:solidFill>
                <a:srgbClr val="C00000"/>
              </a:solidFill>
            </a:rPr>
            <a:t> </a:t>
          </a:r>
          <a:r>
            <a:rPr lang="en-US" sz="2800" kern="1200" dirty="0" err="1">
              <a:solidFill>
                <a:srgbClr val="C00000"/>
              </a:solidFill>
            </a:rPr>
            <a:t>nelle</a:t>
          </a:r>
          <a:r>
            <a:rPr lang="en-US" sz="2800" kern="1200" dirty="0">
              <a:solidFill>
                <a:srgbClr val="C00000"/>
              </a:solidFill>
            </a:rPr>
            <a:t> arti, </a:t>
          </a:r>
          <a:r>
            <a:rPr lang="en-US" sz="2800" kern="1200" dirty="0" err="1">
              <a:solidFill>
                <a:srgbClr val="C00000"/>
              </a:solidFill>
            </a:rPr>
            <a:t>nuove</a:t>
          </a:r>
          <a:r>
            <a:rPr lang="en-US" sz="2800" kern="1200" dirty="0">
              <a:solidFill>
                <a:srgbClr val="C00000"/>
              </a:solidFill>
            </a:rPr>
            <a:t> </a:t>
          </a:r>
          <a:r>
            <a:rPr lang="en-US" sz="2800" kern="1200" dirty="0" err="1">
              <a:solidFill>
                <a:srgbClr val="C00000"/>
              </a:solidFill>
            </a:rPr>
            <a:t>invenzioni</a:t>
          </a:r>
          <a:endParaRPr lang="hr-HR" sz="2800" kern="1200" dirty="0">
            <a:solidFill>
              <a:srgbClr val="C00000"/>
            </a:solidFill>
          </a:endParaRPr>
        </a:p>
      </dsp:txBody>
      <dsp:txXfrm rot="-5400000">
        <a:off x="7499847" y="1869970"/>
        <a:ext cx="8547836" cy="1517859"/>
      </dsp:txXfrm>
    </dsp:sp>
    <dsp:sp modelId="{ED7A3EE9-A2B9-451A-BA46-9BE4AFB6697F}">
      <dsp:nvSpPr>
        <dsp:cNvPr id="0" name=""/>
        <dsp:cNvSpPr/>
      </dsp:nvSpPr>
      <dsp:spPr>
        <a:xfrm>
          <a:off x="949" y="1966179"/>
          <a:ext cx="7498897" cy="1325441"/>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err="1"/>
            <a:t>Livello</a:t>
          </a:r>
          <a:r>
            <a:rPr lang="en-GB" sz="3200" kern="1200" noProof="0" dirty="0"/>
            <a:t> </a:t>
          </a:r>
          <a:r>
            <a:rPr lang="en-GB" sz="3200" kern="1200" noProof="0" dirty="0" err="1"/>
            <a:t>societario</a:t>
          </a:r>
          <a:endParaRPr lang="en-GB" sz="3200" kern="1200" noProof="0" dirty="0"/>
        </a:p>
      </dsp:txBody>
      <dsp:txXfrm>
        <a:off x="65652" y="2030882"/>
        <a:ext cx="7369491" cy="1196035"/>
      </dsp:txXfrm>
    </dsp:sp>
    <dsp:sp modelId="{DB93C367-2312-4D63-8B3C-187D81AB16DA}">
      <dsp:nvSpPr>
        <dsp:cNvPr id="0" name=""/>
        <dsp:cNvSpPr/>
      </dsp:nvSpPr>
      <dsp:spPr>
        <a:xfrm rot="5400000">
          <a:off x="10976323" y="103709"/>
          <a:ext cx="1682085" cy="862481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C00000"/>
              </a:solidFill>
            </a:rPr>
            <a:t>Nuovi</a:t>
          </a:r>
          <a:r>
            <a:rPr lang="en-US" sz="2800" kern="1200" dirty="0">
              <a:solidFill>
                <a:srgbClr val="C00000"/>
              </a:solidFill>
            </a:rPr>
            <a:t> </a:t>
          </a:r>
          <a:r>
            <a:rPr lang="en-US" sz="2800" kern="1200" dirty="0" err="1">
              <a:solidFill>
                <a:srgbClr val="C00000"/>
              </a:solidFill>
            </a:rPr>
            <a:t>prodotti</a:t>
          </a:r>
          <a:r>
            <a:rPr lang="en-US" sz="2800" kern="1200" dirty="0">
              <a:solidFill>
                <a:srgbClr val="C00000"/>
              </a:solidFill>
            </a:rPr>
            <a:t> e </a:t>
          </a:r>
          <a:r>
            <a:rPr lang="en-US" sz="2800" kern="1200" dirty="0" err="1">
              <a:solidFill>
                <a:srgbClr val="C00000"/>
              </a:solidFill>
            </a:rPr>
            <a:t>servizi</a:t>
          </a:r>
          <a:r>
            <a:rPr lang="en-US" sz="2800" kern="1200" dirty="0">
              <a:solidFill>
                <a:srgbClr val="C00000"/>
              </a:solidFill>
            </a:rPr>
            <a:t> </a:t>
          </a:r>
          <a:r>
            <a:rPr lang="en-US" sz="2800" kern="1200" dirty="0" err="1">
              <a:solidFill>
                <a:srgbClr val="C00000"/>
              </a:solidFill>
            </a:rPr>
            <a:t>creano</a:t>
          </a:r>
          <a:r>
            <a:rPr lang="en-US" sz="2800" kern="1200" dirty="0">
              <a:solidFill>
                <a:srgbClr val="C00000"/>
              </a:solidFill>
            </a:rPr>
            <a:t> </a:t>
          </a:r>
          <a:r>
            <a:rPr lang="en-US" sz="2800" kern="1200" dirty="0" err="1">
              <a:solidFill>
                <a:srgbClr val="C00000"/>
              </a:solidFill>
            </a:rPr>
            <a:t>lavori</a:t>
          </a:r>
          <a:endParaRPr lang="hr-HR" sz="2800" kern="1200" dirty="0">
            <a:solidFill>
              <a:srgbClr val="C00000"/>
            </a:solidFill>
          </a:endParaRPr>
        </a:p>
      </dsp:txBody>
      <dsp:txXfrm rot="-5400000">
        <a:off x="7504960" y="3657186"/>
        <a:ext cx="8542700" cy="1517859"/>
      </dsp:txXfrm>
    </dsp:sp>
    <dsp:sp modelId="{B725AE02-4317-4683-ADAA-B985F65A01CB}">
      <dsp:nvSpPr>
        <dsp:cNvPr id="0" name=""/>
        <dsp:cNvSpPr/>
      </dsp:nvSpPr>
      <dsp:spPr>
        <a:xfrm>
          <a:off x="949" y="3818050"/>
          <a:ext cx="7504010" cy="1196130"/>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200" kern="1200" noProof="0" dirty="0" err="1"/>
            <a:t>Importanza</a:t>
          </a:r>
          <a:r>
            <a:rPr lang="en-GB" sz="3200" kern="1200" noProof="0" dirty="0"/>
            <a:t> </a:t>
          </a:r>
          <a:r>
            <a:rPr lang="en-GB" sz="3200" kern="1200" noProof="0" dirty="0" err="1"/>
            <a:t>economica</a:t>
          </a:r>
          <a:endParaRPr lang="en-GB" sz="3200" kern="1200" noProof="0" dirty="0"/>
        </a:p>
      </dsp:txBody>
      <dsp:txXfrm>
        <a:off x="59339" y="3876440"/>
        <a:ext cx="7387230" cy="1079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B1CA-DB78-427E-ACB2-C82394A21199}">
      <dsp:nvSpPr>
        <dsp:cNvPr id="0" name=""/>
        <dsp:cNvSpPr/>
      </dsp:nvSpPr>
      <dsp:spPr>
        <a:xfrm>
          <a:off x="356879" y="5142"/>
          <a:ext cx="16199939" cy="9257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a:t>Cinque component </a:t>
          </a:r>
          <a:r>
            <a:rPr lang="en-GB" sz="3800" b="1" kern="1200" dirty="0" err="1"/>
            <a:t>della</a:t>
          </a:r>
          <a:r>
            <a:rPr lang="en-GB" sz="3800" b="1" kern="1200" dirty="0"/>
            <a:t> </a:t>
          </a:r>
          <a:r>
            <a:rPr lang="en-GB" sz="3800" b="1" kern="1200" dirty="0" err="1"/>
            <a:t>creatività</a:t>
          </a:r>
          <a:r>
            <a:rPr lang="hr-HR" sz="3800" b="1" kern="1200" dirty="0"/>
            <a:t>: </a:t>
          </a:r>
          <a:r>
            <a:rPr lang="en-GB" sz="3800" b="1" kern="1200" dirty="0"/>
            <a:t>Sternberg and </a:t>
          </a:r>
          <a:r>
            <a:rPr lang="en-GB" sz="3800" b="1" kern="1200" dirty="0" err="1"/>
            <a:t>Lubart</a:t>
          </a:r>
          <a:r>
            <a:rPr lang="en-GB" sz="3800" b="1" kern="1200" dirty="0"/>
            <a:t> (1992)</a:t>
          </a:r>
          <a:endParaRPr lang="hr-HR" sz="3800" kern="1200" dirty="0"/>
        </a:p>
      </dsp:txBody>
      <dsp:txXfrm>
        <a:off x="402069" y="50332"/>
        <a:ext cx="16109559" cy="835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F0E4-7EC4-4233-9D09-702C1618FF43}">
      <dsp:nvSpPr>
        <dsp:cNvPr id="0" name=""/>
        <dsp:cNvSpPr/>
      </dsp:nvSpPr>
      <dsp:spPr>
        <a:xfrm rot="5400000">
          <a:off x="-172682" y="176170"/>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hr-HR" sz="1700" kern="1200"/>
        </a:p>
      </dsp:txBody>
      <dsp:txXfrm rot="-5400000">
        <a:off x="1" y="406413"/>
        <a:ext cx="805849" cy="345364"/>
      </dsp:txXfrm>
    </dsp:sp>
    <dsp:sp modelId="{DE65D2FD-3151-4A19-94F2-01BB1344DAAD}">
      <dsp:nvSpPr>
        <dsp:cNvPr id="0" name=""/>
        <dsp:cNvSpPr/>
      </dsp:nvSpPr>
      <dsp:spPr>
        <a:xfrm rot="5400000">
          <a:off x="8124220" y="-7323297"/>
          <a:ext cx="747555"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dirty="0">
              <a:solidFill>
                <a:srgbClr val="002060"/>
              </a:solidFill>
            </a:rPr>
            <a:t>Competenza - </a:t>
          </a:r>
          <a:r>
            <a:rPr lang="it-IT" sz="2800" b="0" kern="1200" dirty="0">
              <a:solidFill>
                <a:srgbClr val="002060"/>
              </a:solidFill>
            </a:rPr>
            <a:t>una base di conoscenza ben sviluppata che fornisca idee, immagini ed espressioni</a:t>
          </a:r>
          <a:endParaRPr lang="hr-HR" sz="2800" b="0" kern="1200" dirty="0"/>
        </a:p>
      </dsp:txBody>
      <dsp:txXfrm rot="-5400000">
        <a:off x="800923" y="36493"/>
        <a:ext cx="15357657" cy="674569"/>
      </dsp:txXfrm>
    </dsp:sp>
    <dsp:sp modelId="{EE335CE4-CBFA-4AA3-9F09-A168A58EFEC8}">
      <dsp:nvSpPr>
        <dsp:cNvPr id="0" name=""/>
        <dsp:cNvSpPr/>
      </dsp:nvSpPr>
      <dsp:spPr>
        <a:xfrm rot="5400000">
          <a:off x="-172682" y="1210972"/>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rot="-5400000">
        <a:off x="1" y="1441215"/>
        <a:ext cx="805849" cy="345364"/>
      </dsp:txXfrm>
    </dsp:sp>
    <dsp:sp modelId="{6B7680C4-6699-4158-AD1E-139867F7C9EB}">
      <dsp:nvSpPr>
        <dsp:cNvPr id="0" name=""/>
        <dsp:cNvSpPr/>
      </dsp:nvSpPr>
      <dsp:spPr>
        <a:xfrm rot="5400000">
          <a:off x="8128780" y="-6284640"/>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noProof="0" dirty="0">
              <a:solidFill>
                <a:srgbClr val="002060"/>
              </a:solidFill>
            </a:rPr>
            <a:t>Capacità di pensiero immaginativo - </a:t>
          </a:r>
          <a:r>
            <a:rPr lang="it-IT" sz="2800" b="0" kern="1200" noProof="0" dirty="0">
              <a:solidFill>
                <a:srgbClr val="002060"/>
              </a:solidFill>
            </a:rPr>
            <a:t>la capacità di vedere le cose in modi nuovi, riconoscere i modelli e fare collegamenti </a:t>
          </a:r>
          <a:endParaRPr lang="en-GB" sz="2800" b="0" kern="1200" noProof="0" dirty="0"/>
        </a:p>
      </dsp:txBody>
      <dsp:txXfrm rot="-5400000">
        <a:off x="805849" y="1074819"/>
        <a:ext cx="15357622" cy="675232"/>
      </dsp:txXfrm>
    </dsp:sp>
    <dsp:sp modelId="{020AE0F8-9CF4-4A2A-945F-91AA06C2E774}">
      <dsp:nvSpPr>
        <dsp:cNvPr id="0" name=""/>
        <dsp:cNvSpPr/>
      </dsp:nvSpPr>
      <dsp:spPr>
        <a:xfrm rot="5400000">
          <a:off x="-172682" y="2245773"/>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	</a:t>
          </a:r>
          <a:endParaRPr lang="hr-HR" sz="1700" kern="1200" dirty="0"/>
        </a:p>
      </dsp:txBody>
      <dsp:txXfrm rot="-5400000">
        <a:off x="1" y="2476016"/>
        <a:ext cx="805849" cy="345364"/>
      </dsp:txXfrm>
    </dsp:sp>
    <dsp:sp modelId="{14E861B7-B48C-41D4-9185-B27512D91E05}">
      <dsp:nvSpPr>
        <dsp:cNvPr id="0" name=""/>
        <dsp:cNvSpPr/>
      </dsp:nvSpPr>
      <dsp:spPr>
        <a:xfrm rot="5400000">
          <a:off x="8128780" y="-5249839"/>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dirty="0">
              <a:solidFill>
                <a:srgbClr val="002060"/>
              </a:solidFill>
            </a:rPr>
            <a:t>Una personalità avventurosa - </a:t>
          </a:r>
          <a:r>
            <a:rPr lang="it-IT" sz="2800" b="0" kern="1200" dirty="0">
              <a:solidFill>
                <a:srgbClr val="002060"/>
              </a:solidFill>
            </a:rPr>
            <a:t>cerca nuove esperienze, tollera l'ambiguità e il rischio e supera costantemente gli ostacoli</a:t>
          </a:r>
          <a:endParaRPr lang="hr-HR" sz="2800" b="0" kern="1200" dirty="0"/>
        </a:p>
      </dsp:txBody>
      <dsp:txXfrm rot="-5400000">
        <a:off x="805849" y="2109620"/>
        <a:ext cx="15357622" cy="675232"/>
      </dsp:txXfrm>
    </dsp:sp>
    <dsp:sp modelId="{AFF1C4FA-E7B1-4CB7-A056-83E26C3C25AA}">
      <dsp:nvSpPr>
        <dsp:cNvPr id="0" name=""/>
        <dsp:cNvSpPr/>
      </dsp:nvSpPr>
      <dsp:spPr>
        <a:xfrm rot="5400000">
          <a:off x="-172682" y="3280574"/>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hr-HR" sz="1700" kern="1200" dirty="0"/>
        </a:p>
      </dsp:txBody>
      <dsp:txXfrm rot="-5400000">
        <a:off x="1" y="3510817"/>
        <a:ext cx="805849" cy="345364"/>
      </dsp:txXfrm>
    </dsp:sp>
    <dsp:sp modelId="{19CE135D-0AE8-4812-8B7D-5A2601A337DA}">
      <dsp:nvSpPr>
        <dsp:cNvPr id="0" name=""/>
        <dsp:cNvSpPr/>
      </dsp:nvSpPr>
      <dsp:spPr>
        <a:xfrm rot="5400000">
          <a:off x="8128780" y="-4215038"/>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dirty="0">
              <a:solidFill>
                <a:srgbClr val="002060"/>
              </a:solidFill>
            </a:rPr>
            <a:t>Motivazione intrinseca - </a:t>
          </a:r>
          <a:r>
            <a:rPr lang="it-IT" sz="2800" b="0" kern="1200" dirty="0">
              <a:solidFill>
                <a:srgbClr val="002060"/>
              </a:solidFill>
            </a:rPr>
            <a:t>la qualità di essere guidati da interesse, soddisfazione e sfida</a:t>
          </a:r>
          <a:endParaRPr lang="hr-HR" sz="2100" b="0" kern="1200" dirty="0"/>
        </a:p>
      </dsp:txBody>
      <dsp:txXfrm rot="-5400000">
        <a:off x="805849" y="3144421"/>
        <a:ext cx="15357622" cy="675232"/>
      </dsp:txXfrm>
    </dsp:sp>
    <dsp:sp modelId="{90A48DF3-474B-4BA6-832C-4F62E4A148BC}">
      <dsp:nvSpPr>
        <dsp:cNvPr id="0" name=""/>
        <dsp:cNvSpPr/>
      </dsp:nvSpPr>
      <dsp:spPr>
        <a:xfrm rot="5400000">
          <a:off x="-172682" y="4315375"/>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rot="-5400000">
        <a:off x="1" y="4545618"/>
        <a:ext cx="805849" cy="345364"/>
      </dsp:txXfrm>
    </dsp:sp>
    <dsp:sp modelId="{BFE07563-2CF7-4D34-86C5-23CDE01D2A39}">
      <dsp:nvSpPr>
        <dsp:cNvPr id="0" name=""/>
        <dsp:cNvSpPr/>
      </dsp:nvSpPr>
      <dsp:spPr>
        <a:xfrm rot="5400000">
          <a:off x="8128780" y="-3192075"/>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noProof="0" dirty="0">
              <a:solidFill>
                <a:srgbClr val="002060"/>
              </a:solidFill>
            </a:rPr>
            <a:t>Ambiente creativo - </a:t>
          </a:r>
          <a:r>
            <a:rPr lang="it-IT" sz="2800" b="0" kern="1200" noProof="0" dirty="0">
              <a:solidFill>
                <a:srgbClr val="002060"/>
              </a:solidFill>
            </a:rPr>
            <a:t>nu ambiente innovativo stimola, sostiene e perfeziona le idee creative</a:t>
          </a:r>
          <a:endParaRPr lang="en-GB" sz="2800" b="0" kern="1200" noProof="0" dirty="0"/>
        </a:p>
      </dsp:txBody>
      <dsp:txXfrm rot="-5400000">
        <a:off x="805849" y="4167384"/>
        <a:ext cx="15357622" cy="675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239E-9CB8-46F5-B331-D43224F00FB9}">
      <dsp:nvSpPr>
        <dsp:cNvPr id="0" name=""/>
        <dsp:cNvSpPr/>
      </dsp:nvSpPr>
      <dsp:spPr>
        <a:xfrm>
          <a:off x="0" y="487292"/>
          <a:ext cx="16554926" cy="57456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4846" tIns="666496" rIns="1284846" bIns="227584" numCol="1" spcCol="1270" anchor="t" anchorCtr="0">
          <a:noAutofit/>
        </a:bodyPr>
        <a:lstStyle/>
        <a:p>
          <a:pPr marL="285750" lvl="1" indent="-285750" algn="l" defTabSz="1422400" rtl="0">
            <a:lnSpc>
              <a:spcPct val="90000"/>
            </a:lnSpc>
            <a:spcBef>
              <a:spcPct val="0"/>
            </a:spcBef>
            <a:spcAft>
              <a:spcPct val="15000"/>
            </a:spcAft>
            <a:buChar char="•"/>
          </a:pPr>
          <a:r>
            <a:rPr lang="it-IT" sz="3200" i="1" kern="1200" dirty="0">
              <a:solidFill>
                <a:srgbClr val="E12227"/>
              </a:solidFill>
            </a:rPr>
            <a:t>un insieme di abilità intellettuali </a:t>
          </a:r>
          <a:r>
            <a:rPr lang="it-IT" sz="3200" i="0" kern="1200" dirty="0">
              <a:solidFill>
                <a:schemeClr val="tx1"/>
              </a:solidFill>
            </a:rPr>
            <a:t>(la capacità di vedere i problemi in modi nuovi e di andare oltre le idee ordinarie; la capacità di identificare quali idee vale la pena perseguire; e la capacità di convincere gli altri del valore delle proprie idee) </a:t>
          </a:r>
          <a:r>
            <a:rPr lang="it-IT" sz="3200" i="1" kern="1200" dirty="0">
              <a:solidFill>
                <a:srgbClr val="E12227"/>
              </a:solidFill>
            </a:rPr>
            <a:t>
conoscenza del campo </a:t>
          </a:r>
          <a:r>
            <a:rPr lang="it-IT" sz="3200" i="0" kern="1200" dirty="0">
              <a:solidFill>
                <a:schemeClr val="tx1"/>
              </a:solidFill>
            </a:rPr>
            <a:t>(anche se troppa conoscenza può ostacolare la generazione di nuove idee) </a:t>
          </a:r>
          <a:r>
            <a:rPr lang="it-IT" sz="3200" i="1" kern="1200" dirty="0">
              <a:solidFill>
                <a:srgbClr val="E12227"/>
              </a:solidFill>
            </a:rPr>
            <a:t>
una personalità </a:t>
          </a:r>
          <a:r>
            <a:rPr lang="it-IT" sz="3200" i="0" kern="1200" dirty="0">
              <a:solidFill>
                <a:schemeClr val="tx1"/>
              </a:solidFill>
            </a:rPr>
            <a:t>che permetta di pensare in modo indipendente, il che è necessario se si vuole contrastare la folla e sostenere idee con cui la maggior parte degli altri non è d'accordo </a:t>
          </a:r>
          <a:r>
            <a:rPr lang="it-IT" sz="3200" i="1" kern="1200" dirty="0">
              <a:solidFill>
                <a:srgbClr val="E12227"/>
              </a:solidFill>
            </a:rPr>
            <a:t>
un ambiente </a:t>
          </a:r>
          <a:r>
            <a:rPr lang="it-IT" sz="3200" i="0" kern="1200" dirty="0">
              <a:solidFill>
                <a:schemeClr val="tx1"/>
              </a:solidFill>
            </a:rPr>
            <a:t>che sostiene e premia le idee creative.
Fonte: </a:t>
          </a:r>
          <a:r>
            <a:rPr lang="it-IT" sz="3200" i="0" kern="1200" dirty="0" err="1">
              <a:solidFill>
                <a:schemeClr val="tx1"/>
              </a:solidFill>
            </a:rPr>
            <a:t>Sternberg</a:t>
          </a:r>
          <a:r>
            <a:rPr lang="it-IT" sz="3200" i="0" kern="1200" dirty="0">
              <a:solidFill>
                <a:schemeClr val="tx1"/>
              </a:solidFill>
            </a:rPr>
            <a:t> e </a:t>
          </a:r>
          <a:r>
            <a:rPr lang="it-IT" sz="3200" i="0" kern="1200" dirty="0" err="1">
              <a:solidFill>
                <a:schemeClr val="tx1"/>
              </a:solidFill>
            </a:rPr>
            <a:t>Lubart</a:t>
          </a:r>
          <a:r>
            <a:rPr lang="it-IT" sz="3200" i="0" kern="1200" dirty="0">
              <a:solidFill>
                <a:schemeClr val="tx1"/>
              </a:solidFill>
            </a:rPr>
            <a:t> (1995) </a:t>
          </a:r>
          <a:endParaRPr lang="hr-HR" sz="3200" i="0" kern="1200" dirty="0">
            <a:solidFill>
              <a:schemeClr val="tx1"/>
            </a:solidFill>
          </a:endParaRPr>
        </a:p>
      </dsp:txBody>
      <dsp:txXfrm>
        <a:off x="0" y="487292"/>
        <a:ext cx="16554926" cy="5745600"/>
      </dsp:txXfrm>
    </dsp:sp>
    <dsp:sp modelId="{7CA62AA6-5001-4149-BCB9-FE3DCC12FB6E}">
      <dsp:nvSpPr>
        <dsp:cNvPr id="0" name=""/>
        <dsp:cNvSpPr/>
      </dsp:nvSpPr>
      <dsp:spPr>
        <a:xfrm>
          <a:off x="827746" y="14971"/>
          <a:ext cx="11588448" cy="94464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016" tIns="0" rIns="438016" bIns="0" numCol="1" spcCol="1270" anchor="ctr" anchorCtr="0">
          <a:noAutofit/>
        </a:bodyPr>
        <a:lstStyle/>
        <a:p>
          <a:pPr marL="0" lvl="0" indent="0" algn="l" defTabSz="1422400" rtl="0">
            <a:lnSpc>
              <a:spcPct val="90000"/>
            </a:lnSpc>
            <a:spcBef>
              <a:spcPct val="0"/>
            </a:spcBef>
            <a:spcAft>
              <a:spcPct val="35000"/>
            </a:spcAft>
            <a:buNone/>
          </a:pPr>
          <a:r>
            <a:rPr lang="it-IT" sz="3200" kern="1200" dirty="0"/>
            <a:t>Risorse importanti per la produzione creativa di una persona</a:t>
          </a:r>
          <a:endParaRPr lang="hr-HR" sz="3200" kern="1200" dirty="0"/>
        </a:p>
      </dsp:txBody>
      <dsp:txXfrm>
        <a:off x="873860" y="61085"/>
        <a:ext cx="11496220"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29/1/22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169374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5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46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4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9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06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0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81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40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1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34</a:t>
            </a:fld>
            <a:endParaRPr lang="es-ES">
              <a:solidFill>
                <a:prstClr val="black"/>
              </a:solidFill>
            </a:endParaRPr>
          </a:p>
        </p:txBody>
      </p:sp>
    </p:spTree>
    <p:extLst>
      <p:ext uri="{BB962C8B-B14F-4D97-AF65-F5344CB8AC3E}">
        <p14:creationId xmlns:p14="http://schemas.microsoft.com/office/powerpoint/2010/main" val="2960023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95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56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09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0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70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4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8.png"/><Relationship Id="rId4" Type="http://schemas.openxmlformats.org/officeDocument/2006/relationships/diagramLayout" Target="../diagrams/layout13.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3.xml"/><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diagramQuickStyle" Target="../diagrams/quickStyle2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Layout" Target="../diagrams/layout23.xml"/><Relationship Id="rId5" Type="http://schemas.openxmlformats.org/officeDocument/2006/relationships/diagramQuickStyle" Target="../diagrams/quickStyle22.xml"/><Relationship Id="rId10" Type="http://schemas.openxmlformats.org/officeDocument/2006/relationships/diagramData" Target="../diagrams/data23.xml"/><Relationship Id="rId4" Type="http://schemas.openxmlformats.org/officeDocument/2006/relationships/diagramLayout" Target="../diagrams/layout22.xml"/><Relationship Id="rId9" Type="http://schemas.openxmlformats.org/officeDocument/2006/relationships/image" Target="../media/image7.png"/><Relationship Id="rId14" Type="http://schemas.microsoft.com/office/2007/relationships/diagramDrawing" Target="../diagrams/drawing23.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9.xml"/><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diagramQuickStyle" Target="../diagrams/quickStyle29.xml"/><Relationship Id="rId2" Type="http://schemas.openxmlformats.org/officeDocument/2006/relationships/notesSlide" Target="../notesSlides/notesSlide25.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Layout" Target="../diagrams/layout29.xml"/><Relationship Id="rId5" Type="http://schemas.openxmlformats.org/officeDocument/2006/relationships/diagramQuickStyle" Target="../diagrams/quickStyle28.xml"/><Relationship Id="rId15" Type="http://schemas.openxmlformats.org/officeDocument/2006/relationships/image" Target="../media/image9.png"/><Relationship Id="rId10" Type="http://schemas.openxmlformats.org/officeDocument/2006/relationships/diagramData" Target="../diagrams/data29.xml"/><Relationship Id="rId4" Type="http://schemas.openxmlformats.org/officeDocument/2006/relationships/diagramLayout" Target="../diagrams/layout28.xml"/><Relationship Id="rId9" Type="http://schemas.openxmlformats.org/officeDocument/2006/relationships/image" Target="../media/image7.png"/><Relationship Id="rId14" Type="http://schemas.microsoft.com/office/2007/relationships/diagramDrawing" Target="../diagrams/drawing29.xml"/></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QuickStyle" Target="../diagrams/quickStyle31.xml"/><Relationship Id="rId2" Type="http://schemas.openxmlformats.org/officeDocument/2006/relationships/notesSlide" Target="../notesSlides/notesSlide26.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Layout" Target="../diagrams/layout31.xml"/><Relationship Id="rId5" Type="http://schemas.openxmlformats.org/officeDocument/2006/relationships/diagramQuickStyle" Target="../diagrams/quickStyle30.xml"/><Relationship Id="rId15" Type="http://schemas.openxmlformats.org/officeDocument/2006/relationships/image" Target="../media/image9.png"/><Relationship Id="rId10" Type="http://schemas.openxmlformats.org/officeDocument/2006/relationships/diagramData" Target="../diagrams/data31.xml"/><Relationship Id="rId4" Type="http://schemas.openxmlformats.org/officeDocument/2006/relationships/diagramLayout" Target="../diagrams/layout30.xml"/><Relationship Id="rId9" Type="http://schemas.openxmlformats.org/officeDocument/2006/relationships/image" Target="../media/image7.png"/><Relationship Id="rId14" Type="http://schemas.microsoft.com/office/2007/relationships/diagramDrawing" Target="../diagrams/drawing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3.xml"/><Relationship Id="rId3" Type="http://schemas.openxmlformats.org/officeDocument/2006/relationships/diagramData" Target="../diagrams/data32.xml"/><Relationship Id="rId7" Type="http://schemas.microsoft.com/office/2007/relationships/diagramDrawing" Target="../diagrams/drawing32.xml"/><Relationship Id="rId12" Type="http://schemas.openxmlformats.org/officeDocument/2006/relationships/diagramQuickStyle" Target="../diagrams/quickStyle3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Layout" Target="../diagrams/layout33.xml"/><Relationship Id="rId5" Type="http://schemas.openxmlformats.org/officeDocument/2006/relationships/diagramQuickStyle" Target="../diagrams/quickStyle32.xml"/><Relationship Id="rId15" Type="http://schemas.openxmlformats.org/officeDocument/2006/relationships/image" Target="../media/image11.jpg"/><Relationship Id="rId10" Type="http://schemas.openxmlformats.org/officeDocument/2006/relationships/diagramData" Target="../diagrams/data33.xml"/><Relationship Id="rId4" Type="http://schemas.openxmlformats.org/officeDocument/2006/relationships/diagramLayout" Target="../diagrams/layout32.xml"/><Relationship Id="rId9" Type="http://schemas.openxmlformats.org/officeDocument/2006/relationships/image" Target="../media/image7.png"/><Relationship Id="rId14" Type="http://schemas.microsoft.com/office/2007/relationships/diagramDrawing" Target="../diagrams/drawing33.xml"/></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5.xml"/><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diagramQuickStyle" Target="../diagrams/quickStyle3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Layout" Target="../diagrams/layout35.xml"/><Relationship Id="rId5" Type="http://schemas.openxmlformats.org/officeDocument/2006/relationships/diagramQuickStyle" Target="../diagrams/quickStyle34.xml"/><Relationship Id="rId10" Type="http://schemas.openxmlformats.org/officeDocument/2006/relationships/diagramData" Target="../diagrams/data35.xml"/><Relationship Id="rId4" Type="http://schemas.openxmlformats.org/officeDocument/2006/relationships/diagramLayout" Target="../diagrams/layout34.xml"/><Relationship Id="rId9" Type="http://schemas.openxmlformats.org/officeDocument/2006/relationships/image" Target="../media/image7.png"/><Relationship Id="rId14" Type="http://schemas.microsoft.com/office/2007/relationships/diagramDrawing" Target="../diagrams/drawing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6.jpeg"/><Relationship Id="rId7" Type="http://schemas.openxmlformats.org/officeDocument/2006/relationships/diagramQuickStyle" Target="../diagrams/quickStyle3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7.png"/><Relationship Id="rId9" Type="http://schemas.microsoft.com/office/2007/relationships/diagramDrawing" Target="../diagrams/drawing3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image" Target="../media/image7.pn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7.png"/><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6851" y="5998852"/>
            <a:ext cx="6019800" cy="1222771"/>
          </a:xfrm>
          <a:prstGeom prst="rect">
            <a:avLst/>
          </a:prstGeom>
        </p:spPr>
        <p:txBody>
          <a:bodyPr vert="horz" wrap="square" lIns="0" tIns="67945" rIns="0" bIns="0" rtlCol="0">
            <a:spAutoFit/>
          </a:bodyPr>
          <a:lstStyle/>
          <a:p>
            <a:pPr marL="572770" marR="0" lvl="0" indent="0" algn="ctr"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Migliorare le competenze trasversali per favorire competitività e occupabilità</a:t>
            </a:r>
            <a:endParaRPr kumimoji="0" lang="en-US" sz="2500" b="0" i="0" u="none" strike="noStrike" kern="1200" cap="none" spc="0" normalizeH="0" baseline="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414536"/>
            <a:ext cx="1106529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GB" sz="4000" b="1" i="0" u="none" strike="noStrike" kern="1200" cap="none" spc="0" normalizeH="0" baseline="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Creatività</a:t>
            </a: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144250" y="8457361"/>
            <a:ext cx="3257550" cy="400110"/>
          </a:xfrm>
          <a:prstGeom prst="rect">
            <a:avLst/>
          </a:prstGeom>
          <a:noFill/>
        </p:spPr>
        <p:txBody>
          <a:bodyPr wrap="square">
            <a:spAutoFit/>
          </a:bodyPr>
          <a:lstStyle/>
          <a:p>
            <a:pPr algn="ctr"/>
            <a:r>
              <a:rPr lang="en-US"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PARTNER: </a:t>
            </a:r>
            <a:r>
              <a:rPr lang="hr-HR"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UNIDU</a:t>
            </a:r>
            <a:endParaRPr lang="es-ES" sz="2000" b="1">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587945" cy="629660"/>
          </a:xfrm>
          <a:prstGeom prst="rect">
            <a:avLst/>
          </a:prstGeom>
        </p:spPr>
        <p:txBody>
          <a:bodyPr vert="horz" wrap="square" lIns="0" tIns="13970" rIns="0" bIns="0" rtlCol="0">
            <a:spAutoFit/>
          </a:bodyPr>
          <a:lstStyle/>
          <a:p>
            <a:pPr marL="12700" algn="just">
              <a:lnSpc>
                <a:spcPct val="100000"/>
              </a:lnSpc>
              <a:spcBef>
                <a:spcPts val="110"/>
              </a:spcBef>
            </a:pP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p:cNvGraphicFramePr/>
          <p:nvPr>
            <p:extLst>
              <p:ext uri="{D42A27DB-BD31-4B8C-83A1-F6EECF244321}">
                <p14:modId xmlns:p14="http://schemas.microsoft.com/office/powerpoint/2010/main" val="543030664"/>
              </p:ext>
            </p:extLst>
          </p:nvPr>
        </p:nvGraphicFramePr>
        <p:xfrm>
          <a:off x="784746" y="1538107"/>
          <a:ext cx="16554926" cy="6247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2034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662138577"/>
              </p:ext>
            </p:extLst>
          </p:nvPr>
        </p:nvGraphicFramePr>
        <p:xfrm>
          <a:off x="1142999" y="1399188"/>
          <a:ext cx="15316201" cy="95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2344827"/>
              </p:ext>
            </p:extLst>
          </p:nvPr>
        </p:nvGraphicFramePr>
        <p:xfrm>
          <a:off x="1143000" y="2488366"/>
          <a:ext cx="15316200" cy="5577609"/>
        </p:xfrm>
        <a:graphic>
          <a:graphicData uri="http://schemas.openxmlformats.org/drawingml/2006/table">
            <a:tbl>
              <a:tblPr firstRow="1" bandRow="1">
                <a:tableStyleId>{72833802-FEF1-4C79-8D5D-14CF1EAF98D9}</a:tableStyleId>
              </a:tblPr>
              <a:tblGrid>
                <a:gridCol w="4876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1053411">
                <a:tc>
                  <a:txBody>
                    <a:bodyPr/>
                    <a:lstStyle/>
                    <a:p>
                      <a:pPr algn="ctr"/>
                      <a:r>
                        <a:rPr lang="en-GB" sz="2800" noProof="0" dirty="0" err="1"/>
                        <a:t>Caratteristiche</a:t>
                      </a:r>
                      <a:r>
                        <a:rPr lang="en-GB" sz="2800" noProof="0" dirty="0"/>
                        <a:t> cognitive</a:t>
                      </a:r>
                    </a:p>
                  </a:txBody>
                  <a:tcPr anchor="ctr">
                    <a:solidFill>
                      <a:srgbClr val="E12227"/>
                    </a:solidFill>
                  </a:tcPr>
                </a:tc>
                <a:tc>
                  <a:txBody>
                    <a:bodyPr/>
                    <a:lstStyle/>
                    <a:p>
                      <a:pPr algn="ctr"/>
                      <a:r>
                        <a:rPr lang="en-GB" sz="2800" noProof="0" dirty="0" err="1"/>
                        <a:t>Caratteristiche</a:t>
                      </a:r>
                      <a:r>
                        <a:rPr lang="en-GB" sz="2800" noProof="0" dirty="0"/>
                        <a:t> </a:t>
                      </a:r>
                      <a:r>
                        <a:rPr lang="en-GB" sz="2800" noProof="0" dirty="0" err="1"/>
                        <a:t>della</a:t>
                      </a:r>
                      <a:r>
                        <a:rPr lang="en-GB" sz="2800" noProof="0" dirty="0"/>
                        <a:t> </a:t>
                      </a:r>
                      <a:r>
                        <a:rPr lang="en-GB" sz="2800" noProof="0" dirty="0" err="1"/>
                        <a:t>personalità</a:t>
                      </a:r>
                      <a:endParaRPr lang="en-GB" sz="2800" noProof="0" dirty="0"/>
                    </a:p>
                  </a:txBody>
                  <a:tcPr anchor="ctr">
                    <a:solidFill>
                      <a:srgbClr val="E12227"/>
                    </a:solidFill>
                  </a:tcPr>
                </a:tc>
                <a:tc>
                  <a:txBody>
                    <a:bodyPr/>
                    <a:lstStyle/>
                    <a:p>
                      <a:pPr algn="ctr"/>
                      <a:r>
                        <a:rPr lang="en-GB" sz="2800" noProof="0" dirty="0" err="1"/>
                        <a:t>Caratteristiche</a:t>
                      </a:r>
                      <a:r>
                        <a:rPr lang="en-GB" sz="2800" noProof="0" dirty="0"/>
                        <a:t> relative al </a:t>
                      </a:r>
                      <a:r>
                        <a:rPr lang="en-GB" sz="2800" noProof="0" dirty="0" err="1"/>
                        <a:t>settore</a:t>
                      </a:r>
                      <a:r>
                        <a:rPr lang="en-GB" sz="2800" noProof="0" dirty="0"/>
                        <a:t> (es. </a:t>
                      </a:r>
                      <a:r>
                        <a:rPr lang="en-GB" sz="2800" noProof="0" dirty="0" err="1"/>
                        <a:t>giovani</a:t>
                      </a:r>
                      <a:r>
                        <a:rPr lang="en-GB" sz="2800" noProof="0" dirty="0"/>
                        <a:t> </a:t>
                      </a:r>
                      <a:r>
                        <a:rPr lang="en-GB" sz="2800" noProof="0" dirty="0" err="1"/>
                        <a:t>scrittori</a:t>
                      </a:r>
                      <a:r>
                        <a:rPr lang="en-GB" sz="2800" noProof="0" dirty="0"/>
                        <a:t>)</a:t>
                      </a:r>
                    </a:p>
                  </a:txBody>
                  <a:tcPr>
                    <a:solidFill>
                      <a:srgbClr val="E12227"/>
                    </a:solidFill>
                  </a:tcPr>
                </a:tc>
                <a:extLst>
                  <a:ext uri="{0D108BD9-81ED-4DB2-BD59-A6C34878D82A}">
                    <a16:rowId xmlns:a16="http://schemas.microsoft.com/office/drawing/2014/main" val="10000"/>
                  </a:ext>
                </a:extLst>
              </a:tr>
              <a:tr h="616873">
                <a:tc>
                  <a:txBody>
                    <a:bodyPr/>
                    <a:lstStyle/>
                    <a:p>
                      <a:pPr algn="ctr"/>
                      <a:r>
                        <a:rPr lang="en-GB" sz="2400" noProof="0" dirty="0" err="1"/>
                        <a:t>Pensiero</a:t>
                      </a:r>
                      <a:r>
                        <a:rPr lang="en-GB" sz="2400" noProof="0" dirty="0"/>
                        <a:t> </a:t>
                      </a:r>
                      <a:r>
                        <a:rPr lang="en-GB" sz="2400" noProof="0" dirty="0" err="1"/>
                        <a:t>metaforico</a:t>
                      </a:r>
                      <a:endParaRPr lang="en-GB" sz="2400" noProof="0" dirty="0"/>
                    </a:p>
                  </a:txBody>
                  <a:tcPr anchor="ctr"/>
                </a:tc>
                <a:tc>
                  <a:txBody>
                    <a:bodyPr/>
                    <a:lstStyle/>
                    <a:p>
                      <a:pPr algn="ctr"/>
                      <a:r>
                        <a:rPr lang="en-GB" sz="2400" noProof="0" dirty="0" err="1"/>
                        <a:t>Ricerca</a:t>
                      </a:r>
                      <a:r>
                        <a:rPr lang="en-GB" sz="2400" noProof="0" dirty="0"/>
                        <a:t> di </a:t>
                      </a:r>
                      <a:r>
                        <a:rPr lang="en-GB" sz="2400" noProof="0" dirty="0" err="1"/>
                        <a:t>novità</a:t>
                      </a:r>
                      <a:endParaRPr lang="en-GB" sz="2400" noProof="0" dirty="0"/>
                    </a:p>
                  </a:txBody>
                  <a:tcPr anchor="ctr"/>
                </a:tc>
                <a:tc>
                  <a:txBody>
                    <a:bodyPr/>
                    <a:lstStyle/>
                    <a:p>
                      <a:pPr algn="ctr"/>
                      <a:r>
                        <a:rPr lang="en-GB" sz="2400" noProof="0" dirty="0" err="1"/>
                        <a:t>Giocare</a:t>
                      </a:r>
                      <a:r>
                        <a:rPr lang="en-GB" sz="2400" noProof="0" dirty="0"/>
                        <a:t> con le parole</a:t>
                      </a:r>
                    </a:p>
                  </a:txBody>
                  <a:tcPr anchor="ctr"/>
                </a:tc>
                <a:extLst>
                  <a:ext uri="{0D108BD9-81ED-4DB2-BD59-A6C34878D82A}">
                    <a16:rowId xmlns:a16="http://schemas.microsoft.com/office/drawing/2014/main" val="10001"/>
                  </a:ext>
                </a:extLst>
              </a:tr>
              <a:tr h="603850">
                <a:tc>
                  <a:txBody>
                    <a:bodyPr/>
                    <a:lstStyle/>
                    <a:p>
                      <a:pPr algn="ctr"/>
                      <a:r>
                        <a:rPr lang="en-GB" sz="2400" noProof="0" dirty="0" err="1"/>
                        <a:t>Flessibilità</a:t>
                      </a:r>
                      <a:r>
                        <a:rPr lang="en-GB" sz="2400" noProof="0" dirty="0"/>
                        <a:t> </a:t>
                      </a:r>
                      <a:r>
                        <a:rPr lang="en-GB" sz="2400" noProof="0" dirty="0" err="1"/>
                        <a:t>nell'abilità</a:t>
                      </a:r>
                      <a:r>
                        <a:rPr lang="en-GB" sz="2400" noProof="0" dirty="0"/>
                        <a:t> e </a:t>
                      </a:r>
                      <a:r>
                        <a:rPr lang="en-GB" sz="2400" noProof="0" dirty="0" err="1"/>
                        <a:t>nel</a:t>
                      </a:r>
                      <a:r>
                        <a:rPr lang="en-GB" sz="2400" noProof="0" dirty="0"/>
                        <a:t> </a:t>
                      </a:r>
                      <a:r>
                        <a:rPr lang="en-GB" sz="2400" noProof="0" dirty="0" err="1"/>
                        <a:t>processo</a:t>
                      </a:r>
                      <a:r>
                        <a:rPr lang="en-GB" sz="2400" noProof="0" dirty="0"/>
                        <a:t> </a:t>
                      </a:r>
                      <a:r>
                        <a:rPr lang="en-GB" sz="2400" noProof="0" dirty="0" err="1"/>
                        <a:t>decisionale</a:t>
                      </a:r>
                      <a:endParaRPr lang="en-GB" sz="2400" noProof="0" dirty="0"/>
                    </a:p>
                  </a:txBody>
                  <a:tcPr anchor="ctr"/>
                </a:tc>
                <a:tc>
                  <a:txBody>
                    <a:bodyPr/>
                    <a:lstStyle/>
                    <a:p>
                      <a:pPr algn="ctr"/>
                      <a:r>
                        <a:rPr lang="en-GB" sz="2400" noProof="0" dirty="0" err="1"/>
                        <a:t>Perseveranza</a:t>
                      </a:r>
                      <a:r>
                        <a:rPr lang="en-GB" sz="2400" noProof="0" dirty="0"/>
                        <a:t>, </a:t>
                      </a:r>
                      <a:r>
                        <a:rPr lang="en-GB" sz="2400" noProof="0" dirty="0" err="1"/>
                        <a:t>determinazione</a:t>
                      </a:r>
                      <a:r>
                        <a:rPr lang="en-GB" sz="2400" noProof="0" dirty="0"/>
                        <a:t>, </a:t>
                      </a:r>
                      <a:r>
                        <a:rPr lang="en-GB" sz="2400" noProof="0" dirty="0" err="1"/>
                        <a:t>impegno</a:t>
                      </a:r>
                      <a:endParaRPr lang="en-GB" sz="2400" noProof="0" dirty="0"/>
                    </a:p>
                  </a:txBody>
                  <a:tcPr anchor="ctr"/>
                </a:tc>
                <a:tc>
                  <a:txBody>
                    <a:bodyPr/>
                    <a:lstStyle/>
                    <a:p>
                      <a:pPr algn="ctr"/>
                      <a:r>
                        <a:rPr lang="en-GB" sz="2400" noProof="0" dirty="0"/>
                        <a:t>Alta </a:t>
                      </a:r>
                      <a:r>
                        <a:rPr lang="en-GB" sz="2400" noProof="0" dirty="0" err="1"/>
                        <a:t>intelligenza</a:t>
                      </a:r>
                      <a:r>
                        <a:rPr lang="en-GB" sz="2400" noProof="0" dirty="0"/>
                        <a:t> </a:t>
                      </a:r>
                      <a:r>
                        <a:rPr lang="en-GB" sz="2400" noProof="0" dirty="0" err="1"/>
                        <a:t>concettuale</a:t>
                      </a:r>
                      <a:r>
                        <a:rPr lang="en-GB" sz="2400" noProof="0" dirty="0"/>
                        <a:t> </a:t>
                      </a:r>
                      <a:r>
                        <a:rPr lang="en-GB" sz="2400" noProof="0" dirty="0" err="1"/>
                        <a:t>verbale</a:t>
                      </a:r>
                      <a:endParaRPr lang="en-GB" sz="2400" noProof="0" dirty="0"/>
                    </a:p>
                  </a:txBody>
                  <a:tcPr anchor="ctr"/>
                </a:tc>
                <a:extLst>
                  <a:ext uri="{0D108BD9-81ED-4DB2-BD59-A6C34878D82A}">
                    <a16:rowId xmlns:a16="http://schemas.microsoft.com/office/drawing/2014/main" val="10002"/>
                  </a:ext>
                </a:extLst>
              </a:tr>
              <a:tr h="616873">
                <a:tc>
                  <a:txBody>
                    <a:bodyPr/>
                    <a:lstStyle/>
                    <a:p>
                      <a:pPr algn="ctr"/>
                      <a:r>
                        <a:rPr lang="en-GB" sz="2400" noProof="0" dirty="0" err="1"/>
                        <a:t>Indipendenza</a:t>
                      </a:r>
                      <a:r>
                        <a:rPr lang="en-GB" sz="2400" noProof="0" dirty="0"/>
                        <a:t> </a:t>
                      </a:r>
                      <a:r>
                        <a:rPr lang="en-GB" sz="2400" noProof="0" dirty="0" err="1"/>
                        <a:t>nel</a:t>
                      </a:r>
                      <a:r>
                        <a:rPr lang="en-GB" sz="2400" noProof="0" dirty="0"/>
                        <a:t> </a:t>
                      </a:r>
                      <a:r>
                        <a:rPr lang="en-GB" sz="2400" noProof="0" dirty="0" err="1"/>
                        <a:t>giudizio</a:t>
                      </a:r>
                      <a:endParaRPr lang="en-GB" sz="2400" noProof="0" dirty="0"/>
                    </a:p>
                  </a:txBody>
                  <a:tcPr anchor="ctr"/>
                </a:tc>
                <a:tc>
                  <a:txBody>
                    <a:bodyPr/>
                    <a:lstStyle/>
                    <a:p>
                      <a:pPr algn="ctr"/>
                      <a:r>
                        <a:rPr lang="en-GB" sz="2400" noProof="0" dirty="0" err="1"/>
                        <a:t>Curiosità</a:t>
                      </a:r>
                      <a:endParaRPr lang="en-GB" sz="2400" noProof="0" dirty="0"/>
                    </a:p>
                  </a:txBody>
                  <a:tcPr anchor="ctr"/>
                </a:tc>
                <a:tc>
                  <a:txBody>
                    <a:bodyPr/>
                    <a:lstStyle/>
                    <a:p>
                      <a:pPr algn="ctr"/>
                      <a:r>
                        <a:rPr lang="en-GB" sz="2400" noProof="0" dirty="0" err="1"/>
                        <a:t>Lettori</a:t>
                      </a:r>
                      <a:r>
                        <a:rPr lang="en-GB" sz="2400" noProof="0" dirty="0"/>
                        <a:t> </a:t>
                      </a:r>
                      <a:r>
                        <a:rPr lang="en-GB" sz="2400" noProof="0" dirty="0" err="1"/>
                        <a:t>precoci</a:t>
                      </a:r>
                      <a:endParaRPr lang="en-GB" sz="2400" noProof="0" dirty="0"/>
                    </a:p>
                  </a:txBody>
                  <a:tcPr anchor="ctr"/>
                </a:tc>
                <a:extLst>
                  <a:ext uri="{0D108BD9-81ED-4DB2-BD59-A6C34878D82A}">
                    <a16:rowId xmlns:a16="http://schemas.microsoft.com/office/drawing/2014/main" val="10003"/>
                  </a:ext>
                </a:extLst>
              </a:tr>
              <a:tr h="616873">
                <a:tc>
                  <a:txBody>
                    <a:bodyPr/>
                    <a:lstStyle/>
                    <a:p>
                      <a:pPr algn="ctr"/>
                      <a:r>
                        <a:rPr lang="en-GB" sz="2400" noProof="0" dirty="0" err="1"/>
                        <a:t>Affrontare</a:t>
                      </a:r>
                      <a:r>
                        <a:rPr lang="en-GB" sz="2400" noProof="0" dirty="0"/>
                        <a:t> bene le </a:t>
                      </a:r>
                      <a:r>
                        <a:rPr lang="en-GB" sz="2400" noProof="0" dirty="0" err="1"/>
                        <a:t>novità</a:t>
                      </a:r>
                      <a:endParaRPr lang="en-GB" sz="2400" noProof="0" dirty="0"/>
                    </a:p>
                  </a:txBody>
                  <a:tcPr anchor="ctr"/>
                </a:tc>
                <a:tc>
                  <a:txBody>
                    <a:bodyPr/>
                    <a:lstStyle/>
                    <a:p>
                      <a:pPr algn="ctr"/>
                      <a:r>
                        <a:rPr lang="en-GB" sz="2400" noProof="0" dirty="0"/>
                        <a:t>Apertura </a:t>
                      </a:r>
                      <a:r>
                        <a:rPr lang="en-GB" sz="2400" noProof="0" dirty="0" err="1"/>
                        <a:t>all’esperienza</a:t>
                      </a:r>
                      <a:endParaRPr lang="en-GB" sz="2400" noProof="0" dirty="0"/>
                    </a:p>
                  </a:txBody>
                  <a:tcPr anchor="ctr"/>
                </a:tc>
                <a:tc>
                  <a:txBody>
                    <a:bodyPr/>
                    <a:lstStyle/>
                    <a:p>
                      <a:pPr algn="ctr"/>
                      <a:r>
                        <a:rPr lang="en-GB" sz="2400" noProof="0" dirty="0" err="1"/>
                        <a:t>Uso</a:t>
                      </a:r>
                      <a:r>
                        <a:rPr lang="en-GB" sz="2400" noProof="0" dirty="0"/>
                        <a:t> di figure </a:t>
                      </a:r>
                      <a:r>
                        <a:rPr lang="en-GB" sz="2400" noProof="0" dirty="0" err="1"/>
                        <a:t>retoriche</a:t>
                      </a:r>
                      <a:endParaRPr lang="en-GB" sz="2400" noProof="0" dirty="0"/>
                    </a:p>
                  </a:txBody>
                  <a:tcPr anchor="ctr"/>
                </a:tc>
                <a:extLst>
                  <a:ext uri="{0D108BD9-81ED-4DB2-BD59-A6C34878D82A}">
                    <a16:rowId xmlns:a16="http://schemas.microsoft.com/office/drawing/2014/main" val="10004"/>
                  </a:ext>
                </a:extLst>
              </a:tr>
              <a:tr h="616873">
                <a:tc>
                  <a:txBody>
                    <a:bodyPr/>
                    <a:lstStyle/>
                    <a:p>
                      <a:pPr algn="ctr"/>
                      <a:r>
                        <a:rPr lang="en-GB" sz="2400" noProof="0" dirty="0" err="1"/>
                        <a:t>Capacità</a:t>
                      </a:r>
                      <a:r>
                        <a:rPr lang="en-GB" sz="2400" noProof="0" dirty="0"/>
                        <a:t> di </a:t>
                      </a:r>
                      <a:r>
                        <a:rPr lang="en-GB" sz="2400" noProof="0" dirty="0" err="1"/>
                        <a:t>pensiero</a:t>
                      </a:r>
                      <a:r>
                        <a:rPr lang="en-GB" sz="2400" noProof="0" dirty="0"/>
                        <a:t> </a:t>
                      </a:r>
                      <a:r>
                        <a:rPr lang="en-GB" sz="2400" noProof="0" dirty="0" err="1"/>
                        <a:t>logico</a:t>
                      </a:r>
                      <a:endParaRPr lang="en-GB" sz="2400" noProof="0" dirty="0"/>
                    </a:p>
                  </a:txBody>
                  <a:tcPr anchor="ctr"/>
                </a:tc>
                <a:tc>
                  <a:txBody>
                    <a:bodyPr/>
                    <a:lstStyle/>
                    <a:p>
                      <a:pPr algn="ctr"/>
                      <a:r>
                        <a:rPr lang="en-GB" sz="2400" noProof="0" dirty="0" err="1"/>
                        <a:t>Tolleranza</a:t>
                      </a:r>
                      <a:r>
                        <a:rPr lang="en-GB" sz="2400" noProof="0" dirty="0"/>
                        <a:t> </a:t>
                      </a:r>
                      <a:r>
                        <a:rPr lang="en-GB" sz="2400" noProof="0" dirty="0" err="1"/>
                        <a:t>dell’ambiguità</a:t>
                      </a:r>
                      <a:endParaRPr lang="en-GB" sz="2400" noProof="0" dirty="0"/>
                    </a:p>
                  </a:txBody>
                  <a:tcPr anchor="ctr"/>
                </a:tc>
                <a:tc>
                  <a:txBody>
                    <a:bodyPr/>
                    <a:lstStyle/>
                    <a:p>
                      <a:pPr algn="ctr"/>
                      <a:r>
                        <a:rPr lang="en-GB" sz="2400" noProof="0" dirty="0" err="1"/>
                        <a:t>Orecchio</a:t>
                      </a:r>
                      <a:r>
                        <a:rPr lang="en-GB" sz="2400" noProof="0" dirty="0"/>
                        <a:t> per il </a:t>
                      </a:r>
                      <a:r>
                        <a:rPr lang="en-GB" sz="2400" noProof="0" dirty="0" err="1"/>
                        <a:t>suono</a:t>
                      </a:r>
                      <a:r>
                        <a:rPr lang="en-GB" sz="2400" noProof="0" dirty="0"/>
                        <a:t> del </a:t>
                      </a:r>
                      <a:r>
                        <a:rPr lang="en-GB" sz="2400" noProof="0" dirty="0" err="1"/>
                        <a:t>linguaggio</a:t>
                      </a:r>
                      <a:endParaRPr lang="en-GB" sz="2400" noProof="0" dirty="0"/>
                    </a:p>
                  </a:txBody>
                  <a:tcPr anchor="ctr"/>
                </a:tc>
                <a:extLst>
                  <a:ext uri="{0D108BD9-81ED-4DB2-BD59-A6C34878D82A}">
                    <a16:rowId xmlns:a16="http://schemas.microsoft.com/office/drawing/2014/main" val="10005"/>
                  </a:ext>
                </a:extLst>
              </a:tr>
              <a:tr h="616873">
                <a:tc>
                  <a:txBody>
                    <a:bodyPr/>
                    <a:lstStyle/>
                    <a:p>
                      <a:pPr algn="ctr"/>
                      <a:r>
                        <a:rPr lang="en-GB" sz="2400" noProof="0" dirty="0" err="1"/>
                        <a:t>Visualizzazione</a:t>
                      </a:r>
                      <a:endParaRPr lang="en-GB" sz="2400" noProof="0" dirty="0"/>
                    </a:p>
                  </a:txBody>
                  <a:tcPr anchor="ctr"/>
                </a:tc>
                <a:tc>
                  <a:txBody>
                    <a:bodyPr/>
                    <a:lstStyle/>
                    <a:p>
                      <a:pPr algn="ctr"/>
                      <a:r>
                        <a:rPr lang="en-GB" sz="2400" noProof="0" dirty="0" err="1"/>
                        <a:t>Interessi</a:t>
                      </a:r>
                      <a:r>
                        <a:rPr lang="en-GB" sz="2400" noProof="0" dirty="0"/>
                        <a:t> </a:t>
                      </a:r>
                      <a:r>
                        <a:rPr lang="en-GB" sz="2400" noProof="0" dirty="0" err="1"/>
                        <a:t>ampi</a:t>
                      </a:r>
                      <a:endParaRPr lang="en-GB" sz="2400" noProof="0" dirty="0"/>
                    </a:p>
                  </a:txBody>
                  <a:tcPr anchor="ctr"/>
                </a:tc>
                <a:tc>
                  <a:txBody>
                    <a:bodyPr/>
                    <a:lstStyle/>
                    <a:p>
                      <a:pPr algn="ctr"/>
                      <a:r>
                        <a:rPr lang="en-GB" sz="2400" noProof="0" dirty="0" err="1"/>
                        <a:t>Valorizzare</a:t>
                      </a:r>
                      <a:r>
                        <a:rPr lang="en-GB" sz="2400" noProof="0" dirty="0"/>
                        <a:t> </a:t>
                      </a:r>
                      <a:r>
                        <a:rPr lang="en-GB" sz="2400" noProof="0" dirty="0" err="1"/>
                        <a:t>l’auto-espressione</a:t>
                      </a:r>
                      <a:endParaRPr lang="en-GB" sz="2400" noProof="0" dirty="0"/>
                    </a:p>
                  </a:txBody>
                  <a:tcPr anchor="ctr"/>
                </a:tc>
                <a:extLst>
                  <a:ext uri="{0D108BD9-81ED-4DB2-BD59-A6C34878D82A}">
                    <a16:rowId xmlns:a16="http://schemas.microsoft.com/office/drawing/2014/main" val="10006"/>
                  </a:ext>
                </a:extLst>
              </a:tr>
              <a:tr h="616873">
                <a:tc>
                  <a:txBody>
                    <a:bodyPr/>
                    <a:lstStyle/>
                    <a:p>
                      <a:pPr algn="ctr"/>
                      <a:r>
                        <a:rPr lang="en-GB" sz="2400" noProof="0" dirty="0" err="1"/>
                        <a:t>Trovare</a:t>
                      </a:r>
                      <a:r>
                        <a:rPr lang="en-GB" sz="2400" noProof="0" dirty="0"/>
                        <a:t> </a:t>
                      </a:r>
                      <a:r>
                        <a:rPr lang="en-GB" sz="2400" noProof="0" dirty="0" err="1"/>
                        <a:t>l’ordine</a:t>
                      </a:r>
                      <a:r>
                        <a:rPr lang="en-GB" sz="2400" noProof="0" dirty="0"/>
                        <a:t> </a:t>
                      </a:r>
                      <a:r>
                        <a:rPr lang="en-GB" sz="2400" noProof="0" dirty="0" err="1"/>
                        <a:t>nel</a:t>
                      </a:r>
                      <a:r>
                        <a:rPr lang="en-GB" sz="2400" noProof="0" dirty="0"/>
                        <a:t> </a:t>
                      </a:r>
                      <a:r>
                        <a:rPr lang="en-GB" sz="2400" noProof="0" dirty="0" err="1"/>
                        <a:t>caos</a:t>
                      </a:r>
                      <a:endParaRPr lang="en-GB" sz="2400" noProof="0" dirty="0"/>
                    </a:p>
                  </a:txBody>
                  <a:tcPr anchor="ctr"/>
                </a:tc>
                <a:tc>
                  <a:txBody>
                    <a:bodyPr/>
                    <a:lstStyle/>
                    <a:p>
                      <a:pPr algn="ctr"/>
                      <a:r>
                        <a:rPr lang="en-GB" sz="2400" noProof="0" dirty="0" err="1"/>
                        <a:t>Valorizzazione</a:t>
                      </a:r>
                      <a:r>
                        <a:rPr lang="en-GB" sz="2400" noProof="0" dirty="0"/>
                        <a:t> </a:t>
                      </a:r>
                      <a:r>
                        <a:rPr lang="en-GB" sz="2400" noProof="0" dirty="0" err="1"/>
                        <a:t>dell’originalità</a:t>
                      </a:r>
                      <a:endParaRPr lang="en-GB" sz="2400" noProof="0" dirty="0"/>
                    </a:p>
                  </a:txBody>
                  <a:tcPr anchor="ctr"/>
                </a:tc>
                <a:tc>
                  <a:txBody>
                    <a:bodyPr/>
                    <a:lstStyle/>
                    <a:p>
                      <a:pPr algn="ctr"/>
                      <a:r>
                        <a:rPr lang="en-GB" sz="2400" noProof="0" dirty="0" err="1"/>
                        <a:t>Produttività</a:t>
                      </a:r>
                      <a:endParaRPr lang="en-GB" sz="2400" noProof="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0289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658201455"/>
              </p:ext>
            </p:extLst>
          </p:nvPr>
        </p:nvGraphicFramePr>
        <p:xfrm>
          <a:off x="685800" y="1775377"/>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66800" y="3122254"/>
            <a:ext cx="16078200" cy="4832092"/>
          </a:xfrm>
          <a:prstGeom prst="rect">
            <a:avLst/>
          </a:prstGeom>
          <a:noFill/>
          <a:ln>
            <a:solidFill>
              <a:srgbClr val="E12227"/>
            </a:solidFill>
          </a:ln>
        </p:spPr>
        <p:txBody>
          <a:bodyPr wrap="square" rtlCol="0">
            <a:spAutoFit/>
          </a:bodyPr>
          <a:lstStyle/>
          <a:p>
            <a:pPr algn="just"/>
            <a:r>
              <a:rPr lang="en-GB" altLang="ko-KR" sz="2800" dirty="0"/>
              <a:t>La </a:t>
            </a:r>
            <a:r>
              <a:rPr lang="en-GB" altLang="ko-KR" sz="2800" dirty="0" err="1"/>
              <a:t>creatività</a:t>
            </a:r>
            <a:r>
              <a:rPr lang="en-GB" altLang="ko-KR" sz="2800" dirty="0"/>
              <a:t> </a:t>
            </a:r>
            <a:r>
              <a:rPr lang="en-GB" altLang="ko-KR" sz="2800" dirty="0" err="1"/>
              <a:t>descrive</a:t>
            </a:r>
            <a:r>
              <a:rPr lang="en-GB" altLang="ko-KR" sz="2800" dirty="0"/>
              <a:t> un </a:t>
            </a:r>
            <a:r>
              <a:rPr lang="en-GB" altLang="ko-KR" sz="2800" dirty="0" err="1"/>
              <a:t>fenomeno</a:t>
            </a:r>
            <a:r>
              <a:rPr lang="en-GB" altLang="ko-KR" sz="2800" dirty="0"/>
              <a:t> in cui un </a:t>
            </a:r>
            <a:r>
              <a:rPr lang="en-GB" altLang="ko-KR" sz="2800" dirty="0" err="1"/>
              <a:t>individuo</a:t>
            </a:r>
            <a:r>
              <a:rPr lang="en-GB" altLang="ko-KR" sz="2800" dirty="0"/>
              <a:t> </a:t>
            </a:r>
            <a:r>
              <a:rPr lang="en-GB" altLang="ko-KR" sz="2800" dirty="0" err="1"/>
              <a:t>usa</a:t>
            </a:r>
            <a:r>
              <a:rPr lang="en-GB" altLang="ko-KR" sz="2800" dirty="0"/>
              <a:t> il </a:t>
            </a:r>
            <a:r>
              <a:rPr lang="en-GB" altLang="ko-KR" sz="2800" dirty="0" err="1"/>
              <a:t>pensiero</a:t>
            </a:r>
            <a:r>
              <a:rPr lang="en-GB" altLang="ko-KR" sz="2800" dirty="0"/>
              <a:t> </a:t>
            </a:r>
            <a:r>
              <a:rPr lang="en-GB" altLang="ko-KR" sz="2800" dirty="0" err="1"/>
              <a:t>cognitivo</a:t>
            </a:r>
            <a:r>
              <a:rPr lang="en-GB" altLang="ko-KR" sz="2800" dirty="0"/>
              <a:t> </a:t>
            </a:r>
            <a:r>
              <a:rPr lang="en-GB" altLang="ko-KR" sz="2800" dirty="0" err="1"/>
              <a:t>implicito</a:t>
            </a:r>
            <a:r>
              <a:rPr lang="en-GB" altLang="ko-KR" sz="2800" dirty="0"/>
              <a:t> per </a:t>
            </a:r>
            <a:r>
              <a:rPr lang="en-GB" altLang="ko-KR" sz="2800" dirty="0" err="1"/>
              <a:t>sviluppare</a:t>
            </a:r>
            <a:r>
              <a:rPr lang="en-GB" altLang="ko-KR" sz="2800" dirty="0"/>
              <a:t> </a:t>
            </a:r>
            <a:r>
              <a:rPr lang="en-GB" altLang="ko-KR" sz="2800" dirty="0" err="1"/>
              <a:t>nuovi</a:t>
            </a:r>
            <a:r>
              <a:rPr lang="en-GB" altLang="ko-KR" sz="2800" dirty="0"/>
              <a:t> </a:t>
            </a:r>
            <a:r>
              <a:rPr lang="en-GB" altLang="ko-KR" sz="2800" dirty="0" err="1"/>
              <a:t>prodotti</a:t>
            </a:r>
            <a:r>
              <a:rPr lang="en-GB" altLang="ko-KR" sz="2800" dirty="0"/>
              <a:t> e dove </a:t>
            </a:r>
            <a:r>
              <a:rPr lang="en-GB" altLang="ko-KR" sz="2800" dirty="0" err="1"/>
              <a:t>è</a:t>
            </a:r>
            <a:r>
              <a:rPr lang="en-GB" altLang="ko-KR" sz="2800" dirty="0"/>
              <a:t> </a:t>
            </a:r>
            <a:r>
              <a:rPr lang="en-GB" altLang="ko-KR" sz="2800" dirty="0" err="1"/>
              <a:t>presente</a:t>
            </a:r>
            <a:r>
              <a:rPr lang="en-GB" altLang="ko-KR" sz="2800" dirty="0"/>
              <a:t> un </a:t>
            </a:r>
            <a:r>
              <a:rPr lang="en-GB" altLang="ko-KR" sz="2800" dirty="0" err="1"/>
              <a:t>ambiente</a:t>
            </a:r>
            <a:r>
              <a:rPr lang="en-GB" altLang="ko-KR" sz="2800" dirty="0"/>
              <a:t> </a:t>
            </a:r>
            <a:r>
              <a:rPr lang="en-GB" altLang="ko-KR" sz="2800" dirty="0" err="1"/>
              <a:t>che</a:t>
            </a:r>
            <a:r>
              <a:rPr lang="en-GB" altLang="ko-KR" sz="2800" dirty="0"/>
              <a:t> </a:t>
            </a:r>
            <a:r>
              <a:rPr lang="en-GB" altLang="ko-KR" sz="2800" dirty="0" err="1"/>
              <a:t>favorisce</a:t>
            </a:r>
            <a:r>
              <a:rPr lang="en-GB" altLang="ko-KR" sz="2800" dirty="0"/>
              <a:t> </a:t>
            </a:r>
            <a:r>
              <a:rPr lang="en-GB" altLang="ko-KR" sz="2800" dirty="0" err="1"/>
              <a:t>questa</a:t>
            </a:r>
            <a:r>
              <a:rPr lang="en-GB" altLang="ko-KR" sz="2800" dirty="0"/>
              <a:t> </a:t>
            </a:r>
            <a:r>
              <a:rPr lang="en-GB" altLang="ko-KR" sz="2800" dirty="0" err="1"/>
              <a:t>creazione</a:t>
            </a:r>
            <a:r>
              <a:rPr lang="en-GB" altLang="ko-KR" sz="2800" dirty="0"/>
              <a:t> (Rhodes, 1961)</a:t>
            </a:r>
          </a:p>
          <a:p>
            <a:pPr algn="just"/>
            <a:endParaRPr lang="en-GB" altLang="ko-KR" sz="2800" dirty="0"/>
          </a:p>
          <a:p>
            <a:pPr algn="just"/>
            <a:r>
              <a:rPr lang="en-GB" altLang="ko-KR" sz="2800" dirty="0">
                <a:solidFill>
                  <a:srgbClr val="002060"/>
                </a:solidFill>
              </a:rPr>
              <a:t>Il</a:t>
            </a:r>
            <a:r>
              <a:rPr lang="en-GB" altLang="ko-KR" sz="2800" b="1" dirty="0">
                <a:solidFill>
                  <a:srgbClr val="002060"/>
                </a:solidFill>
              </a:rPr>
              <a:t> </a:t>
            </a:r>
            <a:r>
              <a:rPr lang="en-GB" altLang="ko-KR" sz="2800" b="1" dirty="0" err="1">
                <a:solidFill>
                  <a:srgbClr val="002060"/>
                </a:solidFill>
              </a:rPr>
              <a:t>modello</a:t>
            </a:r>
            <a:r>
              <a:rPr lang="en-GB" altLang="ko-KR" sz="2800" b="1" dirty="0">
                <a:solidFill>
                  <a:srgbClr val="002060"/>
                </a:solidFill>
              </a:rPr>
              <a:t> 4P </a:t>
            </a:r>
            <a:r>
              <a:rPr lang="en-GB" altLang="ko-KR" sz="2800" b="1" dirty="0" err="1">
                <a:solidFill>
                  <a:srgbClr val="002060"/>
                </a:solidFill>
              </a:rPr>
              <a:t>della</a:t>
            </a:r>
            <a:r>
              <a:rPr lang="en-GB" altLang="ko-KR" sz="2800" b="1" dirty="0">
                <a:solidFill>
                  <a:srgbClr val="002060"/>
                </a:solidFill>
              </a:rPr>
              <a:t> </a:t>
            </a:r>
            <a:r>
              <a:rPr lang="en-GB" altLang="ko-KR" sz="2800" b="1" dirty="0" err="1">
                <a:solidFill>
                  <a:srgbClr val="002060"/>
                </a:solidFill>
              </a:rPr>
              <a:t>creatività</a:t>
            </a:r>
            <a:r>
              <a:rPr lang="en-GB" altLang="ko-KR" sz="2800" b="1" dirty="0">
                <a:solidFill>
                  <a:srgbClr val="002060"/>
                </a:solidFill>
              </a:rPr>
              <a:t> </a:t>
            </a:r>
            <a:r>
              <a:rPr lang="en-GB" altLang="ko-KR" sz="2800" dirty="0" err="1">
                <a:solidFill>
                  <a:srgbClr val="002060"/>
                </a:solidFill>
              </a:rPr>
              <a:t>sviluppato</a:t>
            </a:r>
            <a:r>
              <a:rPr lang="en-GB" altLang="ko-KR" sz="2800" dirty="0">
                <a:solidFill>
                  <a:srgbClr val="002060"/>
                </a:solidFill>
              </a:rPr>
              <a:t> da Rhodes (1961) </a:t>
            </a:r>
            <a:r>
              <a:rPr lang="en-GB" altLang="ko-KR" sz="2800" dirty="0" err="1">
                <a:solidFill>
                  <a:srgbClr val="002060"/>
                </a:solidFill>
              </a:rPr>
              <a:t>si</a:t>
            </a:r>
            <a:r>
              <a:rPr lang="en-GB" altLang="ko-KR" sz="2800" dirty="0">
                <a:solidFill>
                  <a:srgbClr val="002060"/>
                </a:solidFill>
              </a:rPr>
              <a:t> </a:t>
            </a:r>
            <a:r>
              <a:rPr lang="en-GB" altLang="ko-KR" sz="2800" dirty="0" err="1">
                <a:solidFill>
                  <a:srgbClr val="002060"/>
                </a:solidFill>
              </a:rPr>
              <a:t>riferisce</a:t>
            </a:r>
            <a:r>
              <a:rPr lang="en-GB" altLang="ko-KR" sz="2800" dirty="0">
                <a:solidFill>
                  <a:srgbClr val="002060"/>
                </a:solidFill>
              </a:rPr>
              <a:t> a:</a:t>
            </a:r>
          </a:p>
          <a:p>
            <a:pPr algn="just"/>
            <a:endParaRPr lang="en-GB" altLang="ko-KR" sz="2800" dirty="0">
              <a:solidFill>
                <a:srgbClr val="002060"/>
              </a:solidFill>
            </a:endParaRPr>
          </a:p>
          <a:p>
            <a:pPr marL="457200" indent="-457200" algn="just">
              <a:buFontTx/>
              <a:buChar char="-"/>
            </a:pPr>
            <a:r>
              <a:rPr lang="en-GB" altLang="ko-KR" sz="2800" i="1" dirty="0">
                <a:solidFill>
                  <a:srgbClr val="E12227"/>
                </a:solidFill>
              </a:rPr>
              <a:t>la persona </a:t>
            </a:r>
            <a:r>
              <a:rPr lang="en-GB" altLang="ko-KR" sz="2800" i="1" dirty="0" err="1">
                <a:solidFill>
                  <a:srgbClr val="E12227"/>
                </a:solidFill>
              </a:rPr>
              <a:t>creativa</a:t>
            </a:r>
            <a:r>
              <a:rPr lang="en-GB" altLang="ko-KR" sz="2800" i="1" dirty="0">
                <a:solidFill>
                  <a:srgbClr val="E12227"/>
                </a:solidFill>
              </a:rPr>
              <a:t> </a:t>
            </a:r>
            <a:r>
              <a:rPr lang="en-GB" altLang="ko-KR" sz="2800" dirty="0">
                <a:solidFill>
                  <a:srgbClr val="E12227"/>
                </a:solidFill>
              </a:rPr>
              <a:t>- </a:t>
            </a:r>
            <a:r>
              <a:rPr lang="en-GB" altLang="ko-KR" sz="2800" dirty="0" err="1">
                <a:solidFill>
                  <a:srgbClr val="E12227"/>
                </a:solidFill>
              </a:rPr>
              <a:t>comprese</a:t>
            </a:r>
            <a:r>
              <a:rPr lang="en-GB" altLang="ko-KR" sz="2800" dirty="0">
                <a:solidFill>
                  <a:srgbClr val="E12227"/>
                </a:solidFill>
              </a:rPr>
              <a:t> le </a:t>
            </a:r>
            <a:r>
              <a:rPr lang="en-GB" altLang="ko-KR" sz="2800" dirty="0" err="1">
                <a:solidFill>
                  <a:srgbClr val="E12227"/>
                </a:solidFill>
              </a:rPr>
              <a:t>abilità</a:t>
            </a:r>
            <a:r>
              <a:rPr lang="en-GB" altLang="ko-KR" sz="2800" dirty="0">
                <a:solidFill>
                  <a:srgbClr val="E12227"/>
                </a:solidFill>
              </a:rPr>
              <a:t> cognitive, le </a:t>
            </a:r>
            <a:r>
              <a:rPr lang="en-GB" altLang="ko-KR" sz="2800" dirty="0" err="1">
                <a:solidFill>
                  <a:srgbClr val="E12227"/>
                </a:solidFill>
              </a:rPr>
              <a:t>caratteristiche</a:t>
            </a:r>
            <a:r>
              <a:rPr lang="en-GB" altLang="ko-KR" sz="2800" dirty="0">
                <a:solidFill>
                  <a:srgbClr val="E12227"/>
                </a:solidFill>
              </a:rPr>
              <a:t> </a:t>
            </a:r>
            <a:r>
              <a:rPr lang="en-GB" altLang="ko-KR" sz="2800" dirty="0" err="1">
                <a:solidFill>
                  <a:srgbClr val="E12227"/>
                </a:solidFill>
              </a:rPr>
              <a:t>della</a:t>
            </a:r>
            <a:r>
              <a:rPr lang="en-GB" altLang="ko-KR" sz="2800" dirty="0">
                <a:solidFill>
                  <a:srgbClr val="E12227"/>
                </a:solidFill>
              </a:rPr>
              <a:t> </a:t>
            </a:r>
            <a:r>
              <a:rPr lang="en-GB" altLang="ko-KR" sz="2800" dirty="0" err="1">
                <a:solidFill>
                  <a:srgbClr val="E12227"/>
                </a:solidFill>
              </a:rPr>
              <a:t>personalità</a:t>
            </a:r>
            <a:r>
              <a:rPr lang="en-GB" altLang="ko-KR" sz="2800" dirty="0">
                <a:solidFill>
                  <a:srgbClr val="E12227"/>
                </a:solidFill>
              </a:rPr>
              <a:t>, le </a:t>
            </a:r>
            <a:r>
              <a:rPr lang="en-GB" altLang="ko-KR" sz="2800" dirty="0" err="1">
                <a:solidFill>
                  <a:srgbClr val="E12227"/>
                </a:solidFill>
              </a:rPr>
              <a:t>abitudini</a:t>
            </a:r>
            <a:r>
              <a:rPr lang="en-GB" altLang="ko-KR" sz="2800" dirty="0">
                <a:solidFill>
                  <a:srgbClr val="E12227"/>
                </a:solidFill>
              </a:rPr>
              <a:t>, le </a:t>
            </a:r>
            <a:r>
              <a:rPr lang="en-GB" altLang="ko-KR" sz="2800" dirty="0" err="1">
                <a:solidFill>
                  <a:srgbClr val="E12227"/>
                </a:solidFill>
              </a:rPr>
              <a:t>attitudini</a:t>
            </a:r>
            <a:endParaRPr lang="en-GB" altLang="ko-KR" sz="2800" dirty="0">
              <a:solidFill>
                <a:srgbClr val="E12227"/>
              </a:solidFill>
            </a:endParaRPr>
          </a:p>
          <a:p>
            <a:pPr marL="457200" indent="-457200" algn="just">
              <a:buFontTx/>
              <a:buChar char="-"/>
            </a:pPr>
            <a:r>
              <a:rPr lang="en-GB" altLang="ko-KR" sz="2800" i="1" dirty="0" err="1">
                <a:solidFill>
                  <a:srgbClr val="E12227"/>
                </a:solidFill>
              </a:rPr>
              <a:t>i</a:t>
            </a:r>
            <a:r>
              <a:rPr lang="en-GB" altLang="ko-KR" sz="2800" i="1" dirty="0">
                <a:solidFill>
                  <a:srgbClr val="E12227"/>
                </a:solidFill>
              </a:rPr>
              <a:t> </a:t>
            </a:r>
            <a:r>
              <a:rPr lang="en-GB" altLang="ko-KR" sz="2800" i="1" dirty="0" err="1">
                <a:solidFill>
                  <a:srgbClr val="E12227"/>
                </a:solidFill>
              </a:rPr>
              <a:t>processi</a:t>
            </a:r>
            <a:r>
              <a:rPr lang="en-GB" altLang="ko-KR" sz="2800" i="1" dirty="0">
                <a:solidFill>
                  <a:srgbClr val="E12227"/>
                </a:solidFill>
              </a:rPr>
              <a:t> </a:t>
            </a:r>
            <a:r>
              <a:rPr lang="en-GB" altLang="ko-KR" sz="2800" i="1" dirty="0" err="1">
                <a:solidFill>
                  <a:srgbClr val="E12227"/>
                </a:solidFill>
              </a:rPr>
              <a:t>creativi</a:t>
            </a:r>
            <a:r>
              <a:rPr lang="en-GB" altLang="ko-KR" sz="2800" i="1" dirty="0">
                <a:solidFill>
                  <a:srgbClr val="E12227"/>
                </a:solidFill>
              </a:rPr>
              <a:t> o la </a:t>
            </a:r>
            <a:r>
              <a:rPr lang="en-GB" altLang="ko-KR" sz="2800" i="1" dirty="0" err="1">
                <a:solidFill>
                  <a:srgbClr val="E12227"/>
                </a:solidFill>
              </a:rPr>
              <a:t>metodologia</a:t>
            </a:r>
            <a:r>
              <a:rPr lang="en-GB" altLang="ko-KR" sz="2800" i="1" dirty="0">
                <a:solidFill>
                  <a:srgbClr val="E12227"/>
                </a:solidFill>
              </a:rPr>
              <a:t> </a:t>
            </a:r>
            <a:r>
              <a:rPr lang="en-GB" altLang="ko-KR" sz="2800" dirty="0" err="1">
                <a:solidFill>
                  <a:srgbClr val="E12227"/>
                </a:solidFill>
              </a:rPr>
              <a:t>che</a:t>
            </a:r>
            <a:r>
              <a:rPr lang="en-GB" altLang="ko-KR" sz="2800" dirty="0">
                <a:solidFill>
                  <a:srgbClr val="E12227"/>
                </a:solidFill>
              </a:rPr>
              <a:t> produce un </a:t>
            </a:r>
            <a:r>
              <a:rPr lang="en-GB" altLang="ko-KR" sz="2800" dirty="0" err="1">
                <a:solidFill>
                  <a:srgbClr val="E12227"/>
                </a:solidFill>
              </a:rPr>
              <a:t>prodotto</a:t>
            </a:r>
            <a:r>
              <a:rPr lang="en-GB" altLang="ko-KR" sz="2800" dirty="0">
                <a:solidFill>
                  <a:srgbClr val="E12227"/>
                </a:solidFill>
              </a:rPr>
              <a:t> </a:t>
            </a:r>
            <a:r>
              <a:rPr lang="en-GB" altLang="ko-KR" sz="2800" dirty="0" err="1">
                <a:solidFill>
                  <a:srgbClr val="E12227"/>
                </a:solidFill>
              </a:rPr>
              <a:t>creativo</a:t>
            </a:r>
            <a:r>
              <a:rPr lang="en-GB" altLang="ko-KR" sz="2800" dirty="0">
                <a:solidFill>
                  <a:srgbClr val="E12227"/>
                </a:solidFill>
              </a:rPr>
              <a:t>,</a:t>
            </a:r>
          </a:p>
          <a:p>
            <a:pPr marL="457200" indent="-457200" algn="just">
              <a:buFontTx/>
              <a:buChar char="-"/>
            </a:pPr>
            <a:r>
              <a:rPr lang="en-GB" altLang="ko-KR" sz="2800" i="1" dirty="0" err="1">
                <a:solidFill>
                  <a:srgbClr val="E12227"/>
                </a:solidFill>
              </a:rPr>
              <a:t>prodotti</a:t>
            </a:r>
            <a:r>
              <a:rPr lang="en-GB" altLang="ko-KR" sz="2800" i="1" dirty="0">
                <a:solidFill>
                  <a:srgbClr val="E12227"/>
                </a:solidFill>
              </a:rPr>
              <a:t> </a:t>
            </a:r>
            <a:r>
              <a:rPr lang="en-GB" altLang="ko-KR" sz="2800" i="1" dirty="0" err="1">
                <a:solidFill>
                  <a:srgbClr val="E12227"/>
                </a:solidFill>
              </a:rPr>
              <a:t>creativi</a:t>
            </a:r>
            <a:r>
              <a:rPr lang="en-GB" altLang="ko-KR" sz="2800" i="1" dirty="0">
                <a:solidFill>
                  <a:srgbClr val="E12227"/>
                </a:solidFill>
              </a:rPr>
              <a:t> </a:t>
            </a:r>
            <a:r>
              <a:rPr lang="en-GB" altLang="ko-KR" sz="2800" dirty="0" err="1">
                <a:solidFill>
                  <a:srgbClr val="E12227"/>
                </a:solidFill>
              </a:rPr>
              <a:t>che</a:t>
            </a:r>
            <a:r>
              <a:rPr lang="en-GB" altLang="ko-KR" sz="2800" dirty="0">
                <a:solidFill>
                  <a:srgbClr val="E12227"/>
                </a:solidFill>
              </a:rPr>
              <a:t> </a:t>
            </a:r>
            <a:r>
              <a:rPr lang="en-GB" altLang="ko-KR" sz="2800" dirty="0" err="1">
                <a:solidFill>
                  <a:srgbClr val="E12227"/>
                </a:solidFill>
              </a:rPr>
              <a:t>sono</a:t>
            </a:r>
            <a:r>
              <a:rPr lang="en-GB" altLang="ko-KR" sz="2800" dirty="0">
                <a:solidFill>
                  <a:srgbClr val="E12227"/>
                </a:solidFill>
              </a:rPr>
              <a:t> idee </a:t>
            </a:r>
            <a:r>
              <a:rPr lang="en-GB" altLang="ko-KR" sz="2800" dirty="0" err="1">
                <a:solidFill>
                  <a:srgbClr val="E12227"/>
                </a:solidFill>
              </a:rPr>
              <a:t>uniche</a:t>
            </a:r>
            <a:r>
              <a:rPr lang="en-GB" altLang="ko-KR" sz="2800" dirty="0">
                <a:solidFill>
                  <a:srgbClr val="E12227"/>
                </a:solidFill>
              </a:rPr>
              <a:t>, </a:t>
            </a:r>
            <a:r>
              <a:rPr lang="en-GB" altLang="ko-KR" sz="2800" dirty="0" err="1">
                <a:solidFill>
                  <a:srgbClr val="E12227"/>
                </a:solidFill>
              </a:rPr>
              <a:t>nuove</a:t>
            </a:r>
            <a:r>
              <a:rPr lang="en-GB" altLang="ko-KR" sz="2800" dirty="0">
                <a:solidFill>
                  <a:srgbClr val="E12227"/>
                </a:solidFill>
              </a:rPr>
              <a:t> e </a:t>
            </a:r>
            <a:r>
              <a:rPr lang="en-GB" altLang="ko-KR" sz="2800" dirty="0" err="1">
                <a:solidFill>
                  <a:srgbClr val="E12227"/>
                </a:solidFill>
              </a:rPr>
              <a:t>utili</a:t>
            </a:r>
            <a:r>
              <a:rPr lang="en-GB" altLang="ko-KR" sz="2800" dirty="0">
                <a:solidFill>
                  <a:srgbClr val="E12227"/>
                </a:solidFill>
              </a:rPr>
              <a:t>,</a:t>
            </a:r>
          </a:p>
          <a:p>
            <a:pPr marL="457200" indent="-457200" algn="just">
              <a:buFontTx/>
              <a:buChar char="-"/>
            </a:pPr>
            <a:r>
              <a:rPr lang="en-GB" altLang="ko-KR" sz="2800" i="1" dirty="0">
                <a:solidFill>
                  <a:srgbClr val="E12227"/>
                </a:solidFill>
              </a:rPr>
              <a:t>la </a:t>
            </a:r>
            <a:r>
              <a:rPr lang="en-GB" altLang="ko-KR" sz="2800" i="1" dirty="0" err="1">
                <a:solidFill>
                  <a:srgbClr val="E12227"/>
                </a:solidFill>
              </a:rPr>
              <a:t>stampa</a:t>
            </a:r>
            <a:r>
              <a:rPr lang="en-GB" altLang="ko-KR" sz="2800" dirty="0">
                <a:solidFill>
                  <a:srgbClr val="E12227"/>
                </a:solidFill>
              </a:rPr>
              <a:t> (a volte </a:t>
            </a:r>
            <a:r>
              <a:rPr lang="en-GB" altLang="ko-KR" sz="2800" dirty="0" err="1">
                <a:solidFill>
                  <a:srgbClr val="E12227"/>
                </a:solidFill>
              </a:rPr>
              <a:t>indicata</a:t>
            </a:r>
            <a:r>
              <a:rPr lang="en-GB" altLang="ko-KR" sz="2800" dirty="0">
                <a:solidFill>
                  <a:srgbClr val="E12227"/>
                </a:solidFill>
              </a:rPr>
              <a:t> come </a:t>
            </a:r>
            <a:r>
              <a:rPr lang="en-GB" altLang="ko-KR" sz="2800" dirty="0" err="1">
                <a:solidFill>
                  <a:srgbClr val="E12227"/>
                </a:solidFill>
              </a:rPr>
              <a:t>luogo</a:t>
            </a:r>
            <a:r>
              <a:rPr lang="en-GB" altLang="ko-KR" sz="2800" dirty="0">
                <a:solidFill>
                  <a:srgbClr val="E12227"/>
                </a:solidFill>
              </a:rPr>
              <a:t>), </a:t>
            </a:r>
            <a:r>
              <a:rPr lang="en-GB" altLang="ko-KR" sz="2800" dirty="0" err="1">
                <a:solidFill>
                  <a:srgbClr val="E12227"/>
                </a:solidFill>
              </a:rPr>
              <a:t>che</a:t>
            </a:r>
            <a:r>
              <a:rPr lang="en-GB" altLang="ko-KR" sz="2800" dirty="0">
                <a:solidFill>
                  <a:srgbClr val="E12227"/>
                </a:solidFill>
              </a:rPr>
              <a:t> </a:t>
            </a:r>
            <a:r>
              <a:rPr lang="en-GB" altLang="ko-KR" sz="2800" dirty="0" err="1">
                <a:solidFill>
                  <a:srgbClr val="E12227"/>
                </a:solidFill>
              </a:rPr>
              <a:t>si</a:t>
            </a:r>
            <a:r>
              <a:rPr lang="en-GB" altLang="ko-KR" sz="2800" dirty="0">
                <a:solidFill>
                  <a:srgbClr val="E12227"/>
                </a:solidFill>
              </a:rPr>
              <a:t> </a:t>
            </a:r>
            <a:r>
              <a:rPr lang="en-GB" altLang="ko-KR" sz="2800" dirty="0" err="1">
                <a:solidFill>
                  <a:srgbClr val="E12227"/>
                </a:solidFill>
              </a:rPr>
              <a:t>riferisce</a:t>
            </a:r>
            <a:r>
              <a:rPr lang="en-GB" altLang="ko-KR" sz="2800" dirty="0">
                <a:solidFill>
                  <a:srgbClr val="E12227"/>
                </a:solidFill>
              </a:rPr>
              <a:t> </a:t>
            </a:r>
            <a:r>
              <a:rPr lang="en-GB" altLang="ko-KR" sz="2800" dirty="0" err="1">
                <a:solidFill>
                  <a:srgbClr val="E12227"/>
                </a:solidFill>
              </a:rPr>
              <a:t>all'ambiente</a:t>
            </a:r>
            <a:r>
              <a:rPr lang="en-GB" altLang="ko-KR" sz="2800" b="1" dirty="0">
                <a:solidFill>
                  <a:srgbClr val="E12227"/>
                </a:solidFill>
              </a:rPr>
              <a:t>. </a:t>
            </a:r>
          </a:p>
          <a:p>
            <a:pPr algn="just"/>
            <a:endParaRPr lang="en-GB" altLang="ko-KR" sz="2800" i="1" dirty="0"/>
          </a:p>
        </p:txBody>
      </p:sp>
    </p:spTree>
    <p:extLst>
      <p:ext uri="{BB962C8B-B14F-4D97-AF65-F5344CB8AC3E}">
        <p14:creationId xmlns:p14="http://schemas.microsoft.com/office/powerpoint/2010/main" val="234324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1689830018"/>
              </p:ext>
            </p:extLst>
          </p:nvPr>
        </p:nvGraphicFramePr>
        <p:xfrm>
          <a:off x="938057" y="1866900"/>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335098"/>
            <a:ext cx="16130744" cy="3108543"/>
          </a:xfrm>
          <a:prstGeom prst="rect">
            <a:avLst/>
          </a:prstGeom>
          <a:noFill/>
          <a:ln>
            <a:solidFill>
              <a:srgbClr val="E12227"/>
            </a:solidFill>
          </a:ln>
        </p:spPr>
        <p:txBody>
          <a:bodyPr wrap="square" rtlCol="0">
            <a:spAutoFit/>
          </a:bodyPr>
          <a:lstStyle/>
          <a:p>
            <a:pPr algn="just"/>
            <a:r>
              <a:rPr lang="en-US" altLang="ko-KR" sz="2800" dirty="0"/>
              <a:t>Dietrich (2004) ha </a:t>
            </a:r>
            <a:r>
              <a:rPr lang="en-US" altLang="ko-KR" sz="2800" dirty="0" err="1"/>
              <a:t>esaminato</a:t>
            </a:r>
            <a:r>
              <a:rPr lang="en-US" altLang="ko-KR" sz="2800" dirty="0"/>
              <a:t> la </a:t>
            </a:r>
            <a:r>
              <a:rPr lang="en-US" altLang="ko-KR" sz="2800" dirty="0" err="1"/>
              <a:t>creatività</a:t>
            </a:r>
            <a:r>
              <a:rPr lang="en-US" altLang="ko-KR" sz="2800" dirty="0"/>
              <a:t> dal punto di vista del </a:t>
            </a:r>
            <a:r>
              <a:rPr lang="en-US" altLang="ko-KR" sz="2800" dirty="0" err="1"/>
              <a:t>cervello</a:t>
            </a:r>
            <a:r>
              <a:rPr lang="en-US" altLang="ko-KR" sz="2800" dirty="0"/>
              <a:t> e </a:t>
            </a:r>
            <a:r>
              <a:rPr lang="en-US" altLang="ko-KR" sz="2800" dirty="0" err="1"/>
              <a:t>delle</a:t>
            </a:r>
            <a:r>
              <a:rPr lang="en-US" altLang="ko-KR" sz="2800" dirty="0"/>
              <a:t> </a:t>
            </a:r>
            <a:r>
              <a:rPr lang="en-US" altLang="ko-KR" sz="2800" dirty="0" err="1"/>
              <a:t>neuroscienze</a:t>
            </a:r>
            <a:r>
              <a:rPr lang="en-US" altLang="ko-KR" sz="2800" dirty="0"/>
              <a:t> e ha </a:t>
            </a:r>
            <a:r>
              <a:rPr lang="en-US" altLang="ko-KR" sz="2800" dirty="0" err="1"/>
              <a:t>identificato</a:t>
            </a:r>
            <a:r>
              <a:rPr lang="en-US" altLang="ko-KR" sz="2800" dirty="0"/>
              <a:t> </a:t>
            </a:r>
            <a:r>
              <a:rPr lang="en-US" altLang="ko-KR" sz="2800" b="1" dirty="0"/>
              <a:t>quattro tipi di </a:t>
            </a:r>
            <a:r>
              <a:rPr lang="en-US" altLang="ko-KR" sz="2800" b="1" dirty="0" err="1"/>
              <a:t>creatività</a:t>
            </a:r>
            <a:r>
              <a:rPr lang="en-US" altLang="ko-KR" sz="2800" b="1" dirty="0"/>
              <a:t> </a:t>
            </a:r>
            <a:r>
              <a:rPr lang="en-US" altLang="ko-KR" sz="2800" dirty="0"/>
              <a:t>con </a:t>
            </a:r>
            <a:r>
              <a:rPr lang="en-US" altLang="ko-KR" sz="2800" dirty="0" err="1"/>
              <a:t>attività</a:t>
            </a:r>
            <a:r>
              <a:rPr lang="en-US" altLang="ko-KR" sz="2800" dirty="0"/>
              <a:t> </a:t>
            </a:r>
            <a:r>
              <a:rPr lang="en-US" altLang="ko-KR" sz="2800" dirty="0" err="1"/>
              <a:t>cerebrali</a:t>
            </a:r>
            <a:r>
              <a:rPr lang="en-US" altLang="ko-KR" sz="2800" dirty="0"/>
              <a:t> </a:t>
            </a:r>
            <a:r>
              <a:rPr lang="en-US" altLang="ko-KR" sz="2800" dirty="0" err="1"/>
              <a:t>corrispondenti</a:t>
            </a:r>
            <a:r>
              <a:rPr lang="en-US" altLang="ko-KR" sz="2800" dirty="0"/>
              <a:t>:</a:t>
            </a:r>
          </a:p>
          <a:p>
            <a:pPr algn="just"/>
            <a:endParaRPr lang="en-US" altLang="ko-KR" sz="2800" i="1" dirty="0">
              <a:solidFill>
                <a:srgbClr val="E12227"/>
              </a:solidFill>
            </a:endParaRPr>
          </a:p>
          <a:p>
            <a:pPr algn="just"/>
            <a:r>
              <a:rPr lang="en-US" altLang="ko-KR" sz="2800" i="1" dirty="0">
                <a:solidFill>
                  <a:srgbClr val="E12227"/>
                </a:solidFill>
              </a:rPr>
              <a:t>	(1) </a:t>
            </a:r>
            <a:r>
              <a:rPr lang="en-US" altLang="ko-KR" sz="2800" i="1" dirty="0" err="1">
                <a:solidFill>
                  <a:srgbClr val="E12227"/>
                </a:solidFill>
              </a:rPr>
              <a:t>Creatività</a:t>
            </a:r>
            <a:r>
              <a:rPr lang="en-US" altLang="ko-KR" sz="2800" i="1" dirty="0">
                <a:solidFill>
                  <a:srgbClr val="E12227"/>
                </a:solidFill>
              </a:rPr>
              <a:t> </a:t>
            </a:r>
            <a:r>
              <a:rPr lang="en-US" altLang="ko-KR" sz="2800" i="1" dirty="0" err="1">
                <a:solidFill>
                  <a:srgbClr val="E12227"/>
                </a:solidFill>
              </a:rPr>
              <a:t>deliberata</a:t>
            </a:r>
            <a:r>
              <a:rPr lang="en-US" altLang="ko-KR" sz="2800" i="1" dirty="0">
                <a:solidFill>
                  <a:srgbClr val="E12227"/>
                </a:solidFill>
              </a:rPr>
              <a:t> e </a:t>
            </a:r>
            <a:r>
              <a:rPr lang="en-US" altLang="ko-KR" sz="2800" i="1" dirty="0" err="1">
                <a:solidFill>
                  <a:srgbClr val="E12227"/>
                </a:solidFill>
              </a:rPr>
              <a:t>cognitiva</a:t>
            </a:r>
            <a:endParaRPr lang="en-US" altLang="ko-KR" sz="2800" i="1" dirty="0">
              <a:solidFill>
                <a:srgbClr val="E12227"/>
              </a:solidFill>
            </a:endParaRPr>
          </a:p>
          <a:p>
            <a:pPr algn="just"/>
            <a:r>
              <a:rPr lang="en-US" altLang="ko-KR" sz="2800" i="1" dirty="0">
                <a:solidFill>
                  <a:srgbClr val="E12227"/>
                </a:solidFill>
              </a:rPr>
              <a:t>	(2) </a:t>
            </a:r>
            <a:r>
              <a:rPr lang="en-US" altLang="ko-KR" sz="2800" i="1" dirty="0" err="1">
                <a:solidFill>
                  <a:srgbClr val="E12227"/>
                </a:solidFill>
              </a:rPr>
              <a:t>Creatività</a:t>
            </a:r>
            <a:r>
              <a:rPr lang="en-US" altLang="ko-KR" sz="2800" i="1" dirty="0">
                <a:solidFill>
                  <a:srgbClr val="E12227"/>
                </a:solidFill>
              </a:rPr>
              <a:t> </a:t>
            </a:r>
            <a:r>
              <a:rPr lang="en-US" altLang="ko-KR" sz="2800" i="1" dirty="0" err="1">
                <a:solidFill>
                  <a:srgbClr val="E12227"/>
                </a:solidFill>
              </a:rPr>
              <a:t>deliberata</a:t>
            </a:r>
            <a:r>
              <a:rPr lang="en-US" altLang="ko-KR" sz="2800" i="1" dirty="0">
                <a:solidFill>
                  <a:srgbClr val="E12227"/>
                </a:solidFill>
              </a:rPr>
              <a:t> ed </a:t>
            </a:r>
            <a:r>
              <a:rPr lang="en-US" altLang="ko-KR" sz="2800" i="1" dirty="0" err="1">
                <a:solidFill>
                  <a:srgbClr val="E12227"/>
                </a:solidFill>
              </a:rPr>
              <a:t>emotiva</a:t>
            </a:r>
            <a:endParaRPr lang="en-US" altLang="ko-KR" sz="2800" i="1" dirty="0">
              <a:solidFill>
                <a:srgbClr val="E12227"/>
              </a:solidFill>
            </a:endParaRPr>
          </a:p>
          <a:p>
            <a:pPr algn="just"/>
            <a:r>
              <a:rPr lang="en-US" altLang="ko-KR" sz="2800" i="1" dirty="0">
                <a:solidFill>
                  <a:srgbClr val="E12227"/>
                </a:solidFill>
              </a:rPr>
              <a:t>	(3) </a:t>
            </a:r>
            <a:r>
              <a:rPr lang="en-US" altLang="ko-KR" sz="2800" i="1" dirty="0" err="1">
                <a:solidFill>
                  <a:srgbClr val="E12227"/>
                </a:solidFill>
              </a:rPr>
              <a:t>Creatività</a:t>
            </a:r>
            <a:r>
              <a:rPr lang="en-US" altLang="ko-KR" sz="2800" i="1" dirty="0">
                <a:solidFill>
                  <a:srgbClr val="E12227"/>
                </a:solidFill>
              </a:rPr>
              <a:t> </a:t>
            </a:r>
            <a:r>
              <a:rPr lang="en-US" altLang="ko-KR" sz="2800" i="1" dirty="0" err="1">
                <a:solidFill>
                  <a:srgbClr val="E12227"/>
                </a:solidFill>
              </a:rPr>
              <a:t>spontanea</a:t>
            </a:r>
            <a:r>
              <a:rPr lang="en-US" altLang="ko-KR" sz="2800" i="1" dirty="0">
                <a:solidFill>
                  <a:srgbClr val="E12227"/>
                </a:solidFill>
              </a:rPr>
              <a:t> e </a:t>
            </a:r>
            <a:r>
              <a:rPr lang="en-US" altLang="ko-KR" sz="2800" i="1" dirty="0" err="1">
                <a:solidFill>
                  <a:srgbClr val="E12227"/>
                </a:solidFill>
              </a:rPr>
              <a:t>cognitiva</a:t>
            </a:r>
            <a:endParaRPr lang="en-US" altLang="ko-KR" sz="2800" i="1" dirty="0">
              <a:solidFill>
                <a:srgbClr val="E12227"/>
              </a:solidFill>
            </a:endParaRPr>
          </a:p>
          <a:p>
            <a:pPr algn="just"/>
            <a:r>
              <a:rPr lang="en-US" altLang="ko-KR" sz="2800" i="1" dirty="0">
                <a:solidFill>
                  <a:srgbClr val="E12227"/>
                </a:solidFill>
              </a:rPr>
              <a:t>	(4) </a:t>
            </a:r>
            <a:r>
              <a:rPr lang="en-US" altLang="ko-KR" sz="2800" i="1" dirty="0" err="1">
                <a:solidFill>
                  <a:srgbClr val="E12227"/>
                </a:solidFill>
              </a:rPr>
              <a:t>Creatività</a:t>
            </a:r>
            <a:r>
              <a:rPr lang="en-US" altLang="ko-KR" sz="2800" i="1" dirty="0">
                <a:solidFill>
                  <a:srgbClr val="E12227"/>
                </a:solidFill>
              </a:rPr>
              <a:t> </a:t>
            </a:r>
            <a:r>
              <a:rPr lang="en-US" altLang="ko-KR" sz="2800" i="1" dirty="0" err="1">
                <a:solidFill>
                  <a:srgbClr val="E12227"/>
                </a:solidFill>
              </a:rPr>
              <a:t>spontanea</a:t>
            </a:r>
            <a:r>
              <a:rPr lang="en-US" altLang="ko-KR" sz="2800" i="1" dirty="0">
                <a:solidFill>
                  <a:srgbClr val="E12227"/>
                </a:solidFill>
              </a:rPr>
              <a:t> ed </a:t>
            </a:r>
            <a:r>
              <a:rPr lang="en-US" altLang="ko-KR" sz="2800" i="1" dirty="0" err="1">
                <a:solidFill>
                  <a:srgbClr val="E12227"/>
                </a:solidFill>
              </a:rPr>
              <a:t>emotiva</a:t>
            </a:r>
            <a:endParaRPr lang="en-US" altLang="ko-KR" sz="2800" i="1" dirty="0">
              <a:solidFill>
                <a:srgbClr val="E12227"/>
              </a:solidFill>
            </a:endParaRPr>
          </a:p>
        </p:txBody>
      </p:sp>
    </p:spTree>
    <p:extLst>
      <p:ext uri="{BB962C8B-B14F-4D97-AF65-F5344CB8AC3E}">
        <p14:creationId xmlns:p14="http://schemas.microsoft.com/office/powerpoint/2010/main" val="77223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3" name="Diagram 2"/>
          <p:cNvGraphicFramePr/>
          <p:nvPr>
            <p:extLst>
              <p:ext uri="{D42A27DB-BD31-4B8C-83A1-F6EECF244321}">
                <p14:modId xmlns:p14="http://schemas.microsoft.com/office/powerpoint/2010/main" val="1294818348"/>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32708"/>
            <a:ext cx="11125200" cy="4401205"/>
          </a:xfrm>
          <a:prstGeom prst="rect">
            <a:avLst/>
          </a:prstGeom>
          <a:noFill/>
          <a:ln>
            <a:solidFill>
              <a:srgbClr val="E12227"/>
            </a:solidFill>
          </a:ln>
        </p:spPr>
        <p:txBody>
          <a:bodyPr wrap="square" rtlCol="0">
            <a:spAutoFit/>
          </a:bodyPr>
          <a:lstStyle/>
          <a:p>
            <a:pPr marL="514350" indent="-514350" algn="just">
              <a:buAutoNum type="arabicParenBoth"/>
            </a:pPr>
            <a:r>
              <a:rPr lang="en-GB" altLang="ko-KR" sz="2800" i="1" dirty="0" err="1">
                <a:solidFill>
                  <a:srgbClr val="C00000"/>
                </a:solidFill>
              </a:rPr>
              <a:t>Creatività</a:t>
            </a:r>
            <a:r>
              <a:rPr lang="en-GB" altLang="ko-KR" sz="2800" i="1" dirty="0">
                <a:solidFill>
                  <a:srgbClr val="C00000"/>
                </a:solidFill>
              </a:rPr>
              <a:t> </a:t>
            </a:r>
            <a:r>
              <a:rPr lang="en-GB" altLang="ko-KR" sz="2800" i="1" dirty="0" err="1">
                <a:solidFill>
                  <a:srgbClr val="C00000"/>
                </a:solidFill>
              </a:rPr>
              <a:t>deliberata</a:t>
            </a:r>
            <a:r>
              <a:rPr lang="en-GB" altLang="ko-KR" sz="2800" i="1" dirty="0">
                <a:solidFill>
                  <a:srgbClr val="C00000"/>
                </a:solidFill>
              </a:rPr>
              <a:t> e </a:t>
            </a:r>
            <a:r>
              <a:rPr lang="en-GB" altLang="ko-KR" sz="2800" i="1" dirty="0" err="1">
                <a:solidFill>
                  <a:srgbClr val="C00000"/>
                </a:solidFill>
              </a:rPr>
              <a:t>cognitiva</a:t>
            </a:r>
            <a:r>
              <a:rPr lang="en-GB" altLang="ko-KR" sz="2800" i="1" dirty="0">
                <a:solidFill>
                  <a:srgbClr val="C00000"/>
                </a:solidFill>
              </a:rPr>
              <a:t> </a:t>
            </a:r>
            <a:r>
              <a:rPr lang="en-GB" altLang="ko-KR" sz="2800" i="1" dirty="0"/>
              <a:t>- </a:t>
            </a:r>
            <a:r>
              <a:rPr lang="en-GB" altLang="ko-KR" sz="2800" i="1" dirty="0" err="1"/>
              <a:t>richiede</a:t>
            </a:r>
            <a:r>
              <a:rPr lang="en-GB" altLang="ko-KR" sz="2800" i="1" dirty="0"/>
              <a:t> un alto </a:t>
            </a:r>
            <a:r>
              <a:rPr lang="en-GB" altLang="ko-KR" sz="2800" i="1" dirty="0" err="1"/>
              <a:t>livello</a:t>
            </a:r>
            <a:r>
              <a:rPr lang="en-GB" altLang="ko-KR" sz="2800" i="1" dirty="0"/>
              <a:t> di </a:t>
            </a:r>
            <a:r>
              <a:rPr lang="en-GB" altLang="ko-KR" sz="2800" i="1" dirty="0" err="1"/>
              <a:t>conoscenza</a:t>
            </a:r>
            <a:r>
              <a:rPr lang="en-GB" altLang="ko-KR" sz="2800" i="1" dirty="0"/>
              <a:t> e </a:t>
            </a:r>
            <a:r>
              <a:rPr lang="en-GB" altLang="ko-KR" sz="2800" i="1" dirty="0" err="1"/>
              <a:t>molto</a:t>
            </a:r>
            <a:r>
              <a:rPr lang="en-GB" altLang="ko-KR" sz="2800" i="1" dirty="0"/>
              <a:t> tempo (ad </a:t>
            </a:r>
            <a:r>
              <a:rPr lang="en-GB" altLang="ko-KR" sz="2800" i="1" dirty="0" err="1"/>
              <a:t>esempio</a:t>
            </a:r>
            <a:r>
              <a:rPr lang="en-GB" altLang="ko-KR" sz="2800" i="1" dirty="0"/>
              <a:t>, </a:t>
            </a:r>
            <a:r>
              <a:rPr lang="en-GB" altLang="ko-KR" sz="2800" i="1" dirty="0" err="1"/>
              <a:t>l'inventore</a:t>
            </a:r>
            <a:r>
              <a:rPr lang="en-GB" altLang="ko-KR" sz="2800" i="1" dirty="0"/>
              <a:t> Thomas Edison) </a:t>
            </a:r>
          </a:p>
          <a:p>
            <a:pPr marL="514350" indent="-514350" algn="just">
              <a:buAutoNum type="arabicParenBoth"/>
            </a:pPr>
            <a:r>
              <a:rPr lang="en-GB" altLang="ko-KR" sz="2800" i="1" dirty="0" err="1">
                <a:solidFill>
                  <a:srgbClr val="C00000"/>
                </a:solidFill>
              </a:rPr>
              <a:t>Creatività</a:t>
            </a:r>
            <a:r>
              <a:rPr lang="en-GB" altLang="ko-KR" sz="2800" i="1" dirty="0">
                <a:solidFill>
                  <a:srgbClr val="C00000"/>
                </a:solidFill>
              </a:rPr>
              <a:t> </a:t>
            </a:r>
            <a:r>
              <a:rPr lang="en-GB" altLang="ko-KR" sz="2800" i="1" dirty="0" err="1">
                <a:solidFill>
                  <a:srgbClr val="C00000"/>
                </a:solidFill>
              </a:rPr>
              <a:t>deliberata</a:t>
            </a:r>
            <a:r>
              <a:rPr lang="en-GB" altLang="ko-KR" sz="2800" i="1" dirty="0">
                <a:solidFill>
                  <a:srgbClr val="C00000"/>
                </a:solidFill>
              </a:rPr>
              <a:t> ed </a:t>
            </a:r>
            <a:r>
              <a:rPr lang="en-GB" altLang="ko-KR" sz="2800" i="1" dirty="0" err="1">
                <a:solidFill>
                  <a:srgbClr val="C00000"/>
                </a:solidFill>
              </a:rPr>
              <a:t>emotiva</a:t>
            </a:r>
            <a:r>
              <a:rPr lang="en-GB" altLang="ko-KR" sz="2800" i="1" dirty="0">
                <a:solidFill>
                  <a:srgbClr val="C00000"/>
                </a:solidFill>
              </a:rPr>
              <a:t> </a:t>
            </a:r>
            <a:r>
              <a:rPr lang="en-GB" altLang="ko-KR" sz="2800" i="1" dirty="0"/>
              <a:t>- </a:t>
            </a:r>
            <a:r>
              <a:rPr lang="en-GB" altLang="ko-KR" sz="2800" i="1" dirty="0" err="1"/>
              <a:t>richiede</a:t>
            </a:r>
            <a:r>
              <a:rPr lang="en-GB" altLang="ko-KR" sz="2800" i="1" dirty="0"/>
              <a:t> tempo </a:t>
            </a:r>
            <a:r>
              <a:rPr lang="en-GB" altLang="ko-KR" sz="2800" i="1" dirty="0" err="1"/>
              <a:t>tranquillo</a:t>
            </a:r>
            <a:r>
              <a:rPr lang="en-GB" altLang="ko-KR" sz="2800" i="1" dirty="0"/>
              <a:t> (ad </a:t>
            </a:r>
            <a:r>
              <a:rPr lang="en-GB" altLang="ko-KR" sz="2800" i="1" dirty="0" err="1"/>
              <a:t>esempio</a:t>
            </a:r>
            <a:r>
              <a:rPr lang="en-GB" altLang="ko-KR" sz="2800" i="1" dirty="0"/>
              <a:t>, </a:t>
            </a:r>
            <a:r>
              <a:rPr lang="en-GB" altLang="ko-KR" sz="2800" i="1" dirty="0" err="1"/>
              <a:t>momenti</a:t>
            </a:r>
            <a:r>
              <a:rPr lang="en-GB" altLang="ko-KR" sz="2800" i="1" dirty="0"/>
              <a:t> "a-ha")</a:t>
            </a:r>
          </a:p>
          <a:p>
            <a:pPr algn="just"/>
            <a:r>
              <a:rPr lang="en-GB" altLang="ko-KR" sz="2800" i="1" dirty="0">
                <a:solidFill>
                  <a:srgbClr val="C00000"/>
                </a:solidFill>
              </a:rPr>
              <a:t>(3) </a:t>
            </a:r>
            <a:r>
              <a:rPr lang="en-GB" altLang="ko-KR" sz="2800" i="1" dirty="0" err="1">
                <a:solidFill>
                  <a:srgbClr val="C00000"/>
                </a:solidFill>
              </a:rPr>
              <a:t>Creatività</a:t>
            </a:r>
            <a:r>
              <a:rPr lang="en-GB" altLang="ko-KR" sz="2800" i="1" dirty="0">
                <a:solidFill>
                  <a:srgbClr val="C00000"/>
                </a:solidFill>
              </a:rPr>
              <a:t> </a:t>
            </a:r>
            <a:r>
              <a:rPr lang="en-GB" altLang="ko-KR" sz="2800" i="1" dirty="0" err="1">
                <a:solidFill>
                  <a:srgbClr val="C00000"/>
                </a:solidFill>
              </a:rPr>
              <a:t>spontanea</a:t>
            </a:r>
            <a:r>
              <a:rPr lang="en-GB" altLang="ko-KR" sz="2800" i="1" dirty="0">
                <a:solidFill>
                  <a:srgbClr val="C00000"/>
                </a:solidFill>
              </a:rPr>
              <a:t> e </a:t>
            </a:r>
            <a:r>
              <a:rPr lang="en-GB" altLang="ko-KR" sz="2800" i="1" dirty="0" err="1">
                <a:solidFill>
                  <a:srgbClr val="FF0000"/>
                </a:solidFill>
              </a:rPr>
              <a:t>cognitiva</a:t>
            </a:r>
            <a:r>
              <a:rPr lang="en-GB" altLang="ko-KR" sz="2800" i="1" dirty="0"/>
              <a:t> - </a:t>
            </a:r>
            <a:r>
              <a:rPr lang="en-GB" altLang="ko-KR" sz="2800" i="1" dirty="0" err="1"/>
              <a:t>richiede</a:t>
            </a:r>
            <a:r>
              <a:rPr lang="en-GB" altLang="ko-KR" sz="2800" i="1" dirty="0"/>
              <a:t> un </a:t>
            </a:r>
            <a:r>
              <a:rPr lang="en-GB" altLang="ko-KR" sz="2800" i="1" dirty="0" err="1"/>
              <a:t>corpo</a:t>
            </a:r>
            <a:r>
              <a:rPr lang="en-GB" altLang="ko-KR" sz="2800" i="1" dirty="0"/>
              <a:t> </a:t>
            </a:r>
            <a:r>
              <a:rPr lang="en-GB" altLang="ko-KR" sz="2800" i="1" dirty="0" err="1"/>
              <a:t>esistente</a:t>
            </a:r>
            <a:r>
              <a:rPr lang="en-GB" altLang="ko-KR" sz="2800" i="1" dirty="0"/>
              <a:t> di    </a:t>
            </a:r>
            <a:r>
              <a:rPr lang="en-GB" altLang="ko-KR" sz="2800" i="1" dirty="0" err="1"/>
              <a:t>conoscenza</a:t>
            </a:r>
            <a:r>
              <a:rPr lang="en-GB" altLang="ko-KR" sz="2800" i="1" dirty="0"/>
              <a:t> e </a:t>
            </a:r>
            <a:r>
              <a:rPr lang="en-GB" altLang="ko-KR" sz="2800" i="1" dirty="0" err="1"/>
              <a:t>l'interruzione</a:t>
            </a:r>
            <a:r>
              <a:rPr lang="en-GB" altLang="ko-KR" sz="2800" i="1" dirty="0"/>
              <a:t> del </a:t>
            </a:r>
            <a:r>
              <a:rPr lang="en-GB" altLang="ko-KR" sz="2800" i="1" dirty="0" err="1"/>
              <a:t>lavoro</a:t>
            </a:r>
            <a:r>
              <a:rPr lang="en-GB" altLang="ko-KR" sz="2800" i="1" dirty="0"/>
              <a:t> </a:t>
            </a:r>
            <a:r>
              <a:rPr lang="en-GB" altLang="ko-KR" sz="2800" i="1" dirty="0" err="1"/>
              <a:t>sul</a:t>
            </a:r>
            <a:r>
              <a:rPr lang="en-GB" altLang="ko-KR" sz="2800" i="1" dirty="0"/>
              <a:t> </a:t>
            </a:r>
            <a:r>
              <a:rPr lang="en-GB" altLang="ko-KR" sz="2800" i="1" dirty="0" err="1"/>
              <a:t>problema</a:t>
            </a:r>
            <a:r>
              <a:rPr lang="en-GB" altLang="ko-KR" sz="2800" i="1" dirty="0"/>
              <a:t> e </a:t>
            </a:r>
            <a:r>
              <a:rPr lang="en-GB" altLang="ko-KR" sz="2800" i="1" dirty="0" err="1"/>
              <a:t>l'allontanamento</a:t>
            </a:r>
            <a:r>
              <a:rPr lang="en-GB" altLang="ko-KR" sz="2800" i="1" dirty="0"/>
              <a:t> (ad es, la </a:t>
            </a:r>
            <a:r>
              <a:rPr lang="en-GB" altLang="ko-KR" sz="2800" i="1" dirty="0" err="1"/>
              <a:t>storia</a:t>
            </a:r>
            <a:r>
              <a:rPr lang="en-GB" altLang="ko-KR" sz="2800" i="1" dirty="0"/>
              <a:t> di Isaac Newton </a:t>
            </a:r>
            <a:r>
              <a:rPr lang="en-GB" altLang="ko-KR" sz="2800" i="1" dirty="0" err="1"/>
              <a:t>che</a:t>
            </a:r>
            <a:r>
              <a:rPr lang="en-GB" altLang="ko-KR" sz="2800" i="1" dirty="0"/>
              <a:t> </a:t>
            </a:r>
            <a:r>
              <a:rPr lang="en-GB" altLang="ko-KR" sz="2800" i="1" dirty="0" err="1"/>
              <a:t>scopre</a:t>
            </a:r>
            <a:r>
              <a:rPr lang="en-GB" altLang="ko-KR" sz="2800" i="1" dirty="0"/>
              <a:t> la </a:t>
            </a:r>
            <a:r>
              <a:rPr lang="en-GB" altLang="ko-KR" sz="2800" i="1" dirty="0" err="1"/>
              <a:t>gravità</a:t>
            </a:r>
            <a:r>
              <a:rPr lang="en-GB" altLang="ko-KR" sz="2800" i="1" dirty="0"/>
              <a:t>)</a:t>
            </a:r>
          </a:p>
          <a:p>
            <a:pPr algn="just"/>
            <a:r>
              <a:rPr lang="en-GB" altLang="ko-KR" sz="2800" i="1" dirty="0">
                <a:solidFill>
                  <a:srgbClr val="C00000"/>
                </a:solidFill>
              </a:rPr>
              <a:t>(4) </a:t>
            </a:r>
            <a:r>
              <a:rPr lang="en-GB" altLang="ko-KR" sz="2800" i="1" dirty="0" err="1">
                <a:solidFill>
                  <a:srgbClr val="C00000"/>
                </a:solidFill>
              </a:rPr>
              <a:t>Creatività</a:t>
            </a:r>
            <a:r>
              <a:rPr lang="en-GB" altLang="ko-KR" sz="2800" i="1" dirty="0">
                <a:solidFill>
                  <a:srgbClr val="C00000"/>
                </a:solidFill>
              </a:rPr>
              <a:t> </a:t>
            </a:r>
            <a:r>
              <a:rPr lang="en-GB" altLang="ko-KR" sz="2800" i="1" dirty="0" err="1">
                <a:solidFill>
                  <a:srgbClr val="C00000"/>
                </a:solidFill>
              </a:rPr>
              <a:t>spontanea</a:t>
            </a:r>
            <a:r>
              <a:rPr lang="en-GB" altLang="ko-KR" sz="2800" i="1" dirty="0">
                <a:solidFill>
                  <a:srgbClr val="C00000"/>
                </a:solidFill>
              </a:rPr>
              <a:t> ed </a:t>
            </a:r>
            <a:r>
              <a:rPr lang="en-GB" altLang="ko-KR" sz="2800" i="1" dirty="0" err="1">
                <a:solidFill>
                  <a:srgbClr val="C00000"/>
                </a:solidFill>
              </a:rPr>
              <a:t>emotiva</a:t>
            </a:r>
            <a:r>
              <a:rPr lang="en-GB" altLang="ko-KR" sz="2800" i="1" dirty="0">
                <a:solidFill>
                  <a:srgbClr val="C00000"/>
                </a:solidFill>
              </a:rPr>
              <a:t> </a:t>
            </a:r>
            <a:r>
              <a:rPr lang="en-GB" altLang="ko-KR" sz="2800" i="1" dirty="0"/>
              <a:t>- non </a:t>
            </a:r>
            <a:r>
              <a:rPr lang="en-GB" altLang="ko-KR" sz="2800" i="1" dirty="0" err="1"/>
              <a:t>richiede</a:t>
            </a:r>
            <a:r>
              <a:rPr lang="en-GB" altLang="ko-KR" sz="2800" i="1" dirty="0"/>
              <a:t> una </a:t>
            </a:r>
            <a:r>
              <a:rPr lang="en-GB" altLang="ko-KR" sz="2800" i="1" dirty="0" err="1"/>
              <a:t>specifica</a:t>
            </a:r>
            <a:r>
              <a:rPr lang="en-GB" altLang="ko-KR" sz="2800" i="1" dirty="0"/>
              <a:t> </a:t>
            </a:r>
            <a:r>
              <a:rPr lang="en-GB" altLang="ko-KR" sz="2800" i="1" dirty="0" err="1"/>
              <a:t>conoscenza</a:t>
            </a:r>
            <a:r>
              <a:rPr lang="en-GB" altLang="ko-KR" sz="2800" i="1" dirty="0"/>
              <a:t> ma </a:t>
            </a:r>
            <a:r>
              <a:rPr lang="en-GB" altLang="ko-KR" sz="2800" i="1" dirty="0" err="1"/>
              <a:t>spesso</a:t>
            </a:r>
            <a:r>
              <a:rPr lang="en-GB" altLang="ko-KR" sz="2800" i="1" dirty="0"/>
              <a:t> </a:t>
            </a:r>
            <a:r>
              <a:rPr lang="en-GB" altLang="ko-KR" sz="2800" i="1" dirty="0" err="1"/>
              <a:t>richiede</a:t>
            </a:r>
            <a:r>
              <a:rPr lang="en-GB" altLang="ko-KR" sz="2800" i="1" dirty="0"/>
              <a:t> </a:t>
            </a:r>
            <a:r>
              <a:rPr lang="en-GB" altLang="ko-KR" sz="2800" i="1" dirty="0" err="1"/>
              <a:t>abilità</a:t>
            </a:r>
            <a:r>
              <a:rPr lang="en-GB" altLang="ko-KR" sz="2800" i="1" dirty="0"/>
              <a:t> - </a:t>
            </a:r>
            <a:r>
              <a:rPr lang="en-GB" altLang="ko-KR" sz="2800" i="1" dirty="0" err="1"/>
              <a:t>scritta</a:t>
            </a:r>
            <a:r>
              <a:rPr lang="en-GB" altLang="ko-KR" sz="2800" i="1" dirty="0"/>
              <a:t>, </a:t>
            </a:r>
            <a:r>
              <a:rPr lang="en-GB" altLang="ko-KR" sz="2800" i="1" dirty="0" err="1"/>
              <a:t>artistica</a:t>
            </a:r>
            <a:r>
              <a:rPr lang="en-GB" altLang="ko-KR" sz="2800" i="1" dirty="0"/>
              <a:t>, musicale (ad es. </a:t>
            </a:r>
            <a:r>
              <a:rPr lang="en-GB" altLang="ko-KR" sz="2800" i="1" dirty="0" err="1"/>
              <a:t>artisti</a:t>
            </a:r>
            <a:r>
              <a:rPr lang="en-GB" altLang="ko-KR" sz="2800" i="1" dirty="0"/>
              <a:t> e </a:t>
            </a:r>
            <a:r>
              <a:rPr lang="en-GB" altLang="ko-KR" sz="2800" i="1" dirty="0" err="1"/>
              <a:t>musicisti</a:t>
            </a:r>
            <a:r>
              <a:rPr lang="en-GB" altLang="ko-KR" sz="2800" i="1" dirty="0"/>
              <a:t>) </a:t>
            </a:r>
          </a:p>
        </p:txBody>
      </p:sp>
      <p:pic>
        <p:nvPicPr>
          <p:cNvPr id="2" name="Picture 1"/>
          <p:cNvPicPr>
            <a:picLocks noChangeAspect="1"/>
          </p:cNvPicPr>
          <p:nvPr/>
        </p:nvPicPr>
        <p:blipFill>
          <a:blip r:embed="rId10"/>
          <a:stretch>
            <a:fillRect/>
          </a:stretch>
        </p:blipFill>
        <p:spPr>
          <a:xfrm>
            <a:off x="12191925" y="2846021"/>
            <a:ext cx="5791349" cy="5174580"/>
          </a:xfrm>
          <a:prstGeom prst="rect">
            <a:avLst/>
          </a:prstGeom>
        </p:spPr>
      </p:pic>
    </p:spTree>
    <p:extLst>
      <p:ext uri="{BB962C8B-B14F-4D97-AF65-F5344CB8AC3E}">
        <p14:creationId xmlns:p14="http://schemas.microsoft.com/office/powerpoint/2010/main" val="239146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04651836"/>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err="1">
                <a:solidFill>
                  <a:srgbClr val="002060"/>
                </a:solidFill>
              </a:rPr>
              <a:t>Nell'organizzazione</a:t>
            </a:r>
            <a:r>
              <a:rPr lang="en-US" altLang="ko-KR" sz="2800" i="1" dirty="0">
                <a:solidFill>
                  <a:srgbClr val="002060"/>
                </a:solidFill>
              </a:rPr>
              <a:t> </a:t>
            </a:r>
            <a:r>
              <a:rPr lang="en-US" altLang="ko-KR" sz="2800" i="1" dirty="0" err="1">
                <a:solidFill>
                  <a:srgbClr val="002060"/>
                </a:solidFill>
              </a:rPr>
              <a:t>ideale</a:t>
            </a:r>
            <a:r>
              <a:rPr lang="en-US" altLang="ko-KR" sz="2800" i="1" dirty="0">
                <a:solidFill>
                  <a:srgbClr val="002060"/>
                </a:solidFill>
              </a:rPr>
              <a:t> di R&amp;S, le idee appropriate </a:t>
            </a:r>
            <a:r>
              <a:rPr lang="en-US" altLang="ko-KR" sz="2800" i="1" dirty="0" err="1">
                <a:solidFill>
                  <a:srgbClr val="002060"/>
                </a:solidFill>
              </a:rPr>
              <a:t>sono</a:t>
            </a:r>
            <a:r>
              <a:rPr lang="en-US" altLang="ko-KR" sz="2800" i="1" dirty="0">
                <a:solidFill>
                  <a:srgbClr val="002060"/>
                </a:solidFill>
              </a:rPr>
              <a:t> </a:t>
            </a:r>
            <a:r>
              <a:rPr lang="en-US" altLang="ko-KR" sz="2800" i="1" dirty="0" err="1">
                <a:solidFill>
                  <a:srgbClr val="002060"/>
                </a:solidFill>
              </a:rPr>
              <a:t>accolte</a:t>
            </a:r>
            <a:r>
              <a:rPr lang="en-US" altLang="ko-KR" sz="2800" i="1" dirty="0">
                <a:solidFill>
                  <a:srgbClr val="002060"/>
                </a:solidFill>
              </a:rPr>
              <a:t>, </a:t>
            </a:r>
            <a:r>
              <a:rPr lang="en-US" altLang="ko-KR" sz="2800" i="1" dirty="0" err="1">
                <a:solidFill>
                  <a:srgbClr val="002060"/>
                </a:solidFill>
              </a:rPr>
              <a:t>valutate</a:t>
            </a:r>
            <a:r>
              <a:rPr lang="en-US" altLang="ko-KR" sz="2800" i="1" dirty="0">
                <a:solidFill>
                  <a:srgbClr val="002060"/>
                </a:solidFill>
              </a:rPr>
              <a:t> e </a:t>
            </a:r>
            <a:r>
              <a:rPr lang="en-US" altLang="ko-KR" sz="2800" i="1" dirty="0" err="1">
                <a:solidFill>
                  <a:srgbClr val="002060"/>
                </a:solidFill>
              </a:rPr>
              <a:t>implementate</a:t>
            </a:r>
            <a:r>
              <a:rPr lang="en-US" altLang="ko-KR" sz="2800" i="1" dirty="0">
                <a:solidFill>
                  <a:srgbClr val="002060"/>
                </a:solidFill>
              </a:rPr>
              <a:t>.</a:t>
            </a:r>
          </a:p>
          <a:p>
            <a:pPr marL="457200" indent="-457200" algn="just">
              <a:buFont typeface="Wingdings" panose="05000000000000000000" pitchFamily="2" charset="2"/>
              <a:buChar char="q"/>
            </a:pPr>
            <a:r>
              <a:rPr lang="en-US" altLang="ko-KR" sz="2800" i="1" dirty="0" err="1">
                <a:solidFill>
                  <a:srgbClr val="002060"/>
                </a:solidFill>
              </a:rPr>
              <a:t>L'autostima</a:t>
            </a:r>
            <a:r>
              <a:rPr lang="en-US" altLang="ko-KR" sz="2800" i="1" dirty="0">
                <a:solidFill>
                  <a:srgbClr val="002060"/>
                </a:solidFill>
              </a:rPr>
              <a:t> e il rispetto </a:t>
            </a:r>
            <a:r>
              <a:rPr lang="en-US" altLang="ko-KR" sz="2800" i="1" dirty="0" err="1">
                <a:solidFill>
                  <a:srgbClr val="002060"/>
                </a:solidFill>
              </a:rPr>
              <a:t>reciproco</a:t>
            </a:r>
            <a:r>
              <a:rPr lang="en-US" altLang="ko-KR" sz="2800" i="1" dirty="0">
                <a:solidFill>
                  <a:srgbClr val="002060"/>
                </a:solidFill>
              </a:rPr>
              <a:t> </a:t>
            </a:r>
            <a:r>
              <a:rPr lang="en-US" altLang="ko-KR" sz="2800" i="1" dirty="0" err="1">
                <a:solidFill>
                  <a:srgbClr val="002060"/>
                </a:solidFill>
              </a:rPr>
              <a:t>fioriscono</a:t>
            </a:r>
            <a:r>
              <a:rPr lang="en-US" altLang="ko-KR" sz="2800" i="1" dirty="0">
                <a:solidFill>
                  <a:srgbClr val="002060"/>
                </a:solidFill>
              </a:rPr>
              <a:t>, e </a:t>
            </a: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impiegati</a:t>
            </a:r>
            <a:r>
              <a:rPr lang="en-US" altLang="ko-KR" sz="2800" i="1" dirty="0">
                <a:solidFill>
                  <a:srgbClr val="002060"/>
                </a:solidFill>
              </a:rPr>
              <a:t> </a:t>
            </a:r>
            <a:r>
              <a:rPr lang="en-US" altLang="ko-KR" sz="2800" i="1" dirty="0" err="1">
                <a:solidFill>
                  <a:srgbClr val="002060"/>
                </a:solidFill>
              </a:rPr>
              <a:t>aumentano</a:t>
            </a:r>
            <a:r>
              <a:rPr lang="en-US" altLang="ko-KR" sz="2800" i="1" dirty="0">
                <a:solidFill>
                  <a:srgbClr val="002060"/>
                </a:solidFill>
              </a:rPr>
              <a:t> </a:t>
            </a:r>
            <a:r>
              <a:rPr lang="en-US" altLang="ko-KR" sz="2800" i="1" dirty="0" err="1">
                <a:solidFill>
                  <a:srgbClr val="002060"/>
                </a:solidFill>
              </a:rPr>
              <a:t>spesso</a:t>
            </a:r>
            <a:r>
              <a:rPr lang="en-US" altLang="ko-KR" sz="2800" i="1" dirty="0">
                <a:solidFill>
                  <a:srgbClr val="002060"/>
                </a:solidFill>
              </a:rPr>
              <a:t> la </a:t>
            </a:r>
            <a:r>
              <a:rPr lang="en-US" altLang="ko-KR" sz="2800" i="1" dirty="0" err="1">
                <a:solidFill>
                  <a:srgbClr val="002060"/>
                </a:solidFill>
              </a:rPr>
              <a:t>loro</a:t>
            </a:r>
            <a:r>
              <a:rPr lang="en-US" altLang="ko-KR" sz="2800" i="1" dirty="0">
                <a:solidFill>
                  <a:srgbClr val="002060"/>
                </a:solidFill>
              </a:rPr>
              <a:t> </a:t>
            </a:r>
            <a:r>
              <a:rPr lang="en-US" altLang="ko-KR" sz="2800" i="1" dirty="0" err="1">
                <a:solidFill>
                  <a:srgbClr val="002060"/>
                </a:solidFill>
              </a:rPr>
              <a:t>autoconsapevolezza</a:t>
            </a:r>
            <a:r>
              <a:rPr lang="en-US" altLang="ko-KR" sz="2800" i="1" dirty="0">
                <a:solidFill>
                  <a:srgbClr val="002060"/>
                </a:solidFill>
              </a:rPr>
              <a:t>, </a:t>
            </a:r>
            <a:r>
              <a:rPr lang="en-US" altLang="ko-KR" sz="2800" i="1" dirty="0" err="1">
                <a:solidFill>
                  <a:srgbClr val="002060"/>
                </a:solidFill>
              </a:rPr>
              <a:t>l'autoaccettazione</a:t>
            </a:r>
            <a:r>
              <a:rPr lang="en-US" altLang="ko-KR" sz="2800" i="1" dirty="0">
                <a:solidFill>
                  <a:srgbClr val="002060"/>
                </a:solidFill>
              </a:rPr>
              <a:t> e </a:t>
            </a:r>
            <a:r>
              <a:rPr lang="en-US" altLang="ko-KR" sz="2800" i="1" dirty="0" err="1">
                <a:solidFill>
                  <a:srgbClr val="002060"/>
                </a:solidFill>
              </a:rPr>
              <a:t>l'autostima</a:t>
            </a:r>
            <a:r>
              <a:rPr lang="en-US" altLang="ko-KR" sz="2800" i="1" dirty="0">
                <a:solidFill>
                  <a:srgbClr val="002060"/>
                </a:solidFill>
              </a:rPr>
              <a:t>.</a:t>
            </a:r>
          </a:p>
          <a:p>
            <a:pPr marL="457200" indent="-457200" algn="just">
              <a:buFont typeface="Wingdings" panose="05000000000000000000" pitchFamily="2" charset="2"/>
              <a:buChar char="q"/>
            </a:pPr>
            <a:r>
              <a:rPr lang="en-US" altLang="ko-KR" sz="2800" i="1" dirty="0">
                <a:solidFill>
                  <a:srgbClr val="002060"/>
                </a:solidFill>
              </a:rPr>
              <a:t>In </a:t>
            </a:r>
            <a:r>
              <a:rPr lang="en-US" altLang="ko-KR" sz="2800" i="1" dirty="0" err="1">
                <a:solidFill>
                  <a:srgbClr val="002060"/>
                </a:solidFill>
              </a:rPr>
              <a:t>queste</a:t>
            </a:r>
            <a:r>
              <a:rPr lang="en-US" altLang="ko-KR" sz="2800" i="1" dirty="0">
                <a:solidFill>
                  <a:srgbClr val="002060"/>
                </a:solidFill>
              </a:rPr>
              <a:t> </a:t>
            </a:r>
            <a:r>
              <a:rPr lang="en-US" altLang="ko-KR" sz="2800" i="1" dirty="0" err="1">
                <a:solidFill>
                  <a:srgbClr val="002060"/>
                </a:solidFill>
              </a:rPr>
              <a:t>condizioni</a:t>
            </a:r>
            <a:r>
              <a:rPr lang="en-US" altLang="ko-KR" sz="2800" i="1" dirty="0">
                <a:solidFill>
                  <a:srgbClr val="002060"/>
                </a:solidFill>
              </a:rPr>
              <a:t>, </a:t>
            </a: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individui</a:t>
            </a:r>
            <a:r>
              <a:rPr lang="en-US" altLang="ko-KR" sz="2800" i="1" dirty="0">
                <a:solidFill>
                  <a:srgbClr val="002060"/>
                </a:solidFill>
              </a:rPr>
              <a:t> e </a:t>
            </a:r>
            <a:r>
              <a:rPr lang="en-US" altLang="ko-KR" sz="2800" i="1" dirty="0" err="1">
                <a:solidFill>
                  <a:srgbClr val="002060"/>
                </a:solidFill>
              </a:rPr>
              <a:t>l'organizzazione</a:t>
            </a:r>
            <a:r>
              <a:rPr lang="en-US" altLang="ko-KR" sz="2800" i="1" dirty="0">
                <a:solidFill>
                  <a:srgbClr val="002060"/>
                </a:solidFill>
              </a:rPr>
              <a:t> </a:t>
            </a:r>
            <a:r>
              <a:rPr lang="en-US" altLang="ko-KR" sz="2800" i="1" dirty="0" err="1">
                <a:solidFill>
                  <a:srgbClr val="002060"/>
                </a:solidFill>
              </a:rPr>
              <a:t>possono</a:t>
            </a:r>
            <a:r>
              <a:rPr lang="en-US" altLang="ko-KR" sz="2800" i="1" dirty="0">
                <a:solidFill>
                  <a:srgbClr val="002060"/>
                </a:solidFill>
              </a:rPr>
              <a:t> </a:t>
            </a:r>
            <a:r>
              <a:rPr lang="en-US" altLang="ko-KR" sz="2800" i="1" dirty="0" err="1">
                <a:solidFill>
                  <a:srgbClr val="002060"/>
                </a:solidFill>
              </a:rPr>
              <a:t>raggiungere</a:t>
            </a:r>
            <a:r>
              <a:rPr lang="en-US" altLang="ko-KR" sz="2800" i="1" dirty="0">
                <a:solidFill>
                  <a:srgbClr val="002060"/>
                </a:solidFill>
              </a:rPr>
              <a:t> il </a:t>
            </a:r>
            <a:r>
              <a:rPr lang="en-US" altLang="ko-KR" sz="2800" i="1" dirty="0" err="1">
                <a:solidFill>
                  <a:srgbClr val="002060"/>
                </a:solidFill>
              </a:rPr>
              <a:t>loro</a:t>
            </a:r>
            <a:r>
              <a:rPr lang="en-US" altLang="ko-KR" sz="2800" i="1" dirty="0">
                <a:solidFill>
                  <a:srgbClr val="002060"/>
                </a:solidFill>
              </a:rPr>
              <a:t> </a:t>
            </a:r>
            <a:r>
              <a:rPr lang="en-US" altLang="ko-KR" sz="2800" i="1" dirty="0" err="1">
                <a:solidFill>
                  <a:srgbClr val="002060"/>
                </a:solidFill>
              </a:rPr>
              <a:t>potenziale</a:t>
            </a:r>
            <a:r>
              <a:rPr lang="en-US" altLang="ko-KR" sz="2800" i="1" dirty="0">
                <a:solidFill>
                  <a:srgbClr val="002060"/>
                </a:solidFill>
              </a:rPr>
              <a:t>. </a:t>
            </a:r>
          </a:p>
          <a:p>
            <a:pPr marL="457200" indent="-457200" algn="just">
              <a:buFont typeface="Wingdings" panose="05000000000000000000" pitchFamily="2" charset="2"/>
              <a:buChar char="q"/>
            </a:pPr>
            <a:endParaRPr lang="en-US" altLang="ko-KR" sz="2800" i="1" dirty="0">
              <a:solidFill>
                <a:srgbClr val="002060"/>
              </a:solidFill>
            </a:endParaRPr>
          </a:p>
          <a:p>
            <a:pPr marL="457200" indent="-457200" algn="just">
              <a:buFont typeface="Wingdings" panose="05000000000000000000" pitchFamily="2" charset="2"/>
              <a:buChar char="q"/>
            </a:pP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individui</a:t>
            </a:r>
            <a:r>
              <a:rPr lang="en-US" altLang="ko-KR" sz="2800" i="1" dirty="0">
                <a:solidFill>
                  <a:srgbClr val="002060"/>
                </a:solidFill>
              </a:rPr>
              <a:t> e </a:t>
            </a:r>
            <a:r>
              <a:rPr lang="en-US" altLang="ko-KR" sz="2800" i="1" dirty="0" err="1">
                <a:solidFill>
                  <a:srgbClr val="002060"/>
                </a:solidFill>
              </a:rPr>
              <a:t>l'organizzazione</a:t>
            </a:r>
            <a:r>
              <a:rPr lang="en-US" altLang="ko-KR" sz="2800" i="1" dirty="0">
                <a:solidFill>
                  <a:srgbClr val="002060"/>
                </a:solidFill>
              </a:rPr>
              <a:t> </a:t>
            </a:r>
            <a:r>
              <a:rPr lang="en-US" altLang="ko-KR" sz="2800" i="1" dirty="0" err="1">
                <a:solidFill>
                  <a:srgbClr val="002060"/>
                </a:solidFill>
              </a:rPr>
              <a:t>creativa</a:t>
            </a:r>
            <a:r>
              <a:rPr lang="en-US" altLang="ko-KR" sz="2800" i="1" dirty="0">
                <a:solidFill>
                  <a:srgbClr val="002060"/>
                </a:solidFill>
              </a:rPr>
              <a:t> </a:t>
            </a:r>
            <a:r>
              <a:rPr lang="en-US" altLang="ko-KR" sz="2800" i="1" dirty="0" err="1">
                <a:solidFill>
                  <a:srgbClr val="002060"/>
                </a:solidFill>
              </a:rPr>
              <a:t>stabiliranno</a:t>
            </a:r>
            <a:r>
              <a:rPr lang="en-US" altLang="ko-KR" sz="2800" i="1" dirty="0">
                <a:solidFill>
                  <a:srgbClr val="002060"/>
                </a:solidFill>
              </a:rPr>
              <a:t> la </a:t>
            </a:r>
            <a:r>
              <a:rPr lang="en-US" altLang="ko-KR" sz="2800" i="1" dirty="0" err="1">
                <a:solidFill>
                  <a:srgbClr val="002060"/>
                </a:solidFill>
              </a:rPr>
              <a:t>struttura</a:t>
            </a:r>
            <a:r>
              <a:rPr lang="en-US" altLang="ko-KR" sz="2800" i="1" dirty="0">
                <a:solidFill>
                  <a:srgbClr val="002060"/>
                </a:solidFill>
              </a:rPr>
              <a:t> in cui:</a:t>
            </a:r>
          </a:p>
          <a:p>
            <a:pPr marL="457200" indent="-457200" algn="just">
              <a:buFont typeface="Wingdings" panose="05000000000000000000" pitchFamily="2" charset="2"/>
              <a:buChar char="q"/>
            </a:pPr>
            <a:r>
              <a:rPr lang="en-US" altLang="ko-KR" sz="2800" i="1" dirty="0">
                <a:solidFill>
                  <a:srgbClr val="FF0000"/>
                </a:solidFill>
              </a:rPr>
              <a:t>Il </a:t>
            </a:r>
            <a:r>
              <a:rPr lang="en-US" altLang="ko-KR" sz="2800" i="1" dirty="0" err="1">
                <a:solidFill>
                  <a:srgbClr val="FF0000"/>
                </a:solidFill>
              </a:rPr>
              <a:t>gruppo</a:t>
            </a:r>
            <a:r>
              <a:rPr lang="en-US" altLang="ko-KR" sz="2800" i="1" dirty="0">
                <a:solidFill>
                  <a:srgbClr val="FF0000"/>
                </a:solidFill>
              </a:rPr>
              <a:t> opera a </a:t>
            </a:r>
            <a:r>
              <a:rPr lang="en-US" altLang="ko-KR" sz="2800" i="1" dirty="0" err="1">
                <a:solidFill>
                  <a:srgbClr val="FF0000"/>
                </a:solidFill>
              </a:rPr>
              <a:t>pieno</a:t>
            </a:r>
            <a:r>
              <a:rPr lang="en-US" altLang="ko-KR" sz="2800" i="1" dirty="0">
                <a:solidFill>
                  <a:srgbClr val="FF0000"/>
                </a:solidFill>
              </a:rPr>
              <a:t> regime;</a:t>
            </a:r>
          </a:p>
          <a:p>
            <a:pPr marL="457200" indent="-457200" algn="just">
              <a:buFont typeface="Wingdings" panose="05000000000000000000" pitchFamily="2" charset="2"/>
              <a:buChar char="q"/>
            </a:pPr>
            <a:r>
              <a:rPr lang="en-US" altLang="ko-KR" sz="2800" i="1" dirty="0">
                <a:solidFill>
                  <a:srgbClr val="FF0000"/>
                </a:solidFill>
              </a:rPr>
              <a:t>Le </a:t>
            </a:r>
            <a:r>
              <a:rPr lang="en-US" altLang="ko-KR" sz="2800" i="1" dirty="0" err="1">
                <a:solidFill>
                  <a:srgbClr val="FF0000"/>
                </a:solidFill>
              </a:rPr>
              <a:t>persone</a:t>
            </a:r>
            <a:r>
              <a:rPr lang="en-US" altLang="ko-KR" sz="2800" i="1" dirty="0">
                <a:solidFill>
                  <a:srgbClr val="FF0000"/>
                </a:solidFill>
              </a:rPr>
              <a:t> </a:t>
            </a:r>
            <a:r>
              <a:rPr lang="en-US" altLang="ko-KR" sz="2800" i="1" dirty="0" err="1">
                <a:solidFill>
                  <a:srgbClr val="FF0000"/>
                </a:solidFill>
              </a:rPr>
              <a:t>dicono</a:t>
            </a:r>
            <a:r>
              <a:rPr lang="en-US" altLang="ko-KR" sz="2800" i="1" dirty="0">
                <a:solidFill>
                  <a:srgbClr val="FF0000"/>
                </a:solidFill>
              </a:rPr>
              <a:t> la </a:t>
            </a:r>
            <a:r>
              <a:rPr lang="en-US" altLang="ko-KR" sz="2800" i="1" dirty="0" err="1">
                <a:solidFill>
                  <a:srgbClr val="FF0000"/>
                </a:solidFill>
              </a:rPr>
              <a:t>verità</a:t>
            </a:r>
            <a:r>
              <a:rPr lang="en-US" altLang="ko-KR" sz="2800" i="1" dirty="0">
                <a:solidFill>
                  <a:srgbClr val="FF0000"/>
                </a:solidFill>
              </a:rPr>
              <a:t>;</a:t>
            </a:r>
          </a:p>
          <a:p>
            <a:pPr marL="457200" indent="-457200" algn="just">
              <a:buFont typeface="Wingdings" panose="05000000000000000000" pitchFamily="2" charset="2"/>
              <a:buChar char="q"/>
            </a:pPr>
            <a:r>
              <a:rPr lang="en-US" altLang="ko-KR" sz="2800" i="1" dirty="0" err="1">
                <a:solidFill>
                  <a:srgbClr val="FF0000"/>
                </a:solidFill>
              </a:rPr>
              <a:t>Ogni</a:t>
            </a:r>
            <a:r>
              <a:rPr lang="en-US" altLang="ko-KR" sz="2800" i="1" dirty="0">
                <a:solidFill>
                  <a:srgbClr val="FF0000"/>
                </a:solidFill>
              </a:rPr>
              <a:t> persona </a:t>
            </a:r>
            <a:r>
              <a:rPr lang="en-US" altLang="ko-KR" sz="2800" i="1" dirty="0" err="1">
                <a:solidFill>
                  <a:srgbClr val="FF0000"/>
                </a:solidFill>
              </a:rPr>
              <a:t>si</a:t>
            </a:r>
            <a:r>
              <a:rPr lang="en-US" altLang="ko-KR" sz="2800" i="1" dirty="0">
                <a:solidFill>
                  <a:srgbClr val="FF0000"/>
                </a:solidFill>
              </a:rPr>
              <a:t> assume la </a:t>
            </a:r>
            <a:r>
              <a:rPr lang="en-US" altLang="ko-KR" sz="2800" i="1" dirty="0" err="1">
                <a:solidFill>
                  <a:srgbClr val="FF0000"/>
                </a:solidFill>
              </a:rPr>
              <a:t>responsabilità</a:t>
            </a:r>
            <a:r>
              <a:rPr lang="en-US" altLang="ko-KR" sz="2800" i="1" dirty="0">
                <a:solidFill>
                  <a:srgbClr val="FF0000"/>
                </a:solidFill>
              </a:rPr>
              <a:t> del proprio </a:t>
            </a:r>
            <a:r>
              <a:rPr lang="en-US" altLang="ko-KR" sz="2800" i="1" dirty="0" err="1">
                <a:solidFill>
                  <a:srgbClr val="FF0000"/>
                </a:solidFill>
              </a:rPr>
              <a:t>comportamento</a:t>
            </a:r>
            <a:r>
              <a:rPr lang="en-US" altLang="ko-KR" sz="2800" i="1" dirty="0">
                <a:solidFill>
                  <a:srgbClr val="FF0000"/>
                </a:solidFill>
              </a:rPr>
              <a:t> e </a:t>
            </a:r>
            <a:r>
              <a:rPr lang="en-US" altLang="ko-KR" sz="2800" i="1" dirty="0" err="1">
                <a:solidFill>
                  <a:srgbClr val="FF0000"/>
                </a:solidFill>
              </a:rPr>
              <a:t>dei</a:t>
            </a:r>
            <a:r>
              <a:rPr lang="en-US" altLang="ko-KR" sz="2800" i="1" dirty="0">
                <a:solidFill>
                  <a:srgbClr val="FF0000"/>
                </a:solidFill>
              </a:rPr>
              <a:t> </a:t>
            </a:r>
            <a:r>
              <a:rPr lang="en-US" altLang="ko-KR" sz="2800" i="1" dirty="0" err="1">
                <a:solidFill>
                  <a:srgbClr val="FF0000"/>
                </a:solidFill>
              </a:rPr>
              <a:t>propri</a:t>
            </a:r>
            <a:r>
              <a:rPr lang="en-US" altLang="ko-KR" sz="2800" i="1" dirty="0">
                <a:solidFill>
                  <a:srgbClr val="FF0000"/>
                </a:solidFill>
              </a:rPr>
              <a:t> </a:t>
            </a:r>
            <a:r>
              <a:rPr lang="en-US" altLang="ko-KR" sz="2800" i="1" dirty="0" err="1">
                <a:solidFill>
                  <a:srgbClr val="FF0000"/>
                </a:solidFill>
              </a:rPr>
              <a:t>sentimenti</a:t>
            </a:r>
            <a:r>
              <a:rPr lang="en-US" altLang="ko-KR" sz="2800" i="1" dirty="0">
                <a:solidFill>
                  <a:srgbClr val="FF0000"/>
                </a:solidFill>
              </a:rPr>
              <a:t>.</a:t>
            </a:r>
          </a:p>
          <a:p>
            <a:pPr marL="457200" indent="-457200" algn="just">
              <a:buFont typeface="Wingdings" panose="05000000000000000000" pitchFamily="2" charset="2"/>
              <a:buChar char="q"/>
            </a:pPr>
            <a:endParaRPr lang="hr-HR" altLang="ko-KR" sz="2800" i="1" dirty="0">
              <a:solidFill>
                <a:srgbClr val="002060"/>
              </a:solidFill>
            </a:endParaRPr>
          </a:p>
        </p:txBody>
      </p:sp>
    </p:spTree>
    <p:extLst>
      <p:ext uri="{BB962C8B-B14F-4D97-AF65-F5344CB8AC3E}">
        <p14:creationId xmlns:p14="http://schemas.microsoft.com/office/powerpoint/2010/main" val="261884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912096246"/>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832092"/>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err="1">
                <a:solidFill>
                  <a:srgbClr val="002060"/>
                </a:solidFill>
              </a:rPr>
              <a:t>L'individuo</a:t>
            </a:r>
            <a:r>
              <a:rPr lang="en-US" altLang="ko-KR" sz="2800" i="1" dirty="0">
                <a:solidFill>
                  <a:srgbClr val="002060"/>
                </a:solidFill>
              </a:rPr>
              <a:t> </a:t>
            </a:r>
            <a:r>
              <a:rPr lang="en-US" altLang="ko-KR" sz="2800" i="1" dirty="0" err="1">
                <a:solidFill>
                  <a:srgbClr val="002060"/>
                </a:solidFill>
              </a:rPr>
              <a:t>può</a:t>
            </a:r>
            <a:r>
              <a:rPr lang="en-US" altLang="ko-KR" sz="2800" i="1" dirty="0">
                <a:solidFill>
                  <a:srgbClr val="002060"/>
                </a:solidFill>
              </a:rPr>
              <a:t> </a:t>
            </a:r>
            <a:r>
              <a:rPr lang="en-US" altLang="ko-KR" sz="2800" i="1" dirty="0" err="1">
                <a:solidFill>
                  <a:srgbClr val="002060"/>
                </a:solidFill>
              </a:rPr>
              <a:t>massimizzare</a:t>
            </a:r>
            <a:r>
              <a:rPr lang="en-US" altLang="ko-KR" sz="2800" i="1" dirty="0">
                <a:solidFill>
                  <a:srgbClr val="002060"/>
                </a:solidFill>
              </a:rPr>
              <a:t> il </a:t>
            </a:r>
            <a:r>
              <a:rPr lang="en-US" altLang="ko-KR" sz="2800" i="1" dirty="0" err="1">
                <a:solidFill>
                  <a:srgbClr val="002060"/>
                </a:solidFill>
              </a:rPr>
              <a:t>potenziale</a:t>
            </a:r>
            <a:r>
              <a:rPr lang="en-US" altLang="ko-KR" sz="2800" i="1" dirty="0">
                <a:solidFill>
                  <a:srgbClr val="002060"/>
                </a:solidFill>
              </a:rPr>
              <a:t> </a:t>
            </a:r>
            <a:r>
              <a:rPr lang="en-US" altLang="ko-KR" sz="2800" i="1" dirty="0" err="1">
                <a:solidFill>
                  <a:srgbClr val="002060"/>
                </a:solidFill>
              </a:rPr>
              <a:t>creativo</a:t>
            </a:r>
            <a:r>
              <a:rPr lang="en-US" altLang="ko-KR" sz="2800" i="1" dirty="0">
                <a:solidFill>
                  <a:srgbClr val="002060"/>
                </a:solidFill>
              </a:rPr>
              <a:t> </a:t>
            </a:r>
            <a:r>
              <a:rPr lang="en-US" altLang="ko-KR" sz="2800" i="1" dirty="0" err="1">
                <a:solidFill>
                  <a:srgbClr val="002060"/>
                </a:solidFill>
              </a:rPr>
              <a:t>superando</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blocchi</a:t>
            </a:r>
            <a:r>
              <a:rPr lang="en-US" altLang="ko-KR" sz="2800" i="1" dirty="0">
                <a:solidFill>
                  <a:srgbClr val="002060"/>
                </a:solidFill>
              </a:rPr>
              <a:t> </a:t>
            </a:r>
            <a:r>
              <a:rPr lang="en-US" altLang="ko-KR" sz="2800" i="1" dirty="0" err="1">
                <a:solidFill>
                  <a:srgbClr val="002060"/>
                </a:solidFill>
              </a:rPr>
              <a:t>psicologici</a:t>
            </a:r>
            <a:r>
              <a:rPr lang="en-US" altLang="ko-KR" sz="2800" i="1" dirty="0">
                <a:solidFill>
                  <a:srgbClr val="002060"/>
                </a:solidFill>
              </a:rPr>
              <a:t> </a:t>
            </a:r>
            <a:r>
              <a:rPr lang="en-US" altLang="ko-KR" sz="2800" i="1" dirty="0" err="1">
                <a:solidFill>
                  <a:srgbClr val="002060"/>
                </a:solidFill>
              </a:rPr>
              <a:t>che</a:t>
            </a:r>
            <a:r>
              <a:rPr lang="en-US" altLang="ko-KR" sz="2800" i="1" dirty="0">
                <a:solidFill>
                  <a:srgbClr val="002060"/>
                </a:solidFill>
              </a:rPr>
              <a:t> </a:t>
            </a:r>
            <a:r>
              <a:rPr lang="en-US" altLang="ko-KR" sz="2800" i="1" dirty="0" err="1">
                <a:solidFill>
                  <a:srgbClr val="002060"/>
                </a:solidFill>
              </a:rPr>
              <a:t>possono</a:t>
            </a:r>
            <a:r>
              <a:rPr lang="en-US" altLang="ko-KR" sz="2800" i="1" dirty="0">
                <a:solidFill>
                  <a:srgbClr val="002060"/>
                </a:solidFill>
              </a:rPr>
              <a:t> </a:t>
            </a:r>
            <a:r>
              <a:rPr lang="en-US" altLang="ko-KR" sz="2800" i="1" dirty="0" err="1">
                <a:solidFill>
                  <a:srgbClr val="002060"/>
                </a:solidFill>
              </a:rPr>
              <a:t>sorgere</a:t>
            </a:r>
            <a:r>
              <a:rPr lang="en-US" altLang="ko-KR" sz="2800" i="1" dirty="0">
                <a:solidFill>
                  <a:srgbClr val="002060"/>
                </a:solidFill>
              </a:rPr>
              <a:t> in </a:t>
            </a:r>
            <a:r>
              <a:rPr lang="en-US" altLang="ko-KR" sz="2800" i="1" dirty="0" err="1">
                <a:solidFill>
                  <a:srgbClr val="002060"/>
                </a:solidFill>
              </a:rPr>
              <a:t>ogni</a:t>
            </a:r>
            <a:r>
              <a:rPr lang="en-US" altLang="ko-KR" sz="2800" i="1" dirty="0">
                <a:solidFill>
                  <a:srgbClr val="002060"/>
                </a:solidFill>
              </a:rPr>
              <a:t> </a:t>
            </a:r>
            <a:r>
              <a:rPr lang="en-US" altLang="ko-KR" sz="2800" i="1" dirty="0" err="1">
                <a:solidFill>
                  <a:srgbClr val="002060"/>
                </a:solidFill>
              </a:rPr>
              <a:t>fase</a:t>
            </a:r>
            <a:r>
              <a:rPr lang="en-US" altLang="ko-KR" sz="2800" i="1" dirty="0">
                <a:solidFill>
                  <a:srgbClr val="002060"/>
                </a:solidFill>
              </a:rPr>
              <a:t> del </a:t>
            </a:r>
            <a:r>
              <a:rPr lang="en-US" altLang="ko-KR" sz="2800" i="1" dirty="0" err="1">
                <a:solidFill>
                  <a:srgbClr val="002060"/>
                </a:solidFill>
              </a:rPr>
              <a:t>processo</a:t>
            </a:r>
            <a:r>
              <a:rPr lang="en-US" altLang="ko-KR" sz="2800" i="1" dirty="0">
                <a:solidFill>
                  <a:srgbClr val="002060"/>
                </a:solidFill>
              </a:rPr>
              <a:t> </a:t>
            </a:r>
            <a:r>
              <a:rPr lang="en-US" altLang="ko-KR" sz="2800" i="1" dirty="0" err="1">
                <a:solidFill>
                  <a:srgbClr val="002060"/>
                </a:solidFill>
              </a:rPr>
              <a:t>creativo</a:t>
            </a:r>
            <a:r>
              <a:rPr lang="en-US" altLang="ko-KR" sz="2800" i="1" dirty="0">
                <a:solidFill>
                  <a:srgbClr val="002060"/>
                </a:solidFill>
              </a:rPr>
              <a:t>. </a:t>
            </a:r>
          </a:p>
          <a:p>
            <a:pPr marL="457200" indent="-457200" algn="just">
              <a:buFont typeface="Wingdings" panose="05000000000000000000" pitchFamily="2" charset="2"/>
              <a:buChar char="q"/>
            </a:pPr>
            <a:endParaRPr lang="en-US" altLang="ko-KR" sz="2800" i="1" dirty="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Molto </a:t>
            </a:r>
            <a:r>
              <a:rPr lang="en-US" altLang="ko-KR" sz="2800" i="1" dirty="0" err="1">
                <a:solidFill>
                  <a:srgbClr val="002060"/>
                </a:solidFill>
              </a:rPr>
              <a:t>spesso</a:t>
            </a:r>
            <a:r>
              <a:rPr lang="en-US" altLang="ko-KR" sz="2800" i="1" dirty="0">
                <a:solidFill>
                  <a:srgbClr val="002060"/>
                </a:solidFill>
              </a:rPr>
              <a:t>, </a:t>
            </a:r>
            <a:r>
              <a:rPr lang="en-US" altLang="ko-KR" sz="2800" i="1" dirty="0" err="1">
                <a:solidFill>
                  <a:srgbClr val="002060"/>
                </a:solidFill>
              </a:rPr>
              <a:t>questi</a:t>
            </a:r>
            <a:r>
              <a:rPr lang="en-US" altLang="ko-KR" sz="2800" i="1" dirty="0">
                <a:solidFill>
                  <a:srgbClr val="002060"/>
                </a:solidFill>
              </a:rPr>
              <a:t> </a:t>
            </a:r>
            <a:r>
              <a:rPr lang="en-US" altLang="ko-KR" sz="2800" i="1" dirty="0" err="1">
                <a:solidFill>
                  <a:srgbClr val="002060"/>
                </a:solidFill>
              </a:rPr>
              <a:t>blocchi</a:t>
            </a:r>
            <a:r>
              <a:rPr lang="en-US" altLang="ko-KR" sz="2800" i="1" dirty="0">
                <a:solidFill>
                  <a:srgbClr val="002060"/>
                </a:solidFill>
              </a:rPr>
              <a:t> </a:t>
            </a:r>
            <a:r>
              <a:rPr lang="en-US" altLang="ko-KR" sz="2800" i="1" dirty="0" err="1">
                <a:solidFill>
                  <a:srgbClr val="002060"/>
                </a:solidFill>
              </a:rPr>
              <a:t>derivano</a:t>
            </a:r>
            <a:r>
              <a:rPr lang="en-US" altLang="ko-KR" sz="2800" i="1" dirty="0">
                <a:solidFill>
                  <a:srgbClr val="002060"/>
                </a:solidFill>
              </a:rPr>
              <a:t> </a:t>
            </a:r>
            <a:r>
              <a:rPr lang="en-US" altLang="ko-KR" sz="2800" i="1" dirty="0" err="1">
                <a:solidFill>
                  <a:srgbClr val="002060"/>
                </a:solidFill>
              </a:rPr>
              <a:t>dalla</a:t>
            </a:r>
            <a:r>
              <a:rPr lang="en-US" altLang="ko-KR" sz="2800" i="1" dirty="0">
                <a:solidFill>
                  <a:srgbClr val="002060"/>
                </a:solidFill>
              </a:rPr>
              <a:t> nostra </a:t>
            </a:r>
            <a:r>
              <a:rPr lang="en-US" altLang="ko-KR" sz="2800" i="1" dirty="0" err="1">
                <a:solidFill>
                  <a:srgbClr val="002060"/>
                </a:solidFill>
              </a:rPr>
              <a:t>incertezza</a:t>
            </a:r>
            <a:r>
              <a:rPr lang="en-US" altLang="ko-KR" sz="2800" i="1" dirty="0">
                <a:solidFill>
                  <a:srgbClr val="002060"/>
                </a:solidFill>
              </a:rPr>
              <a:t> </a:t>
            </a:r>
            <a:r>
              <a:rPr lang="en-US" altLang="ko-KR" sz="2800" i="1" dirty="0" err="1">
                <a:solidFill>
                  <a:srgbClr val="002060"/>
                </a:solidFill>
              </a:rPr>
              <a:t>che</a:t>
            </a:r>
            <a:r>
              <a:rPr lang="en-US" altLang="ko-KR" sz="2800" i="1" dirty="0">
                <a:solidFill>
                  <a:srgbClr val="002060"/>
                </a:solidFill>
              </a:rPr>
              <a:t> </a:t>
            </a:r>
            <a:r>
              <a:rPr lang="en-US" altLang="ko-KR" sz="2800" i="1" dirty="0" err="1">
                <a:solidFill>
                  <a:srgbClr val="002060"/>
                </a:solidFill>
              </a:rPr>
              <a:t>distorce</a:t>
            </a:r>
            <a:r>
              <a:rPr lang="en-US" altLang="ko-KR" sz="2800" i="1" dirty="0">
                <a:solidFill>
                  <a:srgbClr val="002060"/>
                </a:solidFill>
              </a:rPr>
              <a:t> le </a:t>
            </a:r>
            <a:r>
              <a:rPr lang="en-US" altLang="ko-KR" sz="2800" i="1" dirty="0" err="1">
                <a:solidFill>
                  <a:srgbClr val="002060"/>
                </a:solidFill>
              </a:rPr>
              <a:t>capacità</a:t>
            </a:r>
            <a:r>
              <a:rPr lang="en-US" altLang="ko-KR" sz="2800" i="1" dirty="0">
                <a:solidFill>
                  <a:srgbClr val="002060"/>
                </a:solidFill>
              </a:rPr>
              <a:t> creative e </a:t>
            </a:r>
            <a:r>
              <a:rPr lang="en-US" altLang="ko-KR" sz="2800" i="1" dirty="0" err="1">
                <a:solidFill>
                  <a:srgbClr val="002060"/>
                </a:solidFill>
              </a:rPr>
              <a:t>intellettuali</a:t>
            </a:r>
            <a:r>
              <a:rPr lang="en-US" altLang="ko-KR" sz="2800" i="1" dirty="0">
                <a:solidFill>
                  <a:srgbClr val="002060"/>
                </a:solidFill>
              </a:rPr>
              <a:t> </a:t>
            </a:r>
            <a:r>
              <a:rPr lang="en-US" altLang="ko-KR" sz="2800" i="1" dirty="0" err="1">
                <a:solidFill>
                  <a:srgbClr val="002060"/>
                </a:solidFill>
              </a:rPr>
              <a:t>poiché</a:t>
            </a:r>
            <a:r>
              <a:rPr lang="en-US" altLang="ko-KR" sz="2800" i="1" dirty="0">
                <a:solidFill>
                  <a:srgbClr val="002060"/>
                </a:solidFill>
              </a:rPr>
              <a:t> ci </a:t>
            </a:r>
            <a:r>
              <a:rPr lang="en-US" altLang="ko-KR" sz="2800" i="1" dirty="0" err="1">
                <a:solidFill>
                  <a:srgbClr val="002060"/>
                </a:solidFill>
              </a:rPr>
              <a:t>portano</a:t>
            </a:r>
            <a:r>
              <a:rPr lang="en-US" altLang="ko-KR" sz="2800" i="1" dirty="0">
                <a:solidFill>
                  <a:srgbClr val="002060"/>
                </a:solidFill>
              </a:rPr>
              <a:t> a </a:t>
            </a:r>
            <a:r>
              <a:rPr lang="en-US" altLang="ko-KR" sz="2800" i="1" dirty="0" err="1">
                <a:solidFill>
                  <a:srgbClr val="002060"/>
                </a:solidFill>
              </a:rPr>
              <a:t>cercare</a:t>
            </a:r>
            <a:r>
              <a:rPr lang="en-US" altLang="ko-KR" sz="2800" i="1" dirty="0">
                <a:solidFill>
                  <a:srgbClr val="002060"/>
                </a:solidFill>
              </a:rPr>
              <a:t> di </a:t>
            </a:r>
            <a:r>
              <a:rPr lang="en-US" altLang="ko-KR" sz="2800" i="1" dirty="0" err="1">
                <a:solidFill>
                  <a:srgbClr val="002060"/>
                </a:solidFill>
              </a:rPr>
              <a:t>evitare</a:t>
            </a:r>
            <a:r>
              <a:rPr lang="en-US" altLang="ko-KR" sz="2800" i="1" dirty="0">
                <a:solidFill>
                  <a:srgbClr val="002060"/>
                </a:solidFill>
              </a:rPr>
              <a:t>, </a:t>
            </a:r>
            <a:r>
              <a:rPr lang="en-US" altLang="ko-KR" sz="2800" i="1" dirty="0" err="1">
                <a:solidFill>
                  <a:srgbClr val="002060"/>
                </a:solidFill>
              </a:rPr>
              <a:t>rispettivamente</a:t>
            </a:r>
            <a:r>
              <a:rPr lang="en-US" altLang="ko-KR" sz="2800" i="1" dirty="0">
                <a:solidFill>
                  <a:srgbClr val="002060"/>
                </a:solidFill>
              </a:rPr>
              <a:t>, di </a:t>
            </a:r>
            <a:r>
              <a:rPr lang="en-US" altLang="ko-KR" sz="2800" i="1" dirty="0" err="1">
                <a:solidFill>
                  <a:srgbClr val="002060"/>
                </a:solidFill>
              </a:rPr>
              <a:t>essere</a:t>
            </a:r>
            <a:r>
              <a:rPr lang="en-US" altLang="ko-KR" sz="2800" i="1" dirty="0">
                <a:solidFill>
                  <a:srgbClr val="002060"/>
                </a:solidFill>
              </a:rPr>
              <a:t> </a:t>
            </a:r>
            <a:r>
              <a:rPr lang="en-US" altLang="ko-KR" sz="2800" i="1" dirty="0" err="1">
                <a:solidFill>
                  <a:srgbClr val="002060"/>
                </a:solidFill>
              </a:rPr>
              <a:t>ignorati</a:t>
            </a:r>
            <a:r>
              <a:rPr lang="en-US" altLang="ko-KR" sz="2800" i="1" dirty="0">
                <a:solidFill>
                  <a:srgbClr val="002060"/>
                </a:solidFill>
              </a:rPr>
              <a:t>, </a:t>
            </a:r>
            <a:r>
              <a:rPr lang="en-US" altLang="ko-KR" sz="2800" i="1" dirty="0" err="1">
                <a:solidFill>
                  <a:srgbClr val="002060"/>
                </a:solidFill>
              </a:rPr>
              <a:t>umiliati</a:t>
            </a:r>
            <a:r>
              <a:rPr lang="en-US" altLang="ko-KR" sz="2800" i="1" dirty="0">
                <a:solidFill>
                  <a:srgbClr val="002060"/>
                </a:solidFill>
              </a:rPr>
              <a:t> e </a:t>
            </a:r>
            <a:r>
              <a:rPr lang="en-US" altLang="ko-KR" sz="2800" i="1" dirty="0" err="1">
                <a:solidFill>
                  <a:srgbClr val="002060"/>
                </a:solidFill>
              </a:rPr>
              <a:t>respinti</a:t>
            </a:r>
            <a:r>
              <a:rPr lang="en-US" altLang="ko-KR" sz="2800" i="1" dirty="0">
                <a:solidFill>
                  <a:srgbClr val="002060"/>
                </a:solidFill>
              </a:rPr>
              <a:t>.</a:t>
            </a:r>
          </a:p>
          <a:p>
            <a:pPr marL="457200" indent="-457200" algn="just">
              <a:buFont typeface="Wingdings" panose="05000000000000000000" pitchFamily="2" charset="2"/>
              <a:buChar char="q"/>
            </a:pPr>
            <a:endParaRPr lang="en-US" altLang="ko-KR" sz="2800" i="1" dirty="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Per </a:t>
            </a:r>
            <a:r>
              <a:rPr lang="en-US" altLang="ko-KR" sz="2800" i="1" dirty="0" err="1">
                <a:solidFill>
                  <a:srgbClr val="002060"/>
                </a:solidFill>
              </a:rPr>
              <a:t>rimuovere</a:t>
            </a:r>
            <a:r>
              <a:rPr lang="en-US" altLang="ko-KR" sz="2800" i="1" dirty="0">
                <a:solidFill>
                  <a:srgbClr val="002060"/>
                </a:solidFill>
              </a:rPr>
              <a:t> </a:t>
            </a: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ostacoli</a:t>
            </a:r>
            <a:r>
              <a:rPr lang="en-US" altLang="ko-KR" sz="2800" i="1" dirty="0">
                <a:solidFill>
                  <a:srgbClr val="002060"/>
                </a:solidFill>
              </a:rPr>
              <a:t> </a:t>
            </a:r>
            <a:r>
              <a:rPr lang="en-US" altLang="ko-KR" sz="2800" i="1" dirty="0" err="1">
                <a:solidFill>
                  <a:srgbClr val="002060"/>
                </a:solidFill>
              </a:rPr>
              <a:t>alla</a:t>
            </a:r>
            <a:r>
              <a:rPr lang="en-US" altLang="ko-KR" sz="2800" i="1" dirty="0">
                <a:solidFill>
                  <a:srgbClr val="002060"/>
                </a:solidFill>
              </a:rPr>
              <a:t> </a:t>
            </a:r>
            <a:r>
              <a:rPr lang="en-US" altLang="ko-KR" sz="2800" i="1" dirty="0" err="1">
                <a:solidFill>
                  <a:srgbClr val="002060"/>
                </a:solidFill>
              </a:rPr>
              <a:t>creatività</a:t>
            </a:r>
            <a:r>
              <a:rPr lang="en-US" altLang="ko-KR" sz="2800" i="1" dirty="0">
                <a:solidFill>
                  <a:srgbClr val="002060"/>
                </a:solidFill>
              </a:rPr>
              <a:t> e al </a:t>
            </a:r>
            <a:r>
              <a:rPr lang="en-US" altLang="ko-KR" sz="2800" i="1" dirty="0" err="1">
                <a:solidFill>
                  <a:srgbClr val="002060"/>
                </a:solidFill>
              </a:rPr>
              <a:t>pensiero</a:t>
            </a:r>
            <a:r>
              <a:rPr lang="en-US" altLang="ko-KR" sz="2800" i="1" dirty="0">
                <a:solidFill>
                  <a:srgbClr val="002060"/>
                </a:solidFill>
              </a:rPr>
              <a:t> </a:t>
            </a:r>
            <a:r>
              <a:rPr lang="en-US" altLang="ko-KR" sz="2800" i="1" dirty="0" err="1">
                <a:solidFill>
                  <a:srgbClr val="002060"/>
                </a:solidFill>
              </a:rPr>
              <a:t>logico</a:t>
            </a:r>
            <a:r>
              <a:rPr lang="en-US" altLang="ko-KR" sz="2800" i="1" dirty="0">
                <a:solidFill>
                  <a:srgbClr val="002060"/>
                </a:solidFill>
              </a:rPr>
              <a:t>, </a:t>
            </a:r>
            <a:r>
              <a:rPr lang="en-US" altLang="ko-KR" sz="2800" i="1" dirty="0" err="1">
                <a:solidFill>
                  <a:srgbClr val="002060"/>
                </a:solidFill>
              </a:rPr>
              <a:t>bisogna</a:t>
            </a:r>
            <a:r>
              <a:rPr lang="en-US" altLang="ko-KR" sz="2800" i="1" dirty="0">
                <a:solidFill>
                  <a:srgbClr val="002060"/>
                </a:solidFill>
              </a:rPr>
              <a:t> </a:t>
            </a:r>
            <a:r>
              <a:rPr lang="en-US" altLang="ko-KR" sz="2800" i="1" dirty="0" err="1">
                <a:solidFill>
                  <a:srgbClr val="002060"/>
                </a:solidFill>
              </a:rPr>
              <a:t>identificare</a:t>
            </a:r>
            <a:r>
              <a:rPr lang="en-US" altLang="ko-KR" sz="2800" i="1" dirty="0">
                <a:solidFill>
                  <a:srgbClr val="002060"/>
                </a:solidFill>
              </a:rPr>
              <a:t> </a:t>
            </a: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ostacoli</a:t>
            </a:r>
            <a:r>
              <a:rPr lang="en-US" altLang="ko-KR" sz="2800" i="1" dirty="0">
                <a:solidFill>
                  <a:srgbClr val="002060"/>
                </a:solidFill>
              </a:rPr>
              <a:t> in </a:t>
            </a:r>
            <a:r>
              <a:rPr lang="en-US" altLang="ko-KR" sz="2800" i="1" dirty="0" err="1">
                <a:solidFill>
                  <a:srgbClr val="002060"/>
                </a:solidFill>
              </a:rPr>
              <a:t>ogni</a:t>
            </a:r>
            <a:r>
              <a:rPr lang="en-US" altLang="ko-KR" sz="2800" i="1" dirty="0">
                <a:solidFill>
                  <a:srgbClr val="002060"/>
                </a:solidFill>
              </a:rPr>
              <a:t> </a:t>
            </a:r>
            <a:r>
              <a:rPr lang="en-US" altLang="ko-KR" sz="2800" i="1" dirty="0" err="1">
                <a:solidFill>
                  <a:srgbClr val="002060"/>
                </a:solidFill>
              </a:rPr>
              <a:t>fase</a:t>
            </a:r>
            <a:r>
              <a:rPr lang="en-US" altLang="ko-KR" sz="2800" i="1" dirty="0">
                <a:solidFill>
                  <a:srgbClr val="002060"/>
                </a:solidFill>
              </a:rPr>
              <a:t> del </a:t>
            </a:r>
            <a:r>
              <a:rPr lang="en-US" altLang="ko-KR" sz="2800" i="1" dirty="0" err="1">
                <a:solidFill>
                  <a:srgbClr val="002060"/>
                </a:solidFill>
              </a:rPr>
              <a:t>processo</a:t>
            </a:r>
            <a:r>
              <a:rPr lang="en-US" altLang="ko-KR" sz="2800" i="1" dirty="0">
                <a:solidFill>
                  <a:srgbClr val="002060"/>
                </a:solidFill>
              </a:rPr>
              <a:t> </a:t>
            </a:r>
            <a:r>
              <a:rPr lang="en-US" altLang="ko-KR" sz="2800" i="1" dirty="0" err="1">
                <a:solidFill>
                  <a:srgbClr val="002060"/>
                </a:solidFill>
              </a:rPr>
              <a:t>creativo</a:t>
            </a:r>
            <a:r>
              <a:rPr lang="en-US" altLang="ko-KR" sz="2800" i="1" dirty="0">
                <a:solidFill>
                  <a:srgbClr val="002060"/>
                </a:solidFill>
              </a:rPr>
              <a:t> (Schutz, 1995). </a:t>
            </a:r>
          </a:p>
          <a:p>
            <a:pPr marL="457200" indent="-457200" algn="just">
              <a:buFont typeface="Wingdings" panose="05000000000000000000" pitchFamily="2" charset="2"/>
              <a:buChar char="q"/>
            </a:pPr>
            <a:endParaRPr lang="hr-HR"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algn="just"/>
            <a:endParaRPr lang="hr-HR" altLang="ko-KR" sz="2800" i="1" dirty="0">
              <a:solidFill>
                <a:srgbClr val="002060"/>
              </a:solidFill>
            </a:endParaRPr>
          </a:p>
        </p:txBody>
      </p:sp>
    </p:spTree>
    <p:extLst>
      <p:ext uri="{BB962C8B-B14F-4D97-AF65-F5344CB8AC3E}">
        <p14:creationId xmlns:p14="http://schemas.microsoft.com/office/powerpoint/2010/main" val="189242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887028868"/>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lvl="1" algn="just"/>
            <a:r>
              <a:rPr lang="en-US" altLang="ko-KR" sz="2800" i="1" dirty="0" err="1">
                <a:solidFill>
                  <a:srgbClr val="002060"/>
                </a:solidFill>
              </a:rPr>
              <a:t>Fase</a:t>
            </a:r>
            <a:r>
              <a:rPr lang="en-US" altLang="ko-KR" sz="2800" i="1" dirty="0">
                <a:solidFill>
                  <a:srgbClr val="002060"/>
                </a:solidFill>
              </a:rPr>
              <a:t> 1: </a:t>
            </a:r>
            <a:r>
              <a:rPr lang="en-US" altLang="ko-KR" sz="2800" i="1" dirty="0" err="1">
                <a:solidFill>
                  <a:srgbClr val="002060"/>
                </a:solidFill>
              </a:rPr>
              <a:t>Esperienza</a:t>
            </a:r>
            <a:endParaRPr lang="en-US" altLang="ko-KR" sz="2800" i="1" dirty="0">
              <a:solidFill>
                <a:srgbClr val="002060"/>
              </a:solidFill>
            </a:endParaRPr>
          </a:p>
          <a:p>
            <a:pPr lvl="1" algn="just"/>
            <a:r>
              <a:rPr lang="en-US" altLang="ko-KR" sz="2800" i="1" dirty="0" err="1">
                <a:solidFill>
                  <a:srgbClr val="002060"/>
                </a:solidFill>
              </a:rPr>
              <a:t>Bisogna</a:t>
            </a:r>
            <a:r>
              <a:rPr lang="en-US" altLang="ko-KR" sz="2800" i="1" dirty="0">
                <a:solidFill>
                  <a:srgbClr val="002060"/>
                </a:solidFill>
              </a:rPr>
              <a:t> </a:t>
            </a:r>
            <a:r>
              <a:rPr lang="en-US" altLang="ko-KR" sz="2800" i="1" dirty="0" err="1">
                <a:solidFill>
                  <a:srgbClr val="002060"/>
                </a:solidFill>
              </a:rPr>
              <a:t>acquisire</a:t>
            </a:r>
            <a:r>
              <a:rPr lang="en-US" altLang="ko-KR" sz="2800" i="1" dirty="0">
                <a:solidFill>
                  <a:srgbClr val="002060"/>
                </a:solidFill>
              </a:rPr>
              <a:t> un </a:t>
            </a:r>
            <a:r>
              <a:rPr lang="en-US" altLang="ko-KR" sz="2800" i="1" dirty="0" err="1">
                <a:solidFill>
                  <a:srgbClr val="002060"/>
                </a:solidFill>
              </a:rPr>
              <a:t>repertorio</a:t>
            </a:r>
            <a:r>
              <a:rPr lang="en-US" altLang="ko-KR" sz="2800" i="1" dirty="0">
                <a:solidFill>
                  <a:srgbClr val="002060"/>
                </a:solidFill>
              </a:rPr>
              <a:t> di </a:t>
            </a:r>
            <a:r>
              <a:rPr lang="en-US" altLang="ko-KR" sz="2800" i="1" dirty="0" err="1">
                <a:solidFill>
                  <a:srgbClr val="002060"/>
                </a:solidFill>
              </a:rPr>
              <a:t>esperienze</a:t>
            </a:r>
            <a:r>
              <a:rPr lang="en-US" altLang="ko-KR" sz="2800" i="1" dirty="0">
                <a:solidFill>
                  <a:srgbClr val="002060"/>
                </a:solidFill>
              </a:rPr>
              <a:t> prima di </a:t>
            </a:r>
            <a:r>
              <a:rPr lang="en-US" altLang="ko-KR" sz="2800" i="1" dirty="0" err="1">
                <a:solidFill>
                  <a:srgbClr val="002060"/>
                </a:solidFill>
              </a:rPr>
              <a:t>scoprire</a:t>
            </a:r>
            <a:r>
              <a:rPr lang="en-US" altLang="ko-KR" sz="2800" i="1" dirty="0">
                <a:solidFill>
                  <a:srgbClr val="002060"/>
                </a:solidFill>
              </a:rPr>
              <a:t> la </a:t>
            </a:r>
            <a:r>
              <a:rPr lang="en-US" altLang="ko-KR" sz="2800" i="1" dirty="0" err="1">
                <a:solidFill>
                  <a:srgbClr val="002060"/>
                </a:solidFill>
              </a:rPr>
              <a:t>soluzione</a:t>
            </a:r>
            <a:r>
              <a:rPr lang="en-US" altLang="ko-KR" sz="2800" i="1" dirty="0">
                <a:solidFill>
                  <a:srgbClr val="002060"/>
                </a:solidFill>
              </a:rPr>
              <a:t> </a:t>
            </a:r>
            <a:r>
              <a:rPr lang="en-US" altLang="ko-KR" sz="2800" i="1" dirty="0" err="1">
                <a:solidFill>
                  <a:srgbClr val="002060"/>
                </a:solidFill>
              </a:rPr>
              <a:t>creativa</a:t>
            </a:r>
            <a:r>
              <a:rPr lang="en-US" altLang="ko-KR" sz="2800" i="1" dirty="0">
                <a:solidFill>
                  <a:srgbClr val="002060"/>
                </a:solidFill>
              </a:rPr>
              <a:t>. I </a:t>
            </a:r>
            <a:r>
              <a:rPr lang="en-US" altLang="ko-KR" sz="2800" i="1" dirty="0" err="1">
                <a:solidFill>
                  <a:srgbClr val="002060"/>
                </a:solidFill>
              </a:rPr>
              <a:t>blocchi</a:t>
            </a:r>
            <a:r>
              <a:rPr lang="en-US" altLang="ko-KR" sz="2800" i="1" dirty="0">
                <a:solidFill>
                  <a:srgbClr val="002060"/>
                </a:solidFill>
              </a:rPr>
              <a:t> per </a:t>
            </a:r>
            <a:r>
              <a:rPr lang="en-US" altLang="ko-KR" sz="2800" i="1" dirty="0" err="1">
                <a:solidFill>
                  <a:srgbClr val="002060"/>
                </a:solidFill>
              </a:rPr>
              <a:t>ottenere</a:t>
            </a:r>
            <a:r>
              <a:rPr lang="en-US" altLang="ko-KR" sz="2800" i="1" dirty="0">
                <a:solidFill>
                  <a:srgbClr val="002060"/>
                </a:solidFill>
              </a:rPr>
              <a:t> </a:t>
            </a:r>
            <a:r>
              <a:rPr lang="en-US" altLang="ko-KR" sz="2800" i="1" dirty="0" err="1">
                <a:solidFill>
                  <a:srgbClr val="002060"/>
                </a:solidFill>
              </a:rPr>
              <a:t>esperienze</a:t>
            </a:r>
            <a:r>
              <a:rPr lang="en-US" altLang="ko-KR" sz="2800" i="1" dirty="0">
                <a:solidFill>
                  <a:srgbClr val="002060"/>
                </a:solidFill>
              </a:rPr>
              <a:t> </a:t>
            </a:r>
            <a:r>
              <a:rPr lang="en-US" altLang="ko-KR" sz="2800" i="1" dirty="0" err="1">
                <a:solidFill>
                  <a:srgbClr val="002060"/>
                </a:solidFill>
              </a:rPr>
              <a:t>sono</a:t>
            </a:r>
            <a:r>
              <a:rPr lang="en-US" altLang="ko-KR" sz="2800" i="1" dirty="0">
                <a:solidFill>
                  <a:srgbClr val="002060"/>
                </a:solidFill>
              </a:rPr>
              <a:t>:</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di non </a:t>
            </a:r>
            <a:r>
              <a:rPr lang="en-US" altLang="ko-KR" sz="2800" i="1" dirty="0" err="1">
                <a:solidFill>
                  <a:srgbClr val="FF0000"/>
                </a:solidFill>
              </a:rPr>
              <a:t>imparare</a:t>
            </a:r>
            <a:r>
              <a:rPr lang="en-US" altLang="ko-KR" sz="2800" i="1" dirty="0">
                <a:solidFill>
                  <a:srgbClr val="FF0000"/>
                </a:solidFill>
              </a:rPr>
              <a:t>;</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di </a:t>
            </a:r>
            <a:r>
              <a:rPr lang="en-US" altLang="ko-KR" sz="2800" i="1" dirty="0" err="1">
                <a:solidFill>
                  <a:srgbClr val="FF0000"/>
                </a:solidFill>
              </a:rPr>
              <a:t>violare</a:t>
            </a:r>
            <a:r>
              <a:rPr lang="en-US" altLang="ko-KR" sz="2800" i="1" dirty="0">
                <a:solidFill>
                  <a:srgbClr val="FF0000"/>
                </a:solidFill>
              </a:rPr>
              <a:t> </a:t>
            </a:r>
            <a:r>
              <a:rPr lang="en-US" altLang="ko-KR" sz="2800" i="1" dirty="0" err="1">
                <a:solidFill>
                  <a:srgbClr val="FF0000"/>
                </a:solidFill>
              </a:rPr>
              <a:t>gli</a:t>
            </a:r>
            <a:r>
              <a:rPr lang="en-US" altLang="ko-KR" sz="2800" i="1" dirty="0">
                <a:solidFill>
                  <a:srgbClr val="FF0000"/>
                </a:solidFill>
              </a:rPr>
              <a:t> standard.</a:t>
            </a:r>
          </a:p>
          <a:p>
            <a:pPr lvl="1" algn="just"/>
            <a:endParaRPr lang="en-US" altLang="ko-KR" sz="2800" i="1" dirty="0">
              <a:solidFill>
                <a:srgbClr val="002060"/>
              </a:solidFill>
            </a:endParaRPr>
          </a:p>
          <a:p>
            <a:pPr lvl="1" algn="just"/>
            <a:r>
              <a:rPr lang="en-US" altLang="ko-KR" sz="2800" i="1" dirty="0" err="1">
                <a:solidFill>
                  <a:srgbClr val="002060"/>
                </a:solidFill>
              </a:rPr>
              <a:t>Fase</a:t>
            </a:r>
            <a:r>
              <a:rPr lang="en-US" altLang="ko-KR" sz="2800" i="1" dirty="0">
                <a:solidFill>
                  <a:srgbClr val="002060"/>
                </a:solidFill>
              </a:rPr>
              <a:t> 2: </a:t>
            </a:r>
            <a:r>
              <a:rPr lang="en-US" altLang="ko-KR" sz="2800" i="1" dirty="0" err="1">
                <a:solidFill>
                  <a:srgbClr val="002060"/>
                </a:solidFill>
              </a:rPr>
              <a:t>Associazione</a:t>
            </a:r>
            <a:endParaRPr lang="en-US" altLang="ko-KR" sz="2800" i="1" dirty="0">
              <a:solidFill>
                <a:srgbClr val="002060"/>
              </a:solidFill>
            </a:endParaRPr>
          </a:p>
          <a:p>
            <a:pPr lvl="1" algn="just"/>
            <a:r>
              <a:rPr lang="en-US" altLang="ko-KR" sz="2800" i="1" dirty="0" err="1">
                <a:solidFill>
                  <a:srgbClr val="002060"/>
                </a:solidFill>
              </a:rPr>
              <a:t>Dovresti</a:t>
            </a:r>
            <a:r>
              <a:rPr lang="en-US" altLang="ko-KR" sz="2800" i="1" dirty="0">
                <a:solidFill>
                  <a:srgbClr val="002060"/>
                </a:solidFill>
              </a:rPr>
              <a:t> </a:t>
            </a:r>
            <a:r>
              <a:rPr lang="en-US" altLang="ko-KR" sz="2800" i="1" dirty="0" err="1">
                <a:solidFill>
                  <a:srgbClr val="002060"/>
                </a:solidFill>
              </a:rPr>
              <a:t>essere</a:t>
            </a:r>
            <a:r>
              <a:rPr lang="en-US" altLang="ko-KR" sz="2800" i="1" dirty="0">
                <a:solidFill>
                  <a:srgbClr val="002060"/>
                </a:solidFill>
              </a:rPr>
              <a:t> in </a:t>
            </a:r>
            <a:r>
              <a:rPr lang="en-US" altLang="ko-KR" sz="2800" i="1" dirty="0" err="1">
                <a:solidFill>
                  <a:srgbClr val="002060"/>
                </a:solidFill>
              </a:rPr>
              <a:t>grado</a:t>
            </a:r>
            <a:r>
              <a:rPr lang="en-US" altLang="ko-KR" sz="2800" i="1" dirty="0">
                <a:solidFill>
                  <a:srgbClr val="002060"/>
                </a:solidFill>
              </a:rPr>
              <a:t> di </a:t>
            </a:r>
            <a:r>
              <a:rPr lang="en-US" altLang="ko-KR" sz="2800" i="1" dirty="0" err="1">
                <a:solidFill>
                  <a:srgbClr val="002060"/>
                </a:solidFill>
              </a:rPr>
              <a:t>associare</a:t>
            </a:r>
            <a:r>
              <a:rPr lang="en-US" altLang="ko-KR" sz="2800" i="1" dirty="0">
                <a:solidFill>
                  <a:srgbClr val="002060"/>
                </a:solidFill>
              </a:rPr>
              <a:t> le </a:t>
            </a:r>
            <a:r>
              <a:rPr lang="en-US" altLang="ko-KR" sz="2800" i="1" dirty="0" err="1">
                <a:solidFill>
                  <a:srgbClr val="002060"/>
                </a:solidFill>
              </a:rPr>
              <a:t>esperienze</a:t>
            </a:r>
            <a:r>
              <a:rPr lang="en-US" altLang="ko-KR" sz="2800" i="1" dirty="0">
                <a:solidFill>
                  <a:srgbClr val="002060"/>
                </a:solidFill>
              </a:rPr>
              <a:t> in un </a:t>
            </a:r>
            <a:r>
              <a:rPr lang="en-US" altLang="ko-KR" sz="2800" i="1" dirty="0" err="1">
                <a:solidFill>
                  <a:srgbClr val="002060"/>
                </a:solidFill>
              </a:rPr>
              <a:t>prodotto</a:t>
            </a:r>
            <a:r>
              <a:rPr lang="en-US" altLang="ko-KR" sz="2800" i="1" dirty="0">
                <a:solidFill>
                  <a:srgbClr val="002060"/>
                </a:solidFill>
              </a:rPr>
              <a:t> utile. I </a:t>
            </a:r>
            <a:r>
              <a:rPr lang="en-US" altLang="ko-KR" sz="2800" i="1" dirty="0" err="1">
                <a:solidFill>
                  <a:srgbClr val="002060"/>
                </a:solidFill>
              </a:rPr>
              <a:t>blocchi</a:t>
            </a:r>
            <a:r>
              <a:rPr lang="en-US" altLang="ko-KR" sz="2800" i="1" dirty="0">
                <a:solidFill>
                  <a:srgbClr val="002060"/>
                </a:solidFill>
              </a:rPr>
              <a:t> per fare </a:t>
            </a:r>
            <a:r>
              <a:rPr lang="en-US" altLang="ko-KR" sz="2800" i="1" dirty="0" err="1">
                <a:solidFill>
                  <a:srgbClr val="002060"/>
                </a:solidFill>
              </a:rPr>
              <a:t>associazioni</a:t>
            </a:r>
            <a:r>
              <a:rPr lang="en-US" altLang="ko-KR" sz="2800" i="1" dirty="0">
                <a:solidFill>
                  <a:srgbClr val="002060"/>
                </a:solidFill>
              </a:rPr>
              <a:t> </a:t>
            </a:r>
            <a:r>
              <a:rPr lang="en-US" altLang="ko-KR" sz="2800" i="1" dirty="0" err="1">
                <a:solidFill>
                  <a:srgbClr val="002060"/>
                </a:solidFill>
              </a:rPr>
              <a:t>sono</a:t>
            </a:r>
            <a:r>
              <a:rPr lang="en-US" altLang="ko-KR" sz="2800" i="1" dirty="0">
                <a:solidFill>
                  <a:srgbClr val="002060"/>
                </a:solidFill>
              </a:rPr>
              <a:t>:</a:t>
            </a:r>
          </a:p>
          <a:p>
            <a:pPr marL="914400" lvl="1" indent="-457200" algn="just">
              <a:buFont typeface="Arial" panose="020B0604020202020204" pitchFamily="34" charset="0"/>
              <a:buChar char="•"/>
            </a:pPr>
            <a:r>
              <a:rPr lang="en-US" altLang="ko-KR" sz="2800" i="1" dirty="0" err="1">
                <a:solidFill>
                  <a:srgbClr val="FF0000"/>
                </a:solidFill>
              </a:rPr>
              <a:t>Sopravvalutazione</a:t>
            </a:r>
            <a:r>
              <a:rPr lang="en-US" altLang="ko-KR" sz="2800" i="1" dirty="0">
                <a:solidFill>
                  <a:srgbClr val="FF0000"/>
                </a:solidFill>
              </a:rPr>
              <a:t> </a:t>
            </a:r>
            <a:r>
              <a:rPr lang="en-US" altLang="ko-KR" sz="2800" i="1" dirty="0" err="1">
                <a:solidFill>
                  <a:srgbClr val="FF0000"/>
                </a:solidFill>
              </a:rPr>
              <a:t>della</a:t>
            </a:r>
            <a:r>
              <a:rPr lang="en-US" altLang="ko-KR" sz="2800" i="1" dirty="0">
                <a:solidFill>
                  <a:srgbClr val="FF0000"/>
                </a:solidFill>
              </a:rPr>
              <a:t> </a:t>
            </a:r>
            <a:r>
              <a:rPr lang="en-US" altLang="ko-KR" sz="2800" i="1" dirty="0" err="1">
                <a:solidFill>
                  <a:srgbClr val="FF0000"/>
                </a:solidFill>
              </a:rPr>
              <a:t>razionalità</a:t>
            </a:r>
            <a:r>
              <a:rPr lang="en-US" altLang="ko-KR" sz="2800" i="1" dirty="0">
                <a:solidFill>
                  <a:srgbClr val="FF0000"/>
                </a:solidFill>
              </a:rPr>
              <a:t>;</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a:t>
            </a:r>
            <a:r>
              <a:rPr lang="en-US" altLang="ko-KR" sz="2800" i="1" dirty="0" err="1">
                <a:solidFill>
                  <a:srgbClr val="FF0000"/>
                </a:solidFill>
              </a:rPr>
              <a:t>della</a:t>
            </a:r>
            <a:r>
              <a:rPr lang="en-US" altLang="ko-KR" sz="2800" i="1" dirty="0">
                <a:solidFill>
                  <a:srgbClr val="FF0000"/>
                </a:solidFill>
              </a:rPr>
              <a:t> </a:t>
            </a:r>
            <a:r>
              <a:rPr lang="en-US" altLang="ko-KR" sz="2800" i="1" dirty="0" err="1">
                <a:solidFill>
                  <a:srgbClr val="FF0000"/>
                </a:solidFill>
              </a:rPr>
              <a:t>consapevolezza</a:t>
            </a:r>
            <a:r>
              <a:rPr lang="en-US" altLang="ko-KR" sz="2800" i="1" dirty="0">
                <a:solidFill>
                  <a:srgbClr val="FF0000"/>
                </a:solidFill>
              </a:rPr>
              <a:t> di </a:t>
            </a:r>
            <a:r>
              <a:rPr lang="en-US" altLang="ko-KR" sz="2800" i="1" dirty="0" err="1">
                <a:solidFill>
                  <a:srgbClr val="FF0000"/>
                </a:solidFill>
              </a:rPr>
              <a:t>sé</a:t>
            </a:r>
            <a:r>
              <a:rPr lang="en-US" altLang="ko-KR" sz="2800" i="1" dirty="0">
                <a:solidFill>
                  <a:srgbClr val="FF0000"/>
                </a:solidFill>
              </a:rPr>
              <a:t>.</a:t>
            </a:r>
          </a:p>
        </p:txBody>
      </p:sp>
    </p:spTree>
    <p:extLst>
      <p:ext uri="{BB962C8B-B14F-4D97-AF65-F5344CB8AC3E}">
        <p14:creationId xmlns:p14="http://schemas.microsoft.com/office/powerpoint/2010/main" val="3661674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74455264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lvl="1" algn="just"/>
            <a:r>
              <a:rPr lang="en-US" altLang="ko-KR" sz="2800" i="1" dirty="0" err="1">
                <a:solidFill>
                  <a:srgbClr val="002060"/>
                </a:solidFill>
              </a:rPr>
              <a:t>Fase</a:t>
            </a:r>
            <a:r>
              <a:rPr lang="en-US" altLang="ko-KR" sz="2800" i="1" dirty="0">
                <a:solidFill>
                  <a:srgbClr val="002060"/>
                </a:solidFill>
              </a:rPr>
              <a:t> 3: </a:t>
            </a:r>
            <a:r>
              <a:rPr lang="en-US" altLang="ko-KR" sz="2800" i="1" dirty="0" err="1">
                <a:solidFill>
                  <a:srgbClr val="002060"/>
                </a:solidFill>
              </a:rPr>
              <a:t>Espressione</a:t>
            </a:r>
            <a:endParaRPr lang="en-US" altLang="ko-KR" sz="2800" i="1" dirty="0">
              <a:solidFill>
                <a:srgbClr val="002060"/>
              </a:solidFill>
            </a:endParaRPr>
          </a:p>
          <a:p>
            <a:pPr lvl="1" algn="just"/>
            <a:r>
              <a:rPr lang="en-US" altLang="ko-KR" sz="2800" i="1" dirty="0" err="1">
                <a:solidFill>
                  <a:srgbClr val="002060"/>
                </a:solidFill>
              </a:rPr>
              <a:t>Dovrebbe</a:t>
            </a:r>
            <a:r>
              <a:rPr lang="en-US" altLang="ko-KR" sz="2800" i="1" dirty="0">
                <a:solidFill>
                  <a:srgbClr val="002060"/>
                </a:solidFill>
              </a:rPr>
              <a:t> </a:t>
            </a:r>
            <a:r>
              <a:rPr lang="en-US" altLang="ko-KR" sz="2800" i="1" dirty="0" err="1">
                <a:solidFill>
                  <a:srgbClr val="002060"/>
                </a:solidFill>
              </a:rPr>
              <a:t>essere</a:t>
            </a:r>
            <a:r>
              <a:rPr lang="en-US" altLang="ko-KR" sz="2800" i="1" dirty="0">
                <a:solidFill>
                  <a:srgbClr val="002060"/>
                </a:solidFill>
              </a:rPr>
              <a:t> in </a:t>
            </a:r>
            <a:r>
              <a:rPr lang="en-US" altLang="ko-KR" sz="2800" i="1" dirty="0" err="1">
                <a:solidFill>
                  <a:srgbClr val="002060"/>
                </a:solidFill>
              </a:rPr>
              <a:t>grado</a:t>
            </a:r>
            <a:r>
              <a:rPr lang="en-US" altLang="ko-KR" sz="2800" i="1" dirty="0">
                <a:solidFill>
                  <a:srgbClr val="002060"/>
                </a:solidFill>
              </a:rPr>
              <a:t> di </a:t>
            </a:r>
            <a:r>
              <a:rPr lang="en-US" altLang="ko-KR" sz="2800" i="1" dirty="0" err="1">
                <a:solidFill>
                  <a:srgbClr val="002060"/>
                </a:solidFill>
              </a:rPr>
              <a:t>esprimere</a:t>
            </a:r>
            <a:r>
              <a:rPr lang="en-US" altLang="ko-KR" sz="2800" i="1" dirty="0">
                <a:solidFill>
                  <a:srgbClr val="002060"/>
                </a:solidFill>
              </a:rPr>
              <a:t> la </a:t>
            </a:r>
            <a:r>
              <a:rPr lang="en-US" altLang="ko-KR" sz="2800" i="1" dirty="0" err="1">
                <a:solidFill>
                  <a:srgbClr val="002060"/>
                </a:solidFill>
              </a:rPr>
              <a:t>sua</a:t>
            </a:r>
            <a:r>
              <a:rPr lang="en-US" altLang="ko-KR" sz="2800" i="1" dirty="0">
                <a:solidFill>
                  <a:srgbClr val="002060"/>
                </a:solidFill>
              </a:rPr>
              <a:t> idea. </a:t>
            </a: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ostacoli</a:t>
            </a:r>
            <a:r>
              <a:rPr lang="en-US" altLang="ko-KR" sz="2800" i="1" dirty="0">
                <a:solidFill>
                  <a:srgbClr val="002060"/>
                </a:solidFill>
              </a:rPr>
              <a:t> </a:t>
            </a:r>
            <a:r>
              <a:rPr lang="en-US" altLang="ko-KR" sz="2800" i="1" dirty="0" err="1">
                <a:solidFill>
                  <a:srgbClr val="002060"/>
                </a:solidFill>
              </a:rPr>
              <a:t>all'espressione</a:t>
            </a:r>
            <a:r>
              <a:rPr lang="en-US" altLang="ko-KR" sz="2800" i="1" dirty="0">
                <a:solidFill>
                  <a:srgbClr val="002060"/>
                </a:solidFill>
              </a:rPr>
              <a:t> </a:t>
            </a:r>
            <a:r>
              <a:rPr lang="en-US" altLang="ko-KR" sz="2800" i="1" dirty="0" err="1">
                <a:solidFill>
                  <a:srgbClr val="002060"/>
                </a:solidFill>
              </a:rPr>
              <a:t>sono</a:t>
            </a:r>
            <a:r>
              <a:rPr lang="en-US" altLang="ko-KR" sz="2800" i="1" dirty="0">
                <a:solidFill>
                  <a:srgbClr val="002060"/>
                </a:solidFill>
              </a:rPr>
              <a:t>:</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a:t>
            </a:r>
            <a:r>
              <a:rPr lang="en-US" altLang="ko-KR" sz="2800" i="1" dirty="0" err="1">
                <a:solidFill>
                  <a:srgbClr val="FF0000"/>
                </a:solidFill>
              </a:rPr>
              <a:t>dell'imbarazzo</a:t>
            </a:r>
            <a:r>
              <a:rPr lang="en-US" altLang="ko-KR" sz="2800" i="1" dirty="0">
                <a:solidFill>
                  <a:srgbClr val="FF0000"/>
                </a:solidFill>
              </a:rPr>
              <a:t>;</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a:t>
            </a:r>
            <a:r>
              <a:rPr lang="en-US" altLang="ko-KR" sz="2800" i="1" dirty="0" err="1">
                <a:solidFill>
                  <a:srgbClr val="FF0000"/>
                </a:solidFill>
              </a:rPr>
              <a:t>dell'affermazione</a:t>
            </a:r>
            <a:r>
              <a:rPr lang="en-US" altLang="ko-KR" sz="2800" i="1" dirty="0">
                <a:solidFill>
                  <a:srgbClr val="FF0000"/>
                </a:solidFill>
              </a:rPr>
              <a:t>.</a:t>
            </a:r>
          </a:p>
          <a:p>
            <a:pPr lvl="1" algn="just"/>
            <a:endParaRPr lang="en-US" altLang="ko-KR" sz="2800" i="1" dirty="0">
              <a:solidFill>
                <a:srgbClr val="002060"/>
              </a:solidFill>
            </a:endParaRPr>
          </a:p>
          <a:p>
            <a:pPr lvl="1" algn="just"/>
            <a:r>
              <a:rPr lang="en-US" altLang="ko-KR" sz="2800" i="1" dirty="0" err="1">
                <a:solidFill>
                  <a:srgbClr val="002060"/>
                </a:solidFill>
              </a:rPr>
              <a:t>Fase</a:t>
            </a:r>
            <a:r>
              <a:rPr lang="en-US" altLang="ko-KR" sz="2800" i="1" dirty="0">
                <a:solidFill>
                  <a:srgbClr val="002060"/>
                </a:solidFill>
              </a:rPr>
              <a:t> 4: </a:t>
            </a:r>
            <a:r>
              <a:rPr lang="en-US" altLang="ko-KR" sz="2800" i="1" dirty="0" err="1">
                <a:solidFill>
                  <a:srgbClr val="002060"/>
                </a:solidFill>
              </a:rPr>
              <a:t>Valutazione</a:t>
            </a:r>
            <a:endParaRPr lang="en-US" altLang="ko-KR" sz="2800" i="1" dirty="0">
              <a:solidFill>
                <a:srgbClr val="002060"/>
              </a:solidFill>
            </a:endParaRPr>
          </a:p>
          <a:p>
            <a:pPr lvl="1" algn="just"/>
            <a:r>
              <a:rPr lang="en-US" altLang="ko-KR" sz="2800" i="1" dirty="0" err="1">
                <a:solidFill>
                  <a:srgbClr val="002060"/>
                </a:solidFill>
              </a:rPr>
              <a:t>Bisogna</a:t>
            </a:r>
            <a:r>
              <a:rPr lang="en-US" altLang="ko-KR" sz="2800" i="1" dirty="0">
                <a:solidFill>
                  <a:srgbClr val="002060"/>
                </a:solidFill>
              </a:rPr>
              <a:t> </a:t>
            </a:r>
            <a:r>
              <a:rPr lang="en-US" altLang="ko-KR" sz="2800" i="1" dirty="0" err="1">
                <a:solidFill>
                  <a:srgbClr val="002060"/>
                </a:solidFill>
              </a:rPr>
              <a:t>essere</a:t>
            </a:r>
            <a:r>
              <a:rPr lang="en-US" altLang="ko-KR" sz="2800" i="1" dirty="0">
                <a:solidFill>
                  <a:srgbClr val="002060"/>
                </a:solidFill>
              </a:rPr>
              <a:t> in </a:t>
            </a:r>
            <a:r>
              <a:rPr lang="en-US" altLang="ko-KR" sz="2800" i="1" dirty="0" err="1">
                <a:solidFill>
                  <a:srgbClr val="002060"/>
                </a:solidFill>
              </a:rPr>
              <a:t>grado</a:t>
            </a:r>
            <a:r>
              <a:rPr lang="en-US" altLang="ko-KR" sz="2800" i="1" dirty="0">
                <a:solidFill>
                  <a:srgbClr val="002060"/>
                </a:solidFill>
              </a:rPr>
              <a:t> di </a:t>
            </a:r>
            <a:r>
              <a:rPr lang="en-US" altLang="ko-KR" sz="2800" i="1" dirty="0" err="1">
                <a:solidFill>
                  <a:srgbClr val="002060"/>
                </a:solidFill>
              </a:rPr>
              <a:t>distinguere</a:t>
            </a:r>
            <a:r>
              <a:rPr lang="en-US" altLang="ko-KR" sz="2800" i="1" dirty="0">
                <a:solidFill>
                  <a:srgbClr val="002060"/>
                </a:solidFill>
              </a:rPr>
              <a:t> il </a:t>
            </a:r>
            <a:r>
              <a:rPr lang="en-US" altLang="ko-KR" sz="2800" i="1" dirty="0" err="1">
                <a:solidFill>
                  <a:srgbClr val="002060"/>
                </a:solidFill>
              </a:rPr>
              <a:t>creativo</a:t>
            </a:r>
            <a:r>
              <a:rPr lang="en-US" altLang="ko-KR" sz="2800" i="1" dirty="0">
                <a:solidFill>
                  <a:srgbClr val="002060"/>
                </a:solidFill>
              </a:rPr>
              <a:t> </a:t>
            </a:r>
            <a:r>
              <a:rPr lang="en-US" altLang="ko-KR" sz="2800" i="1" dirty="0" err="1">
                <a:solidFill>
                  <a:srgbClr val="002060"/>
                </a:solidFill>
              </a:rPr>
              <a:t>dall'essere</a:t>
            </a:r>
            <a:r>
              <a:rPr lang="en-US" altLang="ko-KR" sz="2800" i="1" dirty="0">
                <a:solidFill>
                  <a:srgbClr val="002060"/>
                </a:solidFill>
              </a:rPr>
              <a:t>, il </a:t>
            </a:r>
            <a:r>
              <a:rPr lang="en-US" altLang="ko-KR" sz="2800" i="1" dirty="0" err="1">
                <a:solidFill>
                  <a:srgbClr val="002060"/>
                </a:solidFill>
              </a:rPr>
              <a:t>produttivo</a:t>
            </a:r>
            <a:r>
              <a:rPr lang="en-US" altLang="ko-KR" sz="2800" i="1" dirty="0">
                <a:solidFill>
                  <a:srgbClr val="002060"/>
                </a:solidFill>
              </a:rPr>
              <a:t> </a:t>
            </a:r>
            <a:r>
              <a:rPr lang="en-US" altLang="ko-KR" sz="2800" i="1" dirty="0" err="1">
                <a:solidFill>
                  <a:srgbClr val="002060"/>
                </a:solidFill>
              </a:rPr>
              <a:t>dall'irrilevante</a:t>
            </a:r>
            <a:r>
              <a:rPr lang="en-US" altLang="ko-KR" sz="2800" i="1" dirty="0">
                <a:solidFill>
                  <a:srgbClr val="002060"/>
                </a:solidFill>
              </a:rPr>
              <a:t>.  </a:t>
            </a:r>
            <a:r>
              <a:rPr lang="en-US" altLang="ko-KR" sz="2800" i="1" dirty="0" err="1">
                <a:solidFill>
                  <a:srgbClr val="002060"/>
                </a:solidFill>
              </a:rPr>
              <a:t>Gli</a:t>
            </a:r>
            <a:r>
              <a:rPr lang="en-US" altLang="ko-KR" sz="2800" i="1" dirty="0">
                <a:solidFill>
                  <a:srgbClr val="002060"/>
                </a:solidFill>
              </a:rPr>
              <a:t> </a:t>
            </a:r>
            <a:r>
              <a:rPr lang="en-US" altLang="ko-KR" sz="2800" i="1" dirty="0" err="1">
                <a:solidFill>
                  <a:srgbClr val="002060"/>
                </a:solidFill>
              </a:rPr>
              <a:t>ostacoli</a:t>
            </a:r>
            <a:r>
              <a:rPr lang="en-US" altLang="ko-KR" sz="2800" i="1" dirty="0">
                <a:solidFill>
                  <a:srgbClr val="002060"/>
                </a:solidFill>
              </a:rPr>
              <a:t> </a:t>
            </a:r>
            <a:r>
              <a:rPr lang="en-US" altLang="ko-KR" sz="2800" i="1" dirty="0" err="1">
                <a:solidFill>
                  <a:srgbClr val="002060"/>
                </a:solidFill>
              </a:rPr>
              <a:t>alla</a:t>
            </a:r>
            <a:r>
              <a:rPr lang="en-US" altLang="ko-KR" sz="2800" i="1" dirty="0">
                <a:solidFill>
                  <a:srgbClr val="002060"/>
                </a:solidFill>
              </a:rPr>
              <a:t> </a:t>
            </a:r>
            <a:r>
              <a:rPr lang="en-US" altLang="ko-KR" sz="2800" i="1" dirty="0" err="1">
                <a:solidFill>
                  <a:srgbClr val="002060"/>
                </a:solidFill>
              </a:rPr>
              <a:t>valutazione</a:t>
            </a:r>
            <a:r>
              <a:rPr lang="en-US" altLang="ko-KR" sz="2800" i="1" dirty="0">
                <a:solidFill>
                  <a:srgbClr val="002060"/>
                </a:solidFill>
              </a:rPr>
              <a:t> </a:t>
            </a:r>
            <a:r>
              <a:rPr lang="en-US" altLang="ko-KR" sz="2800" i="1" dirty="0" err="1">
                <a:solidFill>
                  <a:srgbClr val="002060"/>
                </a:solidFill>
              </a:rPr>
              <a:t>sono</a:t>
            </a:r>
            <a:r>
              <a:rPr lang="en-US" altLang="ko-KR" sz="2800" i="1" dirty="0">
                <a:solidFill>
                  <a:srgbClr val="002060"/>
                </a:solidFill>
              </a:rPr>
              <a:t>: </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a:t>
            </a:r>
            <a:r>
              <a:rPr lang="en-US" altLang="ko-KR" sz="2800" i="1" dirty="0" err="1">
                <a:solidFill>
                  <a:srgbClr val="FF0000"/>
                </a:solidFill>
              </a:rPr>
              <a:t>dell'umiliazione</a:t>
            </a:r>
            <a:r>
              <a:rPr lang="en-US" altLang="ko-KR" sz="2800" i="1" dirty="0">
                <a:solidFill>
                  <a:srgbClr val="FF0000"/>
                </a:solidFill>
              </a:rPr>
              <a:t>;</a:t>
            </a:r>
          </a:p>
          <a:p>
            <a:pPr marL="914400" lvl="1"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del </a:t>
            </a:r>
            <a:r>
              <a:rPr lang="en-US" altLang="ko-KR" sz="2800" i="1" dirty="0" err="1">
                <a:solidFill>
                  <a:srgbClr val="FF0000"/>
                </a:solidFill>
              </a:rPr>
              <a:t>rifiuto</a:t>
            </a:r>
            <a:r>
              <a:rPr lang="en-US" altLang="ko-KR" sz="2800" i="1" dirty="0">
                <a:solidFill>
                  <a:srgbClr val="FF0000"/>
                </a:solidFill>
              </a:rPr>
              <a:t>.</a:t>
            </a:r>
          </a:p>
        </p:txBody>
      </p:sp>
    </p:spTree>
    <p:extLst>
      <p:ext uri="{BB962C8B-B14F-4D97-AF65-F5344CB8AC3E}">
        <p14:creationId xmlns:p14="http://schemas.microsoft.com/office/powerpoint/2010/main" val="4011792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4270866198"/>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algn="just"/>
            <a:r>
              <a:rPr lang="en-US" altLang="ko-KR" sz="2800" i="1" dirty="0" err="1">
                <a:solidFill>
                  <a:srgbClr val="002060"/>
                </a:solidFill>
              </a:rPr>
              <a:t>Fase</a:t>
            </a:r>
            <a:r>
              <a:rPr lang="en-US" altLang="ko-KR" sz="2800" i="1" dirty="0">
                <a:solidFill>
                  <a:srgbClr val="002060"/>
                </a:solidFill>
              </a:rPr>
              <a:t> 5: </a:t>
            </a:r>
            <a:r>
              <a:rPr lang="en-US" altLang="ko-KR" sz="2800" i="1" dirty="0" err="1">
                <a:solidFill>
                  <a:srgbClr val="002060"/>
                </a:solidFill>
              </a:rPr>
              <a:t>Perseveranza</a:t>
            </a:r>
            <a:endParaRPr lang="en-US" altLang="ko-KR" sz="2800" i="1" dirty="0">
              <a:solidFill>
                <a:srgbClr val="002060"/>
              </a:solidFill>
            </a:endParaRPr>
          </a:p>
          <a:p>
            <a:pPr algn="just"/>
            <a:r>
              <a:rPr lang="en-US" altLang="ko-KR" sz="2800" i="1" dirty="0">
                <a:solidFill>
                  <a:srgbClr val="002060"/>
                </a:solidFill>
              </a:rPr>
              <a:t>Il </a:t>
            </a:r>
            <a:r>
              <a:rPr lang="en-US" altLang="ko-KR" sz="2800" i="1" dirty="0" err="1">
                <a:solidFill>
                  <a:srgbClr val="002060"/>
                </a:solidFill>
              </a:rPr>
              <a:t>concetto</a:t>
            </a:r>
            <a:r>
              <a:rPr lang="en-US" altLang="ko-KR" sz="2800" i="1" dirty="0">
                <a:solidFill>
                  <a:srgbClr val="002060"/>
                </a:solidFill>
              </a:rPr>
              <a:t> di </a:t>
            </a:r>
            <a:r>
              <a:rPr lang="en-US" altLang="ko-KR" sz="2800" i="1" dirty="0" err="1">
                <a:solidFill>
                  <a:srgbClr val="002060"/>
                </a:solidFill>
              </a:rPr>
              <a:t>miglioramento</a:t>
            </a:r>
            <a:r>
              <a:rPr lang="en-US" altLang="ko-KR" sz="2800" i="1" dirty="0">
                <a:solidFill>
                  <a:srgbClr val="002060"/>
                </a:solidFill>
              </a:rPr>
              <a:t> continuo dice </a:t>
            </a:r>
            <a:r>
              <a:rPr lang="en-US" altLang="ko-KR" sz="2800" i="1" dirty="0" err="1">
                <a:solidFill>
                  <a:srgbClr val="002060"/>
                </a:solidFill>
              </a:rPr>
              <a:t>che</a:t>
            </a:r>
            <a:r>
              <a:rPr lang="en-US" altLang="ko-KR" sz="2800" i="1" dirty="0">
                <a:solidFill>
                  <a:srgbClr val="002060"/>
                </a:solidFill>
              </a:rPr>
              <a:t> </a:t>
            </a:r>
            <a:r>
              <a:rPr lang="en-US" altLang="ko-KR" sz="2800" i="1" dirty="0" err="1">
                <a:solidFill>
                  <a:srgbClr val="002060"/>
                </a:solidFill>
              </a:rPr>
              <a:t>qualsiasi</a:t>
            </a:r>
            <a:r>
              <a:rPr lang="en-US" altLang="ko-KR" sz="2800" i="1" dirty="0">
                <a:solidFill>
                  <a:srgbClr val="002060"/>
                </a:solidFill>
              </a:rPr>
              <a:t> </a:t>
            </a:r>
            <a:r>
              <a:rPr lang="en-US" altLang="ko-KR" sz="2800" i="1" dirty="0" err="1">
                <a:solidFill>
                  <a:srgbClr val="002060"/>
                </a:solidFill>
              </a:rPr>
              <a:t>processo</a:t>
            </a:r>
            <a:r>
              <a:rPr lang="en-US" altLang="ko-KR" sz="2800" i="1" dirty="0">
                <a:solidFill>
                  <a:srgbClr val="002060"/>
                </a:solidFill>
              </a:rPr>
              <a:t> o </a:t>
            </a:r>
            <a:r>
              <a:rPr lang="en-US" altLang="ko-KR" sz="2800" i="1" dirty="0" err="1">
                <a:solidFill>
                  <a:srgbClr val="002060"/>
                </a:solidFill>
              </a:rPr>
              <a:t>prodotto</a:t>
            </a:r>
            <a:r>
              <a:rPr lang="en-US" altLang="ko-KR" sz="2800" i="1" dirty="0">
                <a:solidFill>
                  <a:srgbClr val="002060"/>
                </a:solidFill>
              </a:rPr>
              <a:t> </a:t>
            </a:r>
            <a:r>
              <a:rPr lang="en-US" altLang="ko-KR" sz="2800" i="1" dirty="0" err="1">
                <a:solidFill>
                  <a:srgbClr val="002060"/>
                </a:solidFill>
              </a:rPr>
              <a:t>dovrebbe</a:t>
            </a:r>
            <a:r>
              <a:rPr lang="en-US" altLang="ko-KR" sz="2800" i="1" dirty="0">
                <a:solidFill>
                  <a:srgbClr val="002060"/>
                </a:solidFill>
              </a:rPr>
              <a:t> </a:t>
            </a:r>
            <a:r>
              <a:rPr lang="en-US" altLang="ko-KR" sz="2800" i="1" dirty="0" err="1">
                <a:solidFill>
                  <a:srgbClr val="002060"/>
                </a:solidFill>
              </a:rPr>
              <a:t>essere</a:t>
            </a:r>
            <a:r>
              <a:rPr lang="en-US" altLang="ko-KR" sz="2800" i="1" dirty="0">
                <a:solidFill>
                  <a:srgbClr val="002060"/>
                </a:solidFill>
              </a:rPr>
              <a:t> </a:t>
            </a:r>
            <a:r>
              <a:rPr lang="en-US" altLang="ko-KR" sz="2800" i="1" dirty="0" err="1">
                <a:solidFill>
                  <a:srgbClr val="002060"/>
                </a:solidFill>
              </a:rPr>
              <a:t>rivisto</a:t>
            </a:r>
            <a:r>
              <a:rPr lang="en-US" altLang="ko-KR" sz="2800" i="1" dirty="0">
                <a:solidFill>
                  <a:srgbClr val="002060"/>
                </a:solidFill>
              </a:rPr>
              <a:t> e </a:t>
            </a:r>
            <a:r>
              <a:rPr lang="en-US" altLang="ko-KR" sz="2800" i="1" dirty="0" err="1">
                <a:solidFill>
                  <a:srgbClr val="002060"/>
                </a:solidFill>
              </a:rPr>
              <a:t>migliorato</a:t>
            </a:r>
            <a:r>
              <a:rPr lang="en-US" altLang="ko-KR" sz="2800" i="1" dirty="0">
                <a:solidFill>
                  <a:srgbClr val="002060"/>
                </a:solidFill>
              </a:rPr>
              <a:t> </a:t>
            </a:r>
            <a:r>
              <a:rPr lang="en-US" altLang="ko-KR" sz="2800" i="1" dirty="0" err="1">
                <a:solidFill>
                  <a:srgbClr val="002060"/>
                </a:solidFill>
              </a:rPr>
              <a:t>all'infinito</a:t>
            </a:r>
            <a:r>
              <a:rPr lang="en-US" altLang="ko-KR" sz="2800" i="1" dirty="0">
                <a:solidFill>
                  <a:srgbClr val="002060"/>
                </a:solidFill>
              </a:rPr>
              <a:t>. I </a:t>
            </a:r>
            <a:r>
              <a:rPr lang="en-US" altLang="ko-KR" sz="2800" i="1" dirty="0" err="1">
                <a:solidFill>
                  <a:srgbClr val="002060"/>
                </a:solidFill>
              </a:rPr>
              <a:t>blocchi</a:t>
            </a:r>
            <a:r>
              <a:rPr lang="en-US" altLang="ko-KR" sz="2800" i="1" dirty="0">
                <a:solidFill>
                  <a:srgbClr val="002060"/>
                </a:solidFill>
              </a:rPr>
              <a:t> </a:t>
            </a:r>
            <a:r>
              <a:rPr lang="en-US" altLang="ko-KR" sz="2800" i="1" dirty="0" err="1">
                <a:solidFill>
                  <a:srgbClr val="002060"/>
                </a:solidFill>
              </a:rPr>
              <a:t>della</a:t>
            </a:r>
            <a:r>
              <a:rPr lang="en-US" altLang="ko-KR" sz="2800" i="1" dirty="0">
                <a:solidFill>
                  <a:srgbClr val="002060"/>
                </a:solidFill>
              </a:rPr>
              <a:t> </a:t>
            </a:r>
            <a:r>
              <a:rPr lang="en-US" altLang="ko-KR" sz="2800" i="1" dirty="0" err="1">
                <a:solidFill>
                  <a:srgbClr val="002060"/>
                </a:solidFill>
              </a:rPr>
              <a:t>perseveranza</a:t>
            </a:r>
            <a:r>
              <a:rPr lang="en-US" altLang="ko-KR" sz="2800" i="1" dirty="0">
                <a:solidFill>
                  <a:srgbClr val="002060"/>
                </a:solidFill>
              </a:rPr>
              <a:t> </a:t>
            </a:r>
            <a:r>
              <a:rPr lang="en-US" altLang="ko-KR" sz="2800" i="1" dirty="0" err="1">
                <a:solidFill>
                  <a:srgbClr val="002060"/>
                </a:solidFill>
              </a:rPr>
              <a:t>includono</a:t>
            </a:r>
            <a:r>
              <a:rPr lang="en-US" altLang="ko-KR" sz="2800" i="1" dirty="0">
                <a:solidFill>
                  <a:srgbClr val="002060"/>
                </a:solidFill>
              </a:rPr>
              <a:t>:</a:t>
            </a:r>
          </a:p>
          <a:p>
            <a:pPr marL="457200" indent="-457200" algn="just">
              <a:buFont typeface="Arial" panose="020B0604020202020204" pitchFamily="34" charset="0"/>
              <a:buChar char="•"/>
            </a:pPr>
            <a:r>
              <a:rPr lang="en-US" altLang="ko-KR" sz="2800" i="1" dirty="0" err="1">
                <a:solidFill>
                  <a:srgbClr val="FF0000"/>
                </a:solidFill>
              </a:rPr>
              <a:t>Paura</a:t>
            </a:r>
            <a:r>
              <a:rPr lang="en-US" altLang="ko-KR" sz="2800" i="1" dirty="0">
                <a:solidFill>
                  <a:srgbClr val="FF0000"/>
                </a:solidFill>
              </a:rPr>
              <a:t> del </a:t>
            </a:r>
            <a:r>
              <a:rPr lang="en-US" altLang="ko-KR" sz="2800" i="1" dirty="0" err="1">
                <a:solidFill>
                  <a:srgbClr val="FF0000"/>
                </a:solidFill>
              </a:rPr>
              <a:t>fallimento</a:t>
            </a:r>
            <a:r>
              <a:rPr lang="en-US" altLang="ko-KR" sz="2800" i="1" dirty="0">
                <a:solidFill>
                  <a:srgbClr val="FF0000"/>
                </a:solidFill>
              </a:rPr>
              <a:t>;</a:t>
            </a:r>
          </a:p>
          <a:p>
            <a:pPr marL="457200" indent="-457200" algn="just">
              <a:buFont typeface="Arial" panose="020B0604020202020204" pitchFamily="34" charset="0"/>
              <a:buChar char="•"/>
            </a:pPr>
            <a:r>
              <a:rPr lang="en-US" altLang="ko-KR" sz="2800" i="1" dirty="0" err="1">
                <a:solidFill>
                  <a:srgbClr val="FF0000"/>
                </a:solidFill>
              </a:rPr>
              <a:t>Mancanza</a:t>
            </a:r>
            <a:r>
              <a:rPr lang="en-US" altLang="ko-KR" sz="2800" i="1" dirty="0">
                <a:solidFill>
                  <a:srgbClr val="FF0000"/>
                </a:solidFill>
              </a:rPr>
              <a:t> di </a:t>
            </a:r>
            <a:r>
              <a:rPr lang="en-US" altLang="ko-KR" sz="2800" i="1" dirty="0" err="1">
                <a:solidFill>
                  <a:srgbClr val="FF0000"/>
                </a:solidFill>
              </a:rPr>
              <a:t>ricompense</a:t>
            </a:r>
            <a:r>
              <a:rPr lang="en-US" altLang="ko-KR" sz="2800" i="1" dirty="0">
                <a:solidFill>
                  <a:srgbClr val="FF0000"/>
                </a:solidFill>
              </a:rPr>
              <a:t>.</a:t>
            </a:r>
          </a:p>
        </p:txBody>
      </p:sp>
    </p:spTree>
    <p:extLst>
      <p:ext uri="{BB962C8B-B14F-4D97-AF65-F5344CB8AC3E}">
        <p14:creationId xmlns:p14="http://schemas.microsoft.com/office/powerpoint/2010/main" val="330378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a:solidFill>
                  <a:srgbClr val="E12227"/>
                </a:solidFill>
              </a:rPr>
              <a:t>Obbiettivi</a:t>
            </a:r>
            <a:endParaRPr sz="4800">
              <a:solidFill>
                <a:srgbClr val="E12227"/>
              </a:solidFill>
            </a:endParaRPr>
          </a:p>
        </p:txBody>
      </p:sp>
      <p:sp>
        <p:nvSpPr>
          <p:cNvPr id="17" name="object 17"/>
          <p:cNvSpPr txBox="1"/>
          <p:nvPr/>
        </p:nvSpPr>
        <p:spPr>
          <a:xfrm>
            <a:off x="1095093" y="2273214"/>
            <a:ext cx="13081000" cy="444994"/>
          </a:xfrm>
          <a:prstGeom prst="rect">
            <a:avLst/>
          </a:prstGeom>
        </p:spPr>
        <p:txBody>
          <a:bodyPr vert="horz" wrap="square" lIns="0" tIns="13970" rIns="0" bIns="0" rtlCol="0">
            <a:spAutoFit/>
          </a:bodyPr>
          <a:lstStyle/>
          <a:p>
            <a:pPr algn="just"/>
            <a:r>
              <a:rPr lang="en-GB" sz="2800" b="1">
                <a:solidFill>
                  <a:srgbClr val="243255"/>
                </a:solidFill>
                <a:latin typeface="Calibri" panose="020F0502020204030204" pitchFamily="34" charset="0"/>
                <a:ea typeface="Tahoma" panose="020B0604030504040204" pitchFamily="34" charset="0"/>
                <a:cs typeface="Times New Roman" panose="02020603050405020304" pitchFamily="18" charset="0"/>
              </a:rPr>
              <a:t>Alla fine di questo modulo sarai in grado di:</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633534" cy="523220"/>
          </a:xfrm>
          <a:prstGeom prst="rect">
            <a:avLst/>
          </a:prstGeom>
          <a:noFill/>
        </p:spPr>
        <p:txBody>
          <a:bodyPr wrap="square" lIns="108000" rIns="108000" rtlCol="0">
            <a:spAutoFit/>
          </a:bodyPr>
          <a:lstStyle/>
          <a:p>
            <a:r>
              <a:rPr lang="en-GB" altLang="ko-KR" sz="2800">
                <a:solidFill>
                  <a:srgbClr val="243255"/>
                </a:solidFill>
                <a:cs typeface="Arial" pitchFamily="34" charset="0"/>
              </a:rPr>
              <a:t>Definire la creatività, delinearne l’importanza e identificarne le componenti</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74086"/>
            <a:ext cx="13524271" cy="523220"/>
          </a:xfrm>
          <a:prstGeom prst="rect">
            <a:avLst/>
          </a:prstGeom>
          <a:noFill/>
        </p:spPr>
        <p:txBody>
          <a:bodyPr wrap="square" lIns="108000" rIns="108000" rtlCol="0">
            <a:spAutoFit/>
          </a:bodyPr>
          <a:lstStyle/>
          <a:p>
            <a:r>
              <a:rPr lang="en-GB" altLang="ko-KR" sz="2800">
                <a:solidFill>
                  <a:srgbClr val="243255"/>
                </a:solidFill>
                <a:cs typeface="Arial" pitchFamily="34" charset="0"/>
              </a:rPr>
              <a:t>Spiegare il modello delle 4P della creatività e discutere i tipi di creatività</a:t>
            </a: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7100406"/>
            <a:ext cx="10439400" cy="523220"/>
          </a:xfrm>
          <a:prstGeom prst="rect">
            <a:avLst/>
          </a:prstGeom>
          <a:noFill/>
        </p:spPr>
        <p:txBody>
          <a:bodyPr wrap="square" lIns="108000" rIns="108000" rtlCol="0">
            <a:spAutoFit/>
          </a:bodyPr>
          <a:lstStyle/>
          <a:p>
            <a:r>
              <a:rPr lang="en-GB" altLang="ko-KR" sz="2800">
                <a:solidFill>
                  <a:srgbClr val="243255"/>
                </a:solidFill>
                <a:cs typeface="Arial" pitchFamily="34" charset="0"/>
              </a:rPr>
              <a:t>Definire</a:t>
            </a:r>
            <a:r>
              <a:rPr lang="hr-HR" altLang="ko-KR" sz="2800">
                <a:solidFill>
                  <a:srgbClr val="243255"/>
                </a:solidFill>
                <a:cs typeface="Arial" pitchFamily="34" charset="0"/>
              </a:rPr>
              <a:t>, spiegare ed applicare le tecniche di creatività più comuni</a:t>
            </a:r>
            <a:endParaRPr lang="en-GB" altLang="ko-KR" sz="280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9180871" cy="523220"/>
          </a:xfrm>
          <a:prstGeom prst="rect">
            <a:avLst/>
          </a:prstGeom>
          <a:noFill/>
        </p:spPr>
        <p:txBody>
          <a:bodyPr wrap="square" lIns="108000" rIns="108000" rtlCol="0">
            <a:spAutoFit/>
          </a:bodyPr>
          <a:lstStyle/>
          <a:p>
            <a:r>
              <a:rPr lang="en-US" altLang="ko-KR" sz="2800">
                <a:solidFill>
                  <a:srgbClr val="243255"/>
                </a:solidFill>
                <a:cs typeface="Arial" pitchFamily="34" charset="0"/>
              </a:rPr>
              <a:t>Capire come costruire squadre vincenti</a:t>
            </a:r>
            <a:endParaRPr lang="ko-KR" altLang="en-US" sz="2800">
              <a:solidFill>
                <a:srgbClr val="243255"/>
              </a:solidFill>
              <a:cs typeface="Arial" pitchFamily="34" charset="0"/>
            </a:endParaRPr>
          </a:p>
        </p:txBody>
      </p:sp>
      <p:sp>
        <p:nvSpPr>
          <p:cNvPr id="19" name="object 4">
            <a:extLst>
              <a:ext uri="{FF2B5EF4-FFF2-40B4-BE49-F238E27FC236}">
                <a16:creationId xmlns:a16="http://schemas.microsoft.com/office/drawing/2014/main" id="{8C048760-2215-47FF-98AE-D2506BBD665E}"/>
              </a:ext>
            </a:extLst>
          </p:cNvPr>
          <p:cNvSpPr/>
          <p:nvPr/>
        </p:nvSpPr>
        <p:spPr>
          <a:xfrm rot="16200000">
            <a:off x="1066786" y="8255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a:ln>
                <a:noFill/>
              </a:ln>
              <a:solidFill>
                <a:prstClr val="black"/>
              </a:solidFill>
              <a:effectLst/>
              <a:uLnTx/>
              <a:uFillTx/>
              <a:latin typeface="Calibri"/>
              <a:ea typeface="+mn-ea"/>
              <a:cs typeface="+mn-cs"/>
            </a:endParaRPr>
          </a:p>
        </p:txBody>
      </p:sp>
      <p:sp>
        <p:nvSpPr>
          <p:cNvPr id="20" name="TextBox 8">
            <a:extLst>
              <a:ext uri="{FF2B5EF4-FFF2-40B4-BE49-F238E27FC236}">
                <a16:creationId xmlns:a16="http://schemas.microsoft.com/office/drawing/2014/main" id="{D30CFFC9-0910-4AEB-ACCE-4FB39BBB51EE}"/>
              </a:ext>
            </a:extLst>
          </p:cNvPr>
          <p:cNvSpPr txBox="1"/>
          <p:nvPr/>
        </p:nvSpPr>
        <p:spPr>
          <a:xfrm>
            <a:off x="1664208" y="8191500"/>
            <a:ext cx="11049000" cy="523220"/>
          </a:xfrm>
          <a:prstGeom prst="rect">
            <a:avLst/>
          </a:prstGeom>
          <a:noFill/>
        </p:spPr>
        <p:txBody>
          <a:bodyPr wrap="square" lIns="108000" rIns="108000" rtlCol="0">
            <a:spAutoFit/>
          </a:bodyPr>
          <a:lstStyle/>
          <a:p>
            <a:r>
              <a:rPr lang="en-GB" altLang="ko-KR" sz="2800">
                <a:solidFill>
                  <a:srgbClr val="243255"/>
                </a:solidFill>
                <a:cs typeface="Arial" pitchFamily="34" charset="0"/>
              </a:rPr>
              <a:t>Spiegare il quadro di riferimento del pensiero progettuale (design thinking)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77407840"/>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046988"/>
          </a:xfrm>
          <a:prstGeom prst="rect">
            <a:avLst/>
          </a:prstGeom>
          <a:noFill/>
          <a:ln>
            <a:solidFill>
              <a:srgbClr val="E12227"/>
            </a:solidFill>
          </a:ln>
        </p:spPr>
        <p:txBody>
          <a:bodyPr wrap="square" rtlCol="0">
            <a:spAutoFit/>
          </a:bodyPr>
          <a:lstStyle/>
          <a:p>
            <a:pPr algn="ctr"/>
            <a:r>
              <a:rPr lang="en-US" altLang="ko-KR" sz="3200" i="1" dirty="0">
                <a:solidFill>
                  <a:srgbClr val="002060"/>
                </a:solidFill>
              </a:rPr>
              <a:t>"La </a:t>
            </a:r>
            <a:r>
              <a:rPr lang="en-US" altLang="ko-KR" sz="3200" i="1" dirty="0" err="1">
                <a:solidFill>
                  <a:srgbClr val="002060"/>
                </a:solidFill>
              </a:rPr>
              <a:t>chiave</a:t>
            </a:r>
            <a:r>
              <a:rPr lang="en-US" altLang="ko-KR" sz="3200" i="1" dirty="0">
                <a:solidFill>
                  <a:srgbClr val="002060"/>
                </a:solidFill>
              </a:rPr>
              <a:t> per </a:t>
            </a:r>
            <a:r>
              <a:rPr lang="en-US" altLang="ko-KR" sz="3200" i="1" dirty="0" err="1">
                <a:solidFill>
                  <a:srgbClr val="002060"/>
                </a:solidFill>
              </a:rPr>
              <a:t>sciogliere</a:t>
            </a:r>
            <a:r>
              <a:rPr lang="en-US" altLang="ko-KR" sz="3200" i="1" dirty="0">
                <a:solidFill>
                  <a:srgbClr val="002060"/>
                </a:solidFill>
              </a:rPr>
              <a:t> </a:t>
            </a:r>
            <a:r>
              <a:rPr lang="en-US" altLang="ko-KR" sz="3200" i="1" dirty="0" err="1">
                <a:solidFill>
                  <a:srgbClr val="002060"/>
                </a:solidFill>
              </a:rPr>
              <a:t>i</a:t>
            </a:r>
            <a:r>
              <a:rPr lang="en-US" altLang="ko-KR" sz="3200" i="1" dirty="0">
                <a:solidFill>
                  <a:srgbClr val="002060"/>
                </a:solidFill>
              </a:rPr>
              <a:t> </a:t>
            </a:r>
            <a:r>
              <a:rPr lang="en-US" altLang="ko-KR" sz="3200" i="1" dirty="0" err="1">
                <a:solidFill>
                  <a:srgbClr val="002060"/>
                </a:solidFill>
              </a:rPr>
              <a:t>blocchi</a:t>
            </a:r>
            <a:r>
              <a:rPr lang="en-US" altLang="ko-KR" sz="3200" i="1" dirty="0">
                <a:solidFill>
                  <a:srgbClr val="002060"/>
                </a:solidFill>
              </a:rPr>
              <a:t> </a:t>
            </a:r>
            <a:r>
              <a:rPr lang="en-US" altLang="ko-KR" sz="3200" i="1" dirty="0" err="1">
                <a:solidFill>
                  <a:srgbClr val="002060"/>
                </a:solidFill>
              </a:rPr>
              <a:t>alla</a:t>
            </a:r>
            <a:r>
              <a:rPr lang="en-US" altLang="ko-KR" sz="3200" i="1" dirty="0">
                <a:solidFill>
                  <a:srgbClr val="002060"/>
                </a:solidFill>
              </a:rPr>
              <a:t> </a:t>
            </a:r>
            <a:r>
              <a:rPr lang="en-US" altLang="ko-KR" sz="3200" i="1" dirty="0" err="1">
                <a:solidFill>
                  <a:srgbClr val="002060"/>
                </a:solidFill>
              </a:rPr>
              <a:t>creatività</a:t>
            </a:r>
            <a:r>
              <a:rPr lang="en-US" altLang="ko-KR" sz="3200" i="1" dirty="0">
                <a:solidFill>
                  <a:srgbClr val="002060"/>
                </a:solidFill>
              </a:rPr>
              <a:t> </a:t>
            </a:r>
            <a:r>
              <a:rPr lang="en-US" altLang="ko-KR" sz="3200" i="1" dirty="0" err="1">
                <a:solidFill>
                  <a:srgbClr val="002060"/>
                </a:solidFill>
              </a:rPr>
              <a:t>sta</a:t>
            </a:r>
            <a:r>
              <a:rPr lang="en-US" altLang="ko-KR" sz="3200" i="1" dirty="0">
                <a:solidFill>
                  <a:srgbClr val="002060"/>
                </a:solidFill>
              </a:rPr>
              <a:t> </a:t>
            </a:r>
            <a:r>
              <a:rPr lang="en-US" altLang="ko-KR" sz="3200" i="1" dirty="0" err="1">
                <a:solidFill>
                  <a:srgbClr val="002060"/>
                </a:solidFill>
              </a:rPr>
              <a:t>nel</a:t>
            </a:r>
            <a:r>
              <a:rPr lang="en-US" altLang="ko-KR" sz="3200" i="1" dirty="0">
                <a:solidFill>
                  <a:srgbClr val="002060"/>
                </a:solidFill>
              </a:rPr>
              <a:t> </a:t>
            </a:r>
            <a:r>
              <a:rPr lang="en-US" altLang="ko-KR" sz="3200" i="1" dirty="0" err="1">
                <a:solidFill>
                  <a:srgbClr val="002060"/>
                </a:solidFill>
              </a:rPr>
              <a:t>tipo</a:t>
            </a:r>
            <a:r>
              <a:rPr lang="en-US" altLang="ko-KR" sz="3200" i="1" dirty="0">
                <a:solidFill>
                  <a:srgbClr val="002060"/>
                </a:solidFill>
              </a:rPr>
              <a:t> di </a:t>
            </a:r>
            <a:r>
              <a:rPr lang="en-US" altLang="ko-KR" sz="3200" i="1" dirty="0" err="1">
                <a:solidFill>
                  <a:srgbClr val="002060"/>
                </a:solidFill>
              </a:rPr>
              <a:t>autostima</a:t>
            </a:r>
            <a:r>
              <a:rPr lang="en-US" altLang="ko-KR" sz="3200" i="1" dirty="0">
                <a:solidFill>
                  <a:srgbClr val="002060"/>
                </a:solidFill>
              </a:rPr>
              <a:t> </a:t>
            </a:r>
            <a:r>
              <a:rPr lang="en-US" altLang="ko-KR" sz="3200" i="1" dirty="0" err="1">
                <a:solidFill>
                  <a:srgbClr val="002060"/>
                </a:solidFill>
              </a:rPr>
              <a:t>che</a:t>
            </a:r>
            <a:r>
              <a:rPr lang="en-US" altLang="ko-KR" sz="3200" i="1" dirty="0">
                <a:solidFill>
                  <a:srgbClr val="002060"/>
                </a:solidFill>
              </a:rPr>
              <a:t> </a:t>
            </a:r>
            <a:r>
              <a:rPr lang="en-US" altLang="ko-KR" sz="3200" i="1" dirty="0" err="1">
                <a:solidFill>
                  <a:srgbClr val="002060"/>
                </a:solidFill>
              </a:rPr>
              <a:t>prospera</a:t>
            </a:r>
            <a:r>
              <a:rPr lang="en-US" altLang="ko-KR" sz="3200" i="1" dirty="0">
                <a:solidFill>
                  <a:srgbClr val="002060"/>
                </a:solidFill>
              </a:rPr>
              <a:t> in </a:t>
            </a:r>
            <a:r>
              <a:rPr lang="en-US" altLang="ko-KR" sz="3200" i="1" dirty="0" err="1">
                <a:solidFill>
                  <a:srgbClr val="002060"/>
                </a:solidFill>
              </a:rPr>
              <a:t>un'organizzazione</a:t>
            </a:r>
            <a:r>
              <a:rPr lang="en-US" altLang="ko-KR" sz="3200" i="1" dirty="0">
                <a:solidFill>
                  <a:srgbClr val="002060"/>
                </a:solidFill>
              </a:rPr>
              <a:t> </a:t>
            </a:r>
            <a:r>
              <a:rPr lang="en-US" altLang="ko-KR" sz="3200" i="1" dirty="0" err="1">
                <a:solidFill>
                  <a:srgbClr val="002060"/>
                </a:solidFill>
              </a:rPr>
              <a:t>aperta</a:t>
            </a:r>
            <a:r>
              <a:rPr lang="en-US" altLang="ko-KR" sz="3200" i="1" dirty="0">
                <a:solidFill>
                  <a:srgbClr val="002060"/>
                </a:solidFill>
              </a:rPr>
              <a:t> e </a:t>
            </a:r>
            <a:r>
              <a:rPr lang="en-US" altLang="ko-KR" sz="3200" i="1" dirty="0" err="1">
                <a:solidFill>
                  <a:srgbClr val="002060"/>
                </a:solidFill>
              </a:rPr>
              <a:t>sincera</a:t>
            </a:r>
            <a:r>
              <a:rPr lang="en-US" altLang="ko-KR" sz="3200" i="1" dirty="0">
                <a:solidFill>
                  <a:srgbClr val="002060"/>
                </a:solidFill>
              </a:rPr>
              <a:t>, dove </a:t>
            </a:r>
            <a:r>
              <a:rPr lang="en-US" altLang="ko-KR" sz="3200" i="1" dirty="0" err="1">
                <a:solidFill>
                  <a:srgbClr val="002060"/>
                </a:solidFill>
              </a:rPr>
              <a:t>ognuno</a:t>
            </a:r>
            <a:r>
              <a:rPr lang="en-US" altLang="ko-KR" sz="3200" i="1" dirty="0">
                <a:solidFill>
                  <a:srgbClr val="002060"/>
                </a:solidFill>
              </a:rPr>
              <a:t> </a:t>
            </a:r>
            <a:r>
              <a:rPr lang="en-US" altLang="ko-KR" sz="3200" i="1" dirty="0" err="1">
                <a:solidFill>
                  <a:srgbClr val="002060"/>
                </a:solidFill>
              </a:rPr>
              <a:t>può</a:t>
            </a:r>
            <a:r>
              <a:rPr lang="en-US" altLang="ko-KR" sz="3200" i="1" dirty="0">
                <a:solidFill>
                  <a:srgbClr val="002060"/>
                </a:solidFill>
              </a:rPr>
              <a:t> </a:t>
            </a:r>
            <a:r>
              <a:rPr lang="en-US" altLang="ko-KR" sz="3200" i="1" dirty="0" err="1">
                <a:solidFill>
                  <a:srgbClr val="002060"/>
                </a:solidFill>
              </a:rPr>
              <a:t>esprimere</a:t>
            </a:r>
            <a:r>
              <a:rPr lang="en-US" altLang="ko-KR" sz="3200" i="1" dirty="0">
                <a:solidFill>
                  <a:srgbClr val="002060"/>
                </a:solidFill>
              </a:rPr>
              <a:t> </a:t>
            </a:r>
            <a:r>
              <a:rPr lang="en-US" altLang="ko-KR" sz="3200" i="1" dirty="0" err="1">
                <a:solidFill>
                  <a:srgbClr val="002060"/>
                </a:solidFill>
              </a:rPr>
              <a:t>apertamente</a:t>
            </a:r>
            <a:r>
              <a:rPr lang="en-US" altLang="ko-KR" sz="3200" i="1" dirty="0">
                <a:solidFill>
                  <a:srgbClr val="002060"/>
                </a:solidFill>
              </a:rPr>
              <a:t> le </a:t>
            </a:r>
            <a:r>
              <a:rPr lang="en-US" altLang="ko-KR" sz="3200" i="1" dirty="0" err="1">
                <a:solidFill>
                  <a:srgbClr val="002060"/>
                </a:solidFill>
              </a:rPr>
              <a:t>proprie</a:t>
            </a:r>
            <a:r>
              <a:rPr lang="en-US" altLang="ko-KR" sz="3200" i="1" dirty="0">
                <a:solidFill>
                  <a:srgbClr val="002060"/>
                </a:solidFill>
              </a:rPr>
              <a:t> </a:t>
            </a:r>
            <a:r>
              <a:rPr lang="en-US" altLang="ko-KR" sz="3200" i="1" dirty="0" err="1">
                <a:solidFill>
                  <a:srgbClr val="002060"/>
                </a:solidFill>
              </a:rPr>
              <a:t>preoccupazioni</a:t>
            </a:r>
            <a:r>
              <a:rPr lang="en-US" altLang="ko-KR" sz="3200" i="1" dirty="0">
                <a:solidFill>
                  <a:srgbClr val="002060"/>
                </a:solidFill>
              </a:rPr>
              <a:t> e la </a:t>
            </a:r>
            <a:r>
              <a:rPr lang="en-US" altLang="ko-KR" sz="3200" i="1" dirty="0" err="1">
                <a:solidFill>
                  <a:srgbClr val="002060"/>
                </a:solidFill>
              </a:rPr>
              <a:t>sua</a:t>
            </a:r>
            <a:r>
              <a:rPr lang="en-US" altLang="ko-KR" sz="3200" i="1" dirty="0">
                <a:solidFill>
                  <a:srgbClr val="002060"/>
                </a:solidFill>
              </a:rPr>
              <a:t> </a:t>
            </a:r>
            <a:r>
              <a:rPr lang="en-US" altLang="ko-KR" sz="3200" i="1" dirty="0" err="1">
                <a:solidFill>
                  <a:srgbClr val="002060"/>
                </a:solidFill>
              </a:rPr>
              <a:t>umanità</a:t>
            </a:r>
            <a:r>
              <a:rPr lang="en-US" altLang="ko-KR" sz="3200" i="1" dirty="0">
                <a:solidFill>
                  <a:srgbClr val="002060"/>
                </a:solidFill>
              </a:rPr>
              <a:t> </a:t>
            </a:r>
            <a:r>
              <a:rPr lang="en-US" altLang="ko-KR" sz="3200" i="1" dirty="0" err="1">
                <a:solidFill>
                  <a:srgbClr val="002060"/>
                </a:solidFill>
              </a:rPr>
              <a:t>viene</a:t>
            </a:r>
            <a:r>
              <a:rPr lang="en-US" altLang="ko-KR" sz="3200" i="1" dirty="0">
                <a:solidFill>
                  <a:srgbClr val="002060"/>
                </a:solidFill>
              </a:rPr>
              <a:t> </a:t>
            </a:r>
            <a:r>
              <a:rPr lang="en-US" altLang="ko-KR" sz="3200" i="1" dirty="0" err="1">
                <a:solidFill>
                  <a:srgbClr val="002060"/>
                </a:solidFill>
              </a:rPr>
              <a:t>accettata</a:t>
            </a:r>
            <a:r>
              <a:rPr lang="en-US" altLang="ko-KR" sz="3200" i="1" dirty="0">
                <a:solidFill>
                  <a:srgbClr val="002060"/>
                </a:solidFill>
              </a:rPr>
              <a:t>. </a:t>
            </a:r>
            <a:r>
              <a:rPr lang="en-US" altLang="ko-KR" sz="3200" i="1" dirty="0" err="1">
                <a:solidFill>
                  <a:srgbClr val="002060"/>
                </a:solidFill>
              </a:rPr>
              <a:t>Quando</a:t>
            </a:r>
            <a:r>
              <a:rPr lang="en-US" altLang="ko-KR" sz="3200" i="1" dirty="0">
                <a:solidFill>
                  <a:srgbClr val="002060"/>
                </a:solidFill>
              </a:rPr>
              <a:t> </a:t>
            </a:r>
            <a:r>
              <a:rPr lang="en-US" altLang="ko-KR" sz="3200" i="1" dirty="0" err="1">
                <a:solidFill>
                  <a:srgbClr val="002060"/>
                </a:solidFill>
              </a:rPr>
              <a:t>possiamo</a:t>
            </a:r>
            <a:r>
              <a:rPr lang="en-US" altLang="ko-KR" sz="3200" i="1" dirty="0">
                <a:solidFill>
                  <a:srgbClr val="002060"/>
                </a:solidFill>
              </a:rPr>
              <a:t> </a:t>
            </a:r>
            <a:r>
              <a:rPr lang="en-US" altLang="ko-KR" sz="3200" i="1" dirty="0" err="1">
                <a:solidFill>
                  <a:srgbClr val="002060"/>
                </a:solidFill>
              </a:rPr>
              <a:t>concentrarci</a:t>
            </a:r>
            <a:r>
              <a:rPr lang="en-US" altLang="ko-KR" sz="3200" i="1" dirty="0">
                <a:solidFill>
                  <a:srgbClr val="002060"/>
                </a:solidFill>
              </a:rPr>
              <a:t> sui </a:t>
            </a:r>
            <a:r>
              <a:rPr lang="en-US" altLang="ko-KR" sz="3200" i="1" dirty="0" err="1">
                <a:solidFill>
                  <a:srgbClr val="002060"/>
                </a:solidFill>
              </a:rPr>
              <a:t>problemi</a:t>
            </a:r>
            <a:r>
              <a:rPr lang="en-US" altLang="ko-KR" sz="3200" i="1" dirty="0">
                <a:solidFill>
                  <a:srgbClr val="002060"/>
                </a:solidFill>
              </a:rPr>
              <a:t> </a:t>
            </a:r>
            <a:r>
              <a:rPr lang="en-US" altLang="ko-KR" sz="3200" i="1" dirty="0" err="1">
                <a:solidFill>
                  <a:srgbClr val="002060"/>
                </a:solidFill>
              </a:rPr>
              <a:t>piuttosto</a:t>
            </a:r>
            <a:r>
              <a:rPr lang="en-US" altLang="ko-KR" sz="3200" i="1" dirty="0">
                <a:solidFill>
                  <a:srgbClr val="002060"/>
                </a:solidFill>
              </a:rPr>
              <a:t> </a:t>
            </a:r>
            <a:r>
              <a:rPr lang="en-US" altLang="ko-KR" sz="3200" i="1" dirty="0" err="1">
                <a:solidFill>
                  <a:srgbClr val="002060"/>
                </a:solidFill>
              </a:rPr>
              <a:t>che</a:t>
            </a:r>
            <a:r>
              <a:rPr lang="en-US" altLang="ko-KR" sz="3200" i="1" dirty="0">
                <a:solidFill>
                  <a:srgbClr val="002060"/>
                </a:solidFill>
              </a:rPr>
              <a:t> </a:t>
            </a:r>
            <a:r>
              <a:rPr lang="en-US" altLang="ko-KR" sz="3200" i="1" dirty="0" err="1">
                <a:solidFill>
                  <a:srgbClr val="002060"/>
                </a:solidFill>
              </a:rPr>
              <a:t>sulle</a:t>
            </a:r>
            <a:r>
              <a:rPr lang="en-US" altLang="ko-KR" sz="3200" i="1" dirty="0">
                <a:solidFill>
                  <a:srgbClr val="002060"/>
                </a:solidFill>
              </a:rPr>
              <a:t> </a:t>
            </a:r>
            <a:r>
              <a:rPr lang="en-US" altLang="ko-KR" sz="3200" i="1" dirty="0" err="1">
                <a:solidFill>
                  <a:srgbClr val="002060"/>
                </a:solidFill>
              </a:rPr>
              <a:t>difese</a:t>
            </a:r>
            <a:r>
              <a:rPr lang="en-US" altLang="ko-KR" sz="3200" i="1" dirty="0">
                <a:solidFill>
                  <a:srgbClr val="002060"/>
                </a:solidFill>
              </a:rPr>
              <a:t>, e </a:t>
            </a:r>
            <a:r>
              <a:rPr lang="en-US" altLang="ko-KR" sz="3200" i="1" dirty="0" err="1">
                <a:solidFill>
                  <a:srgbClr val="002060"/>
                </a:solidFill>
              </a:rPr>
              <a:t>quando</a:t>
            </a:r>
            <a:r>
              <a:rPr lang="en-US" altLang="ko-KR" sz="3200" i="1" dirty="0">
                <a:solidFill>
                  <a:srgbClr val="002060"/>
                </a:solidFill>
              </a:rPr>
              <a:t> tutti ci </a:t>
            </a:r>
            <a:r>
              <a:rPr lang="en-US" altLang="ko-KR" sz="3200" i="1" dirty="0" err="1">
                <a:solidFill>
                  <a:srgbClr val="002060"/>
                </a:solidFill>
              </a:rPr>
              <a:t>sentiamo</a:t>
            </a:r>
            <a:r>
              <a:rPr lang="en-US" altLang="ko-KR" sz="3200" i="1" dirty="0">
                <a:solidFill>
                  <a:srgbClr val="002060"/>
                </a:solidFill>
              </a:rPr>
              <a:t> </a:t>
            </a:r>
            <a:r>
              <a:rPr lang="en-US" altLang="ko-KR" sz="3200" i="1" dirty="0" err="1">
                <a:solidFill>
                  <a:srgbClr val="002060"/>
                </a:solidFill>
              </a:rPr>
              <a:t>sicuri</a:t>
            </a:r>
            <a:r>
              <a:rPr lang="en-US" altLang="ko-KR" sz="3200" i="1" dirty="0">
                <a:solidFill>
                  <a:srgbClr val="002060"/>
                </a:solidFill>
              </a:rPr>
              <a:t> </a:t>
            </a:r>
            <a:r>
              <a:rPr lang="en-US" altLang="ko-KR" sz="3200" i="1" dirty="0" err="1">
                <a:solidFill>
                  <a:srgbClr val="002060"/>
                </a:solidFill>
              </a:rPr>
              <a:t>nel</a:t>
            </a:r>
            <a:r>
              <a:rPr lang="en-US" altLang="ko-KR" sz="3200" i="1" dirty="0">
                <a:solidFill>
                  <a:srgbClr val="002060"/>
                </a:solidFill>
              </a:rPr>
              <a:t> </a:t>
            </a:r>
            <a:r>
              <a:rPr lang="en-US" altLang="ko-KR" sz="3200" i="1" dirty="0" err="1">
                <a:solidFill>
                  <a:srgbClr val="002060"/>
                </a:solidFill>
              </a:rPr>
              <a:t>riconoscere</a:t>
            </a:r>
            <a:r>
              <a:rPr lang="en-US" altLang="ko-KR" sz="3200" i="1" dirty="0">
                <a:solidFill>
                  <a:srgbClr val="002060"/>
                </a:solidFill>
              </a:rPr>
              <a:t> le </a:t>
            </a:r>
            <a:r>
              <a:rPr lang="en-US" altLang="ko-KR" sz="3200" i="1" dirty="0" err="1">
                <a:solidFill>
                  <a:srgbClr val="002060"/>
                </a:solidFill>
              </a:rPr>
              <a:t>nostre</a:t>
            </a:r>
            <a:r>
              <a:rPr lang="en-US" altLang="ko-KR" sz="3200" i="1" dirty="0">
                <a:solidFill>
                  <a:srgbClr val="002060"/>
                </a:solidFill>
              </a:rPr>
              <a:t> </a:t>
            </a:r>
            <a:r>
              <a:rPr lang="en-US" altLang="ko-KR" sz="3200" i="1" dirty="0" err="1">
                <a:solidFill>
                  <a:srgbClr val="002060"/>
                </a:solidFill>
              </a:rPr>
              <a:t>paure</a:t>
            </a:r>
            <a:r>
              <a:rPr lang="en-US" altLang="ko-KR" sz="3200" i="1" dirty="0">
                <a:solidFill>
                  <a:srgbClr val="002060"/>
                </a:solidFill>
              </a:rPr>
              <a:t>, </a:t>
            </a:r>
            <a:r>
              <a:rPr lang="en-US" altLang="ko-KR" sz="3200" i="1" dirty="0" err="1">
                <a:solidFill>
                  <a:srgbClr val="002060"/>
                </a:solidFill>
              </a:rPr>
              <a:t>l'organizzazione</a:t>
            </a:r>
            <a:r>
              <a:rPr lang="en-US" altLang="ko-KR" sz="3200" i="1" dirty="0">
                <a:solidFill>
                  <a:srgbClr val="002060"/>
                </a:solidFill>
              </a:rPr>
              <a:t> </a:t>
            </a:r>
            <a:r>
              <a:rPr lang="en-US" altLang="ko-KR" sz="3200" i="1" dirty="0" err="1">
                <a:solidFill>
                  <a:srgbClr val="002060"/>
                </a:solidFill>
              </a:rPr>
              <a:t>diventa</a:t>
            </a:r>
            <a:r>
              <a:rPr lang="en-US" altLang="ko-KR" sz="3200" i="1" dirty="0">
                <a:solidFill>
                  <a:srgbClr val="002060"/>
                </a:solidFill>
              </a:rPr>
              <a:t> una </a:t>
            </a:r>
            <a:r>
              <a:rPr lang="en-US" altLang="ko-KR" sz="3200" i="1" dirty="0" err="1">
                <a:solidFill>
                  <a:srgbClr val="002060"/>
                </a:solidFill>
              </a:rPr>
              <a:t>comunità</a:t>
            </a:r>
            <a:r>
              <a:rPr lang="en-US" altLang="ko-KR" sz="3200" i="1" dirty="0">
                <a:solidFill>
                  <a:srgbClr val="002060"/>
                </a:solidFill>
              </a:rPr>
              <a:t> </a:t>
            </a:r>
            <a:r>
              <a:rPr lang="en-US" altLang="ko-KR" sz="3200" i="1" dirty="0" err="1">
                <a:solidFill>
                  <a:srgbClr val="002060"/>
                </a:solidFill>
              </a:rPr>
              <a:t>che</a:t>
            </a:r>
            <a:r>
              <a:rPr lang="en-US" altLang="ko-KR" sz="3200" i="1" dirty="0">
                <a:solidFill>
                  <a:srgbClr val="002060"/>
                </a:solidFill>
              </a:rPr>
              <a:t> </a:t>
            </a:r>
            <a:r>
              <a:rPr lang="en-US" altLang="ko-KR" sz="3200" i="1" dirty="0" err="1">
                <a:solidFill>
                  <a:srgbClr val="002060"/>
                </a:solidFill>
              </a:rPr>
              <a:t>aiuta</a:t>
            </a:r>
            <a:r>
              <a:rPr lang="en-US" altLang="ko-KR" sz="3200" i="1" dirty="0">
                <a:solidFill>
                  <a:srgbClr val="002060"/>
                </a:solidFill>
              </a:rPr>
              <a:t> </a:t>
            </a:r>
            <a:r>
              <a:rPr lang="en-US" altLang="ko-KR" sz="3200" i="1" dirty="0" err="1">
                <a:solidFill>
                  <a:srgbClr val="002060"/>
                </a:solidFill>
              </a:rPr>
              <a:t>ogni</a:t>
            </a:r>
            <a:r>
              <a:rPr lang="en-US" altLang="ko-KR" sz="3200" i="1" dirty="0">
                <a:solidFill>
                  <a:srgbClr val="002060"/>
                </a:solidFill>
              </a:rPr>
              <a:t> persona a </a:t>
            </a:r>
            <a:r>
              <a:rPr lang="en-US" altLang="ko-KR" sz="3200" i="1" dirty="0" err="1">
                <a:solidFill>
                  <a:srgbClr val="002060"/>
                </a:solidFill>
              </a:rPr>
              <a:t>identificare</a:t>
            </a:r>
            <a:r>
              <a:rPr lang="en-US" altLang="ko-KR" sz="3200" i="1" dirty="0">
                <a:solidFill>
                  <a:srgbClr val="002060"/>
                </a:solidFill>
              </a:rPr>
              <a:t> e </a:t>
            </a:r>
            <a:r>
              <a:rPr lang="en-US" altLang="ko-KR" sz="3200" i="1" dirty="0" err="1">
                <a:solidFill>
                  <a:srgbClr val="002060"/>
                </a:solidFill>
              </a:rPr>
              <a:t>rimuovere</a:t>
            </a:r>
            <a:r>
              <a:rPr lang="en-US" altLang="ko-KR" sz="3200" i="1" dirty="0">
                <a:solidFill>
                  <a:srgbClr val="002060"/>
                </a:solidFill>
              </a:rPr>
              <a:t> </a:t>
            </a:r>
            <a:r>
              <a:rPr lang="en-US" altLang="ko-KR" sz="3200" i="1" dirty="0" err="1">
                <a:solidFill>
                  <a:srgbClr val="002060"/>
                </a:solidFill>
              </a:rPr>
              <a:t>questi</a:t>
            </a:r>
            <a:r>
              <a:rPr lang="en-US" altLang="ko-KR" sz="3200" i="1" dirty="0">
                <a:solidFill>
                  <a:srgbClr val="002060"/>
                </a:solidFill>
              </a:rPr>
              <a:t> </a:t>
            </a:r>
            <a:r>
              <a:rPr lang="en-US" altLang="ko-KR" sz="3200" i="1" dirty="0" err="1">
                <a:solidFill>
                  <a:srgbClr val="002060"/>
                </a:solidFill>
              </a:rPr>
              <a:t>blocchi</a:t>
            </a:r>
            <a:r>
              <a:rPr lang="en-US" altLang="ko-KR" sz="3200" i="1" dirty="0">
                <a:solidFill>
                  <a:srgbClr val="002060"/>
                </a:solidFill>
              </a:rPr>
              <a:t> e a </a:t>
            </a:r>
            <a:r>
              <a:rPr lang="en-US" altLang="ko-KR" sz="3200" i="1" dirty="0" err="1">
                <a:solidFill>
                  <a:srgbClr val="002060"/>
                </a:solidFill>
              </a:rPr>
              <a:t>sperimentare</a:t>
            </a:r>
            <a:r>
              <a:rPr lang="en-US" altLang="ko-KR" sz="3200" i="1" dirty="0">
                <a:solidFill>
                  <a:srgbClr val="002060"/>
                </a:solidFill>
              </a:rPr>
              <a:t> una </a:t>
            </a:r>
            <a:r>
              <a:rPr lang="en-US" altLang="ko-KR" sz="3200" i="1" dirty="0" err="1">
                <a:solidFill>
                  <a:srgbClr val="002060"/>
                </a:solidFill>
              </a:rPr>
              <a:t>creatività</a:t>
            </a:r>
            <a:r>
              <a:rPr lang="en-US" altLang="ko-KR" sz="3200" i="1" dirty="0">
                <a:solidFill>
                  <a:srgbClr val="002060"/>
                </a:solidFill>
              </a:rPr>
              <a:t> in </a:t>
            </a:r>
            <a:r>
              <a:rPr lang="en-US" altLang="ko-KR" sz="3200" i="1" dirty="0" err="1">
                <a:solidFill>
                  <a:srgbClr val="002060"/>
                </a:solidFill>
              </a:rPr>
              <a:t>ascesa</a:t>
            </a:r>
            <a:r>
              <a:rPr lang="en-US" altLang="ko-KR" sz="3200" i="1" dirty="0">
                <a:solidFill>
                  <a:srgbClr val="002060"/>
                </a:solidFill>
              </a:rPr>
              <a:t>" (Schutz, 1995).</a:t>
            </a:r>
          </a:p>
        </p:txBody>
      </p:sp>
    </p:spTree>
    <p:extLst>
      <p:ext uri="{BB962C8B-B14F-4D97-AF65-F5344CB8AC3E}">
        <p14:creationId xmlns:p14="http://schemas.microsoft.com/office/powerpoint/2010/main" val="179991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62644658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401205"/>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rgbClr val="002060"/>
                </a:solidFill>
              </a:rPr>
              <a:t>La </a:t>
            </a:r>
            <a:r>
              <a:rPr lang="en-US" altLang="ko-KR" sz="2800" i="1" dirty="0" err="1">
                <a:solidFill>
                  <a:srgbClr val="002060"/>
                </a:solidFill>
              </a:rPr>
              <a:t>creatività</a:t>
            </a:r>
            <a:r>
              <a:rPr lang="en-US" altLang="ko-KR" sz="2800" i="1" dirty="0">
                <a:solidFill>
                  <a:srgbClr val="002060"/>
                </a:solidFill>
              </a:rPr>
              <a:t> di </a:t>
            </a:r>
            <a:r>
              <a:rPr lang="en-US" altLang="ko-KR" sz="2800" i="1" dirty="0" err="1">
                <a:solidFill>
                  <a:srgbClr val="002060"/>
                </a:solidFill>
              </a:rPr>
              <a:t>squadra</a:t>
            </a:r>
            <a:r>
              <a:rPr lang="en-US" altLang="ko-KR" sz="2800" i="1" dirty="0">
                <a:solidFill>
                  <a:srgbClr val="002060"/>
                </a:solidFill>
              </a:rPr>
              <a:t> </a:t>
            </a:r>
            <a:r>
              <a:rPr lang="en-US" altLang="ko-KR" sz="2800" i="1" dirty="0" err="1">
                <a:solidFill>
                  <a:srgbClr val="002060"/>
                </a:solidFill>
              </a:rPr>
              <a:t>può</a:t>
            </a:r>
            <a:r>
              <a:rPr lang="en-US" altLang="ko-KR" sz="2800" i="1" dirty="0">
                <a:solidFill>
                  <a:srgbClr val="002060"/>
                </a:solidFill>
              </a:rPr>
              <a:t> </a:t>
            </a:r>
            <a:r>
              <a:rPr lang="en-US" altLang="ko-KR" sz="2800" i="1" dirty="0" err="1">
                <a:solidFill>
                  <a:srgbClr val="002060"/>
                </a:solidFill>
              </a:rPr>
              <a:t>essere</a:t>
            </a:r>
            <a:r>
              <a:rPr lang="en-US" altLang="ko-KR" sz="2800" i="1" dirty="0">
                <a:solidFill>
                  <a:srgbClr val="002060"/>
                </a:solidFill>
              </a:rPr>
              <a:t> </a:t>
            </a:r>
            <a:r>
              <a:rPr lang="en-US" altLang="ko-KR" sz="2800" i="1" dirty="0" err="1">
                <a:solidFill>
                  <a:srgbClr val="002060"/>
                </a:solidFill>
              </a:rPr>
              <a:t>definita</a:t>
            </a:r>
            <a:r>
              <a:rPr lang="en-US" altLang="ko-KR" sz="2800" i="1" dirty="0">
                <a:solidFill>
                  <a:srgbClr val="002060"/>
                </a:solidFill>
              </a:rPr>
              <a:t> come la </a:t>
            </a:r>
            <a:r>
              <a:rPr lang="en-US" altLang="ko-KR" sz="2800" i="1" dirty="0" err="1">
                <a:solidFill>
                  <a:srgbClr val="002060"/>
                </a:solidFill>
              </a:rPr>
              <a:t>novità</a:t>
            </a:r>
            <a:r>
              <a:rPr lang="en-US" altLang="ko-KR" sz="2800" i="1" dirty="0">
                <a:solidFill>
                  <a:srgbClr val="002060"/>
                </a:solidFill>
              </a:rPr>
              <a:t> e </a:t>
            </a:r>
            <a:r>
              <a:rPr lang="en-US" altLang="ko-KR" sz="2800" i="1" dirty="0" err="1">
                <a:solidFill>
                  <a:srgbClr val="002060"/>
                </a:solidFill>
              </a:rPr>
              <a:t>l'utilità</a:t>
            </a:r>
            <a:r>
              <a:rPr lang="en-US" altLang="ko-KR" sz="2800" i="1" dirty="0">
                <a:solidFill>
                  <a:srgbClr val="002060"/>
                </a:solidFill>
              </a:rPr>
              <a:t> </a:t>
            </a:r>
            <a:r>
              <a:rPr lang="en-US" altLang="ko-KR" sz="2800" i="1" dirty="0" err="1">
                <a:solidFill>
                  <a:srgbClr val="002060"/>
                </a:solidFill>
              </a:rPr>
              <a:t>congiunte</a:t>
            </a:r>
            <a:r>
              <a:rPr lang="en-US" altLang="ko-KR" sz="2800" i="1" dirty="0">
                <a:solidFill>
                  <a:srgbClr val="002060"/>
                </a:solidFill>
              </a:rPr>
              <a:t> di </a:t>
            </a:r>
            <a:r>
              <a:rPr lang="en-US" altLang="ko-KR" sz="2800" i="1" dirty="0" err="1">
                <a:solidFill>
                  <a:srgbClr val="002060"/>
                </a:solidFill>
              </a:rPr>
              <a:t>un'idea</a:t>
            </a:r>
            <a:r>
              <a:rPr lang="en-US" altLang="ko-KR" sz="2800" i="1" dirty="0">
                <a:solidFill>
                  <a:srgbClr val="002060"/>
                </a:solidFill>
              </a:rPr>
              <a:t> finale </a:t>
            </a:r>
            <a:r>
              <a:rPr lang="en-US" altLang="ko-KR" sz="2800" i="1" dirty="0" err="1">
                <a:solidFill>
                  <a:srgbClr val="002060"/>
                </a:solidFill>
              </a:rPr>
              <a:t>sviluppata</a:t>
            </a:r>
            <a:r>
              <a:rPr lang="en-US" altLang="ko-KR" sz="2800" i="1" dirty="0">
                <a:solidFill>
                  <a:srgbClr val="002060"/>
                </a:solidFill>
              </a:rPr>
              <a:t> da un </a:t>
            </a:r>
            <a:r>
              <a:rPr lang="en-US" altLang="ko-KR" sz="2800" i="1" dirty="0" err="1">
                <a:solidFill>
                  <a:srgbClr val="002060"/>
                </a:solidFill>
              </a:rPr>
              <a:t>gruppo</a:t>
            </a:r>
            <a:r>
              <a:rPr lang="en-US" altLang="ko-KR" sz="2800" i="1" dirty="0">
                <a:solidFill>
                  <a:srgbClr val="002060"/>
                </a:solidFill>
              </a:rPr>
              <a:t> di </a:t>
            </a:r>
            <a:r>
              <a:rPr lang="en-US" altLang="ko-KR" sz="2800" i="1" dirty="0" err="1">
                <a:solidFill>
                  <a:srgbClr val="002060"/>
                </a:solidFill>
              </a:rPr>
              <a:t>persone</a:t>
            </a:r>
            <a:r>
              <a:rPr lang="en-US" altLang="ko-KR" sz="2800" i="1" dirty="0">
                <a:solidFill>
                  <a:srgbClr val="002060"/>
                </a:solidFill>
              </a:rPr>
              <a:t>.</a:t>
            </a:r>
          </a:p>
          <a:p>
            <a:pPr marL="457200" indent="-457200" algn="just">
              <a:buFont typeface="Wingdings" panose="05000000000000000000" pitchFamily="2" charset="2"/>
              <a:buChar char="q"/>
            </a:pPr>
            <a:endParaRPr lang="en-US" altLang="ko-KR" sz="2800" i="1" dirty="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Quattro </a:t>
            </a:r>
            <a:r>
              <a:rPr lang="en-US" altLang="ko-KR" sz="2800" i="1" dirty="0" err="1">
                <a:solidFill>
                  <a:srgbClr val="002060"/>
                </a:solidFill>
              </a:rPr>
              <a:t>modi</a:t>
            </a:r>
            <a:r>
              <a:rPr lang="en-US" altLang="ko-KR" sz="2800" i="1" dirty="0">
                <a:solidFill>
                  <a:srgbClr val="002060"/>
                </a:solidFill>
              </a:rPr>
              <a:t> per </a:t>
            </a:r>
            <a:r>
              <a:rPr lang="en-US" altLang="ko-KR" sz="2800" i="1" dirty="0" err="1">
                <a:solidFill>
                  <a:srgbClr val="002060"/>
                </a:solidFill>
              </a:rPr>
              <a:t>sostenere</a:t>
            </a:r>
            <a:r>
              <a:rPr lang="en-US" altLang="ko-KR" sz="2800" i="1" dirty="0">
                <a:solidFill>
                  <a:srgbClr val="002060"/>
                </a:solidFill>
              </a:rPr>
              <a:t> la scintilla </a:t>
            </a:r>
            <a:r>
              <a:rPr lang="en-US" altLang="ko-KR" sz="2800" i="1" dirty="0" err="1">
                <a:solidFill>
                  <a:srgbClr val="002060"/>
                </a:solidFill>
              </a:rPr>
              <a:t>creativa</a:t>
            </a:r>
            <a:r>
              <a:rPr lang="en-US" altLang="ko-KR" sz="2800" i="1" dirty="0">
                <a:solidFill>
                  <a:srgbClr val="002060"/>
                </a:solidFill>
              </a:rPr>
              <a:t> e lo </a:t>
            </a:r>
            <a:r>
              <a:rPr lang="en-US" altLang="ko-KR" sz="2800" i="1" dirty="0" err="1">
                <a:solidFill>
                  <a:srgbClr val="002060"/>
                </a:solidFill>
              </a:rPr>
              <a:t>scambio</a:t>
            </a:r>
            <a:r>
              <a:rPr lang="en-US" altLang="ko-KR" sz="2800" i="1" dirty="0">
                <a:solidFill>
                  <a:srgbClr val="002060"/>
                </a:solidFill>
              </a:rPr>
              <a:t> di idee </a:t>
            </a:r>
            <a:r>
              <a:rPr lang="en-US" altLang="ko-KR" sz="2800" i="1" dirty="0" err="1">
                <a:solidFill>
                  <a:srgbClr val="002060"/>
                </a:solidFill>
              </a:rPr>
              <a:t>sul</a:t>
            </a:r>
            <a:r>
              <a:rPr lang="en-US" altLang="ko-KR" sz="2800" i="1" dirty="0">
                <a:solidFill>
                  <a:srgbClr val="002060"/>
                </a:solidFill>
              </a:rPr>
              <a:t> </a:t>
            </a:r>
            <a:r>
              <a:rPr lang="en-US" altLang="ko-KR" sz="2800" i="1" dirty="0" err="1">
                <a:solidFill>
                  <a:srgbClr val="002060"/>
                </a:solidFill>
              </a:rPr>
              <a:t>lavoro</a:t>
            </a:r>
            <a:r>
              <a:rPr lang="en-US" altLang="ko-KR" sz="2800" i="1" dirty="0">
                <a:solidFill>
                  <a:srgbClr val="002060"/>
                </a:solidFill>
              </a:rPr>
              <a:t> (https://</a:t>
            </a:r>
            <a:r>
              <a:rPr lang="en-US" altLang="ko-KR" sz="2800" i="1" dirty="0" err="1">
                <a:solidFill>
                  <a:srgbClr val="002060"/>
                </a:solidFill>
              </a:rPr>
              <a:t>blog.flock.com</a:t>
            </a:r>
            <a:r>
              <a:rPr lang="en-US" altLang="ko-KR" sz="2800" i="1" dirty="0">
                <a:solidFill>
                  <a:srgbClr val="002060"/>
                </a:solidFill>
              </a:rPr>
              <a:t>/4-proven-ways-to-encourage-team-creativity): </a:t>
            </a:r>
          </a:p>
          <a:p>
            <a:pPr marL="457200" indent="-457200" algn="just">
              <a:buFont typeface="Wingdings" panose="05000000000000000000" pitchFamily="2" charset="2"/>
              <a:buChar char="q"/>
            </a:pPr>
            <a:endParaRPr lang="en-US" altLang="ko-KR" sz="2800" i="1" dirty="0">
              <a:solidFill>
                <a:srgbClr val="002060"/>
              </a:solidFill>
            </a:endParaRPr>
          </a:p>
          <a:p>
            <a:pPr marL="457200" indent="-457200" algn="just">
              <a:buFont typeface="Wingdings" panose="05000000000000000000" pitchFamily="2" charset="2"/>
              <a:buChar char="q"/>
            </a:pPr>
            <a:r>
              <a:rPr lang="en-US" altLang="ko-KR" sz="2800" i="1" dirty="0" err="1">
                <a:solidFill>
                  <a:srgbClr val="FF0000"/>
                </a:solidFill>
              </a:rPr>
              <a:t>Promuovere</a:t>
            </a:r>
            <a:r>
              <a:rPr lang="en-US" altLang="ko-KR" sz="2800" i="1" dirty="0">
                <a:solidFill>
                  <a:srgbClr val="FF0000"/>
                </a:solidFill>
              </a:rPr>
              <a:t> la </a:t>
            </a:r>
            <a:r>
              <a:rPr lang="en-US" altLang="ko-KR" sz="2800" i="1" dirty="0" err="1">
                <a:solidFill>
                  <a:srgbClr val="FF0000"/>
                </a:solidFill>
              </a:rPr>
              <a:t>flessibilità</a:t>
            </a:r>
            <a:r>
              <a:rPr lang="en-US" altLang="ko-KR" sz="2800" i="1" dirty="0">
                <a:solidFill>
                  <a:srgbClr val="FF0000"/>
                </a:solidFill>
              </a:rPr>
              <a:t> del </a:t>
            </a:r>
            <a:r>
              <a:rPr lang="en-US" altLang="ko-KR" sz="2800" i="1" dirty="0" err="1">
                <a:solidFill>
                  <a:srgbClr val="FF0000"/>
                </a:solidFill>
              </a:rPr>
              <a:t>posto</a:t>
            </a:r>
            <a:r>
              <a:rPr lang="en-US" altLang="ko-KR" sz="2800" i="1" dirty="0">
                <a:solidFill>
                  <a:srgbClr val="FF0000"/>
                </a:solidFill>
              </a:rPr>
              <a:t> di </a:t>
            </a:r>
            <a:r>
              <a:rPr lang="en-US" altLang="ko-KR" sz="2800" i="1" dirty="0" err="1">
                <a:solidFill>
                  <a:srgbClr val="FF0000"/>
                </a:solidFill>
              </a:rPr>
              <a:t>lavoro</a:t>
            </a:r>
            <a:endParaRPr lang="en-US" altLang="ko-KR" sz="2800" i="1" dirty="0">
              <a:solidFill>
                <a:srgbClr val="FF0000"/>
              </a:solidFill>
            </a:endParaRPr>
          </a:p>
          <a:p>
            <a:pPr marL="457200" indent="-457200" algn="just">
              <a:buFont typeface="Wingdings" panose="05000000000000000000" pitchFamily="2" charset="2"/>
              <a:buChar char="q"/>
            </a:pPr>
            <a:r>
              <a:rPr lang="en-US" altLang="ko-KR" sz="2800" i="1" dirty="0" err="1">
                <a:solidFill>
                  <a:srgbClr val="FF0000"/>
                </a:solidFill>
              </a:rPr>
              <a:t>Introdurre</a:t>
            </a:r>
            <a:r>
              <a:rPr lang="en-US" altLang="ko-KR" sz="2800" i="1" dirty="0">
                <a:solidFill>
                  <a:srgbClr val="FF0000"/>
                </a:solidFill>
              </a:rPr>
              <a:t> </a:t>
            </a:r>
            <a:r>
              <a:rPr lang="en-US" altLang="ko-KR" sz="2800" i="1" dirty="0" err="1">
                <a:solidFill>
                  <a:srgbClr val="FF0000"/>
                </a:solidFill>
              </a:rPr>
              <a:t>un'app</a:t>
            </a:r>
            <a:r>
              <a:rPr lang="en-US" altLang="ko-KR" sz="2800" i="1" dirty="0">
                <a:solidFill>
                  <a:srgbClr val="FF0000"/>
                </a:solidFill>
              </a:rPr>
              <a:t> di </a:t>
            </a:r>
            <a:r>
              <a:rPr lang="en-US" altLang="ko-KR" sz="2800" i="1" dirty="0" err="1">
                <a:solidFill>
                  <a:srgbClr val="FF0000"/>
                </a:solidFill>
              </a:rPr>
              <a:t>collaborazione</a:t>
            </a:r>
            <a:endParaRPr lang="en-US" altLang="ko-KR" sz="2800" i="1" dirty="0">
              <a:solidFill>
                <a:srgbClr val="FF0000"/>
              </a:solidFill>
            </a:endParaRPr>
          </a:p>
          <a:p>
            <a:pPr marL="457200" indent="-457200" algn="just">
              <a:buFont typeface="Wingdings" panose="05000000000000000000" pitchFamily="2" charset="2"/>
              <a:buChar char="q"/>
            </a:pPr>
            <a:r>
              <a:rPr lang="en-US" altLang="ko-KR" sz="2800" i="1" dirty="0" err="1">
                <a:solidFill>
                  <a:srgbClr val="FF0000"/>
                </a:solidFill>
              </a:rPr>
              <a:t>Adottare</a:t>
            </a:r>
            <a:r>
              <a:rPr lang="en-US" altLang="ko-KR" sz="2800" i="1" dirty="0">
                <a:solidFill>
                  <a:srgbClr val="FF0000"/>
                </a:solidFill>
              </a:rPr>
              <a:t> il design thinking</a:t>
            </a:r>
          </a:p>
          <a:p>
            <a:pPr marL="457200" indent="-457200" algn="just">
              <a:buFont typeface="Wingdings" panose="05000000000000000000" pitchFamily="2" charset="2"/>
              <a:buChar char="q"/>
            </a:pPr>
            <a:r>
              <a:rPr lang="en-US" altLang="ko-KR" sz="2800" i="1" dirty="0" err="1">
                <a:solidFill>
                  <a:srgbClr val="FF0000"/>
                </a:solidFill>
              </a:rPr>
              <a:t>Riconoscere</a:t>
            </a:r>
            <a:r>
              <a:rPr lang="en-US" altLang="ko-KR" sz="2800" i="1" dirty="0">
                <a:solidFill>
                  <a:srgbClr val="FF0000"/>
                </a:solidFill>
              </a:rPr>
              <a:t> il </a:t>
            </a:r>
            <a:r>
              <a:rPr lang="en-US" altLang="ko-KR" sz="2800" i="1" dirty="0" err="1">
                <a:solidFill>
                  <a:srgbClr val="FF0000"/>
                </a:solidFill>
              </a:rPr>
              <a:t>successo</a:t>
            </a:r>
            <a:r>
              <a:rPr lang="en-US" altLang="ko-KR" sz="2800" i="1" dirty="0">
                <a:solidFill>
                  <a:srgbClr val="FF0000"/>
                </a:solidFill>
              </a:rPr>
              <a:t> </a:t>
            </a:r>
            <a:r>
              <a:rPr lang="en-US" altLang="ko-KR" sz="2800" i="1" dirty="0" err="1">
                <a:solidFill>
                  <a:srgbClr val="FF0000"/>
                </a:solidFill>
              </a:rPr>
              <a:t>creativo</a:t>
            </a:r>
            <a:endParaRPr lang="en-US" altLang="ko-KR" sz="2800" i="1" dirty="0">
              <a:solidFill>
                <a:srgbClr val="FF0000"/>
              </a:solidFill>
            </a:endParaRPr>
          </a:p>
        </p:txBody>
      </p:sp>
    </p:spTree>
    <p:extLst>
      <p:ext uri="{BB962C8B-B14F-4D97-AF65-F5344CB8AC3E}">
        <p14:creationId xmlns:p14="http://schemas.microsoft.com/office/powerpoint/2010/main" val="354286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75708392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108543"/>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chemeClr val="tx2"/>
                </a:solidFill>
              </a:rPr>
              <a:t>La </a:t>
            </a:r>
            <a:r>
              <a:rPr lang="en-US" altLang="ko-KR" sz="2800" i="1" dirty="0" err="1">
                <a:solidFill>
                  <a:schemeClr val="tx2"/>
                </a:solidFill>
              </a:rPr>
              <a:t>creatività</a:t>
            </a:r>
            <a:r>
              <a:rPr lang="en-US" altLang="ko-KR" sz="2800" i="1" dirty="0">
                <a:solidFill>
                  <a:schemeClr val="tx2"/>
                </a:solidFill>
              </a:rPr>
              <a:t> </a:t>
            </a:r>
            <a:r>
              <a:rPr lang="en-US" altLang="ko-KR" sz="2800" i="1" dirty="0" err="1">
                <a:solidFill>
                  <a:schemeClr val="tx2"/>
                </a:solidFill>
              </a:rPr>
              <a:t>sul</a:t>
            </a:r>
            <a:r>
              <a:rPr lang="en-US" altLang="ko-KR" sz="2800" i="1" dirty="0">
                <a:solidFill>
                  <a:schemeClr val="tx2"/>
                </a:solidFill>
              </a:rPr>
              <a:t> </a:t>
            </a:r>
            <a:r>
              <a:rPr lang="en-US" altLang="ko-KR" sz="2800" i="1" dirty="0" err="1">
                <a:solidFill>
                  <a:schemeClr val="tx2"/>
                </a:solidFill>
              </a:rPr>
              <a:t>posto</a:t>
            </a:r>
            <a:r>
              <a:rPr lang="en-US" altLang="ko-KR" sz="2800" i="1" dirty="0">
                <a:solidFill>
                  <a:schemeClr val="tx2"/>
                </a:solidFill>
              </a:rPr>
              <a:t> di </a:t>
            </a:r>
            <a:r>
              <a:rPr lang="en-US" altLang="ko-KR" sz="2800" i="1" dirty="0" err="1">
                <a:solidFill>
                  <a:schemeClr val="tx2"/>
                </a:solidFill>
              </a:rPr>
              <a:t>lavoro</a:t>
            </a:r>
            <a:r>
              <a:rPr lang="en-US" altLang="ko-KR" sz="2800" i="1" dirty="0">
                <a:solidFill>
                  <a:schemeClr val="tx2"/>
                </a:solidFill>
              </a:rPr>
              <a:t> </a:t>
            </a:r>
            <a:r>
              <a:rPr lang="en-US" altLang="ko-KR" sz="2800" i="1" dirty="0" err="1">
                <a:solidFill>
                  <a:schemeClr val="tx2"/>
                </a:solidFill>
              </a:rPr>
              <a:t>può</a:t>
            </a:r>
            <a:r>
              <a:rPr lang="en-US" altLang="ko-KR" sz="2800" i="1" dirty="0">
                <a:solidFill>
                  <a:schemeClr val="tx2"/>
                </a:solidFill>
              </a:rPr>
              <a:t> </a:t>
            </a:r>
            <a:r>
              <a:rPr lang="en-US" altLang="ko-KR" sz="2800" i="1" dirty="0" err="1">
                <a:solidFill>
                  <a:schemeClr val="tx2"/>
                </a:solidFill>
              </a:rPr>
              <a:t>essere</a:t>
            </a:r>
            <a:r>
              <a:rPr lang="en-US" altLang="ko-KR" sz="2800" i="1" dirty="0">
                <a:solidFill>
                  <a:schemeClr val="tx2"/>
                </a:solidFill>
              </a:rPr>
              <a:t> </a:t>
            </a:r>
            <a:r>
              <a:rPr lang="en-US" altLang="ko-KR" sz="2800" i="1" dirty="0" err="1">
                <a:solidFill>
                  <a:schemeClr val="tx2"/>
                </a:solidFill>
              </a:rPr>
              <a:t>definita</a:t>
            </a:r>
            <a:r>
              <a:rPr lang="en-US" altLang="ko-KR" sz="2800" i="1" dirty="0">
                <a:solidFill>
                  <a:schemeClr val="tx2"/>
                </a:solidFill>
              </a:rPr>
              <a:t> come </a:t>
            </a:r>
            <a:r>
              <a:rPr lang="en-US" altLang="ko-KR" sz="2800" i="1" dirty="0" err="1">
                <a:solidFill>
                  <a:schemeClr val="tx2"/>
                </a:solidFill>
              </a:rPr>
              <a:t>l'assunzione</a:t>
            </a:r>
            <a:r>
              <a:rPr lang="en-US" altLang="ko-KR" sz="2800" i="1" dirty="0">
                <a:solidFill>
                  <a:schemeClr val="tx2"/>
                </a:solidFill>
              </a:rPr>
              <a:t> di </a:t>
            </a:r>
            <a:r>
              <a:rPr lang="en-US" altLang="ko-KR" sz="2800" i="1" dirty="0" err="1">
                <a:solidFill>
                  <a:schemeClr val="tx2"/>
                </a:solidFill>
              </a:rPr>
              <a:t>rischi</a:t>
            </a:r>
            <a:r>
              <a:rPr lang="en-US" altLang="ko-KR" sz="2800" i="1" dirty="0">
                <a:solidFill>
                  <a:schemeClr val="tx2"/>
                </a:solidFill>
              </a:rPr>
              <a:t>, </a:t>
            </a:r>
            <a:r>
              <a:rPr lang="en-US" altLang="ko-KR" sz="2800" i="1" dirty="0" err="1">
                <a:solidFill>
                  <a:schemeClr val="tx2"/>
                </a:solidFill>
              </a:rPr>
              <a:t>portando</a:t>
            </a:r>
            <a:r>
              <a:rPr lang="en-US" altLang="ko-KR" sz="2800" i="1" dirty="0">
                <a:solidFill>
                  <a:schemeClr val="tx2"/>
                </a:solidFill>
              </a:rPr>
              <a:t> </a:t>
            </a:r>
            <a:r>
              <a:rPr lang="en-US" altLang="ko-KR" sz="2800" i="1" dirty="0" err="1">
                <a:solidFill>
                  <a:schemeClr val="tx2"/>
                </a:solidFill>
              </a:rPr>
              <a:t>voi</a:t>
            </a:r>
            <a:r>
              <a:rPr lang="en-US" altLang="ko-KR" sz="2800" i="1" dirty="0">
                <a:solidFill>
                  <a:schemeClr val="tx2"/>
                </a:solidFill>
              </a:rPr>
              <a:t> e il vostro team </a:t>
            </a:r>
            <a:r>
              <a:rPr lang="en-US" altLang="ko-KR" sz="2800" i="1" dirty="0" err="1">
                <a:solidFill>
                  <a:schemeClr val="tx2"/>
                </a:solidFill>
              </a:rPr>
              <a:t>fuori</a:t>
            </a:r>
            <a:r>
              <a:rPr lang="en-US" altLang="ko-KR" sz="2800" i="1" dirty="0">
                <a:solidFill>
                  <a:schemeClr val="tx2"/>
                </a:solidFill>
              </a:rPr>
              <a:t> </a:t>
            </a:r>
            <a:r>
              <a:rPr lang="en-US" altLang="ko-KR" sz="2800" i="1" dirty="0" err="1">
                <a:solidFill>
                  <a:schemeClr val="tx2"/>
                </a:solidFill>
              </a:rPr>
              <a:t>dalla</a:t>
            </a:r>
            <a:r>
              <a:rPr lang="en-US" altLang="ko-KR" sz="2800" i="1" dirty="0">
                <a:solidFill>
                  <a:schemeClr val="tx2"/>
                </a:solidFill>
              </a:rPr>
              <a:t> </a:t>
            </a:r>
            <a:r>
              <a:rPr lang="en-US" altLang="ko-KR" sz="2800" i="1" dirty="0" err="1">
                <a:solidFill>
                  <a:schemeClr val="tx2"/>
                </a:solidFill>
              </a:rPr>
              <a:t>vostra</a:t>
            </a:r>
            <a:r>
              <a:rPr lang="en-US" altLang="ko-KR" sz="2800" i="1" dirty="0">
                <a:solidFill>
                  <a:schemeClr val="tx2"/>
                </a:solidFill>
              </a:rPr>
              <a:t> zona di comfort e verso </a:t>
            </a:r>
            <a:r>
              <a:rPr lang="en-US" altLang="ko-KR" sz="2800" i="1" dirty="0" err="1">
                <a:solidFill>
                  <a:schemeClr val="tx2"/>
                </a:solidFill>
              </a:rPr>
              <a:t>l'ignoto</a:t>
            </a:r>
            <a:r>
              <a:rPr lang="en-US" altLang="ko-KR" sz="2800" i="1" dirty="0">
                <a:solidFill>
                  <a:schemeClr val="tx2"/>
                </a:solidFill>
              </a:rPr>
              <a:t>. </a:t>
            </a:r>
            <a:r>
              <a:rPr lang="en-US" altLang="ko-KR" sz="2800" i="1" dirty="0" err="1">
                <a:solidFill>
                  <a:schemeClr val="tx2"/>
                </a:solidFill>
              </a:rPr>
              <a:t>Iniettare</a:t>
            </a:r>
            <a:r>
              <a:rPr lang="en-US" altLang="ko-KR" sz="2800" i="1" dirty="0">
                <a:solidFill>
                  <a:schemeClr val="tx2"/>
                </a:solidFill>
              </a:rPr>
              <a:t> </a:t>
            </a:r>
            <a:r>
              <a:rPr lang="en-US" altLang="ko-KR" sz="2800" i="1" dirty="0" err="1">
                <a:solidFill>
                  <a:schemeClr val="tx2"/>
                </a:solidFill>
              </a:rPr>
              <a:t>creatività</a:t>
            </a:r>
            <a:r>
              <a:rPr lang="en-US" altLang="ko-KR" sz="2800" i="1" dirty="0">
                <a:solidFill>
                  <a:schemeClr val="tx2"/>
                </a:solidFill>
              </a:rPr>
              <a:t> </a:t>
            </a:r>
            <a:r>
              <a:rPr lang="en-US" altLang="ko-KR" sz="2800" i="1" dirty="0" err="1">
                <a:solidFill>
                  <a:schemeClr val="tx2"/>
                </a:solidFill>
              </a:rPr>
              <a:t>sul</a:t>
            </a:r>
            <a:r>
              <a:rPr lang="en-US" altLang="ko-KR" sz="2800" i="1" dirty="0">
                <a:solidFill>
                  <a:schemeClr val="tx2"/>
                </a:solidFill>
              </a:rPr>
              <a:t> </a:t>
            </a:r>
            <a:r>
              <a:rPr lang="en-US" altLang="ko-KR" sz="2800" i="1" dirty="0" err="1">
                <a:solidFill>
                  <a:schemeClr val="tx2"/>
                </a:solidFill>
              </a:rPr>
              <a:t>posto</a:t>
            </a:r>
            <a:r>
              <a:rPr lang="en-US" altLang="ko-KR" sz="2800" i="1" dirty="0">
                <a:solidFill>
                  <a:schemeClr val="tx2"/>
                </a:solidFill>
              </a:rPr>
              <a:t> di </a:t>
            </a:r>
            <a:r>
              <a:rPr lang="en-US" altLang="ko-KR" sz="2800" i="1" dirty="0" err="1">
                <a:solidFill>
                  <a:schemeClr val="tx2"/>
                </a:solidFill>
              </a:rPr>
              <a:t>lavoro</a:t>
            </a:r>
            <a:r>
              <a:rPr lang="en-US" altLang="ko-KR" sz="2800" i="1" dirty="0">
                <a:solidFill>
                  <a:schemeClr val="tx2"/>
                </a:solidFill>
              </a:rPr>
              <a:t> </a:t>
            </a:r>
            <a:r>
              <a:rPr lang="en-US" altLang="ko-KR" sz="2800" i="1" dirty="0" err="1">
                <a:solidFill>
                  <a:schemeClr val="tx2"/>
                </a:solidFill>
              </a:rPr>
              <a:t>è</a:t>
            </a:r>
            <a:r>
              <a:rPr lang="en-US" altLang="ko-KR" sz="2800" i="1" dirty="0">
                <a:solidFill>
                  <a:schemeClr val="tx2"/>
                </a:solidFill>
              </a:rPr>
              <a:t> uno </a:t>
            </a:r>
            <a:r>
              <a:rPr lang="en-US" altLang="ko-KR" sz="2800" i="1" dirty="0" err="1">
                <a:solidFill>
                  <a:schemeClr val="tx2"/>
                </a:solidFill>
              </a:rPr>
              <a:t>dei</a:t>
            </a:r>
            <a:r>
              <a:rPr lang="en-US" altLang="ko-KR" sz="2800" i="1" dirty="0">
                <a:solidFill>
                  <a:schemeClr val="tx2"/>
                </a:solidFill>
              </a:rPr>
              <a:t> </a:t>
            </a:r>
            <a:r>
              <a:rPr lang="en-US" altLang="ko-KR" sz="2800" i="1" dirty="0" err="1">
                <a:solidFill>
                  <a:schemeClr val="tx2"/>
                </a:solidFill>
              </a:rPr>
              <a:t>passi</a:t>
            </a:r>
            <a:r>
              <a:rPr lang="en-US" altLang="ko-KR" sz="2800" i="1" dirty="0">
                <a:solidFill>
                  <a:schemeClr val="tx2"/>
                </a:solidFill>
              </a:rPr>
              <a:t> </a:t>
            </a:r>
            <a:r>
              <a:rPr lang="en-US" altLang="ko-KR" sz="2800" i="1" dirty="0" err="1">
                <a:solidFill>
                  <a:schemeClr val="tx2"/>
                </a:solidFill>
              </a:rPr>
              <a:t>più</a:t>
            </a:r>
            <a:r>
              <a:rPr lang="en-US" altLang="ko-KR" sz="2800" i="1" dirty="0">
                <a:solidFill>
                  <a:schemeClr val="tx2"/>
                </a:solidFill>
              </a:rPr>
              <a:t> </a:t>
            </a:r>
            <a:r>
              <a:rPr lang="en-US" altLang="ko-KR" sz="2800" i="1" dirty="0" err="1">
                <a:solidFill>
                  <a:schemeClr val="tx2"/>
                </a:solidFill>
              </a:rPr>
              <a:t>importanti</a:t>
            </a:r>
            <a:r>
              <a:rPr lang="en-US" altLang="ko-KR" sz="2800" i="1" dirty="0">
                <a:solidFill>
                  <a:schemeClr val="tx2"/>
                </a:solidFill>
              </a:rPr>
              <a:t> per il </a:t>
            </a:r>
            <a:r>
              <a:rPr lang="en-US" altLang="ko-KR" sz="2800" i="1" dirty="0" err="1">
                <a:solidFill>
                  <a:schemeClr val="tx2"/>
                </a:solidFill>
              </a:rPr>
              <a:t>successo</a:t>
            </a:r>
            <a:r>
              <a:rPr lang="en-US" altLang="ko-KR" sz="2800" i="1" dirty="0">
                <a:solidFill>
                  <a:schemeClr val="tx2"/>
                </a:solidFill>
              </a:rPr>
              <a:t>. </a:t>
            </a:r>
          </a:p>
          <a:p>
            <a:pPr marL="457200" indent="-457200" algn="just">
              <a:buFont typeface="Wingdings" panose="05000000000000000000" pitchFamily="2" charset="2"/>
              <a:buChar char="q"/>
            </a:pPr>
            <a:endParaRPr lang="en-US" altLang="ko-KR" sz="2800" i="1" dirty="0">
              <a:solidFill>
                <a:schemeClr val="tx2"/>
              </a:solidFill>
            </a:endParaRPr>
          </a:p>
          <a:p>
            <a:pPr marL="457200" indent="-457200" algn="just">
              <a:buFont typeface="Wingdings" panose="05000000000000000000" pitchFamily="2" charset="2"/>
              <a:buChar char="q"/>
            </a:pPr>
            <a:r>
              <a:rPr lang="en-US" altLang="ko-KR" sz="2800" i="1" dirty="0" err="1">
                <a:solidFill>
                  <a:schemeClr val="tx2"/>
                </a:solidFill>
              </a:rPr>
              <a:t>Iniettare</a:t>
            </a:r>
            <a:r>
              <a:rPr lang="en-US" altLang="ko-KR" sz="2800" i="1" dirty="0">
                <a:solidFill>
                  <a:schemeClr val="tx2"/>
                </a:solidFill>
              </a:rPr>
              <a:t> </a:t>
            </a:r>
            <a:r>
              <a:rPr lang="en-US" altLang="ko-KR" sz="2800" i="1" dirty="0" err="1">
                <a:solidFill>
                  <a:schemeClr val="tx2"/>
                </a:solidFill>
              </a:rPr>
              <a:t>creatività</a:t>
            </a:r>
            <a:r>
              <a:rPr lang="en-US" altLang="ko-KR" sz="2800" i="1" dirty="0">
                <a:solidFill>
                  <a:schemeClr val="tx2"/>
                </a:solidFill>
              </a:rPr>
              <a:t> </a:t>
            </a:r>
            <a:r>
              <a:rPr lang="en-US" altLang="ko-KR" sz="2800" i="1" dirty="0" err="1">
                <a:solidFill>
                  <a:schemeClr val="tx2"/>
                </a:solidFill>
              </a:rPr>
              <a:t>sul</a:t>
            </a:r>
            <a:r>
              <a:rPr lang="en-US" altLang="ko-KR" sz="2800" i="1" dirty="0">
                <a:solidFill>
                  <a:schemeClr val="tx2"/>
                </a:solidFill>
              </a:rPr>
              <a:t> </a:t>
            </a:r>
            <a:r>
              <a:rPr lang="en-US" altLang="ko-KR" sz="2800" i="1" dirty="0" err="1">
                <a:solidFill>
                  <a:schemeClr val="tx2"/>
                </a:solidFill>
              </a:rPr>
              <a:t>posto</a:t>
            </a:r>
            <a:r>
              <a:rPr lang="en-US" altLang="ko-KR" sz="2800" i="1" dirty="0">
                <a:solidFill>
                  <a:schemeClr val="tx2"/>
                </a:solidFill>
              </a:rPr>
              <a:t> di </a:t>
            </a:r>
            <a:r>
              <a:rPr lang="en-US" altLang="ko-KR" sz="2800" i="1" dirty="0" err="1">
                <a:solidFill>
                  <a:schemeClr val="tx2"/>
                </a:solidFill>
              </a:rPr>
              <a:t>lavoro</a:t>
            </a:r>
            <a:r>
              <a:rPr lang="en-US" altLang="ko-KR" sz="2800" i="1" dirty="0">
                <a:solidFill>
                  <a:schemeClr val="tx2"/>
                </a:solidFill>
              </a:rPr>
              <a:t> </a:t>
            </a:r>
            <a:r>
              <a:rPr lang="en-US" altLang="ko-KR" sz="2800" i="1" dirty="0" err="1">
                <a:solidFill>
                  <a:schemeClr val="tx2"/>
                </a:solidFill>
              </a:rPr>
              <a:t>è</a:t>
            </a:r>
            <a:r>
              <a:rPr lang="en-US" altLang="ko-KR" sz="2800" i="1" dirty="0">
                <a:solidFill>
                  <a:schemeClr val="tx2"/>
                </a:solidFill>
              </a:rPr>
              <a:t> uno </a:t>
            </a:r>
            <a:r>
              <a:rPr lang="en-US" altLang="ko-KR" sz="2800" i="1" dirty="0" err="1">
                <a:solidFill>
                  <a:schemeClr val="tx2"/>
                </a:solidFill>
              </a:rPr>
              <a:t>dei</a:t>
            </a:r>
            <a:r>
              <a:rPr lang="en-US" altLang="ko-KR" sz="2800" i="1" dirty="0">
                <a:solidFill>
                  <a:schemeClr val="tx2"/>
                </a:solidFill>
              </a:rPr>
              <a:t> </a:t>
            </a:r>
            <a:r>
              <a:rPr lang="en-US" altLang="ko-KR" sz="2800" i="1" dirty="0" err="1">
                <a:solidFill>
                  <a:schemeClr val="tx2"/>
                </a:solidFill>
              </a:rPr>
              <a:t>passi</a:t>
            </a:r>
            <a:r>
              <a:rPr lang="en-US" altLang="ko-KR" sz="2800" i="1" dirty="0">
                <a:solidFill>
                  <a:schemeClr val="tx2"/>
                </a:solidFill>
              </a:rPr>
              <a:t> </a:t>
            </a:r>
            <a:r>
              <a:rPr lang="en-US" altLang="ko-KR" sz="2800" i="1" dirty="0" err="1">
                <a:solidFill>
                  <a:schemeClr val="tx2"/>
                </a:solidFill>
              </a:rPr>
              <a:t>più</a:t>
            </a:r>
            <a:r>
              <a:rPr lang="en-US" altLang="ko-KR" sz="2800" i="1" dirty="0">
                <a:solidFill>
                  <a:schemeClr val="tx2"/>
                </a:solidFill>
              </a:rPr>
              <a:t> </a:t>
            </a:r>
            <a:r>
              <a:rPr lang="en-US" altLang="ko-KR" sz="2800" i="1" dirty="0" err="1">
                <a:solidFill>
                  <a:schemeClr val="tx2"/>
                </a:solidFill>
              </a:rPr>
              <a:t>importanti</a:t>
            </a:r>
            <a:r>
              <a:rPr lang="en-US" altLang="ko-KR" sz="2800" i="1" dirty="0">
                <a:solidFill>
                  <a:schemeClr val="tx2"/>
                </a:solidFill>
              </a:rPr>
              <a:t> per il </a:t>
            </a:r>
            <a:r>
              <a:rPr lang="en-US" altLang="ko-KR" sz="2800" i="1" dirty="0" err="1">
                <a:solidFill>
                  <a:schemeClr val="tx2"/>
                </a:solidFill>
              </a:rPr>
              <a:t>successo</a:t>
            </a:r>
            <a:r>
              <a:rPr lang="en-US" altLang="ko-KR" sz="2800" i="1" dirty="0">
                <a:solidFill>
                  <a:schemeClr val="tx2"/>
                </a:solidFill>
              </a:rPr>
              <a:t>. Se </a:t>
            </a:r>
            <a:r>
              <a:rPr lang="en-US" altLang="ko-KR" sz="2800" i="1" dirty="0" err="1">
                <a:solidFill>
                  <a:schemeClr val="tx2"/>
                </a:solidFill>
              </a:rPr>
              <a:t>riesci</a:t>
            </a:r>
            <a:r>
              <a:rPr lang="en-US" altLang="ko-KR" sz="2800" i="1" dirty="0">
                <a:solidFill>
                  <a:schemeClr val="tx2"/>
                </a:solidFill>
              </a:rPr>
              <a:t> a </a:t>
            </a:r>
            <a:r>
              <a:rPr lang="en-US" altLang="ko-KR" sz="2800" i="1" dirty="0" err="1">
                <a:solidFill>
                  <a:schemeClr val="tx2"/>
                </a:solidFill>
              </a:rPr>
              <a:t>trovare</a:t>
            </a:r>
            <a:r>
              <a:rPr lang="en-US" altLang="ko-KR" sz="2800" i="1" dirty="0">
                <a:solidFill>
                  <a:schemeClr val="tx2"/>
                </a:solidFill>
              </a:rPr>
              <a:t> un modo per </a:t>
            </a:r>
            <a:r>
              <a:rPr lang="en-US" altLang="ko-KR" sz="2800" i="1" dirty="0" err="1">
                <a:solidFill>
                  <a:schemeClr val="tx2"/>
                </a:solidFill>
              </a:rPr>
              <a:t>applicarla</a:t>
            </a:r>
            <a:r>
              <a:rPr lang="en-US" altLang="ko-KR" sz="2800" i="1" dirty="0">
                <a:solidFill>
                  <a:schemeClr val="tx2"/>
                </a:solidFill>
              </a:rPr>
              <a:t> al </a:t>
            </a:r>
            <a:r>
              <a:rPr lang="en-US" altLang="ko-KR" sz="2800" i="1" dirty="0" err="1">
                <a:solidFill>
                  <a:schemeClr val="tx2"/>
                </a:solidFill>
              </a:rPr>
              <a:t>tuo</a:t>
            </a:r>
            <a:r>
              <a:rPr lang="en-US" altLang="ko-KR" sz="2800" i="1" dirty="0">
                <a:solidFill>
                  <a:schemeClr val="tx2"/>
                </a:solidFill>
              </a:rPr>
              <a:t> </a:t>
            </a:r>
            <a:r>
              <a:rPr lang="en-US" altLang="ko-KR" sz="2800" i="1" dirty="0" err="1">
                <a:solidFill>
                  <a:schemeClr val="tx2"/>
                </a:solidFill>
              </a:rPr>
              <a:t>posto</a:t>
            </a:r>
            <a:r>
              <a:rPr lang="en-US" altLang="ko-KR" sz="2800" i="1" dirty="0">
                <a:solidFill>
                  <a:schemeClr val="tx2"/>
                </a:solidFill>
              </a:rPr>
              <a:t> di </a:t>
            </a:r>
            <a:r>
              <a:rPr lang="en-US" altLang="ko-KR" sz="2800" i="1" dirty="0" err="1">
                <a:solidFill>
                  <a:schemeClr val="tx2"/>
                </a:solidFill>
              </a:rPr>
              <a:t>lavoro</a:t>
            </a:r>
            <a:r>
              <a:rPr lang="en-US" altLang="ko-KR" sz="2800" i="1" dirty="0">
                <a:solidFill>
                  <a:schemeClr val="tx2"/>
                </a:solidFill>
              </a:rPr>
              <a:t>, </a:t>
            </a:r>
            <a:r>
              <a:rPr lang="en-US" altLang="ko-KR" sz="2800" i="1" dirty="0" err="1">
                <a:solidFill>
                  <a:schemeClr val="tx2"/>
                </a:solidFill>
              </a:rPr>
              <a:t>sbloccherai</a:t>
            </a:r>
            <a:r>
              <a:rPr lang="en-US" altLang="ko-KR" sz="2800" i="1" dirty="0">
                <a:solidFill>
                  <a:schemeClr val="tx2"/>
                </a:solidFill>
              </a:rPr>
              <a:t> idee </a:t>
            </a:r>
            <a:r>
              <a:rPr lang="en-US" altLang="ko-KR" sz="2800" i="1" dirty="0" err="1">
                <a:solidFill>
                  <a:schemeClr val="tx2"/>
                </a:solidFill>
              </a:rPr>
              <a:t>nuove</a:t>
            </a:r>
            <a:r>
              <a:rPr lang="en-US" altLang="ko-KR" sz="2800" i="1" dirty="0">
                <a:solidFill>
                  <a:schemeClr val="tx2"/>
                </a:solidFill>
              </a:rPr>
              <a:t>, </a:t>
            </a:r>
            <a:r>
              <a:rPr lang="en-US" altLang="ko-KR" sz="2800" i="1" dirty="0" err="1">
                <a:solidFill>
                  <a:schemeClr val="tx2"/>
                </a:solidFill>
              </a:rPr>
              <a:t>fresche</a:t>
            </a:r>
            <a:r>
              <a:rPr lang="en-US" altLang="ko-KR" sz="2800" i="1" dirty="0">
                <a:solidFill>
                  <a:schemeClr val="tx2"/>
                </a:solidFill>
              </a:rPr>
              <a:t> e innovative (https://</a:t>
            </a:r>
            <a:r>
              <a:rPr lang="en-US" altLang="ko-KR" sz="2800" i="1" dirty="0" err="1">
                <a:solidFill>
                  <a:schemeClr val="tx2"/>
                </a:solidFill>
              </a:rPr>
              <a:t>engageinlearning.com</a:t>
            </a:r>
            <a:r>
              <a:rPr lang="en-US" altLang="ko-KR" sz="2800" i="1" dirty="0">
                <a:solidFill>
                  <a:schemeClr val="tx2"/>
                </a:solidFill>
              </a:rPr>
              <a:t>/blog/why-is-creativity-important-in-the-workplace/).</a:t>
            </a:r>
          </a:p>
        </p:txBody>
      </p:sp>
    </p:spTree>
    <p:extLst>
      <p:ext uri="{BB962C8B-B14F-4D97-AF65-F5344CB8AC3E}">
        <p14:creationId xmlns:p14="http://schemas.microsoft.com/office/powerpoint/2010/main" val="273488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668219725"/>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1848517087"/>
              </p:ext>
            </p:extLst>
          </p:nvPr>
        </p:nvGraphicFramePr>
        <p:xfrm>
          <a:off x="676808" y="2798378"/>
          <a:ext cx="16200000" cy="48291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64310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68002075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chemeClr val="tx2"/>
                </a:solidFill>
              </a:rPr>
              <a:t>I </a:t>
            </a:r>
            <a:r>
              <a:rPr lang="en-US" altLang="ko-KR" sz="2800" i="1" dirty="0" err="1">
                <a:solidFill>
                  <a:schemeClr val="tx2"/>
                </a:solidFill>
              </a:rPr>
              <a:t>benefici</a:t>
            </a:r>
            <a:r>
              <a:rPr lang="en-US" altLang="ko-KR" sz="2800" i="1" dirty="0">
                <a:solidFill>
                  <a:schemeClr val="tx2"/>
                </a:solidFill>
              </a:rPr>
              <a:t> </a:t>
            </a:r>
            <a:r>
              <a:rPr lang="en-US" altLang="ko-KR" sz="2800" i="1" dirty="0" err="1">
                <a:solidFill>
                  <a:schemeClr val="tx2"/>
                </a:solidFill>
              </a:rPr>
              <a:t>della</a:t>
            </a:r>
            <a:r>
              <a:rPr lang="en-US" altLang="ko-KR" sz="2800" i="1" dirty="0">
                <a:solidFill>
                  <a:schemeClr val="tx2"/>
                </a:solidFill>
              </a:rPr>
              <a:t> </a:t>
            </a:r>
            <a:r>
              <a:rPr lang="en-US" altLang="ko-KR" sz="2800" i="1" dirty="0" err="1">
                <a:solidFill>
                  <a:schemeClr val="tx2"/>
                </a:solidFill>
              </a:rPr>
              <a:t>promozione</a:t>
            </a:r>
            <a:r>
              <a:rPr lang="en-US" altLang="ko-KR" sz="2800" i="1" dirty="0">
                <a:solidFill>
                  <a:schemeClr val="tx2"/>
                </a:solidFill>
              </a:rPr>
              <a:t> </a:t>
            </a:r>
            <a:r>
              <a:rPr lang="en-US" altLang="ko-KR" sz="2800" i="1" dirty="0" err="1">
                <a:solidFill>
                  <a:schemeClr val="tx2"/>
                </a:solidFill>
              </a:rPr>
              <a:t>della</a:t>
            </a:r>
            <a:r>
              <a:rPr lang="en-US" altLang="ko-KR" sz="2800" i="1" dirty="0">
                <a:solidFill>
                  <a:schemeClr val="tx2"/>
                </a:solidFill>
              </a:rPr>
              <a:t> </a:t>
            </a:r>
            <a:r>
              <a:rPr lang="en-US" altLang="ko-KR" sz="2800" i="1" dirty="0" err="1">
                <a:solidFill>
                  <a:schemeClr val="tx2"/>
                </a:solidFill>
              </a:rPr>
              <a:t>creatività</a:t>
            </a:r>
            <a:r>
              <a:rPr lang="en-US" altLang="ko-KR" sz="2800" i="1" dirty="0">
                <a:solidFill>
                  <a:schemeClr val="tx2"/>
                </a:solidFill>
              </a:rPr>
              <a:t> </a:t>
            </a:r>
            <a:r>
              <a:rPr lang="en-US" altLang="ko-KR" sz="2800" i="1" dirty="0" err="1">
                <a:solidFill>
                  <a:schemeClr val="tx2"/>
                </a:solidFill>
              </a:rPr>
              <a:t>sul</a:t>
            </a:r>
            <a:r>
              <a:rPr lang="en-US" altLang="ko-KR" sz="2800" i="1" dirty="0">
                <a:solidFill>
                  <a:schemeClr val="tx2"/>
                </a:solidFill>
              </a:rPr>
              <a:t> </a:t>
            </a:r>
            <a:r>
              <a:rPr lang="en-US" altLang="ko-KR" sz="2800" i="1" dirty="0" err="1">
                <a:solidFill>
                  <a:schemeClr val="tx2"/>
                </a:solidFill>
              </a:rPr>
              <a:t>posto</a:t>
            </a:r>
            <a:r>
              <a:rPr lang="en-US" altLang="ko-KR" sz="2800" i="1" dirty="0">
                <a:solidFill>
                  <a:schemeClr val="tx2"/>
                </a:solidFill>
              </a:rPr>
              <a:t> di </a:t>
            </a:r>
            <a:r>
              <a:rPr lang="en-US" altLang="ko-KR" sz="2800" i="1" dirty="0" err="1">
                <a:solidFill>
                  <a:schemeClr val="tx2"/>
                </a:solidFill>
              </a:rPr>
              <a:t>lavoro</a:t>
            </a:r>
            <a:r>
              <a:rPr lang="en-US" altLang="ko-KR" sz="2800" i="1" dirty="0">
                <a:solidFill>
                  <a:schemeClr val="tx2"/>
                </a:solidFill>
              </a:rPr>
              <a:t> </a:t>
            </a:r>
            <a:r>
              <a:rPr lang="en-US" altLang="ko-KR" sz="2800" i="1" dirty="0" err="1">
                <a:solidFill>
                  <a:schemeClr val="tx2"/>
                </a:solidFill>
              </a:rPr>
              <a:t>includono</a:t>
            </a:r>
            <a:r>
              <a:rPr lang="en-US" altLang="ko-KR" sz="2800" i="1" dirty="0">
                <a:solidFill>
                  <a:schemeClr val="tx2"/>
                </a:solidFill>
              </a:rPr>
              <a:t> </a:t>
            </a:r>
          </a:p>
          <a:p>
            <a:pPr marL="457200" indent="-457200" algn="just">
              <a:buFont typeface="Wingdings" panose="05000000000000000000" pitchFamily="2" charset="2"/>
              <a:buChar char="q"/>
            </a:pPr>
            <a:endParaRPr lang="en-US" altLang="ko-KR" sz="2800" i="1" dirty="0">
              <a:solidFill>
                <a:schemeClr val="tx2"/>
              </a:solidFill>
            </a:endParaRPr>
          </a:p>
          <a:p>
            <a:pPr marL="457200" indent="-457200" algn="just">
              <a:buFont typeface="Wingdings" panose="05000000000000000000" pitchFamily="2" charset="2"/>
              <a:buChar char="q"/>
            </a:pPr>
            <a:r>
              <a:rPr lang="en-US" altLang="ko-KR" sz="2800" i="1" dirty="0">
                <a:solidFill>
                  <a:srgbClr val="FF0000"/>
                </a:solidFill>
              </a:rPr>
              <a:t>La </a:t>
            </a:r>
            <a:r>
              <a:rPr lang="en-US" altLang="ko-KR" sz="2800" i="1" dirty="0" err="1">
                <a:solidFill>
                  <a:srgbClr val="FF0000"/>
                </a:solidFill>
              </a:rPr>
              <a:t>creatività</a:t>
            </a:r>
            <a:r>
              <a:rPr lang="en-US" altLang="ko-KR" sz="2800" i="1" dirty="0">
                <a:solidFill>
                  <a:srgbClr val="FF0000"/>
                </a:solidFill>
              </a:rPr>
              <a:t> </a:t>
            </a:r>
            <a:r>
              <a:rPr lang="en-US" altLang="ko-KR" sz="2800" i="1" dirty="0" err="1">
                <a:solidFill>
                  <a:srgbClr val="FF0000"/>
                </a:solidFill>
              </a:rPr>
              <a:t>costruisce</a:t>
            </a:r>
            <a:r>
              <a:rPr lang="en-US" altLang="ko-KR" sz="2800" i="1" dirty="0">
                <a:solidFill>
                  <a:srgbClr val="FF0000"/>
                </a:solidFill>
              </a:rPr>
              <a:t> un </a:t>
            </a:r>
            <a:r>
              <a:rPr lang="en-US" altLang="ko-KR" sz="2800" i="1" dirty="0" err="1">
                <a:solidFill>
                  <a:srgbClr val="FF0000"/>
                </a:solidFill>
              </a:rPr>
              <a:t>migliore</a:t>
            </a:r>
            <a:r>
              <a:rPr lang="en-US" altLang="ko-KR" sz="2800" i="1" dirty="0">
                <a:solidFill>
                  <a:srgbClr val="FF0000"/>
                </a:solidFill>
              </a:rPr>
              <a:t> </a:t>
            </a:r>
            <a:r>
              <a:rPr lang="en-US" altLang="ko-KR" sz="2800" i="1" dirty="0" err="1">
                <a:solidFill>
                  <a:srgbClr val="FF0000"/>
                </a:solidFill>
              </a:rPr>
              <a:t>lavoro</a:t>
            </a:r>
            <a:r>
              <a:rPr lang="en-US" altLang="ko-KR" sz="2800" i="1" dirty="0">
                <a:solidFill>
                  <a:srgbClr val="FF0000"/>
                </a:solidFill>
              </a:rPr>
              <a:t> di </a:t>
            </a:r>
            <a:r>
              <a:rPr lang="en-US" altLang="ko-KR" sz="2800" i="1" dirty="0" err="1">
                <a:solidFill>
                  <a:srgbClr val="FF0000"/>
                </a:solidFill>
              </a:rPr>
              <a:t>squadra</a:t>
            </a:r>
            <a:endParaRPr lang="en-US" altLang="ko-KR" sz="2800" i="1" dirty="0">
              <a:solidFill>
                <a:srgbClr val="FF0000"/>
              </a:solidFill>
            </a:endParaRPr>
          </a:p>
          <a:p>
            <a:pPr marL="457200" indent="-457200" algn="just">
              <a:buFont typeface="Wingdings" panose="05000000000000000000" pitchFamily="2" charset="2"/>
              <a:buChar char="q"/>
            </a:pPr>
            <a:r>
              <a:rPr lang="en-US" altLang="ko-KR" sz="2800" i="1" dirty="0">
                <a:solidFill>
                  <a:srgbClr val="FF0000"/>
                </a:solidFill>
              </a:rPr>
              <a:t>La </a:t>
            </a:r>
            <a:r>
              <a:rPr lang="en-US" altLang="ko-KR" sz="2800" i="1" dirty="0" err="1">
                <a:solidFill>
                  <a:srgbClr val="FF0000"/>
                </a:solidFill>
              </a:rPr>
              <a:t>creatività</a:t>
            </a:r>
            <a:r>
              <a:rPr lang="en-US" altLang="ko-KR" sz="2800" i="1" dirty="0">
                <a:solidFill>
                  <a:srgbClr val="FF0000"/>
                </a:solidFill>
              </a:rPr>
              <a:t> </a:t>
            </a:r>
            <a:r>
              <a:rPr lang="en-US" altLang="ko-KR" sz="2800" i="1" dirty="0" err="1">
                <a:solidFill>
                  <a:srgbClr val="FF0000"/>
                </a:solidFill>
              </a:rPr>
              <a:t>migliora</a:t>
            </a:r>
            <a:r>
              <a:rPr lang="en-US" altLang="ko-KR" sz="2800" i="1" dirty="0">
                <a:solidFill>
                  <a:srgbClr val="FF0000"/>
                </a:solidFill>
              </a:rPr>
              <a:t> la </a:t>
            </a:r>
            <a:r>
              <a:rPr lang="en-US" altLang="ko-KR" sz="2800" i="1" dirty="0" err="1">
                <a:solidFill>
                  <a:srgbClr val="FF0000"/>
                </a:solidFill>
              </a:rPr>
              <a:t>capacità</a:t>
            </a:r>
            <a:r>
              <a:rPr lang="en-US" altLang="ko-KR" sz="2800" i="1" dirty="0">
                <a:solidFill>
                  <a:srgbClr val="FF0000"/>
                </a:solidFill>
              </a:rPr>
              <a:t> di </a:t>
            </a:r>
            <a:r>
              <a:rPr lang="en-US" altLang="ko-KR" sz="2800" i="1" dirty="0" err="1">
                <a:solidFill>
                  <a:srgbClr val="FF0000"/>
                </a:solidFill>
              </a:rPr>
              <a:t>attrarre</a:t>
            </a:r>
            <a:r>
              <a:rPr lang="en-US" altLang="ko-KR" sz="2800" i="1" dirty="0">
                <a:solidFill>
                  <a:srgbClr val="FF0000"/>
                </a:solidFill>
              </a:rPr>
              <a:t> e </a:t>
            </a:r>
            <a:r>
              <a:rPr lang="en-US" altLang="ko-KR" sz="2800" i="1" dirty="0" err="1">
                <a:solidFill>
                  <a:srgbClr val="FF0000"/>
                </a:solidFill>
              </a:rPr>
              <a:t>trattenere</a:t>
            </a:r>
            <a:r>
              <a:rPr lang="en-US" altLang="ko-KR" sz="2800" i="1" dirty="0">
                <a:solidFill>
                  <a:srgbClr val="FF0000"/>
                </a:solidFill>
              </a:rPr>
              <a:t> </a:t>
            </a:r>
            <a:r>
              <a:rPr lang="en-US" altLang="ko-KR" sz="2800" i="1" dirty="0" err="1">
                <a:solidFill>
                  <a:srgbClr val="FF0000"/>
                </a:solidFill>
              </a:rPr>
              <a:t>i</a:t>
            </a:r>
            <a:r>
              <a:rPr lang="en-US" altLang="ko-KR" sz="2800" i="1" dirty="0">
                <a:solidFill>
                  <a:srgbClr val="FF0000"/>
                </a:solidFill>
              </a:rPr>
              <a:t> </a:t>
            </a:r>
            <a:r>
              <a:rPr lang="en-US" altLang="ko-KR" sz="2800" i="1" dirty="0" err="1">
                <a:solidFill>
                  <a:srgbClr val="FF0000"/>
                </a:solidFill>
              </a:rPr>
              <a:t>dipendenti</a:t>
            </a:r>
            <a:endParaRPr lang="en-US" altLang="ko-KR" sz="2800" i="1" dirty="0">
              <a:solidFill>
                <a:srgbClr val="FF0000"/>
              </a:solidFill>
            </a:endParaRPr>
          </a:p>
          <a:p>
            <a:pPr marL="457200" indent="-457200" algn="just">
              <a:buFont typeface="Wingdings" panose="05000000000000000000" pitchFamily="2" charset="2"/>
              <a:buChar char="q"/>
            </a:pPr>
            <a:r>
              <a:rPr lang="en-US" altLang="ko-KR" sz="2800" i="1" dirty="0">
                <a:solidFill>
                  <a:srgbClr val="FF0000"/>
                </a:solidFill>
              </a:rPr>
              <a:t>La </a:t>
            </a:r>
            <a:r>
              <a:rPr lang="en-US" altLang="ko-KR" sz="2800" i="1" dirty="0" err="1">
                <a:solidFill>
                  <a:srgbClr val="FF0000"/>
                </a:solidFill>
              </a:rPr>
              <a:t>creatività</a:t>
            </a:r>
            <a:r>
              <a:rPr lang="en-US" altLang="ko-KR" sz="2800" i="1" dirty="0">
                <a:solidFill>
                  <a:srgbClr val="FF0000"/>
                </a:solidFill>
              </a:rPr>
              <a:t> </a:t>
            </a:r>
            <a:r>
              <a:rPr lang="en-US" altLang="ko-KR" sz="2800" i="1" dirty="0" err="1">
                <a:solidFill>
                  <a:srgbClr val="FF0000"/>
                </a:solidFill>
              </a:rPr>
              <a:t>aumenta</a:t>
            </a:r>
            <a:r>
              <a:rPr lang="en-US" altLang="ko-KR" sz="2800" i="1" dirty="0">
                <a:solidFill>
                  <a:srgbClr val="FF0000"/>
                </a:solidFill>
              </a:rPr>
              <a:t> la </a:t>
            </a:r>
            <a:r>
              <a:rPr lang="en-US" altLang="ko-KR" sz="2800" i="1" dirty="0" err="1">
                <a:solidFill>
                  <a:srgbClr val="FF0000"/>
                </a:solidFill>
              </a:rPr>
              <a:t>risoluzione</a:t>
            </a:r>
            <a:r>
              <a:rPr lang="en-US" altLang="ko-KR" sz="2800" i="1" dirty="0">
                <a:solidFill>
                  <a:srgbClr val="FF0000"/>
                </a:solidFill>
              </a:rPr>
              <a:t> </a:t>
            </a:r>
            <a:r>
              <a:rPr lang="en-US" altLang="ko-KR" sz="2800" i="1" dirty="0" err="1">
                <a:solidFill>
                  <a:srgbClr val="FF0000"/>
                </a:solidFill>
              </a:rPr>
              <a:t>dei</a:t>
            </a:r>
            <a:r>
              <a:rPr lang="en-US" altLang="ko-KR" sz="2800" i="1" dirty="0">
                <a:solidFill>
                  <a:srgbClr val="FF0000"/>
                </a:solidFill>
              </a:rPr>
              <a:t> </a:t>
            </a:r>
            <a:r>
              <a:rPr lang="en-US" altLang="ko-KR" sz="2800" i="1" dirty="0" err="1">
                <a:solidFill>
                  <a:srgbClr val="FF0000"/>
                </a:solidFill>
              </a:rPr>
              <a:t>problemi</a:t>
            </a:r>
            <a:endParaRPr lang="en-US" altLang="ko-KR" sz="2800" i="1" dirty="0">
              <a:solidFill>
                <a:srgbClr val="FF0000"/>
              </a:solidFill>
            </a:endParaRPr>
          </a:p>
        </p:txBody>
      </p:sp>
    </p:spTree>
    <p:extLst>
      <p:ext uri="{BB962C8B-B14F-4D97-AF65-F5344CB8AC3E}">
        <p14:creationId xmlns:p14="http://schemas.microsoft.com/office/powerpoint/2010/main" val="11027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70852211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55472" y="2798378"/>
            <a:ext cx="16073000" cy="526297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GB" altLang="ko-KR" sz="2800" i="1" dirty="0">
                <a:solidFill>
                  <a:srgbClr val="002060"/>
                </a:solidFill>
              </a:rPr>
              <a:t>I </a:t>
            </a:r>
            <a:r>
              <a:rPr lang="en-GB" altLang="ko-KR" sz="2800" i="1" dirty="0" err="1">
                <a:solidFill>
                  <a:srgbClr val="002060"/>
                </a:solidFill>
              </a:rPr>
              <a:t>programmi</a:t>
            </a:r>
            <a:r>
              <a:rPr lang="en-GB" altLang="ko-KR" sz="2800" i="1" dirty="0">
                <a:solidFill>
                  <a:srgbClr val="002060"/>
                </a:solidFill>
              </a:rPr>
              <a:t> di </a:t>
            </a:r>
            <a:r>
              <a:rPr lang="en-GB" altLang="ko-KR" sz="2800" i="1" dirty="0" err="1">
                <a:solidFill>
                  <a:srgbClr val="002060"/>
                </a:solidFill>
              </a:rPr>
              <a:t>formazione</a:t>
            </a:r>
            <a:r>
              <a:rPr lang="en-GB" altLang="ko-KR" sz="2800" i="1" dirty="0">
                <a:solidFill>
                  <a:srgbClr val="002060"/>
                </a:solidFill>
              </a:rPr>
              <a:t> </a:t>
            </a:r>
            <a:r>
              <a:rPr lang="en-GB" altLang="ko-KR" sz="2800" i="1" dirty="0" err="1">
                <a:solidFill>
                  <a:srgbClr val="002060"/>
                </a:solidFill>
              </a:rPr>
              <a:t>alla</a:t>
            </a:r>
            <a:r>
              <a:rPr lang="en-GB" altLang="ko-KR" sz="2800" i="1" dirty="0">
                <a:solidFill>
                  <a:srgbClr val="002060"/>
                </a:solidFill>
              </a:rPr>
              <a:t> </a:t>
            </a:r>
            <a:r>
              <a:rPr lang="en-GB" altLang="ko-KR" sz="2800" i="1" dirty="0" err="1">
                <a:solidFill>
                  <a:srgbClr val="002060"/>
                </a:solidFill>
              </a:rPr>
              <a:t>creatività</a:t>
            </a:r>
            <a:r>
              <a:rPr lang="en-GB" altLang="ko-KR" sz="2800" i="1" dirty="0">
                <a:solidFill>
                  <a:srgbClr val="002060"/>
                </a:solidFill>
              </a:rPr>
              <a:t> </a:t>
            </a:r>
            <a:r>
              <a:rPr lang="en-GB" altLang="ko-KR" sz="2800" i="1" dirty="0" err="1">
                <a:solidFill>
                  <a:srgbClr val="002060"/>
                </a:solidFill>
              </a:rPr>
              <a:t>sono</a:t>
            </a:r>
            <a:r>
              <a:rPr lang="en-GB" altLang="ko-KR" sz="2800" i="1" dirty="0">
                <a:solidFill>
                  <a:srgbClr val="002060"/>
                </a:solidFill>
              </a:rPr>
              <a:t> </a:t>
            </a:r>
            <a:r>
              <a:rPr lang="en-GB" altLang="ko-KR" sz="2800" i="1" dirty="0" err="1">
                <a:solidFill>
                  <a:srgbClr val="002060"/>
                </a:solidFill>
              </a:rPr>
              <a:t>più</a:t>
            </a:r>
            <a:r>
              <a:rPr lang="en-GB" altLang="ko-KR" sz="2800" i="1" dirty="0">
                <a:solidFill>
                  <a:srgbClr val="002060"/>
                </a:solidFill>
              </a:rPr>
              <a:t> </a:t>
            </a:r>
            <a:r>
              <a:rPr lang="en-GB" altLang="ko-KR" sz="2800" i="1" dirty="0" err="1">
                <a:solidFill>
                  <a:srgbClr val="002060"/>
                </a:solidFill>
              </a:rPr>
              <a:t>comunemente</a:t>
            </a:r>
            <a:r>
              <a:rPr lang="en-GB" altLang="ko-KR" sz="2800" i="1" dirty="0">
                <a:solidFill>
                  <a:srgbClr val="002060"/>
                </a:solidFill>
              </a:rPr>
              <a:t> </a:t>
            </a:r>
            <a:r>
              <a:rPr lang="en-GB" altLang="ko-KR" sz="2800" i="1" dirty="0" err="1">
                <a:solidFill>
                  <a:srgbClr val="002060"/>
                </a:solidFill>
              </a:rPr>
              <a:t>incentrati</a:t>
            </a:r>
            <a:r>
              <a:rPr lang="en-GB" altLang="ko-KR" sz="2800" i="1" dirty="0">
                <a:solidFill>
                  <a:srgbClr val="002060"/>
                </a:solidFill>
              </a:rPr>
              <a:t> </a:t>
            </a:r>
            <a:r>
              <a:rPr lang="en-GB" altLang="ko-KR" sz="2800" i="1" dirty="0" err="1">
                <a:solidFill>
                  <a:srgbClr val="002060"/>
                </a:solidFill>
              </a:rPr>
              <a:t>su</a:t>
            </a:r>
            <a:endParaRPr lang="en-GB" altLang="ko-KR" sz="2800" i="1" dirty="0">
              <a:solidFill>
                <a:srgbClr val="002060"/>
              </a:solidFill>
            </a:endParaRPr>
          </a:p>
          <a:p>
            <a:pPr marL="914400" lvl="1" indent="-457200" algn="just">
              <a:buFont typeface="Wingdings" panose="05000000000000000000" pitchFamily="2" charset="2"/>
              <a:buChar char="q"/>
            </a:pPr>
            <a:r>
              <a:rPr lang="en-GB" altLang="ko-KR" sz="2800" i="1" dirty="0" err="1">
                <a:solidFill>
                  <a:srgbClr val="FF0000"/>
                </a:solidFill>
              </a:rPr>
              <a:t>generazione</a:t>
            </a:r>
            <a:r>
              <a:rPr lang="en-GB" altLang="ko-KR" sz="2800" i="1" dirty="0">
                <a:solidFill>
                  <a:srgbClr val="FF0000"/>
                </a:solidFill>
              </a:rPr>
              <a:t> di idee </a:t>
            </a:r>
          </a:p>
          <a:p>
            <a:pPr marL="914400" lvl="1" indent="-457200" algn="just">
              <a:buFont typeface="Wingdings" panose="05000000000000000000" pitchFamily="2" charset="2"/>
              <a:buChar char="q"/>
            </a:pPr>
            <a:r>
              <a:rPr lang="en-GB" altLang="ko-KR" sz="2800" i="1" dirty="0" err="1">
                <a:solidFill>
                  <a:srgbClr val="FF0000"/>
                </a:solidFill>
              </a:rPr>
              <a:t>attività</a:t>
            </a:r>
            <a:r>
              <a:rPr lang="en-GB" altLang="ko-KR" sz="2800" i="1" dirty="0">
                <a:solidFill>
                  <a:srgbClr val="FF0000"/>
                </a:solidFill>
              </a:rPr>
              <a:t> di </a:t>
            </a:r>
            <a:r>
              <a:rPr lang="en-GB" altLang="ko-KR" sz="2800" i="1" dirty="0" err="1">
                <a:solidFill>
                  <a:srgbClr val="FF0000"/>
                </a:solidFill>
              </a:rPr>
              <a:t>elaborazione</a:t>
            </a:r>
            <a:r>
              <a:rPr lang="en-GB" altLang="ko-KR" sz="2800" i="1" dirty="0">
                <a:solidFill>
                  <a:srgbClr val="FF0000"/>
                </a:solidFill>
              </a:rPr>
              <a:t> </a:t>
            </a:r>
            <a:r>
              <a:rPr lang="en-GB" altLang="ko-KR" sz="2800" i="1" dirty="0" err="1">
                <a:solidFill>
                  <a:srgbClr val="FF0000"/>
                </a:solidFill>
              </a:rPr>
              <a:t>cognitiva</a:t>
            </a:r>
            <a:r>
              <a:rPr lang="en-GB" altLang="ko-KR" sz="2800" i="1" dirty="0">
                <a:solidFill>
                  <a:srgbClr val="FF0000"/>
                </a:solidFill>
              </a:rPr>
              <a:t> per </a:t>
            </a:r>
            <a:r>
              <a:rPr lang="en-GB" altLang="ko-KR" sz="2800" i="1" dirty="0" err="1">
                <a:solidFill>
                  <a:srgbClr val="FF0000"/>
                </a:solidFill>
              </a:rPr>
              <a:t>sviluppare</a:t>
            </a:r>
            <a:r>
              <a:rPr lang="en-GB" altLang="ko-KR" sz="2800" i="1" dirty="0">
                <a:solidFill>
                  <a:srgbClr val="FF0000"/>
                </a:solidFill>
              </a:rPr>
              <a:t> </a:t>
            </a:r>
            <a:r>
              <a:rPr lang="en-GB" altLang="ko-KR" sz="2800" i="1" dirty="0" err="1">
                <a:solidFill>
                  <a:srgbClr val="FF0000"/>
                </a:solidFill>
              </a:rPr>
              <a:t>capacità</a:t>
            </a:r>
            <a:r>
              <a:rPr lang="en-GB" altLang="ko-KR" sz="2800" i="1" dirty="0">
                <a:solidFill>
                  <a:srgbClr val="FF0000"/>
                </a:solidFill>
              </a:rPr>
              <a:t> creative di </a:t>
            </a:r>
            <a:r>
              <a:rPr lang="en-GB" altLang="ko-KR" sz="2800" i="1" dirty="0" err="1">
                <a:solidFill>
                  <a:srgbClr val="FF0000"/>
                </a:solidFill>
              </a:rPr>
              <a:t>risoluzione</a:t>
            </a:r>
            <a:r>
              <a:rPr lang="en-GB" altLang="ko-KR" sz="2800" i="1" dirty="0">
                <a:solidFill>
                  <a:srgbClr val="FF0000"/>
                </a:solidFill>
              </a:rPr>
              <a:t> </a:t>
            </a:r>
            <a:r>
              <a:rPr lang="en-GB" altLang="ko-KR" sz="2800" i="1" dirty="0" err="1">
                <a:solidFill>
                  <a:srgbClr val="FF0000"/>
                </a:solidFill>
              </a:rPr>
              <a:t>dei</a:t>
            </a:r>
            <a:r>
              <a:rPr lang="en-GB" altLang="ko-KR" sz="2800" i="1" dirty="0">
                <a:solidFill>
                  <a:srgbClr val="FF0000"/>
                </a:solidFill>
              </a:rPr>
              <a:t> </a:t>
            </a:r>
            <a:r>
              <a:rPr lang="en-GB" altLang="ko-KR" sz="2800" i="1" dirty="0" err="1">
                <a:solidFill>
                  <a:srgbClr val="FF0000"/>
                </a:solidFill>
              </a:rPr>
              <a:t>problemi</a:t>
            </a:r>
            <a:r>
              <a:rPr lang="en-GB" altLang="ko-KR" sz="2800" i="1" dirty="0">
                <a:solidFill>
                  <a:srgbClr val="FF0000"/>
                </a:solidFill>
              </a:rPr>
              <a:t>.</a:t>
            </a:r>
          </a:p>
          <a:p>
            <a:pPr marL="914400" lvl="1" indent="-457200" algn="just">
              <a:buFont typeface="Wingdings" panose="05000000000000000000" pitchFamily="2" charset="2"/>
              <a:buChar char="q"/>
            </a:pPr>
            <a:r>
              <a:rPr lang="en-GB" altLang="ko-KR" sz="2800" i="1" dirty="0">
                <a:solidFill>
                  <a:srgbClr val="002060"/>
                </a:solidFill>
              </a:rPr>
              <a:t>Le </a:t>
            </a:r>
            <a:r>
              <a:rPr lang="en-GB" altLang="ko-KR" sz="2800" i="1" dirty="0" err="1">
                <a:solidFill>
                  <a:srgbClr val="002060"/>
                </a:solidFill>
              </a:rPr>
              <a:t>tecniche</a:t>
            </a:r>
            <a:r>
              <a:rPr lang="en-GB" altLang="ko-KR" sz="2800" i="1" dirty="0">
                <a:solidFill>
                  <a:srgbClr val="002060"/>
                </a:solidFill>
              </a:rPr>
              <a:t> di </a:t>
            </a:r>
            <a:r>
              <a:rPr lang="en-GB" altLang="ko-KR" sz="2800" i="1" dirty="0" err="1">
                <a:solidFill>
                  <a:srgbClr val="002060"/>
                </a:solidFill>
              </a:rPr>
              <a:t>creatività</a:t>
            </a:r>
            <a:r>
              <a:rPr lang="en-GB" altLang="ko-KR" sz="2800" i="1" dirty="0">
                <a:solidFill>
                  <a:srgbClr val="002060"/>
                </a:solidFill>
              </a:rPr>
              <a:t> </a:t>
            </a:r>
            <a:r>
              <a:rPr lang="en-GB" altLang="ko-KR" sz="2800" i="1" dirty="0" err="1">
                <a:solidFill>
                  <a:srgbClr val="002060"/>
                </a:solidFill>
              </a:rPr>
              <a:t>sono</a:t>
            </a:r>
            <a:r>
              <a:rPr lang="en-GB" altLang="ko-KR" sz="2800" i="1" dirty="0">
                <a:solidFill>
                  <a:srgbClr val="002060"/>
                </a:solidFill>
              </a:rPr>
              <a:t> il mezzo per </a:t>
            </a:r>
            <a:r>
              <a:rPr lang="en-GB" altLang="ko-KR" sz="2800" i="1" dirty="0" err="1">
                <a:solidFill>
                  <a:srgbClr val="002060"/>
                </a:solidFill>
              </a:rPr>
              <a:t>sviluppare</a:t>
            </a:r>
            <a:r>
              <a:rPr lang="en-GB" altLang="ko-KR" sz="2800" i="1" dirty="0">
                <a:solidFill>
                  <a:srgbClr val="002060"/>
                </a:solidFill>
              </a:rPr>
              <a:t> </a:t>
            </a:r>
            <a:r>
              <a:rPr lang="en-GB" altLang="ko-KR" sz="2800" i="1" dirty="0" err="1">
                <a:solidFill>
                  <a:srgbClr val="002060"/>
                </a:solidFill>
              </a:rPr>
              <a:t>queste</a:t>
            </a:r>
            <a:r>
              <a:rPr lang="en-GB" altLang="ko-KR" sz="2800" i="1" dirty="0">
                <a:solidFill>
                  <a:srgbClr val="002060"/>
                </a:solidFill>
              </a:rPr>
              <a:t> </a:t>
            </a:r>
            <a:r>
              <a:rPr lang="en-GB" altLang="ko-KR" sz="2800" i="1" dirty="0" err="1">
                <a:solidFill>
                  <a:srgbClr val="002060"/>
                </a:solidFill>
              </a:rPr>
              <a:t>abilità</a:t>
            </a:r>
            <a:endParaRPr lang="en-GB" altLang="ko-KR" sz="2800" i="1" dirty="0">
              <a:solidFill>
                <a:srgbClr val="002060"/>
              </a:solidFill>
            </a:endParaRPr>
          </a:p>
          <a:p>
            <a:pPr marL="457200" indent="-457200" algn="just">
              <a:buFont typeface="Wingdings" panose="05000000000000000000" pitchFamily="2" charset="2"/>
              <a:buChar char="q"/>
            </a:pPr>
            <a:endParaRPr lang="en-GB" altLang="ko-KR" sz="2800" i="1" dirty="0">
              <a:solidFill>
                <a:srgbClr val="002060"/>
              </a:solidFill>
            </a:endParaRPr>
          </a:p>
          <a:p>
            <a:pPr marL="457200" indent="-457200" algn="just">
              <a:buFont typeface="Wingdings" panose="05000000000000000000" pitchFamily="2" charset="2"/>
              <a:buChar char="q"/>
            </a:pPr>
            <a:r>
              <a:rPr lang="en-GB" altLang="ko-KR" sz="2800" i="1" dirty="0" err="1">
                <a:solidFill>
                  <a:srgbClr val="FF0000"/>
                </a:solidFill>
              </a:rPr>
              <a:t>Tecniche</a:t>
            </a:r>
            <a:r>
              <a:rPr lang="en-GB" altLang="ko-KR" sz="2800" i="1" dirty="0">
                <a:solidFill>
                  <a:srgbClr val="FF0000"/>
                </a:solidFill>
              </a:rPr>
              <a:t> di </a:t>
            </a:r>
            <a:r>
              <a:rPr lang="en-GB" altLang="ko-KR" sz="2800" i="1" dirty="0" err="1">
                <a:solidFill>
                  <a:srgbClr val="FF0000"/>
                </a:solidFill>
              </a:rPr>
              <a:t>creatività</a:t>
            </a:r>
            <a:endParaRPr lang="en-GB" altLang="ko-KR" sz="2800" i="1" dirty="0">
              <a:solidFill>
                <a:srgbClr val="FF0000"/>
              </a:solidFill>
            </a:endParaRPr>
          </a:p>
          <a:p>
            <a:pPr marL="914400" lvl="1" indent="-457200" algn="just">
              <a:buFont typeface="Wingdings" panose="05000000000000000000" pitchFamily="2" charset="2"/>
              <a:buChar char="q"/>
            </a:pPr>
            <a:r>
              <a:rPr lang="en-GB" altLang="ko-KR" sz="2800" i="1" dirty="0">
                <a:solidFill>
                  <a:srgbClr val="002060"/>
                </a:solidFill>
              </a:rPr>
              <a:t>"</a:t>
            </a:r>
            <a:r>
              <a:rPr lang="en-GB" altLang="ko-KR" sz="2800" i="1" dirty="0" err="1">
                <a:solidFill>
                  <a:srgbClr val="002060"/>
                </a:solidFill>
              </a:rPr>
              <a:t>Sessioni</a:t>
            </a:r>
            <a:r>
              <a:rPr lang="en-GB" altLang="ko-KR" sz="2800" i="1" dirty="0">
                <a:solidFill>
                  <a:srgbClr val="002060"/>
                </a:solidFill>
              </a:rPr>
              <a:t> </a:t>
            </a:r>
            <a:r>
              <a:rPr lang="en-GB" altLang="ko-KR" sz="2800" i="1" dirty="0" err="1">
                <a:solidFill>
                  <a:srgbClr val="002060"/>
                </a:solidFill>
              </a:rPr>
              <a:t>specifiche</a:t>
            </a:r>
            <a:r>
              <a:rPr lang="en-GB" altLang="ko-KR" sz="2800" i="1" dirty="0">
                <a:solidFill>
                  <a:srgbClr val="002060"/>
                </a:solidFill>
              </a:rPr>
              <a:t> per </a:t>
            </a:r>
            <a:r>
              <a:rPr lang="en-GB" altLang="ko-KR" sz="2800" i="1" dirty="0" err="1">
                <a:solidFill>
                  <a:srgbClr val="002060"/>
                </a:solidFill>
              </a:rPr>
              <a:t>facilitare</a:t>
            </a:r>
            <a:r>
              <a:rPr lang="en-GB" altLang="ko-KR" sz="2800" i="1" dirty="0">
                <a:solidFill>
                  <a:srgbClr val="002060"/>
                </a:solidFill>
              </a:rPr>
              <a:t> il </a:t>
            </a:r>
            <a:r>
              <a:rPr lang="en-GB" altLang="ko-KR" sz="2800" i="1" dirty="0" err="1">
                <a:solidFill>
                  <a:srgbClr val="002060"/>
                </a:solidFill>
              </a:rPr>
              <a:t>processo</a:t>
            </a:r>
            <a:r>
              <a:rPr lang="en-GB" altLang="ko-KR" sz="2800" i="1" dirty="0">
                <a:solidFill>
                  <a:srgbClr val="002060"/>
                </a:solidFill>
              </a:rPr>
              <a:t> </a:t>
            </a:r>
            <a:r>
              <a:rPr lang="en-GB" altLang="ko-KR" sz="2800" i="1" dirty="0" err="1">
                <a:solidFill>
                  <a:srgbClr val="002060"/>
                </a:solidFill>
              </a:rPr>
              <a:t>creativo</a:t>
            </a:r>
            <a:r>
              <a:rPr lang="en-GB" altLang="ko-KR" sz="2800" i="1" dirty="0">
                <a:solidFill>
                  <a:srgbClr val="002060"/>
                </a:solidFill>
              </a:rPr>
              <a:t> </a:t>
            </a:r>
            <a:r>
              <a:rPr lang="en-GB" altLang="ko-KR" sz="2800" i="1" dirty="0" err="1">
                <a:solidFill>
                  <a:srgbClr val="002060"/>
                </a:solidFill>
              </a:rPr>
              <a:t>fornendo</a:t>
            </a:r>
            <a:r>
              <a:rPr lang="en-GB" altLang="ko-KR" sz="2800" i="1" dirty="0">
                <a:solidFill>
                  <a:srgbClr val="002060"/>
                </a:solidFill>
              </a:rPr>
              <a:t> </a:t>
            </a:r>
            <a:r>
              <a:rPr lang="en-GB" altLang="ko-KR" sz="2800" i="1" dirty="0" err="1">
                <a:solidFill>
                  <a:srgbClr val="002060"/>
                </a:solidFill>
              </a:rPr>
              <a:t>strategie</a:t>
            </a:r>
            <a:r>
              <a:rPr lang="en-GB" altLang="ko-KR" sz="2800" i="1" dirty="0">
                <a:solidFill>
                  <a:srgbClr val="002060"/>
                </a:solidFill>
              </a:rPr>
              <a:t> ed </a:t>
            </a:r>
            <a:r>
              <a:rPr lang="en-GB" altLang="ko-KR" sz="2800" i="1" dirty="0" err="1">
                <a:solidFill>
                  <a:srgbClr val="002060"/>
                </a:solidFill>
              </a:rPr>
              <a:t>euristiche</a:t>
            </a:r>
            <a:r>
              <a:rPr lang="en-GB" altLang="ko-KR" sz="2800" i="1" dirty="0">
                <a:solidFill>
                  <a:srgbClr val="002060"/>
                </a:solidFill>
              </a:rPr>
              <a:t> per </a:t>
            </a:r>
            <a:r>
              <a:rPr lang="en-GB" altLang="ko-KR" sz="2800" i="1" dirty="0" err="1">
                <a:solidFill>
                  <a:srgbClr val="002060"/>
                </a:solidFill>
              </a:rPr>
              <a:t>sviluppare</a:t>
            </a:r>
            <a:r>
              <a:rPr lang="en-GB" altLang="ko-KR" sz="2800" i="1" dirty="0">
                <a:solidFill>
                  <a:srgbClr val="002060"/>
                </a:solidFill>
              </a:rPr>
              <a:t> </a:t>
            </a:r>
            <a:r>
              <a:rPr lang="en-GB" altLang="ko-KR" sz="2800" i="1" dirty="0" err="1">
                <a:solidFill>
                  <a:srgbClr val="002060"/>
                </a:solidFill>
              </a:rPr>
              <a:t>nuove</a:t>
            </a:r>
            <a:r>
              <a:rPr lang="en-GB" altLang="ko-KR" sz="2800" i="1" dirty="0">
                <a:solidFill>
                  <a:srgbClr val="002060"/>
                </a:solidFill>
              </a:rPr>
              <a:t> idee" (ad </a:t>
            </a:r>
            <a:r>
              <a:rPr lang="en-GB" altLang="ko-KR" sz="2800" i="1" dirty="0" err="1">
                <a:solidFill>
                  <a:srgbClr val="002060"/>
                </a:solidFill>
              </a:rPr>
              <a:t>esempio</a:t>
            </a:r>
            <a:r>
              <a:rPr lang="en-GB" altLang="ko-KR" sz="2800" i="1" dirty="0">
                <a:solidFill>
                  <a:srgbClr val="002060"/>
                </a:solidFill>
              </a:rPr>
              <a:t>, Herrmann &amp; </a:t>
            </a:r>
            <a:r>
              <a:rPr lang="en-GB" altLang="ko-KR" sz="2800" i="1" dirty="0" err="1">
                <a:solidFill>
                  <a:srgbClr val="002060"/>
                </a:solidFill>
              </a:rPr>
              <a:t>Felfe</a:t>
            </a:r>
            <a:r>
              <a:rPr lang="en-GB" altLang="ko-KR" sz="2800" i="1" dirty="0">
                <a:solidFill>
                  <a:srgbClr val="002060"/>
                </a:solidFill>
              </a:rPr>
              <a:t>, 2014; </a:t>
            </a:r>
            <a:r>
              <a:rPr lang="en-GB" altLang="ko-KR" sz="2800" i="1" dirty="0" err="1">
                <a:solidFill>
                  <a:srgbClr val="002060"/>
                </a:solidFill>
              </a:rPr>
              <a:t>Meinel</a:t>
            </a:r>
            <a:r>
              <a:rPr lang="en-GB" altLang="ko-KR" sz="2800" i="1" dirty="0">
                <a:solidFill>
                  <a:srgbClr val="002060"/>
                </a:solidFill>
              </a:rPr>
              <a:t> &amp; Voigt, 2017, ).</a:t>
            </a:r>
          </a:p>
          <a:p>
            <a:pPr marL="914400" lvl="1" indent="-457200" algn="just">
              <a:buFont typeface="Wingdings" panose="05000000000000000000" pitchFamily="2" charset="2"/>
              <a:buChar char="q"/>
            </a:pPr>
            <a:r>
              <a:rPr lang="en-GB" altLang="ko-KR" sz="2800" i="1" dirty="0">
                <a:solidFill>
                  <a:srgbClr val="002060"/>
                </a:solidFill>
              </a:rPr>
              <a:t>Le </a:t>
            </a:r>
            <a:r>
              <a:rPr lang="en-GB" altLang="ko-KR" sz="2800" i="1" dirty="0" err="1">
                <a:solidFill>
                  <a:srgbClr val="002060"/>
                </a:solidFill>
              </a:rPr>
              <a:t>Tecniche</a:t>
            </a:r>
            <a:r>
              <a:rPr lang="en-GB" altLang="ko-KR" sz="2800" i="1" dirty="0">
                <a:solidFill>
                  <a:srgbClr val="002060"/>
                </a:solidFill>
              </a:rPr>
              <a:t> di </a:t>
            </a:r>
            <a:r>
              <a:rPr lang="en-GB" altLang="ko-KR" sz="2800" i="1" dirty="0" err="1">
                <a:solidFill>
                  <a:srgbClr val="002060"/>
                </a:solidFill>
              </a:rPr>
              <a:t>Creatività</a:t>
            </a:r>
            <a:r>
              <a:rPr lang="en-GB" altLang="ko-KR" sz="2800" i="1" dirty="0">
                <a:solidFill>
                  <a:srgbClr val="002060"/>
                </a:solidFill>
              </a:rPr>
              <a:t> </a:t>
            </a:r>
            <a:r>
              <a:rPr lang="en-GB" altLang="ko-KR" sz="2800" i="1" dirty="0" err="1">
                <a:solidFill>
                  <a:srgbClr val="002060"/>
                </a:solidFill>
              </a:rPr>
              <a:t>sono</a:t>
            </a:r>
            <a:r>
              <a:rPr lang="en-GB" altLang="ko-KR" sz="2800" i="1" dirty="0">
                <a:solidFill>
                  <a:srgbClr val="002060"/>
                </a:solidFill>
              </a:rPr>
              <a:t> </a:t>
            </a:r>
            <a:r>
              <a:rPr lang="en-GB" altLang="ko-KR" sz="2800" i="1" dirty="0" err="1">
                <a:solidFill>
                  <a:srgbClr val="002060"/>
                </a:solidFill>
              </a:rPr>
              <a:t>strumenti</a:t>
            </a:r>
            <a:r>
              <a:rPr lang="en-GB" altLang="ko-KR" sz="2800" i="1" dirty="0">
                <a:solidFill>
                  <a:srgbClr val="002060"/>
                </a:solidFill>
              </a:rPr>
              <a:t> per "</a:t>
            </a:r>
            <a:r>
              <a:rPr lang="en-GB" altLang="ko-KR" sz="2800" i="1" dirty="0" err="1">
                <a:solidFill>
                  <a:srgbClr val="002060"/>
                </a:solidFill>
              </a:rPr>
              <a:t>risvegliare</a:t>
            </a:r>
            <a:r>
              <a:rPr lang="en-GB" altLang="ko-KR" sz="2800" i="1" dirty="0">
                <a:solidFill>
                  <a:srgbClr val="002060"/>
                </a:solidFill>
              </a:rPr>
              <a:t> e </a:t>
            </a:r>
            <a:r>
              <a:rPr lang="en-GB" altLang="ko-KR" sz="2800" i="1" dirty="0" err="1">
                <a:solidFill>
                  <a:srgbClr val="002060"/>
                </a:solidFill>
              </a:rPr>
              <a:t>rafforzare</a:t>
            </a:r>
            <a:r>
              <a:rPr lang="en-GB" altLang="ko-KR" sz="2800" i="1" dirty="0">
                <a:solidFill>
                  <a:srgbClr val="002060"/>
                </a:solidFill>
              </a:rPr>
              <a:t> il </a:t>
            </a:r>
            <a:r>
              <a:rPr lang="en-GB" altLang="ko-KR" sz="2800" i="1" dirty="0" err="1">
                <a:solidFill>
                  <a:srgbClr val="002060"/>
                </a:solidFill>
              </a:rPr>
              <a:t>potenziale</a:t>
            </a:r>
            <a:r>
              <a:rPr lang="en-GB" altLang="ko-KR" sz="2800" i="1" dirty="0">
                <a:solidFill>
                  <a:srgbClr val="002060"/>
                </a:solidFill>
              </a:rPr>
              <a:t> </a:t>
            </a:r>
            <a:r>
              <a:rPr lang="en-GB" altLang="ko-KR" sz="2800" i="1" dirty="0" err="1">
                <a:solidFill>
                  <a:srgbClr val="002060"/>
                </a:solidFill>
              </a:rPr>
              <a:t>creativo</a:t>
            </a:r>
            <a:r>
              <a:rPr lang="en-GB" altLang="ko-KR" sz="2800" i="1" dirty="0">
                <a:solidFill>
                  <a:srgbClr val="002060"/>
                </a:solidFill>
              </a:rPr>
              <a:t> </a:t>
            </a:r>
            <a:r>
              <a:rPr lang="en-GB" altLang="ko-KR" sz="2800" i="1" dirty="0" err="1">
                <a:solidFill>
                  <a:srgbClr val="002060"/>
                </a:solidFill>
              </a:rPr>
              <a:t>degli</a:t>
            </a:r>
            <a:r>
              <a:rPr lang="en-GB" altLang="ko-KR" sz="2800" i="1" dirty="0">
                <a:solidFill>
                  <a:srgbClr val="002060"/>
                </a:solidFill>
              </a:rPr>
              <a:t> </a:t>
            </a:r>
            <a:r>
              <a:rPr lang="en-GB" altLang="ko-KR" sz="2800" i="1" dirty="0" err="1">
                <a:solidFill>
                  <a:srgbClr val="002060"/>
                </a:solidFill>
              </a:rPr>
              <a:t>individui</a:t>
            </a:r>
            <a:r>
              <a:rPr lang="en-GB" altLang="ko-KR" sz="2800" i="1" dirty="0">
                <a:solidFill>
                  <a:srgbClr val="002060"/>
                </a:solidFill>
              </a:rPr>
              <a:t>" (</a:t>
            </a:r>
            <a:r>
              <a:rPr lang="en-GB" altLang="ko-KR" sz="2800" i="1" dirty="0" err="1">
                <a:solidFill>
                  <a:srgbClr val="002060"/>
                </a:solidFill>
              </a:rPr>
              <a:t>Leopoldino</a:t>
            </a:r>
            <a:r>
              <a:rPr lang="en-GB" altLang="ko-KR" sz="2800" i="1" dirty="0">
                <a:solidFill>
                  <a:srgbClr val="002060"/>
                </a:solidFill>
              </a:rPr>
              <a:t> et al., 2016, p. 95). </a:t>
            </a:r>
          </a:p>
          <a:p>
            <a:pPr marL="914400" lvl="1" indent="-457200" algn="just">
              <a:buFont typeface="Wingdings" panose="05000000000000000000" pitchFamily="2" charset="2"/>
              <a:buChar char="q"/>
            </a:pPr>
            <a:r>
              <a:rPr lang="en-GB" altLang="ko-KR" sz="2800" i="1" dirty="0">
                <a:solidFill>
                  <a:srgbClr val="002060"/>
                </a:solidFill>
              </a:rPr>
              <a:t>Applicate in diverse </a:t>
            </a:r>
            <a:r>
              <a:rPr lang="en-GB" altLang="ko-KR" sz="2800" i="1" dirty="0" err="1">
                <a:solidFill>
                  <a:srgbClr val="002060"/>
                </a:solidFill>
              </a:rPr>
              <a:t>fasi</a:t>
            </a:r>
            <a:r>
              <a:rPr lang="en-GB" altLang="ko-KR" sz="2800" i="1" dirty="0">
                <a:solidFill>
                  <a:srgbClr val="002060"/>
                </a:solidFill>
              </a:rPr>
              <a:t> del </a:t>
            </a:r>
            <a:r>
              <a:rPr lang="en-GB" altLang="ko-KR" sz="2800" i="1" dirty="0" err="1">
                <a:solidFill>
                  <a:srgbClr val="002060"/>
                </a:solidFill>
              </a:rPr>
              <a:t>processo</a:t>
            </a:r>
            <a:r>
              <a:rPr lang="en-GB" altLang="ko-KR" sz="2800" i="1" dirty="0">
                <a:solidFill>
                  <a:srgbClr val="002060"/>
                </a:solidFill>
              </a:rPr>
              <a:t> di </a:t>
            </a:r>
            <a:r>
              <a:rPr lang="en-GB" altLang="ko-KR" sz="2800" i="1" dirty="0" err="1">
                <a:solidFill>
                  <a:srgbClr val="002060"/>
                </a:solidFill>
              </a:rPr>
              <a:t>innovazione</a:t>
            </a:r>
            <a:r>
              <a:rPr lang="en-GB" altLang="ko-KR" sz="2800" i="1" dirty="0">
                <a:solidFill>
                  <a:srgbClr val="002060"/>
                </a:solidFill>
              </a:rPr>
              <a:t> =&gt; in </a:t>
            </a:r>
            <a:r>
              <a:rPr lang="en-GB" altLang="ko-KR" sz="2800" i="1" dirty="0" err="1">
                <a:solidFill>
                  <a:srgbClr val="002060"/>
                </a:solidFill>
              </a:rPr>
              <a:t>particolare</a:t>
            </a:r>
            <a:r>
              <a:rPr lang="en-GB" altLang="ko-KR" sz="2800" i="1" dirty="0">
                <a:solidFill>
                  <a:srgbClr val="002060"/>
                </a:solidFill>
              </a:rPr>
              <a:t> </a:t>
            </a:r>
            <a:r>
              <a:rPr lang="en-GB" altLang="ko-KR" sz="2800" i="1" dirty="0" err="1">
                <a:solidFill>
                  <a:srgbClr val="002060"/>
                </a:solidFill>
              </a:rPr>
              <a:t>nella</a:t>
            </a:r>
            <a:r>
              <a:rPr lang="en-GB" altLang="ko-KR" sz="2800" i="1" dirty="0">
                <a:solidFill>
                  <a:srgbClr val="002060"/>
                </a:solidFill>
              </a:rPr>
              <a:t> </a:t>
            </a:r>
            <a:r>
              <a:rPr lang="en-GB" altLang="ko-KR" sz="2800" i="1" dirty="0" err="1">
                <a:solidFill>
                  <a:srgbClr val="002060"/>
                </a:solidFill>
              </a:rPr>
              <a:t>fase</a:t>
            </a:r>
            <a:r>
              <a:rPr lang="en-GB" altLang="ko-KR" sz="2800" i="1" dirty="0">
                <a:solidFill>
                  <a:srgbClr val="002060"/>
                </a:solidFill>
              </a:rPr>
              <a:t> di </a:t>
            </a:r>
            <a:r>
              <a:rPr lang="en-GB" altLang="ko-KR" sz="2800" i="1" dirty="0" err="1">
                <a:solidFill>
                  <a:srgbClr val="002060"/>
                </a:solidFill>
              </a:rPr>
              <a:t>generazione</a:t>
            </a:r>
            <a:r>
              <a:rPr lang="en-GB" altLang="ko-KR" sz="2800" i="1" dirty="0">
                <a:solidFill>
                  <a:srgbClr val="002060"/>
                </a:solidFill>
              </a:rPr>
              <a:t> </a:t>
            </a:r>
            <a:r>
              <a:rPr lang="en-GB" altLang="ko-KR" sz="2800" i="1" dirty="0" err="1">
                <a:solidFill>
                  <a:srgbClr val="002060"/>
                </a:solidFill>
              </a:rPr>
              <a:t>dell'idea</a:t>
            </a:r>
            <a:r>
              <a:rPr lang="en-GB" altLang="ko-KR" sz="2800" i="1" dirty="0">
                <a:solidFill>
                  <a:srgbClr val="002060"/>
                </a:solidFill>
              </a:rPr>
              <a:t> (</a:t>
            </a:r>
            <a:r>
              <a:rPr lang="en-GB" altLang="ko-KR" sz="2800" i="1" dirty="0" err="1">
                <a:solidFill>
                  <a:srgbClr val="002060"/>
                </a:solidFill>
              </a:rPr>
              <a:t>Meinel</a:t>
            </a:r>
            <a:r>
              <a:rPr lang="en-GB" altLang="ko-KR" sz="2800" i="1" dirty="0">
                <a:solidFill>
                  <a:srgbClr val="002060"/>
                </a:solidFill>
              </a:rPr>
              <a:t> &amp; Voigt, 2017; Smith, 1998). </a:t>
            </a:r>
          </a:p>
        </p:txBody>
      </p:sp>
    </p:spTree>
    <p:extLst>
      <p:ext uri="{BB962C8B-B14F-4D97-AF65-F5344CB8AC3E}">
        <p14:creationId xmlns:p14="http://schemas.microsoft.com/office/powerpoint/2010/main" val="2952393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619765858"/>
              </p:ext>
            </p:extLst>
          </p:nvPr>
        </p:nvGraphicFramePr>
        <p:xfrm>
          <a:off x="649785" y="1538107"/>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49785" y="2631953"/>
            <a:ext cx="16073000" cy="5693866"/>
          </a:xfrm>
          <a:prstGeom prst="rect">
            <a:avLst/>
          </a:prstGeom>
          <a:noFill/>
          <a:ln>
            <a:solidFill>
              <a:srgbClr val="E12227"/>
            </a:solidFill>
          </a:ln>
        </p:spPr>
        <p:txBody>
          <a:bodyPr wrap="square" rtlCol="0">
            <a:spAutoFit/>
          </a:bodyPr>
          <a:lstStyle/>
          <a:p>
            <a:pPr algn="just"/>
            <a:r>
              <a:rPr lang="en-GB" altLang="ko-KR" sz="2800" i="1" dirty="0">
                <a:solidFill>
                  <a:srgbClr val="002060"/>
                </a:solidFill>
              </a:rPr>
              <a:t>1. Due </a:t>
            </a:r>
            <a:r>
              <a:rPr lang="en-GB" altLang="ko-KR" sz="2800" i="1" dirty="0" err="1">
                <a:solidFill>
                  <a:srgbClr val="002060"/>
                </a:solidFill>
              </a:rPr>
              <a:t>dimensioni</a:t>
            </a:r>
            <a:r>
              <a:rPr lang="en-GB" altLang="ko-KR" sz="2800" i="1" dirty="0">
                <a:solidFill>
                  <a:srgbClr val="002060"/>
                </a:solidFill>
              </a:rPr>
              <a:t>:</a:t>
            </a:r>
          </a:p>
          <a:p>
            <a:pPr marL="914400" lvl="1" indent="-457200" algn="just">
              <a:buFont typeface="Arial" panose="020B0604020202020204" pitchFamily="34" charset="0"/>
              <a:buChar char="•"/>
            </a:pPr>
            <a:r>
              <a:rPr lang="en-GB" altLang="ko-KR" sz="2800" i="1" dirty="0" err="1">
                <a:solidFill>
                  <a:srgbClr val="002060"/>
                </a:solidFill>
              </a:rPr>
              <a:t>Generazione</a:t>
            </a:r>
            <a:r>
              <a:rPr lang="en-GB" altLang="ko-KR" sz="2800" i="1" dirty="0">
                <a:solidFill>
                  <a:srgbClr val="002060"/>
                </a:solidFill>
              </a:rPr>
              <a:t> di idee </a:t>
            </a:r>
            <a:r>
              <a:rPr lang="en-GB" altLang="ko-KR" sz="2800" i="1" dirty="0" err="1">
                <a:solidFill>
                  <a:srgbClr val="002060"/>
                </a:solidFill>
              </a:rPr>
              <a:t>tramite</a:t>
            </a:r>
            <a:r>
              <a:rPr lang="en-GB" altLang="ko-KR" sz="2800" i="1" dirty="0">
                <a:solidFill>
                  <a:srgbClr val="002060"/>
                </a:solidFill>
              </a:rPr>
              <a:t>:</a:t>
            </a:r>
          </a:p>
          <a:p>
            <a:pPr marL="914400" lvl="1" indent="-457200" algn="just">
              <a:buFont typeface="Arial" panose="020B0604020202020204" pitchFamily="34" charset="0"/>
              <a:buChar char="•"/>
            </a:pPr>
            <a:r>
              <a:rPr lang="en-GB" altLang="ko-KR" sz="2800" i="1" dirty="0" err="1">
                <a:solidFill>
                  <a:srgbClr val="002060"/>
                </a:solidFill>
              </a:rPr>
              <a:t>stimolando</a:t>
            </a:r>
            <a:r>
              <a:rPr lang="en-GB" altLang="ko-KR" sz="2800" i="1" dirty="0">
                <a:solidFill>
                  <a:srgbClr val="002060"/>
                </a:solidFill>
              </a:rPr>
              <a:t> </a:t>
            </a:r>
            <a:r>
              <a:rPr lang="en-GB" altLang="ko-KR" sz="2800" i="1" dirty="0" err="1">
                <a:solidFill>
                  <a:srgbClr val="002060"/>
                </a:solidFill>
              </a:rPr>
              <a:t>l'intuizione</a:t>
            </a:r>
            <a:endParaRPr lang="en-GB" altLang="ko-KR" sz="2800" i="1" dirty="0">
              <a:solidFill>
                <a:srgbClr val="002060"/>
              </a:solidFill>
            </a:endParaRPr>
          </a:p>
          <a:p>
            <a:pPr algn="just"/>
            <a:r>
              <a:rPr lang="en-GB" altLang="ko-KR" sz="2800" i="1" dirty="0">
                <a:solidFill>
                  <a:srgbClr val="002060"/>
                </a:solidFill>
              </a:rPr>
              <a:t>2. </a:t>
            </a:r>
            <a:r>
              <a:rPr lang="en-GB" altLang="ko-KR" sz="2800" i="1" dirty="0" err="1">
                <a:solidFill>
                  <a:srgbClr val="002060"/>
                </a:solidFill>
              </a:rPr>
              <a:t>utilizzando</a:t>
            </a:r>
            <a:r>
              <a:rPr lang="en-GB" altLang="ko-KR" sz="2800" i="1" dirty="0">
                <a:solidFill>
                  <a:srgbClr val="002060"/>
                </a:solidFill>
              </a:rPr>
              <a:t> un </a:t>
            </a:r>
            <a:r>
              <a:rPr lang="en-GB" altLang="ko-KR" sz="2800" i="1" dirty="0" err="1">
                <a:solidFill>
                  <a:srgbClr val="002060"/>
                </a:solidFill>
              </a:rPr>
              <a:t>approccio</a:t>
            </a:r>
            <a:r>
              <a:rPr lang="en-GB" altLang="ko-KR" sz="2800" i="1" dirty="0">
                <a:solidFill>
                  <a:srgbClr val="002060"/>
                </a:solidFill>
              </a:rPr>
              <a:t> </a:t>
            </a:r>
            <a:r>
              <a:rPr lang="en-GB" altLang="ko-KR" sz="2800" i="1" dirty="0" err="1">
                <a:solidFill>
                  <a:srgbClr val="002060"/>
                </a:solidFill>
              </a:rPr>
              <a:t>sistematico</a:t>
            </a:r>
            <a:r>
              <a:rPr lang="en-GB" altLang="ko-KR" sz="2800" i="1" dirty="0">
                <a:solidFill>
                  <a:srgbClr val="002060"/>
                </a:solidFill>
              </a:rPr>
              <a:t> </a:t>
            </a:r>
            <a:r>
              <a:rPr lang="en-GB" altLang="ko-KR" sz="2800" i="1" dirty="0" err="1">
                <a:solidFill>
                  <a:srgbClr val="002060"/>
                </a:solidFill>
              </a:rPr>
              <a:t>alla</a:t>
            </a:r>
            <a:r>
              <a:rPr lang="en-GB" altLang="ko-KR" sz="2800" i="1" dirty="0">
                <a:solidFill>
                  <a:srgbClr val="002060"/>
                </a:solidFill>
              </a:rPr>
              <a:t> </a:t>
            </a:r>
            <a:r>
              <a:rPr lang="en-GB" altLang="ko-KR" sz="2800" i="1" dirty="0" err="1">
                <a:solidFill>
                  <a:srgbClr val="002060"/>
                </a:solidFill>
              </a:rPr>
              <a:t>soluzione</a:t>
            </a:r>
            <a:r>
              <a:rPr lang="en-GB" altLang="ko-KR" sz="2800" i="1" dirty="0">
                <a:solidFill>
                  <a:srgbClr val="002060"/>
                </a:solidFill>
              </a:rPr>
              <a:t> </a:t>
            </a:r>
            <a:r>
              <a:rPr lang="en-GB" altLang="ko-KR" sz="2800" i="1" dirty="0" err="1">
                <a:solidFill>
                  <a:srgbClr val="002060"/>
                </a:solidFill>
              </a:rPr>
              <a:t>dei</a:t>
            </a:r>
            <a:r>
              <a:rPr lang="en-GB" altLang="ko-KR" sz="2800" i="1" dirty="0">
                <a:solidFill>
                  <a:srgbClr val="002060"/>
                </a:solidFill>
              </a:rPr>
              <a:t> </a:t>
            </a:r>
            <a:r>
              <a:rPr lang="en-GB" altLang="ko-KR" sz="2800" i="1" dirty="0" err="1">
                <a:solidFill>
                  <a:srgbClr val="002060"/>
                </a:solidFill>
              </a:rPr>
              <a:t>problemi</a:t>
            </a:r>
            <a:r>
              <a:rPr lang="en-GB" altLang="ko-KR" sz="2800" i="1" dirty="0">
                <a:solidFill>
                  <a:srgbClr val="002060"/>
                </a:solidFill>
              </a:rPr>
              <a:t>. </a:t>
            </a:r>
          </a:p>
          <a:p>
            <a:pPr marL="914400" lvl="1" indent="-457200" algn="just">
              <a:buFont typeface="Arial" panose="020B0604020202020204" pitchFamily="34" charset="0"/>
              <a:buChar char="•"/>
            </a:pPr>
            <a:r>
              <a:rPr lang="en-GB" altLang="ko-KR" sz="2800" i="1" dirty="0" err="1">
                <a:solidFill>
                  <a:srgbClr val="002060"/>
                </a:solidFill>
              </a:rPr>
              <a:t>Meccanismo</a:t>
            </a:r>
            <a:r>
              <a:rPr lang="en-GB" altLang="ko-KR" sz="2800" i="1" dirty="0">
                <a:solidFill>
                  <a:srgbClr val="002060"/>
                </a:solidFill>
              </a:rPr>
              <a:t> di </a:t>
            </a:r>
            <a:r>
              <a:rPr lang="en-GB" altLang="ko-KR" sz="2800" i="1" dirty="0" err="1">
                <a:solidFill>
                  <a:srgbClr val="002060"/>
                </a:solidFill>
              </a:rPr>
              <a:t>innesco</a:t>
            </a:r>
            <a:r>
              <a:rPr lang="en-GB" altLang="ko-KR" sz="2800" i="1" dirty="0">
                <a:solidFill>
                  <a:srgbClr val="002060"/>
                </a:solidFill>
              </a:rPr>
              <a:t> </a:t>
            </a:r>
            <a:r>
              <a:rPr lang="en-GB" altLang="ko-KR" sz="2800" i="1" dirty="0" err="1">
                <a:solidFill>
                  <a:srgbClr val="002060"/>
                </a:solidFill>
              </a:rPr>
              <a:t>delle</a:t>
            </a:r>
            <a:r>
              <a:rPr lang="en-GB" altLang="ko-KR" sz="2800" i="1" dirty="0">
                <a:solidFill>
                  <a:srgbClr val="002060"/>
                </a:solidFill>
              </a:rPr>
              <a:t> idee: </a:t>
            </a:r>
          </a:p>
          <a:p>
            <a:pPr marL="914400" lvl="1" indent="-457200" algn="just">
              <a:buFont typeface="Arial" panose="020B0604020202020204" pitchFamily="34" charset="0"/>
              <a:buChar char="•"/>
            </a:pPr>
            <a:r>
              <a:rPr lang="en-GB" altLang="ko-KR" sz="2800" i="1" dirty="0">
                <a:solidFill>
                  <a:srgbClr val="002060"/>
                </a:solidFill>
              </a:rPr>
              <a:t>Le idee </a:t>
            </a:r>
            <a:r>
              <a:rPr lang="en-GB" altLang="ko-KR" sz="2800" i="1" dirty="0" err="1">
                <a:solidFill>
                  <a:srgbClr val="002060"/>
                </a:solidFill>
              </a:rPr>
              <a:t>possono</a:t>
            </a:r>
            <a:r>
              <a:rPr lang="en-GB" altLang="ko-KR" sz="2800" i="1" dirty="0">
                <a:solidFill>
                  <a:srgbClr val="002060"/>
                </a:solidFill>
              </a:rPr>
              <a:t> </a:t>
            </a:r>
            <a:r>
              <a:rPr lang="en-GB" altLang="ko-KR" sz="2800" i="1" dirty="0" err="1">
                <a:solidFill>
                  <a:srgbClr val="002060"/>
                </a:solidFill>
              </a:rPr>
              <a:t>essere</a:t>
            </a:r>
            <a:r>
              <a:rPr lang="en-GB" altLang="ko-KR" sz="2800" i="1" dirty="0">
                <a:solidFill>
                  <a:srgbClr val="002060"/>
                </a:solidFill>
              </a:rPr>
              <a:t> il </a:t>
            </a:r>
            <a:r>
              <a:rPr lang="en-GB" altLang="ko-KR" sz="2800" i="1" dirty="0" err="1">
                <a:solidFill>
                  <a:srgbClr val="002060"/>
                </a:solidFill>
              </a:rPr>
              <a:t>risultato</a:t>
            </a:r>
            <a:r>
              <a:rPr lang="en-GB" altLang="ko-KR" sz="2800" i="1" dirty="0">
                <a:solidFill>
                  <a:srgbClr val="002060"/>
                </a:solidFill>
              </a:rPr>
              <a:t> </a:t>
            </a:r>
            <a:r>
              <a:rPr lang="en-GB" altLang="ko-KR" sz="2800" i="1" dirty="0" err="1">
                <a:solidFill>
                  <a:srgbClr val="002060"/>
                </a:solidFill>
              </a:rPr>
              <a:t>della</a:t>
            </a:r>
            <a:r>
              <a:rPr lang="en-GB" altLang="ko-KR" sz="2800" i="1" dirty="0">
                <a:solidFill>
                  <a:srgbClr val="002060"/>
                </a:solidFill>
              </a:rPr>
              <a:t> </a:t>
            </a:r>
            <a:r>
              <a:rPr lang="en-GB" altLang="ko-KR" sz="2800" i="1" dirty="0" err="1">
                <a:solidFill>
                  <a:srgbClr val="002060"/>
                </a:solidFill>
              </a:rPr>
              <a:t>variazione</a:t>
            </a:r>
            <a:r>
              <a:rPr lang="en-GB" altLang="ko-KR" sz="2800" i="1" dirty="0">
                <a:solidFill>
                  <a:srgbClr val="002060"/>
                </a:solidFill>
              </a:rPr>
              <a:t> e </a:t>
            </a:r>
            <a:r>
              <a:rPr lang="en-GB" altLang="ko-KR" sz="2800" i="1" dirty="0" err="1">
                <a:solidFill>
                  <a:srgbClr val="002060"/>
                </a:solidFill>
              </a:rPr>
              <a:t>dello</a:t>
            </a:r>
            <a:r>
              <a:rPr lang="en-GB" altLang="ko-KR" sz="2800" i="1" dirty="0">
                <a:solidFill>
                  <a:srgbClr val="002060"/>
                </a:solidFill>
              </a:rPr>
              <a:t> </a:t>
            </a:r>
            <a:r>
              <a:rPr lang="en-GB" altLang="ko-KR" sz="2800" i="1" dirty="0" err="1">
                <a:solidFill>
                  <a:srgbClr val="002060"/>
                </a:solidFill>
              </a:rPr>
              <a:t>sviluppo</a:t>
            </a:r>
            <a:r>
              <a:rPr lang="en-GB" altLang="ko-KR" sz="2800" i="1" dirty="0">
                <a:solidFill>
                  <a:srgbClr val="002060"/>
                </a:solidFill>
              </a:rPr>
              <a:t> di idee </a:t>
            </a:r>
            <a:r>
              <a:rPr lang="en-GB" altLang="ko-KR" sz="2800" i="1" dirty="0" err="1">
                <a:solidFill>
                  <a:srgbClr val="002060"/>
                </a:solidFill>
              </a:rPr>
              <a:t>esistenti</a:t>
            </a:r>
            <a:endParaRPr lang="en-GB" altLang="ko-KR" sz="2800" i="1" dirty="0">
              <a:solidFill>
                <a:srgbClr val="002060"/>
              </a:solidFill>
            </a:endParaRPr>
          </a:p>
          <a:p>
            <a:pPr marL="914400" lvl="1" indent="-457200" algn="just">
              <a:buFont typeface="Arial" panose="020B0604020202020204" pitchFamily="34" charset="0"/>
              <a:buChar char="•"/>
            </a:pPr>
            <a:r>
              <a:rPr lang="en-GB" altLang="ko-KR" sz="2800" i="1" dirty="0">
                <a:solidFill>
                  <a:srgbClr val="002060"/>
                </a:solidFill>
              </a:rPr>
              <a:t>Le idee </a:t>
            </a:r>
            <a:r>
              <a:rPr lang="en-GB" altLang="ko-KR" sz="2800" i="1" dirty="0" err="1">
                <a:solidFill>
                  <a:srgbClr val="002060"/>
                </a:solidFill>
              </a:rPr>
              <a:t>possono</a:t>
            </a:r>
            <a:r>
              <a:rPr lang="en-GB" altLang="ko-KR" sz="2800" i="1" dirty="0">
                <a:solidFill>
                  <a:srgbClr val="002060"/>
                </a:solidFill>
              </a:rPr>
              <a:t> </a:t>
            </a:r>
            <a:r>
              <a:rPr lang="en-GB" altLang="ko-KR" sz="2800" i="1" dirty="0" err="1">
                <a:solidFill>
                  <a:srgbClr val="002060"/>
                </a:solidFill>
              </a:rPr>
              <a:t>essere</a:t>
            </a:r>
            <a:r>
              <a:rPr lang="en-GB" altLang="ko-KR" sz="2800" i="1" dirty="0">
                <a:solidFill>
                  <a:srgbClr val="002060"/>
                </a:solidFill>
              </a:rPr>
              <a:t> </a:t>
            </a:r>
            <a:r>
              <a:rPr lang="en-GB" altLang="ko-KR" sz="2800" i="1" dirty="0" err="1">
                <a:solidFill>
                  <a:srgbClr val="002060"/>
                </a:solidFill>
              </a:rPr>
              <a:t>innescate</a:t>
            </a:r>
            <a:r>
              <a:rPr lang="en-GB" altLang="ko-KR" sz="2800" i="1" dirty="0">
                <a:solidFill>
                  <a:srgbClr val="002060"/>
                </a:solidFill>
              </a:rPr>
              <a:t> da un </a:t>
            </a:r>
            <a:r>
              <a:rPr lang="en-GB" altLang="ko-KR" sz="2800" i="1" dirty="0" err="1">
                <a:solidFill>
                  <a:srgbClr val="002060"/>
                </a:solidFill>
              </a:rPr>
              <a:t>confronto</a:t>
            </a:r>
            <a:r>
              <a:rPr lang="en-GB" altLang="ko-KR" sz="2800" i="1" dirty="0">
                <a:solidFill>
                  <a:srgbClr val="002060"/>
                </a:solidFill>
              </a:rPr>
              <a:t> con </a:t>
            </a:r>
            <a:r>
              <a:rPr lang="en-GB" altLang="ko-KR" sz="2800" i="1" dirty="0" err="1">
                <a:solidFill>
                  <a:srgbClr val="002060"/>
                </a:solidFill>
              </a:rPr>
              <a:t>eventi</a:t>
            </a:r>
            <a:r>
              <a:rPr lang="en-GB" altLang="ko-KR" sz="2800" i="1" dirty="0">
                <a:solidFill>
                  <a:srgbClr val="002060"/>
                </a:solidFill>
              </a:rPr>
              <a:t>, </a:t>
            </a:r>
            <a:r>
              <a:rPr lang="en-GB" altLang="ko-KR" sz="2800" i="1" dirty="0" err="1">
                <a:solidFill>
                  <a:srgbClr val="002060"/>
                </a:solidFill>
              </a:rPr>
              <a:t>oggetti</a:t>
            </a:r>
            <a:r>
              <a:rPr lang="en-GB" altLang="ko-KR" sz="2800" i="1" dirty="0">
                <a:solidFill>
                  <a:srgbClr val="002060"/>
                </a:solidFill>
              </a:rPr>
              <a:t> o </a:t>
            </a:r>
            <a:r>
              <a:rPr lang="en-GB" altLang="ko-KR" sz="2800" i="1" dirty="0" err="1">
                <a:solidFill>
                  <a:srgbClr val="002060"/>
                </a:solidFill>
              </a:rPr>
              <a:t>pensieri</a:t>
            </a:r>
            <a:r>
              <a:rPr lang="en-GB" altLang="ko-KR" sz="2800" i="1" dirty="0">
                <a:solidFill>
                  <a:srgbClr val="002060"/>
                </a:solidFill>
              </a:rPr>
              <a:t> </a:t>
            </a:r>
            <a:r>
              <a:rPr lang="en-GB" altLang="ko-KR" sz="2800" i="1" dirty="0" err="1">
                <a:solidFill>
                  <a:srgbClr val="002060"/>
                </a:solidFill>
              </a:rPr>
              <a:t>che</a:t>
            </a:r>
            <a:r>
              <a:rPr lang="en-GB" altLang="ko-KR" sz="2800" i="1" dirty="0">
                <a:solidFill>
                  <a:srgbClr val="002060"/>
                </a:solidFill>
              </a:rPr>
              <a:t> </a:t>
            </a:r>
            <a:r>
              <a:rPr lang="en-GB" altLang="ko-KR" sz="2800" i="1" dirty="0" err="1">
                <a:solidFill>
                  <a:srgbClr val="002060"/>
                </a:solidFill>
              </a:rPr>
              <a:t>sono</a:t>
            </a:r>
            <a:r>
              <a:rPr lang="en-GB" altLang="ko-KR" sz="2800" i="1" dirty="0">
                <a:solidFill>
                  <a:srgbClr val="002060"/>
                </a:solidFill>
              </a:rPr>
              <a:t> </a:t>
            </a:r>
            <a:r>
              <a:rPr lang="en-GB" altLang="ko-KR" sz="2800" i="1" dirty="0" err="1">
                <a:solidFill>
                  <a:srgbClr val="002060"/>
                </a:solidFill>
              </a:rPr>
              <a:t>indipendenti</a:t>
            </a:r>
            <a:r>
              <a:rPr lang="en-GB" altLang="ko-KR" sz="2800" i="1" dirty="0">
                <a:solidFill>
                  <a:srgbClr val="002060"/>
                </a:solidFill>
              </a:rPr>
              <a:t> dal </a:t>
            </a:r>
            <a:r>
              <a:rPr lang="en-GB" altLang="ko-KR" sz="2800" i="1" dirty="0" err="1">
                <a:solidFill>
                  <a:srgbClr val="002060"/>
                </a:solidFill>
              </a:rPr>
              <a:t>problema</a:t>
            </a:r>
            <a:r>
              <a:rPr lang="en-GB" altLang="ko-KR" sz="2800" i="1" dirty="0">
                <a:solidFill>
                  <a:srgbClr val="002060"/>
                </a:solidFill>
              </a:rPr>
              <a:t> in </a:t>
            </a:r>
            <a:r>
              <a:rPr lang="en-GB" altLang="ko-KR" sz="2800" i="1" dirty="0" err="1">
                <a:solidFill>
                  <a:srgbClr val="002060"/>
                </a:solidFill>
              </a:rPr>
              <a:t>questione</a:t>
            </a:r>
            <a:r>
              <a:rPr lang="en-GB" altLang="ko-KR" sz="2800" i="1" dirty="0">
                <a:solidFill>
                  <a:srgbClr val="002060"/>
                </a:solidFill>
              </a:rPr>
              <a:t>. </a:t>
            </a:r>
          </a:p>
          <a:p>
            <a:pPr marL="457200" indent="-457200" algn="just">
              <a:buFont typeface="Arial" panose="020B0604020202020204" pitchFamily="34" charset="0"/>
              <a:buChar char="•"/>
            </a:pPr>
            <a:r>
              <a:rPr lang="en-GB" altLang="ko-KR" sz="2800" i="1" dirty="0">
                <a:solidFill>
                  <a:srgbClr val="002060"/>
                </a:solidFill>
              </a:rPr>
              <a:t>Da </a:t>
            </a:r>
            <a:r>
              <a:rPr lang="en-GB" altLang="ko-KR" sz="2800" i="1" dirty="0" err="1">
                <a:solidFill>
                  <a:srgbClr val="002060"/>
                </a:solidFill>
              </a:rPr>
              <a:t>queste</a:t>
            </a:r>
            <a:r>
              <a:rPr lang="en-GB" altLang="ko-KR" sz="2800" i="1" dirty="0">
                <a:solidFill>
                  <a:srgbClr val="002060"/>
                </a:solidFill>
              </a:rPr>
              <a:t> due </a:t>
            </a:r>
            <a:r>
              <a:rPr lang="en-GB" altLang="ko-KR" sz="2800" i="1" dirty="0" err="1">
                <a:solidFill>
                  <a:srgbClr val="002060"/>
                </a:solidFill>
              </a:rPr>
              <a:t>dimensioni</a:t>
            </a:r>
            <a:r>
              <a:rPr lang="en-GB" altLang="ko-KR" sz="2800" i="1" dirty="0">
                <a:solidFill>
                  <a:srgbClr val="002060"/>
                </a:solidFill>
              </a:rPr>
              <a:t> =&gt; Quattro </a:t>
            </a:r>
            <a:r>
              <a:rPr lang="en-GB" altLang="ko-KR" sz="2800" i="1" dirty="0" err="1">
                <a:solidFill>
                  <a:srgbClr val="002060"/>
                </a:solidFill>
              </a:rPr>
              <a:t>categorie</a:t>
            </a:r>
            <a:r>
              <a:rPr lang="en-GB" altLang="ko-KR" sz="2800" i="1" dirty="0">
                <a:solidFill>
                  <a:srgbClr val="002060"/>
                </a:solidFill>
              </a:rPr>
              <a:t> di </a:t>
            </a:r>
            <a:r>
              <a:rPr lang="en-GB" altLang="ko-KR" sz="2800" i="1" dirty="0" err="1">
                <a:solidFill>
                  <a:srgbClr val="002060"/>
                </a:solidFill>
              </a:rPr>
              <a:t>tecniche</a:t>
            </a:r>
            <a:r>
              <a:rPr lang="en-GB" altLang="ko-KR" sz="2800" i="1" dirty="0">
                <a:solidFill>
                  <a:srgbClr val="002060"/>
                </a:solidFill>
              </a:rPr>
              <a:t> di </a:t>
            </a:r>
            <a:r>
              <a:rPr lang="en-GB" altLang="ko-KR" sz="2800" i="1" dirty="0" err="1">
                <a:solidFill>
                  <a:srgbClr val="002060"/>
                </a:solidFill>
              </a:rPr>
              <a:t>creatività</a:t>
            </a:r>
            <a:endParaRPr lang="en-GB" altLang="ko-KR" sz="2800" i="1" dirty="0">
              <a:solidFill>
                <a:srgbClr val="002060"/>
              </a:solidFill>
            </a:endParaRPr>
          </a:p>
          <a:p>
            <a:pPr marL="914400" lvl="1" indent="-457200" algn="just">
              <a:buFont typeface="Arial" panose="020B0604020202020204" pitchFamily="34" charset="0"/>
              <a:buChar char="•"/>
            </a:pPr>
            <a:r>
              <a:rPr lang="en-GB" altLang="ko-KR" sz="2800" i="1" dirty="0" err="1">
                <a:solidFill>
                  <a:srgbClr val="FF0000"/>
                </a:solidFill>
              </a:rPr>
              <a:t>associazione</a:t>
            </a:r>
            <a:r>
              <a:rPr lang="en-GB" altLang="ko-KR" sz="2800" i="1" dirty="0">
                <a:solidFill>
                  <a:srgbClr val="FF0000"/>
                </a:solidFill>
              </a:rPr>
              <a:t> </a:t>
            </a:r>
            <a:r>
              <a:rPr lang="en-GB" altLang="ko-KR" sz="2800" i="1" dirty="0" err="1">
                <a:solidFill>
                  <a:srgbClr val="FF0000"/>
                </a:solidFill>
              </a:rPr>
              <a:t>intuitiva</a:t>
            </a:r>
            <a:r>
              <a:rPr lang="en-GB" altLang="ko-KR" sz="2800" i="1" dirty="0">
                <a:solidFill>
                  <a:srgbClr val="FF0000"/>
                </a:solidFill>
              </a:rPr>
              <a:t> (IA), </a:t>
            </a:r>
          </a:p>
          <a:p>
            <a:pPr marL="914400" lvl="1" indent="-457200" algn="just">
              <a:buFont typeface="Arial" panose="020B0604020202020204" pitchFamily="34" charset="0"/>
              <a:buChar char="•"/>
            </a:pPr>
            <a:r>
              <a:rPr lang="en-GB" altLang="ko-KR" sz="2800" i="1" dirty="0" err="1">
                <a:solidFill>
                  <a:srgbClr val="FF0000"/>
                </a:solidFill>
              </a:rPr>
              <a:t>confronto</a:t>
            </a:r>
            <a:r>
              <a:rPr lang="en-GB" altLang="ko-KR" sz="2800" i="1" dirty="0">
                <a:solidFill>
                  <a:srgbClr val="FF0000"/>
                </a:solidFill>
              </a:rPr>
              <a:t> </a:t>
            </a:r>
            <a:r>
              <a:rPr lang="en-GB" altLang="ko-KR" sz="2800" i="1" dirty="0" err="1">
                <a:solidFill>
                  <a:srgbClr val="FF0000"/>
                </a:solidFill>
              </a:rPr>
              <a:t>intuitivo</a:t>
            </a:r>
            <a:r>
              <a:rPr lang="en-GB" altLang="ko-KR" sz="2800" i="1" dirty="0">
                <a:solidFill>
                  <a:srgbClr val="FF0000"/>
                </a:solidFill>
              </a:rPr>
              <a:t> (IC), </a:t>
            </a:r>
          </a:p>
          <a:p>
            <a:pPr marL="914400" lvl="1" indent="-457200" algn="just">
              <a:buFont typeface="Arial" panose="020B0604020202020204" pitchFamily="34" charset="0"/>
              <a:buChar char="•"/>
            </a:pPr>
            <a:r>
              <a:rPr lang="en-GB" altLang="ko-KR" sz="2800" i="1" dirty="0" err="1">
                <a:solidFill>
                  <a:srgbClr val="FF0000"/>
                </a:solidFill>
              </a:rPr>
              <a:t>variazione</a:t>
            </a:r>
            <a:r>
              <a:rPr lang="en-GB" altLang="ko-KR" sz="2800" i="1" dirty="0">
                <a:solidFill>
                  <a:srgbClr val="FF0000"/>
                </a:solidFill>
              </a:rPr>
              <a:t> </a:t>
            </a:r>
            <a:r>
              <a:rPr lang="en-GB" altLang="ko-KR" sz="2800" i="1" dirty="0" err="1">
                <a:solidFill>
                  <a:srgbClr val="FF0000"/>
                </a:solidFill>
              </a:rPr>
              <a:t>sistematica</a:t>
            </a:r>
            <a:r>
              <a:rPr lang="en-GB" altLang="ko-KR" sz="2800" i="1" dirty="0">
                <a:solidFill>
                  <a:srgbClr val="FF0000"/>
                </a:solidFill>
              </a:rPr>
              <a:t> (SV)</a:t>
            </a:r>
          </a:p>
          <a:p>
            <a:pPr marL="914400" lvl="1" indent="-457200" algn="just">
              <a:buFont typeface="Arial" panose="020B0604020202020204" pitchFamily="34" charset="0"/>
              <a:buChar char="•"/>
            </a:pPr>
            <a:r>
              <a:rPr lang="en-GB" altLang="ko-KR" sz="2800" i="1" dirty="0" err="1">
                <a:solidFill>
                  <a:srgbClr val="FF0000"/>
                </a:solidFill>
              </a:rPr>
              <a:t>confronto</a:t>
            </a:r>
            <a:r>
              <a:rPr lang="en-GB" altLang="ko-KR" sz="2800" i="1" dirty="0">
                <a:solidFill>
                  <a:srgbClr val="FF0000"/>
                </a:solidFill>
              </a:rPr>
              <a:t> </a:t>
            </a:r>
            <a:r>
              <a:rPr lang="en-GB" altLang="ko-KR" sz="2800" i="1" dirty="0" err="1">
                <a:solidFill>
                  <a:srgbClr val="FF0000"/>
                </a:solidFill>
              </a:rPr>
              <a:t>sistematico</a:t>
            </a:r>
            <a:r>
              <a:rPr lang="en-GB" altLang="ko-KR" sz="2800" i="1" dirty="0">
                <a:solidFill>
                  <a:srgbClr val="FF0000"/>
                </a:solidFill>
              </a:rPr>
              <a:t> (SC).</a:t>
            </a:r>
          </a:p>
        </p:txBody>
      </p:sp>
    </p:spTree>
    <p:extLst>
      <p:ext uri="{BB962C8B-B14F-4D97-AF65-F5344CB8AC3E}">
        <p14:creationId xmlns:p14="http://schemas.microsoft.com/office/powerpoint/2010/main" val="2074133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369489509"/>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2040341"/>
              </p:ext>
            </p:extLst>
          </p:nvPr>
        </p:nvGraphicFramePr>
        <p:xfrm>
          <a:off x="762001" y="2798378"/>
          <a:ext cx="15951533" cy="5120566"/>
        </p:xfrm>
        <a:graphic>
          <a:graphicData uri="http://schemas.openxmlformats.org/drawingml/2006/table">
            <a:tbl>
              <a:tblPr firstRow="1" bandRow="1">
                <a:tableStyleId>{9DCAF9ED-07DC-4A11-8D7F-57B35C25682E}</a:tableStyleId>
              </a:tblPr>
              <a:tblGrid>
                <a:gridCol w="828000">
                  <a:extLst>
                    <a:ext uri="{9D8B030D-6E8A-4147-A177-3AD203B41FA5}">
                      <a16:colId xmlns:a16="http://schemas.microsoft.com/office/drawing/2014/main" val="363209518"/>
                    </a:ext>
                  </a:extLst>
                </a:gridCol>
                <a:gridCol w="4095161">
                  <a:extLst>
                    <a:ext uri="{9D8B030D-6E8A-4147-A177-3AD203B41FA5}">
                      <a16:colId xmlns:a16="http://schemas.microsoft.com/office/drawing/2014/main" val="215662280"/>
                    </a:ext>
                  </a:extLst>
                </a:gridCol>
                <a:gridCol w="5514186">
                  <a:extLst>
                    <a:ext uri="{9D8B030D-6E8A-4147-A177-3AD203B41FA5}">
                      <a16:colId xmlns:a16="http://schemas.microsoft.com/office/drawing/2014/main" val="1839381889"/>
                    </a:ext>
                  </a:extLst>
                </a:gridCol>
                <a:gridCol w="5514186">
                  <a:extLst>
                    <a:ext uri="{9D8B030D-6E8A-4147-A177-3AD203B41FA5}">
                      <a16:colId xmlns:a16="http://schemas.microsoft.com/office/drawing/2014/main" val="1542691788"/>
                    </a:ext>
                  </a:extLst>
                </a:gridCol>
              </a:tblGrid>
              <a:tr h="792000">
                <a:tc rowSpan="6">
                  <a:txBody>
                    <a:bodyPr/>
                    <a:lstStyle/>
                    <a:p>
                      <a:pPr algn="ctr"/>
                      <a:endParaRPr lang="hr-HR"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a:txBody>
                    <a:bodyPr/>
                    <a:lstStyle/>
                    <a:p>
                      <a:pPr algn="ctr"/>
                      <a:endParaRPr lang="en-GB" sz="3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3200" noProof="0" dirty="0" err="1"/>
                        <a:t>Meccanismo</a:t>
                      </a:r>
                      <a:r>
                        <a:rPr lang="en-GB" sz="3200" noProof="0" dirty="0"/>
                        <a:t> di </a:t>
                      </a:r>
                      <a:r>
                        <a:rPr lang="en-GB" sz="3200" noProof="0" dirty="0" err="1"/>
                        <a:t>innesco</a:t>
                      </a:r>
                      <a:r>
                        <a:rPr lang="en-GB" sz="3200" noProof="0" dirty="0"/>
                        <a:t> </a:t>
                      </a:r>
                      <a:r>
                        <a:rPr lang="en-GB" sz="3200" noProof="0" dirty="0" err="1"/>
                        <a:t>dell'idea</a:t>
                      </a:r>
                      <a:endParaRPr lang="en-GB" sz="3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612584">
                <a:tc vMerge="1">
                  <a:txBody>
                    <a:bodyPr/>
                    <a:lstStyle/>
                    <a:p>
                      <a:pPr algn="ctr"/>
                      <a:endParaRPr lang="hr-HR"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err="1">
                          <a:solidFill>
                            <a:srgbClr val="243255"/>
                          </a:solidFill>
                        </a:rPr>
                        <a:t>Variazione</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err="1">
                          <a:solidFill>
                            <a:srgbClr val="243255"/>
                          </a:solidFill>
                        </a:rPr>
                        <a:t>Confronto</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612584">
                <a:tc vMerge="1">
                  <a:txBody>
                    <a:bodyPr/>
                    <a:lstStyle/>
                    <a:p>
                      <a:endParaRPr lang="hr-HR"/>
                    </a:p>
                  </a:txBody>
                  <a:tcPr/>
                </a:tc>
                <a:tc vMerge="1">
                  <a:txBody>
                    <a:bodyPr/>
                    <a:lstStyle/>
                    <a:p>
                      <a:pPr algn="ctr"/>
                      <a:endParaRPr lang="hr-HR"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noProof="0" dirty="0" err="1">
                          <a:solidFill>
                            <a:srgbClr val="FF0000"/>
                          </a:solidFill>
                        </a:rPr>
                        <a:t>Metodi</a:t>
                      </a:r>
                      <a:r>
                        <a:rPr lang="en-GB" sz="2000" b="1" noProof="0" dirty="0">
                          <a:solidFill>
                            <a:srgbClr val="FF0000"/>
                          </a:solidFill>
                        </a:rPr>
                        <a:t> di </a:t>
                      </a:r>
                      <a:r>
                        <a:rPr lang="en-GB" sz="2000" b="1" noProof="0" dirty="0" err="1">
                          <a:solidFill>
                            <a:srgbClr val="FF0000"/>
                          </a:solidFill>
                        </a:rPr>
                        <a:t>Assoziazione</a:t>
                      </a:r>
                      <a:r>
                        <a:rPr lang="en-GB" sz="2000" b="1" noProof="0" dirty="0">
                          <a:solidFill>
                            <a:srgbClr val="FF0000"/>
                          </a:solidFill>
                        </a:rPr>
                        <a:t> </a:t>
                      </a:r>
                      <a:r>
                        <a:rPr lang="en-GB" sz="2000" b="1" noProof="0" dirty="0" err="1">
                          <a:solidFill>
                            <a:srgbClr val="FF0000"/>
                          </a:solidFill>
                        </a:rPr>
                        <a:t>Intuitiva</a:t>
                      </a:r>
                      <a:r>
                        <a:rPr lang="en-GB" sz="2000" b="1" noProof="0" dirty="0">
                          <a:solidFill>
                            <a:srgbClr val="FF0000"/>
                          </a:solidFill>
                        </a:rPr>
                        <a:t> (IA)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000" b="1" noProof="0" dirty="0" err="1">
                          <a:solidFill>
                            <a:srgbClr val="FF0000"/>
                          </a:solidFill>
                        </a:rPr>
                        <a:t>Metodi</a:t>
                      </a:r>
                      <a:r>
                        <a:rPr lang="en-GB" sz="2000" b="1" noProof="0" dirty="0">
                          <a:solidFill>
                            <a:srgbClr val="FF0000"/>
                          </a:solidFill>
                        </a:rPr>
                        <a:t> di </a:t>
                      </a:r>
                      <a:r>
                        <a:rPr lang="en-GB" sz="2000" b="1" noProof="0" dirty="0" err="1">
                          <a:solidFill>
                            <a:srgbClr val="FF0000"/>
                          </a:solidFill>
                        </a:rPr>
                        <a:t>Confronto</a:t>
                      </a:r>
                      <a:r>
                        <a:rPr lang="en-GB" sz="2000" b="1" noProof="0" dirty="0">
                          <a:solidFill>
                            <a:srgbClr val="FF0000"/>
                          </a:solidFill>
                        </a:rPr>
                        <a:t> </a:t>
                      </a:r>
                      <a:r>
                        <a:rPr lang="en-GB" sz="2000" b="1" noProof="0" dirty="0" err="1">
                          <a:solidFill>
                            <a:srgbClr val="FF0000"/>
                          </a:solidFill>
                        </a:rPr>
                        <a:t>Intuitivo</a:t>
                      </a:r>
                      <a:r>
                        <a:rPr lang="en-GB" sz="2000" b="1" noProof="0" dirty="0">
                          <a:solidFill>
                            <a:srgbClr val="FF0000"/>
                          </a:solidFill>
                        </a:rPr>
                        <a:t> (IC)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270978">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err="1">
                          <a:solidFill>
                            <a:srgbClr val="243255"/>
                          </a:solidFill>
                        </a:rPr>
                        <a:t>Simulazione</a:t>
                      </a:r>
                      <a:r>
                        <a:rPr lang="en-GB" sz="2400" b="1" noProof="0" dirty="0">
                          <a:solidFill>
                            <a:srgbClr val="243255"/>
                          </a:solidFill>
                        </a:rPr>
                        <a:t> </a:t>
                      </a:r>
                      <a:r>
                        <a:rPr lang="en-GB" sz="2400" b="1" noProof="0" dirty="0" err="1">
                          <a:solidFill>
                            <a:srgbClr val="243255"/>
                          </a:solidFill>
                        </a:rPr>
                        <a:t>d’intuizione</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82775" indent="-285750" algn="l">
                        <a:buFont typeface="Arial" panose="020B0604020202020204" pitchFamily="34" charset="0"/>
                        <a:buChar char="•"/>
                      </a:pPr>
                      <a:r>
                        <a:rPr lang="en-GB" noProof="0" dirty="0">
                          <a:solidFill>
                            <a:srgbClr val="243255"/>
                          </a:solidFill>
                        </a:rPr>
                        <a:t>Brainstorming</a:t>
                      </a:r>
                    </a:p>
                    <a:p>
                      <a:pPr marL="1882775" indent="-285750" algn="l">
                        <a:buFont typeface="Arial" panose="020B0604020202020204" pitchFamily="34" charset="0"/>
                        <a:buChar char="•"/>
                      </a:pPr>
                      <a:r>
                        <a:rPr lang="en-GB" noProof="0" dirty="0" err="1">
                          <a:solidFill>
                            <a:srgbClr val="243255"/>
                          </a:solidFill>
                        </a:rPr>
                        <a:t>Brainwriting</a:t>
                      </a:r>
                      <a:endParaRPr lang="en-GB" noProof="0" dirty="0">
                        <a:solidFill>
                          <a:srgbClr val="243255"/>
                        </a:solidFill>
                      </a:endParaRPr>
                    </a:p>
                    <a:p>
                      <a:pPr marL="1882775" indent="-285750" algn="l">
                        <a:buFont typeface="Arial" panose="020B0604020202020204" pitchFamily="34" charset="0"/>
                        <a:buChar char="•"/>
                      </a:pPr>
                      <a:r>
                        <a:rPr lang="en-GB" noProof="0" dirty="0">
                          <a:solidFill>
                            <a:srgbClr val="243255"/>
                          </a:solidFill>
                        </a:rPr>
                        <a:t>Speed-Dating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noProof="0" dirty="0" err="1">
                          <a:solidFill>
                            <a:srgbClr val="243255"/>
                          </a:solidFill>
                        </a:rPr>
                        <a:t>Stimolare</a:t>
                      </a:r>
                      <a:r>
                        <a:rPr lang="en-GB" noProof="0" dirty="0">
                          <a:solidFill>
                            <a:srgbClr val="243255"/>
                          </a:solidFill>
                        </a:rPr>
                        <a:t> </a:t>
                      </a:r>
                      <a:r>
                        <a:rPr lang="en-GB" noProof="0" dirty="0" err="1">
                          <a:solidFill>
                            <a:srgbClr val="243255"/>
                          </a:solidFill>
                        </a:rPr>
                        <a:t>l'analisi</a:t>
                      </a:r>
                      <a:r>
                        <a:rPr lang="en-GB" noProof="0" dirty="0">
                          <a:solidFill>
                            <a:srgbClr val="243255"/>
                          </a:solidFill>
                        </a:rPr>
                        <a:t> </a:t>
                      </a:r>
                      <a:r>
                        <a:rPr lang="en-GB" noProof="0" dirty="0" err="1">
                          <a:solidFill>
                            <a:srgbClr val="243255"/>
                          </a:solidFill>
                        </a:rPr>
                        <a:t>delle</a:t>
                      </a:r>
                      <a:r>
                        <a:rPr lang="en-GB" noProof="0" dirty="0">
                          <a:solidFill>
                            <a:srgbClr val="243255"/>
                          </a:solidFill>
                        </a:rPr>
                        <a:t> parole</a:t>
                      </a:r>
                    </a:p>
                    <a:p>
                      <a:pPr marL="1609725" indent="-285750" algn="l">
                        <a:buFont typeface="Arial" panose="020B0604020202020204" pitchFamily="34" charset="0"/>
                        <a:buChar char="•"/>
                      </a:pPr>
                      <a:r>
                        <a:rPr lang="en-GB" noProof="0" dirty="0" err="1">
                          <a:solidFill>
                            <a:srgbClr val="243255"/>
                          </a:solidFill>
                        </a:rPr>
                        <a:t>Intuizione</a:t>
                      </a:r>
                      <a:r>
                        <a:rPr lang="en-GB" noProof="0" dirty="0">
                          <a:solidFill>
                            <a:srgbClr val="243255"/>
                          </a:solidFill>
                        </a:rPr>
                        <a:t> </a:t>
                      </a:r>
                      <a:r>
                        <a:rPr lang="en-GB" noProof="0" dirty="0" err="1">
                          <a:solidFill>
                            <a:srgbClr val="243255"/>
                          </a:solidFill>
                        </a:rPr>
                        <a:t>semantica</a:t>
                      </a:r>
                      <a:endParaRPr lang="en-GB" noProof="0" dirty="0">
                        <a:solidFill>
                          <a:srgbClr val="243255"/>
                        </a:solidFill>
                      </a:endParaRPr>
                    </a:p>
                    <a:p>
                      <a:pPr marL="1609725" indent="-285750" algn="l">
                        <a:buFont typeface="Arial" panose="020B0604020202020204" pitchFamily="34" charset="0"/>
                        <a:buChar char="•"/>
                      </a:pPr>
                      <a:r>
                        <a:rPr lang="en-GB" noProof="0" dirty="0" err="1">
                          <a:solidFill>
                            <a:srgbClr val="243255"/>
                          </a:solidFill>
                        </a:rPr>
                        <a:t>Provocazione</a:t>
                      </a: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612584">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000" b="1" noProof="0" dirty="0" err="1">
                          <a:solidFill>
                            <a:srgbClr val="FF0000"/>
                          </a:solidFill>
                        </a:rPr>
                        <a:t>Metodi</a:t>
                      </a:r>
                      <a:r>
                        <a:rPr lang="en-GB" sz="2000" b="1" noProof="0" dirty="0">
                          <a:solidFill>
                            <a:srgbClr val="FF0000"/>
                          </a:solidFill>
                        </a:rPr>
                        <a:t> di </a:t>
                      </a:r>
                      <a:r>
                        <a:rPr lang="en-GB" sz="2000" b="1" noProof="0" dirty="0" err="1">
                          <a:solidFill>
                            <a:srgbClr val="FF0000"/>
                          </a:solidFill>
                        </a:rPr>
                        <a:t>Variazione</a:t>
                      </a:r>
                      <a:r>
                        <a:rPr lang="en-GB" sz="2000" b="1" noProof="0" dirty="0">
                          <a:solidFill>
                            <a:srgbClr val="FF0000"/>
                          </a:solidFill>
                        </a:rPr>
                        <a:t> </a:t>
                      </a:r>
                      <a:r>
                        <a:rPr lang="en-GB" sz="2000" b="1" noProof="0" dirty="0" err="1">
                          <a:solidFill>
                            <a:srgbClr val="FF0000"/>
                          </a:solidFill>
                        </a:rPr>
                        <a:t>Sistematica</a:t>
                      </a:r>
                      <a:r>
                        <a:rPr lang="en-GB" sz="2000" b="1" noProof="0" dirty="0">
                          <a:solidFill>
                            <a:srgbClr val="FF0000"/>
                          </a:solidFill>
                        </a:rPr>
                        <a:t> (SV)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000" b="1" noProof="0" dirty="0" err="1">
                          <a:solidFill>
                            <a:srgbClr val="FF0000"/>
                          </a:solidFill>
                        </a:rPr>
                        <a:t>Metodi</a:t>
                      </a:r>
                      <a:r>
                        <a:rPr lang="en-GB" sz="2000" b="1" noProof="0" dirty="0">
                          <a:solidFill>
                            <a:srgbClr val="FF0000"/>
                          </a:solidFill>
                        </a:rPr>
                        <a:t> di </a:t>
                      </a:r>
                      <a:r>
                        <a:rPr lang="en-GB" sz="2000" b="1" noProof="0" dirty="0" err="1">
                          <a:solidFill>
                            <a:srgbClr val="FF0000"/>
                          </a:solidFill>
                        </a:rPr>
                        <a:t>Confronto</a:t>
                      </a:r>
                      <a:r>
                        <a:rPr lang="en-GB" sz="2000" b="1" noProof="0" dirty="0">
                          <a:solidFill>
                            <a:srgbClr val="FF0000"/>
                          </a:solidFill>
                        </a:rPr>
                        <a:t> </a:t>
                      </a:r>
                      <a:r>
                        <a:rPr lang="en-GB" sz="2000" b="1" noProof="0" dirty="0" err="1">
                          <a:solidFill>
                            <a:srgbClr val="FF0000"/>
                          </a:solidFill>
                        </a:rPr>
                        <a:t>Sistematico</a:t>
                      </a:r>
                      <a:r>
                        <a:rPr lang="en-GB" sz="2000" b="1" noProof="0" dirty="0">
                          <a:solidFill>
                            <a:srgbClr val="FF0000"/>
                          </a:solidFill>
                        </a:rPr>
                        <a:t>(SC).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219836">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noProof="0" dirty="0" err="1">
                          <a:solidFill>
                            <a:srgbClr val="243255"/>
                          </a:solidFill>
                        </a:rPr>
                        <a:t>Concetto</a:t>
                      </a:r>
                      <a:r>
                        <a:rPr lang="en-GB" sz="2400" b="1" noProof="0" dirty="0">
                          <a:solidFill>
                            <a:srgbClr val="243255"/>
                          </a:solidFill>
                        </a:rPr>
                        <a:t> </a:t>
                      </a:r>
                      <a:r>
                        <a:rPr lang="en-GB" sz="2400" b="1" noProof="0" dirty="0" err="1">
                          <a:solidFill>
                            <a:srgbClr val="243255"/>
                          </a:solidFill>
                        </a:rPr>
                        <a:t>sistematico-analitico</a:t>
                      </a:r>
                      <a:endParaRPr lang="en-GB" sz="24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82775" indent="-285750" algn="l">
                        <a:buFont typeface="Arial" panose="020B0604020202020204" pitchFamily="34" charset="0"/>
                        <a:buChar char="•"/>
                      </a:pPr>
                      <a:r>
                        <a:rPr lang="en-GB" noProof="0" dirty="0">
                          <a:solidFill>
                            <a:srgbClr val="243255"/>
                          </a:solidFill>
                        </a:rPr>
                        <a:t>Tableau </a:t>
                      </a:r>
                      <a:r>
                        <a:rPr lang="en-GB" noProof="0" dirty="0" err="1">
                          <a:solidFill>
                            <a:srgbClr val="243255"/>
                          </a:solidFill>
                        </a:rPr>
                        <a:t>morfologico</a:t>
                      </a:r>
                      <a:endParaRPr lang="en-GB" noProof="0" dirty="0">
                        <a:solidFill>
                          <a:srgbClr val="243255"/>
                        </a:solidFill>
                      </a:endParaRPr>
                    </a:p>
                    <a:p>
                      <a:pPr marL="1882775" indent="-285750" algn="l">
                        <a:buFont typeface="Arial" panose="020B0604020202020204" pitchFamily="34" charset="0"/>
                        <a:buChar char="•"/>
                      </a:pPr>
                      <a:r>
                        <a:rPr lang="en-GB" noProof="0" dirty="0" err="1">
                          <a:solidFill>
                            <a:srgbClr val="243255"/>
                          </a:solidFill>
                        </a:rPr>
                        <a:t>Programmazione</a:t>
                      </a: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noProof="0" dirty="0">
                          <a:solidFill>
                            <a:srgbClr val="243255"/>
                          </a:solidFill>
                        </a:rPr>
                        <a:t>Sei </a:t>
                      </a:r>
                      <a:r>
                        <a:rPr lang="en-GB" noProof="0" dirty="0" err="1">
                          <a:solidFill>
                            <a:srgbClr val="243255"/>
                          </a:solidFill>
                        </a:rPr>
                        <a:t>cappelli</a:t>
                      </a:r>
                      <a:r>
                        <a:rPr lang="en-GB" noProof="0" dirty="0">
                          <a:solidFill>
                            <a:srgbClr val="243255"/>
                          </a:solidFill>
                        </a:rPr>
                        <a:t> per </a:t>
                      </a:r>
                      <a:r>
                        <a:rPr lang="en-GB" noProof="0" dirty="0" err="1">
                          <a:solidFill>
                            <a:srgbClr val="243255"/>
                          </a:solidFill>
                        </a:rPr>
                        <a:t>pensare</a:t>
                      </a:r>
                      <a:endParaRPr lang="en-GB" noProof="0" dirty="0">
                        <a:solidFill>
                          <a:srgbClr val="243255"/>
                        </a:solidFill>
                      </a:endParaRPr>
                    </a:p>
                    <a:p>
                      <a:pPr marL="1609725" indent="-285750" algn="l">
                        <a:buFont typeface="Arial" panose="020B0604020202020204" pitchFamily="34" charset="0"/>
                        <a:buChar char="•"/>
                      </a:pPr>
                      <a:r>
                        <a:rPr lang="en-GB" noProof="0" dirty="0">
                          <a:solidFill>
                            <a:srgbClr val="243255"/>
                          </a:solidFill>
                        </a:rPr>
                        <a:t>TRIZ</a:t>
                      </a:r>
                    </a:p>
                    <a:p>
                      <a:pPr marL="1609725" indent="-285750" algn="l">
                        <a:buFont typeface="Arial" panose="020B0604020202020204" pitchFamily="34" charset="0"/>
                        <a:buChar char="•"/>
                      </a:pPr>
                      <a:r>
                        <a:rPr lang="en-GB" noProof="0" dirty="0">
                          <a:solidFill>
                            <a:srgbClr val="243255"/>
                          </a:solidFill>
                        </a:rPr>
                        <a:t>TILMAG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bl>
          </a:graphicData>
        </a:graphic>
      </p:graphicFrame>
    </p:spTree>
    <p:extLst>
      <p:ext uri="{BB962C8B-B14F-4D97-AF65-F5344CB8AC3E}">
        <p14:creationId xmlns:p14="http://schemas.microsoft.com/office/powerpoint/2010/main" val="309709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534362683"/>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4154077601"/>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95863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530128249"/>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1912177276"/>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4119665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844388" y="843988"/>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3710322"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7876857"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500147" y="277048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501852" y="3768293"/>
            <a:ext cx="4908348" cy="4092108"/>
            <a:chOff x="1704484" y="1832327"/>
            <a:chExt cx="1053476" cy="1046885"/>
          </a:xfrm>
        </p:grpSpPr>
        <p:sp>
          <p:nvSpPr>
            <p:cNvPr id="47" name="TextBox 33">
              <a:extLst>
                <a:ext uri="{FF2B5EF4-FFF2-40B4-BE49-F238E27FC236}">
                  <a16:creationId xmlns:a16="http://schemas.microsoft.com/office/drawing/2014/main" id="{611F3A84-94C4-48B0-AA6E-E346E1BF6A5A}"/>
                </a:ext>
              </a:extLst>
            </p:cNvPr>
            <p:cNvSpPr txBox="1"/>
            <p:nvPr/>
          </p:nvSpPr>
          <p:spPr>
            <a:xfrm>
              <a:off x="1723173" y="2005214"/>
              <a:ext cx="1034787" cy="873998"/>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n-GB" altLang="ko-KR" sz="2800" dirty="0">
                  <a:cs typeface="Arial" pitchFamily="34" charset="0"/>
                </a:rPr>
                <a:t>Cos'è la </a:t>
              </a:r>
              <a:r>
                <a:rPr lang="en-GB" altLang="ko-KR" sz="2800" dirty="0" err="1">
                  <a:cs typeface="Arial" pitchFamily="34" charset="0"/>
                </a:rPr>
                <a:t>creatività</a:t>
              </a:r>
              <a:r>
                <a:rPr lang="en-GB" altLang="ko-KR" sz="2800" dirty="0">
                  <a:cs typeface="Arial" pitchFamily="34" charset="0"/>
                </a:rPr>
                <a:t>? </a:t>
              </a:r>
              <a:r>
                <a:rPr lang="en-GB" altLang="ko-KR" sz="2800" dirty="0" err="1">
                  <a:cs typeface="Arial" pitchFamily="34" charset="0"/>
                </a:rPr>
                <a:t>L'importanza</a:t>
              </a:r>
              <a:r>
                <a:rPr lang="en-GB" altLang="ko-KR" sz="2800" dirty="0">
                  <a:cs typeface="Arial" pitchFamily="34" charset="0"/>
                </a:rPr>
                <a:t> </a:t>
              </a:r>
              <a:r>
                <a:rPr lang="en-GB" altLang="ko-KR" sz="2800" dirty="0" err="1">
                  <a:cs typeface="Arial" pitchFamily="34" charset="0"/>
                </a:rPr>
                <a:t>della</a:t>
              </a:r>
              <a:r>
                <a:rPr lang="en-GB" altLang="ko-KR" sz="2800" dirty="0">
                  <a:cs typeface="Arial" pitchFamily="34" charset="0"/>
                </a:rPr>
                <a:t> </a:t>
              </a:r>
              <a:r>
                <a:rPr lang="en-GB" altLang="ko-KR" sz="2800" dirty="0" err="1">
                  <a:cs typeface="Arial" pitchFamily="34" charset="0"/>
                </a:rPr>
                <a:t>creatività</a:t>
              </a:r>
              <a:endParaRPr lang="en-GB"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Componenti</a:t>
              </a:r>
              <a:r>
                <a:rPr lang="en-GB" altLang="ko-KR" sz="2800" dirty="0">
                  <a:cs typeface="Arial" pitchFamily="34" charset="0"/>
                </a:rPr>
                <a:t> </a:t>
              </a:r>
              <a:r>
                <a:rPr lang="en-GB" altLang="ko-KR" sz="2800" dirty="0" err="1">
                  <a:cs typeface="Arial" pitchFamily="34" charset="0"/>
                </a:rPr>
                <a:t>della</a:t>
              </a:r>
              <a:r>
                <a:rPr lang="en-GB" altLang="ko-KR" sz="2800" dirty="0">
                  <a:cs typeface="Arial" pitchFamily="34" charset="0"/>
                </a:rPr>
                <a:t> </a:t>
              </a:r>
              <a:r>
                <a:rPr lang="en-GB" altLang="ko-KR" sz="2800" dirty="0" err="1">
                  <a:cs typeface="Arial" pitchFamily="34" charset="0"/>
                </a:rPr>
                <a:t>creatività</a:t>
              </a:r>
              <a:r>
                <a:rPr lang="en-GB" altLang="ko-KR" sz="2800" dirty="0">
                  <a:cs typeface="Arial" pitchFamily="34" charset="0"/>
                </a:rPr>
                <a:t> e il </a:t>
              </a:r>
              <a:r>
                <a:rPr lang="en-GB" altLang="ko-KR" sz="2800" dirty="0" err="1">
                  <a:cs typeface="Arial" pitchFamily="34" charset="0"/>
                </a:rPr>
                <a:t>modello</a:t>
              </a:r>
              <a:r>
                <a:rPr lang="en-GB" altLang="ko-KR" sz="2800" dirty="0">
                  <a:cs typeface="Arial" pitchFamily="34" charset="0"/>
                </a:rPr>
                <a:t> </a:t>
              </a:r>
              <a:r>
                <a:rPr lang="en-GB" altLang="ko-KR" sz="2800" dirty="0" err="1">
                  <a:cs typeface="Arial" pitchFamily="34" charset="0"/>
                </a:rPr>
                <a:t>delle</a:t>
              </a:r>
              <a:r>
                <a:rPr lang="en-GB" altLang="ko-KR" sz="2800" dirty="0">
                  <a:cs typeface="Arial" pitchFamily="34" charset="0"/>
                </a:rPr>
                <a:t> 4P </a:t>
              </a:r>
              <a:r>
                <a:rPr lang="en-GB" altLang="ko-KR" sz="2800" dirty="0" err="1">
                  <a:cs typeface="Arial" pitchFamily="34" charset="0"/>
                </a:rPr>
                <a:t>della</a:t>
              </a:r>
              <a:r>
                <a:rPr lang="en-GB" altLang="ko-KR" sz="2800" dirty="0">
                  <a:cs typeface="Arial" pitchFamily="34" charset="0"/>
                </a:rPr>
                <a:t> </a:t>
              </a:r>
              <a:r>
                <a:rPr lang="en-GB" altLang="ko-KR" sz="2800" dirty="0" err="1">
                  <a:cs typeface="Arial" pitchFamily="34" charset="0"/>
                </a:rPr>
                <a:t>creatività</a:t>
              </a:r>
              <a:r>
                <a:rPr lang="en-GB" altLang="ko-KR" sz="2800" dirty="0">
                  <a:cs typeface="Arial" pitchFamily="34" charset="0"/>
                </a:rPr>
                <a:t>  </a:t>
              </a:r>
            </a:p>
            <a:p>
              <a:pPr marL="342900" indent="-342900">
                <a:buFont typeface="Arial" panose="020B0604020202020204" pitchFamily="34" charset="0"/>
                <a:buChar char="•"/>
              </a:pPr>
              <a:r>
                <a:rPr lang="en-GB" altLang="ko-KR" sz="2800" dirty="0">
                  <a:cs typeface="Arial" pitchFamily="34" charset="0"/>
                </a:rPr>
                <a:t>Tipi di </a:t>
              </a:r>
              <a:r>
                <a:rPr lang="en-GB" altLang="ko-KR" sz="2800" dirty="0" err="1">
                  <a:cs typeface="Arial" pitchFamily="34" charset="0"/>
                </a:rPr>
                <a:t>creatività</a:t>
              </a:r>
              <a:endParaRPr lang="en-GB" altLang="ko-KR" sz="2800" dirty="0">
                <a:cs typeface="Arial" pitchFamily="34" charset="0"/>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832327"/>
              <a:ext cx="1023846" cy="149603"/>
            </a:xfrm>
            <a:prstGeom prst="rect">
              <a:avLst/>
            </a:prstGeom>
            <a:noFill/>
          </p:spPr>
          <p:txBody>
            <a:bodyPr wrap="square" lIns="108000" rIns="108000" rtlCol="0">
              <a:spAutoFit/>
            </a:bodyPr>
            <a:lstStyle/>
            <a:p>
              <a:pPr algn="ctr"/>
              <a:r>
                <a:rPr lang="en-GB" altLang="ko-KR" sz="3200" b="1" dirty="0" err="1">
                  <a:solidFill>
                    <a:srgbClr val="243255"/>
                  </a:solidFill>
                  <a:cs typeface="Arial" pitchFamily="34" charset="0"/>
                </a:rPr>
                <a:t>Definire</a:t>
              </a:r>
              <a:r>
                <a:rPr lang="en-GB" altLang="ko-KR" sz="3200" b="1" dirty="0">
                  <a:solidFill>
                    <a:srgbClr val="243255"/>
                  </a:solidFill>
                  <a:cs typeface="Arial" pitchFamily="34" charset="0"/>
                </a:rPr>
                <a:t> la </a:t>
              </a:r>
              <a:r>
                <a:rPr lang="en-GB" altLang="ko-KR" sz="3200" b="1" dirty="0" err="1">
                  <a:solidFill>
                    <a:srgbClr val="243255"/>
                  </a:solidFill>
                  <a:cs typeface="Arial" pitchFamily="34" charset="0"/>
                </a:rPr>
                <a:t>creatività</a:t>
              </a:r>
              <a:endParaRPr lang="en-GB" altLang="ko-KR" sz="3200" b="1" dirty="0">
                <a:solidFill>
                  <a:srgbClr val="243255"/>
                </a:solidFill>
                <a:cs typeface="Arial" pitchFamily="34" charset="0"/>
              </a:endParaRPr>
            </a:p>
          </p:txBody>
        </p:sp>
      </p:grpSp>
      <p:sp>
        <p:nvSpPr>
          <p:cNvPr id="51" name="TextBox 38">
            <a:extLst>
              <a:ext uri="{FF2B5EF4-FFF2-40B4-BE49-F238E27FC236}">
                <a16:creationId xmlns:a16="http://schemas.microsoft.com/office/drawing/2014/main" id="{9456F793-01BD-4953-A99E-8176A0EDB3AA}"/>
              </a:ext>
            </a:extLst>
          </p:cNvPr>
          <p:cNvSpPr txBox="1"/>
          <p:nvPr/>
        </p:nvSpPr>
        <p:spPr>
          <a:xfrm>
            <a:off x="7704151" y="3306629"/>
            <a:ext cx="1584782"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a:t>
            </a:r>
            <a:r>
              <a:rPr lang="hr-HR" altLang="ko-KR" sz="2400" b="1" dirty="0">
                <a:solidFill>
                  <a:srgbClr val="243255"/>
                </a:solidFill>
                <a:cs typeface="Arial" pitchFamily="34" charset="0"/>
              </a:rPr>
              <a:t>2</a:t>
            </a:r>
            <a:endParaRPr lang="ko-KR" altLang="en-US" sz="2400" b="1" dirty="0">
              <a:solidFill>
                <a:srgbClr val="243255"/>
              </a:solidFill>
              <a:cs typeface="Arial" pitchFamily="34" charset="0"/>
            </a:endParaRPr>
          </a:p>
        </p:txBody>
      </p:sp>
      <p:grpSp>
        <p:nvGrpSpPr>
          <p:cNvPr id="52" name="Group 90">
            <a:extLst>
              <a:ext uri="{FF2B5EF4-FFF2-40B4-BE49-F238E27FC236}">
                <a16:creationId xmlns:a16="http://schemas.microsoft.com/office/drawing/2014/main" id="{96A9D34C-2DFC-4ABF-9A58-E2D5DAE4839B}"/>
              </a:ext>
            </a:extLst>
          </p:cNvPr>
          <p:cNvGrpSpPr/>
          <p:nvPr/>
        </p:nvGrpSpPr>
        <p:grpSpPr>
          <a:xfrm>
            <a:off x="12496798" y="3283564"/>
            <a:ext cx="4648199" cy="541188"/>
            <a:chOff x="1105779" y="1766707"/>
            <a:chExt cx="3002962" cy="541188"/>
          </a:xfrm>
        </p:grpSpPr>
        <p:sp>
          <p:nvSpPr>
            <p:cNvPr id="53" name="TextBox 41">
              <a:extLst>
                <a:ext uri="{FF2B5EF4-FFF2-40B4-BE49-F238E27FC236}">
                  <a16:creationId xmlns:a16="http://schemas.microsoft.com/office/drawing/2014/main" id="{8BD68FBC-44FC-4EFC-A09F-16946911D992}"/>
                </a:ext>
              </a:extLst>
            </p:cNvPr>
            <p:cNvSpPr txBox="1"/>
            <p:nvPr/>
          </p:nvSpPr>
          <p:spPr>
            <a:xfrm>
              <a:off x="1105779" y="1907785"/>
              <a:ext cx="3002962" cy="400110"/>
            </a:xfrm>
            <a:prstGeom prst="rect">
              <a:avLst/>
            </a:prstGeom>
            <a:noFill/>
          </p:spPr>
          <p:txBody>
            <a:bodyPr wrap="square" rtlCol="0">
              <a:spAutoFit/>
            </a:bodyPr>
            <a:lstStyle/>
            <a:p>
              <a:endParaRPr lang="en-US" altLang="ko-KR" sz="2000"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3</a:t>
              </a:r>
              <a:endParaRPr lang="ko-KR" altLang="en-US" sz="2400" b="1" dirty="0">
                <a:solidFill>
                  <a:srgbClr val="243255"/>
                </a:solidFill>
                <a:cs typeface="Arial" pitchFamily="34" charset="0"/>
              </a:endParaRPr>
            </a:p>
          </p:txBody>
        </p:sp>
      </p:grpSp>
      <p:grpSp>
        <p:nvGrpSpPr>
          <p:cNvPr id="21" name="Group 56">
            <a:extLst>
              <a:ext uri="{FF2B5EF4-FFF2-40B4-BE49-F238E27FC236}">
                <a16:creationId xmlns:a16="http://schemas.microsoft.com/office/drawing/2014/main" id="{FC0B86D3-10E4-4A4E-B970-B4043839F4DF}"/>
              </a:ext>
            </a:extLst>
          </p:cNvPr>
          <p:cNvGrpSpPr/>
          <p:nvPr/>
        </p:nvGrpSpPr>
        <p:grpSpPr>
          <a:xfrm>
            <a:off x="5776828" y="3736635"/>
            <a:ext cx="4905544" cy="4123767"/>
            <a:chOff x="1720466" y="1841603"/>
            <a:chExt cx="1023846" cy="821182"/>
          </a:xfrm>
        </p:grpSpPr>
        <p:sp>
          <p:nvSpPr>
            <p:cNvPr id="23" name="TextBox 33">
              <a:extLst>
                <a:ext uri="{FF2B5EF4-FFF2-40B4-BE49-F238E27FC236}">
                  <a16:creationId xmlns:a16="http://schemas.microsoft.com/office/drawing/2014/main" id="{611F3A84-94C4-48B0-AA6E-E346E1BF6A5A}"/>
                </a:ext>
              </a:extLst>
            </p:cNvPr>
            <p:cNvSpPr txBox="1"/>
            <p:nvPr/>
          </p:nvSpPr>
          <p:spPr>
            <a:xfrm>
              <a:off x="1725880" y="1982480"/>
              <a:ext cx="1018432" cy="680305"/>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Creatività</a:t>
              </a:r>
              <a:r>
                <a:rPr lang="en-GB" altLang="ko-KR" sz="2800" dirty="0">
                  <a:cs typeface="Arial" pitchFamily="34" charset="0"/>
                </a:rPr>
                <a:t> </a:t>
              </a:r>
              <a:r>
                <a:rPr lang="en-GB" altLang="ko-KR" sz="2800" dirty="0" err="1">
                  <a:cs typeface="Arial" pitchFamily="34" charset="0"/>
                </a:rPr>
                <a:t>personale</a:t>
              </a:r>
              <a:r>
                <a:rPr lang="en-GB" altLang="ko-KR" sz="2800" dirty="0">
                  <a:cs typeface="Arial" pitchFamily="34" charset="0"/>
                </a:rPr>
                <a:t> e di </a:t>
              </a:r>
              <a:r>
                <a:rPr lang="en-GB" altLang="ko-KR" sz="2800" dirty="0" err="1">
                  <a:cs typeface="Arial" pitchFamily="34" charset="0"/>
                </a:rPr>
                <a:t>squadra</a:t>
              </a:r>
              <a:endParaRPr lang="en-GB"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Barriere</a:t>
              </a:r>
              <a:r>
                <a:rPr lang="en-GB" altLang="ko-KR" sz="2800" dirty="0">
                  <a:cs typeface="Arial" pitchFamily="34" charset="0"/>
                </a:rPr>
                <a:t> </a:t>
              </a:r>
              <a:r>
                <a:rPr lang="en-GB" altLang="ko-KR" sz="2800" dirty="0" err="1">
                  <a:cs typeface="Arial" pitchFamily="34" charset="0"/>
                </a:rPr>
                <a:t>alla</a:t>
              </a:r>
              <a:r>
                <a:rPr lang="en-GB" altLang="ko-KR" sz="2800" dirty="0">
                  <a:cs typeface="Arial" pitchFamily="34" charset="0"/>
                </a:rPr>
                <a:t> </a:t>
              </a:r>
              <a:r>
                <a:rPr lang="en-GB" altLang="ko-KR" sz="2800" dirty="0" err="1">
                  <a:cs typeface="Arial" pitchFamily="34" charset="0"/>
                </a:rPr>
                <a:t>creatività</a:t>
              </a:r>
              <a:endParaRPr lang="en-GB"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Tecniche</a:t>
              </a:r>
              <a:r>
                <a:rPr lang="en-GB" altLang="ko-KR" sz="2800" dirty="0">
                  <a:cs typeface="Arial" pitchFamily="34" charset="0"/>
                </a:rPr>
                <a:t> di </a:t>
              </a:r>
              <a:r>
                <a:rPr lang="en-GB" altLang="ko-KR" sz="2800" dirty="0" err="1">
                  <a:cs typeface="Arial" pitchFamily="34" charset="0"/>
                </a:rPr>
                <a:t>creatività</a:t>
              </a:r>
              <a:endParaRPr lang="en-GB" altLang="ko-KR" sz="2800" dirty="0">
                <a:cs typeface="Arial" pitchFamily="34" charset="0"/>
              </a:endParaRPr>
            </a:p>
            <a:p>
              <a:pPr marL="342900" indent="-342900">
                <a:buFont typeface="Arial" panose="020B0604020202020204" pitchFamily="34" charset="0"/>
                <a:buChar char="•"/>
              </a:pPr>
              <a:r>
                <a:rPr lang="en-GB" altLang="ko-KR" sz="2800" dirty="0">
                  <a:cs typeface="Arial" pitchFamily="34" charset="0"/>
                </a:rPr>
                <a:t>Brainstorming, Brainwriting, Sei </a:t>
              </a:r>
              <a:r>
                <a:rPr lang="en-GB" altLang="ko-KR" sz="2800" dirty="0" err="1">
                  <a:cs typeface="Arial" pitchFamily="34" charset="0"/>
                </a:rPr>
                <a:t>cappelli</a:t>
              </a:r>
              <a:r>
                <a:rPr lang="en-GB" altLang="ko-KR" sz="2800" dirty="0">
                  <a:cs typeface="Arial" pitchFamily="34" charset="0"/>
                </a:rPr>
                <a:t> per </a:t>
              </a:r>
              <a:r>
                <a:rPr lang="en-GB" altLang="ko-KR" sz="2800" dirty="0" err="1">
                  <a:cs typeface="Arial" pitchFamily="34" charset="0"/>
                </a:rPr>
                <a:t>pensare</a:t>
              </a:r>
              <a:r>
                <a:rPr lang="en-GB" altLang="ko-KR" sz="2800" dirty="0">
                  <a:cs typeface="Arial" pitchFamily="34" charset="0"/>
                </a:rPr>
                <a:t>...</a:t>
              </a:r>
            </a:p>
          </p:txBody>
        </p:sp>
        <p:sp>
          <p:nvSpPr>
            <p:cNvPr id="26" name="TextBox 34">
              <a:extLst>
                <a:ext uri="{FF2B5EF4-FFF2-40B4-BE49-F238E27FC236}">
                  <a16:creationId xmlns:a16="http://schemas.microsoft.com/office/drawing/2014/main" id="{9A4BBE72-BFEB-4C72-9760-B722279C9CA7}"/>
                </a:ext>
              </a:extLst>
            </p:cNvPr>
            <p:cNvSpPr txBox="1"/>
            <p:nvPr/>
          </p:nvSpPr>
          <p:spPr>
            <a:xfrm>
              <a:off x="1720466" y="1841603"/>
              <a:ext cx="1023846" cy="214511"/>
            </a:xfrm>
            <a:prstGeom prst="rect">
              <a:avLst/>
            </a:prstGeom>
            <a:noFill/>
          </p:spPr>
          <p:txBody>
            <a:bodyPr wrap="square" lIns="108000" rIns="108000" rtlCol="0">
              <a:spAutoFit/>
            </a:bodyPr>
            <a:lstStyle/>
            <a:p>
              <a:pPr algn="ctr"/>
              <a:r>
                <a:rPr lang="en-GB" altLang="ko-KR" sz="3200" b="1" dirty="0" err="1">
                  <a:solidFill>
                    <a:srgbClr val="243255"/>
                  </a:solidFill>
                  <a:cs typeface="Arial" pitchFamily="34" charset="0"/>
                </a:rPr>
                <a:t>Creatività</a:t>
              </a:r>
              <a:r>
                <a:rPr lang="en-GB" altLang="ko-KR" sz="3200" b="1" dirty="0">
                  <a:solidFill>
                    <a:srgbClr val="243255"/>
                  </a:solidFill>
                  <a:cs typeface="Arial" pitchFamily="34" charset="0"/>
                </a:rPr>
                <a:t> di </a:t>
              </a:r>
              <a:r>
                <a:rPr lang="en-GB" altLang="ko-KR" sz="3200" b="1" dirty="0" err="1">
                  <a:solidFill>
                    <a:srgbClr val="243255"/>
                  </a:solidFill>
                  <a:cs typeface="Arial" pitchFamily="34" charset="0"/>
                </a:rPr>
                <a:t>squadra</a:t>
              </a:r>
              <a:r>
                <a:rPr lang="en-GB" altLang="ko-KR" sz="3200" b="1" dirty="0">
                  <a:solidFill>
                    <a:srgbClr val="243255"/>
                  </a:solidFill>
                  <a:cs typeface="Arial" pitchFamily="34" charset="0"/>
                </a:rPr>
                <a:t> e </a:t>
              </a:r>
              <a:r>
                <a:rPr lang="en-GB" altLang="ko-KR" sz="3200" b="1" dirty="0" err="1">
                  <a:solidFill>
                    <a:srgbClr val="243255"/>
                  </a:solidFill>
                  <a:cs typeface="Arial" pitchFamily="34" charset="0"/>
                </a:rPr>
                <a:t>tecniche</a:t>
              </a:r>
              <a:r>
                <a:rPr lang="en-GB" altLang="ko-KR" sz="3200" b="1" dirty="0">
                  <a:solidFill>
                    <a:srgbClr val="243255"/>
                  </a:solidFill>
                  <a:cs typeface="Arial" pitchFamily="34" charset="0"/>
                </a:rPr>
                <a:t> di </a:t>
              </a:r>
              <a:r>
                <a:rPr lang="en-GB" altLang="ko-KR" sz="3200" b="1" dirty="0" err="1">
                  <a:solidFill>
                    <a:srgbClr val="243255"/>
                  </a:solidFill>
                  <a:cs typeface="Arial" pitchFamily="34" charset="0"/>
                </a:rPr>
                <a:t>creatività</a:t>
              </a:r>
              <a:endParaRPr lang="en-GB" altLang="ko-KR" sz="3200" b="1" dirty="0">
                <a:solidFill>
                  <a:srgbClr val="243255"/>
                </a:solidFill>
                <a:cs typeface="Arial" pitchFamily="34" charset="0"/>
              </a:endParaRPr>
            </a:p>
          </p:txBody>
        </p:sp>
      </p:grpSp>
      <p:sp>
        <p:nvSpPr>
          <p:cNvPr id="34" name="TextBox 33">
            <a:extLst>
              <a:ext uri="{FF2B5EF4-FFF2-40B4-BE49-F238E27FC236}">
                <a16:creationId xmlns:a16="http://schemas.microsoft.com/office/drawing/2014/main" id="{611F3A84-94C4-48B0-AA6E-E346E1BF6A5A}"/>
              </a:ext>
            </a:extLst>
          </p:cNvPr>
          <p:cNvSpPr txBox="1"/>
          <p:nvPr/>
        </p:nvSpPr>
        <p:spPr>
          <a:xfrm>
            <a:off x="11273571" y="4444083"/>
            <a:ext cx="4997033" cy="2985433"/>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n-GB" altLang="ko-KR" sz="2800" dirty="0">
                <a:cs typeface="Arial" pitchFamily="34" charset="0"/>
              </a:rPr>
              <a:t>Quadro del </a:t>
            </a:r>
            <a:r>
              <a:rPr lang="en-GB" altLang="ko-KR" sz="2800" dirty="0" err="1">
                <a:cs typeface="Arial" pitchFamily="34" charset="0"/>
              </a:rPr>
              <a:t>pensiero</a:t>
            </a:r>
            <a:r>
              <a:rPr lang="en-GB" altLang="ko-KR" sz="2800" dirty="0">
                <a:cs typeface="Arial" pitchFamily="34" charset="0"/>
              </a:rPr>
              <a:t> </a:t>
            </a:r>
            <a:r>
              <a:rPr lang="en-GB" altLang="ko-KR" sz="2800" dirty="0" err="1">
                <a:cs typeface="Arial" pitchFamily="34" charset="0"/>
              </a:rPr>
              <a:t>progettuale</a:t>
            </a:r>
            <a:endParaRPr lang="en-GB" altLang="ko-KR" sz="2800" dirty="0">
              <a:cs typeface="Arial" pitchFamily="34" charset="0"/>
            </a:endParaRPr>
          </a:p>
          <a:p>
            <a:pPr marL="342900" indent="-342900">
              <a:buFont typeface="Arial" panose="020B0604020202020204" pitchFamily="34" charset="0"/>
              <a:buChar char="•"/>
            </a:pPr>
            <a:r>
              <a:rPr lang="en-GB" altLang="ko-KR" sz="2800" dirty="0">
                <a:cs typeface="Arial" pitchFamily="34" charset="0"/>
              </a:rPr>
              <a:t>Cinque </a:t>
            </a:r>
            <a:r>
              <a:rPr lang="en-GB" altLang="ko-KR" sz="2800" dirty="0" err="1">
                <a:cs typeface="Arial" pitchFamily="34" charset="0"/>
              </a:rPr>
              <a:t>temi</a:t>
            </a:r>
            <a:r>
              <a:rPr lang="en-GB" altLang="ko-KR" sz="2800" dirty="0">
                <a:cs typeface="Arial" pitchFamily="34" charset="0"/>
              </a:rPr>
              <a:t> </a:t>
            </a:r>
            <a:r>
              <a:rPr lang="en-GB" altLang="ko-KR" sz="2800" dirty="0" err="1">
                <a:cs typeface="Arial" pitchFamily="34" charset="0"/>
              </a:rPr>
              <a:t>caratteristici</a:t>
            </a:r>
            <a:r>
              <a:rPr lang="en-GB" altLang="ko-KR" sz="2800" dirty="0">
                <a:cs typeface="Arial" pitchFamily="34" charset="0"/>
              </a:rPr>
              <a:t> del Design Thinking</a:t>
            </a:r>
          </a:p>
          <a:p>
            <a:pPr marL="342900" indent="-342900">
              <a:buFont typeface="Arial" panose="020B0604020202020204" pitchFamily="34" charset="0"/>
              <a:buChar char="•"/>
            </a:pPr>
            <a:r>
              <a:rPr lang="en-GB" altLang="ko-KR" sz="2800" dirty="0">
                <a:cs typeface="Arial" pitchFamily="34" charset="0"/>
              </a:rPr>
              <a:t>Quattro tipi di Design Thinking</a:t>
            </a:r>
          </a:p>
        </p:txBody>
      </p:sp>
      <p:sp>
        <p:nvSpPr>
          <p:cNvPr id="35" name="TextBox 34">
            <a:extLst>
              <a:ext uri="{FF2B5EF4-FFF2-40B4-BE49-F238E27FC236}">
                <a16:creationId xmlns:a16="http://schemas.microsoft.com/office/drawing/2014/main" id="{9A4BBE72-BFEB-4C72-9760-B722279C9CA7}"/>
              </a:ext>
            </a:extLst>
          </p:cNvPr>
          <p:cNvSpPr txBox="1"/>
          <p:nvPr/>
        </p:nvSpPr>
        <p:spPr>
          <a:xfrm>
            <a:off x="11247632" y="3911554"/>
            <a:ext cx="4905544" cy="1077218"/>
          </a:xfrm>
          <a:prstGeom prst="rect">
            <a:avLst/>
          </a:prstGeom>
          <a:noFill/>
        </p:spPr>
        <p:txBody>
          <a:bodyPr wrap="square" lIns="108000" rIns="108000" rtlCol="0">
            <a:spAutoFit/>
          </a:bodyPr>
          <a:lstStyle/>
          <a:p>
            <a:pPr algn="ctr"/>
            <a:r>
              <a:rPr lang="en-GB" altLang="ko-KR" sz="3200" b="1" dirty="0" err="1">
                <a:solidFill>
                  <a:srgbClr val="243255"/>
                </a:solidFill>
                <a:cs typeface="Arial" pitchFamily="34" charset="0"/>
              </a:rPr>
              <a:t>Pensiero</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progettuale</a:t>
            </a:r>
            <a:r>
              <a:rPr lang="en-GB" altLang="ko-KR" sz="3200" b="1" dirty="0">
                <a:solidFill>
                  <a:srgbClr val="243255"/>
                </a:solidFill>
                <a:cs typeface="Arial" pitchFamily="34" charset="0"/>
              </a:rPr>
              <a:t> (design thinking)</a:t>
            </a:r>
          </a:p>
        </p:txBody>
      </p:sp>
      <p:sp>
        <p:nvSpPr>
          <p:cNvPr id="28" name="TextBox 38">
            <a:extLst>
              <a:ext uri="{FF2B5EF4-FFF2-40B4-BE49-F238E27FC236}">
                <a16:creationId xmlns:a16="http://schemas.microsoft.com/office/drawing/2014/main" id="{C7B51341-438B-7844-B398-4229E3006A5E}"/>
              </a:ext>
            </a:extLst>
          </p:cNvPr>
          <p:cNvSpPr txBox="1"/>
          <p:nvPr/>
        </p:nvSpPr>
        <p:spPr>
          <a:xfrm>
            <a:off x="2094609" y="3279064"/>
            <a:ext cx="1584782"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a:t>
            </a:r>
            <a:r>
              <a:rPr lang="hr-HR" altLang="ko-KR" sz="2400" b="1" dirty="0">
                <a:solidFill>
                  <a:srgbClr val="243255"/>
                </a:solidFill>
                <a:cs typeface="Arial" pitchFamily="34" charset="0"/>
              </a:rPr>
              <a:t>1</a:t>
            </a:r>
            <a:endParaRPr lang="ko-KR" altLang="en-US" sz="24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92443601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Diagram 4"/>
          <p:cNvGraphicFramePr/>
          <p:nvPr>
            <p:extLst>
              <p:ext uri="{D42A27DB-BD31-4B8C-83A1-F6EECF244321}">
                <p14:modId xmlns:p14="http://schemas.microsoft.com/office/powerpoint/2010/main" val="270649049"/>
              </p:ext>
            </p:extLst>
          </p:nvPr>
        </p:nvGraphicFramePr>
        <p:xfrm>
          <a:off x="761999" y="2857500"/>
          <a:ext cx="10014579" cy="541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6" name="Picture 5" descr="Free &lt;strong&gt;Six&lt;/strong&gt; &lt;strong&gt;Hats&lt;/strong&gt; PowerPoint Template - Free PowerPoint ..."/>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49000" y="4305300"/>
            <a:ext cx="5638800" cy="3124200"/>
          </a:xfrm>
          <a:prstGeom prst="rect">
            <a:avLst/>
          </a:prstGeom>
          <a:ln>
            <a:solidFill>
              <a:srgbClr val="243255"/>
            </a:solidFill>
          </a:ln>
        </p:spPr>
      </p:pic>
    </p:spTree>
    <p:extLst>
      <p:ext uri="{BB962C8B-B14F-4D97-AF65-F5344CB8AC3E}">
        <p14:creationId xmlns:p14="http://schemas.microsoft.com/office/powerpoint/2010/main" val="622061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682955351"/>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p:cNvGraphicFramePr/>
          <p:nvPr>
            <p:extLst>
              <p:ext uri="{D42A27DB-BD31-4B8C-83A1-F6EECF244321}">
                <p14:modId xmlns:p14="http://schemas.microsoft.com/office/powerpoint/2010/main" val="2892349114"/>
              </p:ext>
            </p:extLst>
          </p:nvPr>
        </p:nvGraphicFramePr>
        <p:xfrm>
          <a:off x="761999" y="2857500"/>
          <a:ext cx="15849601" cy="5562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1800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7427226"/>
              </p:ext>
            </p:extLst>
          </p:nvPr>
        </p:nvGraphicFramePr>
        <p:xfrm>
          <a:off x="685800" y="419100"/>
          <a:ext cx="16535400" cy="7953947"/>
        </p:xfrm>
        <a:graphic>
          <a:graphicData uri="http://schemas.openxmlformats.org/drawingml/2006/table">
            <a:tbl>
              <a:tblPr firstRow="1" bandRow="1">
                <a:tableStyleId>{9DCAF9ED-07DC-4A11-8D7F-57B35C25682E}</a:tableStyleId>
              </a:tblPr>
              <a:tblGrid>
                <a:gridCol w="8267700">
                  <a:extLst>
                    <a:ext uri="{9D8B030D-6E8A-4147-A177-3AD203B41FA5}">
                      <a16:colId xmlns:a16="http://schemas.microsoft.com/office/drawing/2014/main" val="1839381889"/>
                    </a:ext>
                  </a:extLst>
                </a:gridCol>
                <a:gridCol w="8267700">
                  <a:extLst>
                    <a:ext uri="{9D8B030D-6E8A-4147-A177-3AD203B41FA5}">
                      <a16:colId xmlns:a16="http://schemas.microsoft.com/office/drawing/2014/main" val="1542691788"/>
                    </a:ext>
                  </a:extLst>
                </a:gridCol>
              </a:tblGrid>
              <a:tr h="1025372">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3200" noProof="0" dirty="0" err="1"/>
                        <a:t>Pratiche</a:t>
                      </a:r>
                      <a:r>
                        <a:rPr lang="en-GB" sz="3200" noProof="0" dirty="0"/>
                        <a:t> </a:t>
                      </a:r>
                      <a:r>
                        <a:rPr lang="en-GB" sz="3200" noProof="0" dirty="0" err="1"/>
                        <a:t>principali</a:t>
                      </a:r>
                      <a:r>
                        <a:rPr lang="en-GB" sz="3200" noProof="0" dirty="0"/>
                        <a:t> del design thinking (</a:t>
                      </a:r>
                      <a:r>
                        <a:rPr lang="en-GB" sz="3200" noProof="0" dirty="0" err="1"/>
                        <a:t>Dell’Era</a:t>
                      </a:r>
                      <a:r>
                        <a:rPr lang="en-GB" sz="3200" baseline="0" noProof="0" dirty="0"/>
                        <a:t> et al., 2018, p.330)</a:t>
                      </a:r>
                      <a:endParaRPr lang="en-GB" sz="3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1120805">
                <a:tc>
                  <a:txBody>
                    <a:bodyPr/>
                    <a:lstStyle/>
                    <a:p>
                      <a:pPr algn="ctr"/>
                      <a:r>
                        <a:rPr lang="en-GB" sz="3200" b="1" noProof="0" dirty="0" err="1">
                          <a:solidFill>
                            <a:srgbClr val="243255"/>
                          </a:solidFill>
                        </a:rPr>
                        <a:t>Temi</a:t>
                      </a:r>
                      <a:endParaRPr lang="en-GB" sz="32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noProof="0" dirty="0" err="1">
                          <a:solidFill>
                            <a:srgbClr val="243255"/>
                          </a:solidFill>
                        </a:rPr>
                        <a:t>Pratiche</a:t>
                      </a:r>
                      <a:endParaRPr lang="en-GB" sz="32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1120805">
                <a:tc>
                  <a:txBody>
                    <a:bodyPr/>
                    <a:lstStyle/>
                    <a:p>
                      <a:pPr algn="ctr"/>
                      <a:r>
                        <a:rPr lang="en-GB" sz="2400" b="0" noProof="0" dirty="0">
                          <a:solidFill>
                            <a:srgbClr val="243255"/>
                          </a:solidFill>
                        </a:rPr>
                        <a:t>Design </a:t>
                      </a:r>
                      <a:r>
                        <a:rPr lang="en-GB" sz="2400" b="0" noProof="0" dirty="0" err="1">
                          <a:solidFill>
                            <a:srgbClr val="243255"/>
                          </a:solidFill>
                        </a:rPr>
                        <a:t>centrato</a:t>
                      </a:r>
                      <a:r>
                        <a:rPr lang="en-GB" sz="2400" b="0" noProof="0" dirty="0">
                          <a:solidFill>
                            <a:srgbClr val="243255"/>
                          </a:solidFill>
                        </a:rPr>
                        <a:t> </a:t>
                      </a:r>
                      <a:r>
                        <a:rPr lang="en-GB" sz="2400" b="0" noProof="0" dirty="0" err="1">
                          <a:solidFill>
                            <a:srgbClr val="243255"/>
                          </a:solidFill>
                        </a:rPr>
                        <a:t>sull'uomo</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Coinvolgere</a:t>
                      </a:r>
                      <a:r>
                        <a:rPr lang="en-GB" sz="2400" b="0" noProof="0" dirty="0">
                          <a:solidFill>
                            <a:srgbClr val="243255"/>
                          </a:solidFill>
                        </a:rPr>
                        <a:t> </a:t>
                      </a:r>
                      <a:r>
                        <a:rPr lang="en-GB" sz="2400" b="0" noProof="0" dirty="0" err="1">
                          <a:solidFill>
                            <a:srgbClr val="243255"/>
                          </a:solidFill>
                        </a:rPr>
                        <a:t>gli</a:t>
                      </a:r>
                      <a:r>
                        <a:rPr lang="en-GB" sz="2400" b="0" noProof="0" dirty="0">
                          <a:solidFill>
                            <a:srgbClr val="243255"/>
                          </a:solidFill>
                        </a:rPr>
                        <a:t> </a:t>
                      </a:r>
                      <a:r>
                        <a:rPr lang="en-GB" sz="2400" b="0" noProof="0" dirty="0" err="1">
                          <a:solidFill>
                            <a:srgbClr val="243255"/>
                          </a:solidFill>
                        </a:rPr>
                        <a:t>utenti</a:t>
                      </a:r>
                      <a:endParaRPr lang="en-GB" sz="2400" b="0" noProof="0" dirty="0">
                        <a:solidFill>
                          <a:srgbClr val="243255"/>
                        </a:solidFill>
                      </a:endParaRPr>
                    </a:p>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Empatizzare</a:t>
                      </a:r>
                      <a:r>
                        <a:rPr lang="en-GB" sz="2400" b="0" noProof="0" dirty="0">
                          <a:solidFill>
                            <a:srgbClr val="243255"/>
                          </a:solidFill>
                        </a:rPr>
                        <a:t> con </a:t>
                      </a:r>
                      <a:r>
                        <a:rPr lang="en-GB" sz="2400" b="0" noProof="0" dirty="0" err="1">
                          <a:solidFill>
                            <a:srgbClr val="243255"/>
                          </a:solidFill>
                        </a:rPr>
                        <a:t>gli</a:t>
                      </a:r>
                      <a:r>
                        <a:rPr lang="en-GB" sz="2400" b="0" noProof="0" dirty="0">
                          <a:solidFill>
                            <a:srgbClr val="243255"/>
                          </a:solidFill>
                        </a:rPr>
                        <a:t> </a:t>
                      </a:r>
                      <a:r>
                        <a:rPr lang="en-GB" sz="2400" b="0" noProof="0" dirty="0" err="1">
                          <a:solidFill>
                            <a:srgbClr val="243255"/>
                          </a:solidFill>
                        </a:rPr>
                        <a:t>esseri</a:t>
                      </a:r>
                      <a:r>
                        <a:rPr lang="en-GB" sz="2400" b="0" noProof="0" dirty="0">
                          <a:solidFill>
                            <a:srgbClr val="243255"/>
                          </a:solidFill>
                        </a:rPr>
                        <a:t> </a:t>
                      </a:r>
                      <a:r>
                        <a:rPr lang="en-GB" sz="2400" b="0" noProof="0" dirty="0" err="1">
                          <a:solidFill>
                            <a:srgbClr val="243255"/>
                          </a:solidFill>
                        </a:rPr>
                        <a:t>umani</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120805">
                <a:tc>
                  <a:txBody>
                    <a:bodyPr/>
                    <a:lstStyle/>
                    <a:p>
                      <a:pPr marL="9525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0" noProof="0" dirty="0" err="1">
                          <a:solidFill>
                            <a:srgbClr val="243255"/>
                          </a:solidFill>
                        </a:rPr>
                        <a:t>Inquadramento</a:t>
                      </a:r>
                      <a:r>
                        <a:rPr lang="en-GB" sz="2400" b="0" noProof="0" dirty="0">
                          <a:solidFill>
                            <a:srgbClr val="243255"/>
                          </a:solidFill>
                        </a:rPr>
                        <a:t> </a:t>
                      </a:r>
                      <a:r>
                        <a:rPr lang="en-GB" sz="2400" b="0" noProof="0" dirty="0" err="1">
                          <a:solidFill>
                            <a:srgbClr val="243255"/>
                          </a:solidFill>
                        </a:rPr>
                        <a:t>dei</a:t>
                      </a:r>
                      <a:r>
                        <a:rPr lang="en-GB" sz="2400" b="0" noProof="0" dirty="0">
                          <a:solidFill>
                            <a:srgbClr val="243255"/>
                          </a:solidFill>
                        </a:rPr>
                        <a:t> </a:t>
                      </a:r>
                      <a:r>
                        <a:rPr lang="en-GB" sz="2400" b="0" noProof="0" dirty="0" err="1">
                          <a:solidFill>
                            <a:srgbClr val="243255"/>
                          </a:solidFill>
                        </a:rPr>
                        <a:t>problemi</a:t>
                      </a:r>
                      <a:endParaRPr lang="en-GB" sz="2400" b="0" noProof="0" dirty="0">
                        <a:solidFill>
                          <a:srgbClr val="243255"/>
                        </a:solidFill>
                      </a:endParaRPr>
                    </a:p>
                    <a:p>
                      <a:pPr marL="95250" indent="0" algn="ctr">
                        <a:buFont typeface="Arial" panose="020B0604020202020204" pitchFamily="34" charset="0"/>
                        <a:buNone/>
                      </a:pP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a:solidFill>
                            <a:srgbClr val="243255"/>
                          </a:solidFill>
                        </a:rPr>
                        <a:t>Framing e reframing</a:t>
                      </a:r>
                    </a:p>
                    <a:p>
                      <a:pPr marL="1609725" indent="-285750" algn="l">
                        <a:buFont typeface="Arial" panose="020B0604020202020204" pitchFamily="34" charset="0"/>
                        <a:buChar char="•"/>
                      </a:pPr>
                      <a:r>
                        <a:rPr lang="en-GB" sz="2400" noProof="0" dirty="0" err="1">
                          <a:solidFill>
                            <a:srgbClr val="243255"/>
                          </a:solidFill>
                        </a:rPr>
                        <a:t>Ragionamento</a:t>
                      </a:r>
                      <a:r>
                        <a:rPr lang="en-GB" sz="2400" noProof="0" dirty="0">
                          <a:solidFill>
                            <a:srgbClr val="243255"/>
                          </a:solidFill>
                        </a:rPr>
                        <a:t> </a:t>
                      </a:r>
                      <a:r>
                        <a:rPr lang="en-GB" sz="2400" noProof="0" dirty="0" err="1">
                          <a:solidFill>
                            <a:srgbClr val="243255"/>
                          </a:solidFill>
                        </a:rPr>
                        <a:t>abduttivo</a:t>
                      </a:r>
                      <a:endParaRPr lang="en-GB" sz="2400" noProof="0" dirty="0">
                        <a:solidFill>
                          <a:srgbClr val="243255"/>
                        </a:solidFill>
                      </a:endParaRPr>
                    </a:p>
                    <a:p>
                      <a:pPr marL="1609725" indent="-285750" algn="l">
                        <a:buFont typeface="Arial" panose="020B0604020202020204" pitchFamily="34" charset="0"/>
                        <a:buChar char="•"/>
                      </a:pPr>
                      <a:r>
                        <a:rPr lang="en-GB" sz="2400" noProof="0" dirty="0" err="1">
                          <a:solidFill>
                            <a:srgbClr val="243255"/>
                          </a:solidFill>
                        </a:rPr>
                        <a:t>Abbracciare</a:t>
                      </a:r>
                      <a:r>
                        <a:rPr lang="en-GB" sz="2400" noProof="0" dirty="0">
                          <a:solidFill>
                            <a:srgbClr val="243255"/>
                          </a:solidFill>
                        </a:rPr>
                        <a:t> </a:t>
                      </a:r>
                      <a:r>
                        <a:rPr lang="en-GB" sz="2400" noProof="0" dirty="0" err="1">
                          <a:solidFill>
                            <a:srgbClr val="243255"/>
                          </a:solidFill>
                        </a:rPr>
                        <a:t>l'ambiguità</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112080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400" b="0" noProof="0" dirty="0" err="1">
                          <a:solidFill>
                            <a:srgbClr val="243255"/>
                          </a:solidFill>
                        </a:rPr>
                        <a:t>Diversità</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Pensiero</a:t>
                      </a:r>
                      <a:r>
                        <a:rPr lang="en-GB" sz="2400" b="0" noProof="0" dirty="0">
                          <a:solidFill>
                            <a:srgbClr val="243255"/>
                          </a:solidFill>
                        </a:rPr>
                        <a:t> </a:t>
                      </a:r>
                      <a:r>
                        <a:rPr lang="en-GB" sz="2400" b="0" noProof="0" dirty="0" err="1">
                          <a:solidFill>
                            <a:srgbClr val="243255"/>
                          </a:solidFill>
                        </a:rPr>
                        <a:t>integrativo</a:t>
                      </a:r>
                      <a:endParaRPr lang="en-GB" sz="2400" b="0" noProof="0" dirty="0">
                        <a:solidFill>
                          <a:srgbClr val="243255"/>
                        </a:solidFill>
                      </a:endParaRP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Pensiero</a:t>
                      </a:r>
                      <a:r>
                        <a:rPr lang="en-GB" sz="2400" b="0" noProof="0" dirty="0">
                          <a:solidFill>
                            <a:srgbClr val="243255"/>
                          </a:solidFill>
                        </a:rPr>
                        <a:t> </a:t>
                      </a:r>
                      <a:r>
                        <a:rPr lang="en-GB" sz="2400" b="0" noProof="0" dirty="0" err="1">
                          <a:solidFill>
                            <a:srgbClr val="243255"/>
                          </a:solidFill>
                        </a:rPr>
                        <a:t>olistico</a:t>
                      </a:r>
                      <a:endParaRPr lang="en-GB" sz="2400" b="0" noProof="0" dirty="0">
                        <a:solidFill>
                          <a:srgbClr val="243255"/>
                        </a:solidFill>
                      </a:endParaRP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Collaborazione</a:t>
                      </a:r>
                      <a:r>
                        <a:rPr lang="en-GB" sz="2400" b="0" noProof="0" dirty="0">
                          <a:solidFill>
                            <a:srgbClr val="243255"/>
                          </a:solidFill>
                        </a:rPr>
                        <a:t> </a:t>
                      </a:r>
                      <a:r>
                        <a:rPr lang="en-GB" sz="2400" b="0" noProof="0" dirty="0" err="1">
                          <a:solidFill>
                            <a:srgbClr val="243255"/>
                          </a:solidFill>
                        </a:rPr>
                        <a:t>interdisciplinare</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120805">
                <a:tc>
                  <a:txBody>
                    <a:bodyPr/>
                    <a:lstStyle/>
                    <a:p>
                      <a:pPr marL="0" indent="0" algn="ctr">
                        <a:buFont typeface="Arial" panose="020B0604020202020204" pitchFamily="34" charset="0"/>
                        <a:buNone/>
                      </a:pPr>
                      <a:r>
                        <a:rPr lang="en-GB" sz="2400" b="0" noProof="0" dirty="0" err="1">
                          <a:solidFill>
                            <a:srgbClr val="243255"/>
                          </a:solidFill>
                        </a:rPr>
                        <a:t>Sperimentazione</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err="1">
                          <a:solidFill>
                            <a:srgbClr val="243255"/>
                          </a:solidFill>
                        </a:rPr>
                        <a:t>Imparare</a:t>
                      </a:r>
                      <a:r>
                        <a:rPr lang="en-GB" sz="2400" noProof="0" dirty="0">
                          <a:solidFill>
                            <a:srgbClr val="243255"/>
                          </a:solidFill>
                        </a:rPr>
                        <a:t> </a:t>
                      </a:r>
                      <a:r>
                        <a:rPr lang="en-GB" sz="2400" noProof="0" dirty="0" err="1">
                          <a:solidFill>
                            <a:srgbClr val="243255"/>
                          </a:solidFill>
                        </a:rPr>
                        <a:t>facendo</a:t>
                      </a:r>
                      <a:endParaRPr lang="en-GB" sz="2400" noProof="0" dirty="0">
                        <a:solidFill>
                          <a:srgbClr val="243255"/>
                        </a:solidFill>
                      </a:endParaRPr>
                    </a:p>
                    <a:p>
                      <a:pPr marL="1609725" indent="-285750" algn="l">
                        <a:buFont typeface="Arial" panose="020B0604020202020204" pitchFamily="34" charset="0"/>
                        <a:buChar char="•"/>
                      </a:pPr>
                      <a:r>
                        <a:rPr lang="en-GB" sz="2400" noProof="0" dirty="0" err="1">
                          <a:solidFill>
                            <a:srgbClr val="243255"/>
                          </a:solidFill>
                        </a:rPr>
                        <a:t>Fallire</a:t>
                      </a:r>
                      <a:r>
                        <a:rPr lang="en-GB" sz="2400" noProof="0" dirty="0">
                          <a:solidFill>
                            <a:srgbClr val="243255"/>
                          </a:solidFill>
                        </a:rPr>
                        <a:t> </a:t>
                      </a:r>
                      <a:r>
                        <a:rPr lang="en-GB" sz="2400" noProof="0" dirty="0" err="1">
                          <a:solidFill>
                            <a:srgbClr val="243255"/>
                          </a:solidFill>
                        </a:rPr>
                        <a:t>spesso</a:t>
                      </a:r>
                      <a:r>
                        <a:rPr lang="en-GB" sz="2400" noProof="0" dirty="0">
                          <a:solidFill>
                            <a:srgbClr val="243255"/>
                          </a:solidFill>
                        </a:rPr>
                        <a:t> e presto</a:t>
                      </a:r>
                    </a:p>
                    <a:p>
                      <a:pPr marL="1609725" indent="-285750" algn="l">
                        <a:buFont typeface="Arial" panose="020B0604020202020204" pitchFamily="34" charset="0"/>
                        <a:buChar char="•"/>
                      </a:pPr>
                      <a:r>
                        <a:rPr lang="en-GB" sz="2400" noProof="0" dirty="0" err="1">
                          <a:solidFill>
                            <a:srgbClr val="243255"/>
                          </a:solidFill>
                        </a:rPr>
                        <a:t>Divergere</a:t>
                      </a:r>
                      <a:r>
                        <a:rPr lang="en-GB" sz="2400" noProof="0" dirty="0">
                          <a:solidFill>
                            <a:srgbClr val="243255"/>
                          </a:solidFill>
                        </a:rPr>
                        <a:t>/</a:t>
                      </a:r>
                      <a:r>
                        <a:rPr lang="en-GB" sz="2400" noProof="0" dirty="0" err="1">
                          <a:solidFill>
                            <a:srgbClr val="243255"/>
                          </a:solidFill>
                        </a:rPr>
                        <a:t>Convergere</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r h="1120805">
                <a:tc>
                  <a:txBody>
                    <a:bodyPr/>
                    <a:lstStyle/>
                    <a:p>
                      <a:pPr marL="0" indent="0" algn="ctr">
                        <a:buFont typeface="Arial" panose="020B0604020202020204" pitchFamily="34" charset="0"/>
                        <a:buNone/>
                      </a:pPr>
                      <a:r>
                        <a:rPr lang="en-GB" sz="2400" b="0" noProof="0" dirty="0" err="1">
                          <a:solidFill>
                            <a:srgbClr val="243255"/>
                          </a:solidFill>
                        </a:rPr>
                        <a:t>Visualizzazione</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err="1">
                          <a:solidFill>
                            <a:srgbClr val="243255"/>
                          </a:solidFill>
                        </a:rPr>
                        <a:t>Rendere</a:t>
                      </a:r>
                      <a:r>
                        <a:rPr lang="en-GB" sz="2400" noProof="0" dirty="0">
                          <a:solidFill>
                            <a:srgbClr val="243255"/>
                          </a:solidFill>
                        </a:rPr>
                        <a:t> le idee e le </a:t>
                      </a:r>
                      <a:r>
                        <a:rPr lang="en-GB" sz="2400" noProof="0" dirty="0" err="1">
                          <a:solidFill>
                            <a:srgbClr val="243255"/>
                          </a:solidFill>
                        </a:rPr>
                        <a:t>intuizioni</a:t>
                      </a:r>
                      <a:r>
                        <a:rPr lang="en-GB" sz="2400" noProof="0" dirty="0">
                          <a:solidFill>
                            <a:srgbClr val="243255"/>
                          </a:solidFill>
                        </a:rPr>
                        <a:t> visive e </a:t>
                      </a:r>
                      <a:r>
                        <a:rPr lang="en-GB" sz="2400" noProof="0" dirty="0" err="1">
                          <a:solidFill>
                            <a:srgbClr val="243255"/>
                          </a:solidFill>
                        </a:rPr>
                        <a:t>tangibili</a:t>
                      </a:r>
                      <a:endParaRPr lang="en-GB" sz="2400" noProof="0" dirty="0">
                        <a:solidFill>
                          <a:srgbClr val="243255"/>
                        </a:solidFill>
                      </a:endParaRPr>
                    </a:p>
                    <a:p>
                      <a:pPr marL="1609725" indent="-285750" algn="l">
                        <a:buFont typeface="Arial" panose="020B0604020202020204" pitchFamily="34" charset="0"/>
                        <a:buChar char="•"/>
                      </a:pPr>
                      <a:r>
                        <a:rPr lang="en-GB" sz="2400" noProof="0" dirty="0" err="1">
                          <a:solidFill>
                            <a:srgbClr val="243255"/>
                          </a:solidFill>
                        </a:rPr>
                        <a:t>Rappresentare</a:t>
                      </a:r>
                      <a:r>
                        <a:rPr lang="en-GB" sz="2400" noProof="0" dirty="0">
                          <a:solidFill>
                            <a:srgbClr val="243255"/>
                          </a:solidFill>
                        </a:rPr>
                        <a:t> </a:t>
                      </a:r>
                      <a:r>
                        <a:rPr lang="en-GB" sz="2400" noProof="0" dirty="0" err="1">
                          <a:solidFill>
                            <a:srgbClr val="243255"/>
                          </a:solidFill>
                        </a:rPr>
                        <a:t>concetti</a:t>
                      </a:r>
                      <a:r>
                        <a:rPr lang="en-GB" sz="2400" noProof="0" dirty="0">
                          <a:solidFill>
                            <a:srgbClr val="243255"/>
                          </a:solidFill>
                        </a:rPr>
                        <a:t> </a:t>
                      </a:r>
                      <a:r>
                        <a:rPr lang="en-GB" sz="2400" noProof="0" dirty="0" err="1">
                          <a:solidFill>
                            <a:srgbClr val="243255"/>
                          </a:solidFill>
                        </a:rPr>
                        <a:t>astratti</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218596"/>
                  </a:ext>
                </a:extLst>
              </a:tr>
            </a:tbl>
          </a:graphicData>
        </a:graphic>
      </p:graphicFrame>
    </p:spTree>
    <p:extLst>
      <p:ext uri="{BB962C8B-B14F-4D97-AF65-F5344CB8AC3E}">
        <p14:creationId xmlns:p14="http://schemas.microsoft.com/office/powerpoint/2010/main" val="306485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4234274147"/>
              </p:ext>
            </p:extLst>
          </p:nvPr>
        </p:nvGraphicFramePr>
        <p:xfrm>
          <a:off x="762001" y="1866900"/>
          <a:ext cx="16078199"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352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5" y="800100"/>
            <a:ext cx="4398533"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Riassumendo</a:t>
            </a: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8" name="Group 24">
            <a:extLst>
              <a:ext uri="{FF2B5EF4-FFF2-40B4-BE49-F238E27FC236}">
                <a16:creationId xmlns:a16="http://schemas.microsoft.com/office/drawing/2014/main" id="{52A43621-5E05-411B-BCD2-EA3346DCD231}"/>
              </a:ext>
            </a:extLst>
          </p:cNvPr>
          <p:cNvGrpSpPr/>
          <p:nvPr/>
        </p:nvGrpSpPr>
        <p:grpSpPr>
          <a:xfrm>
            <a:off x="1295400" y="2104008"/>
            <a:ext cx="4564313" cy="1257870"/>
            <a:chOff x="233212" y="1960715"/>
            <a:chExt cx="2630085" cy="2831333"/>
          </a:xfrm>
        </p:grpSpPr>
        <p:sp>
          <p:nvSpPr>
            <p:cNvPr id="11" name="TextBox 10">
              <a:extLst>
                <a:ext uri="{FF2B5EF4-FFF2-40B4-BE49-F238E27FC236}">
                  <a16:creationId xmlns:a16="http://schemas.microsoft.com/office/drawing/2014/main" id="{9AFEF731-319A-4634-84F8-F58850B9C459}"/>
                </a:ext>
              </a:extLst>
            </p:cNvPr>
            <p:cNvSpPr txBox="1"/>
            <p:nvPr/>
          </p:nvSpPr>
          <p:spPr>
            <a:xfrm>
              <a:off x="233212" y="3198671"/>
              <a:ext cx="2630085" cy="159337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i="1" dirty="0">
                  <a:solidFill>
                    <a:prstClr val="black">
                      <a:lumMod val="75000"/>
                      <a:lumOff val="25000"/>
                    </a:prstClr>
                  </a:solidFill>
                  <a:cs typeface="Arial" pitchFamily="34" charset="0"/>
                </a:rPr>
                <a:t>"la </a:t>
              </a:r>
              <a:r>
                <a:rPr lang="en-US" altLang="ko-KR" sz="2000" i="1" dirty="0" err="1">
                  <a:solidFill>
                    <a:prstClr val="black">
                      <a:lumMod val="75000"/>
                      <a:lumOff val="25000"/>
                    </a:prstClr>
                  </a:solidFill>
                  <a:cs typeface="Arial" pitchFamily="34" charset="0"/>
                </a:rPr>
                <a:t>capacità</a:t>
              </a:r>
              <a:r>
                <a:rPr lang="en-US" altLang="ko-KR" sz="2000" i="1" dirty="0">
                  <a:solidFill>
                    <a:prstClr val="black">
                      <a:lumMod val="75000"/>
                      <a:lumOff val="25000"/>
                    </a:prstClr>
                  </a:solidFill>
                  <a:cs typeface="Arial" pitchFamily="34" charset="0"/>
                </a:rPr>
                <a:t> di </a:t>
              </a:r>
              <a:r>
                <a:rPr lang="en-US" altLang="ko-KR" sz="2000" i="1" dirty="0" err="1">
                  <a:solidFill>
                    <a:prstClr val="black">
                      <a:lumMod val="75000"/>
                      <a:lumOff val="25000"/>
                    </a:prstClr>
                  </a:solidFill>
                  <a:cs typeface="Arial" pitchFamily="34" charset="0"/>
                </a:rPr>
                <a:t>produrre</a:t>
              </a:r>
              <a:r>
                <a:rPr lang="en-US" altLang="ko-KR" sz="2000" i="1" dirty="0">
                  <a:solidFill>
                    <a:prstClr val="black">
                      <a:lumMod val="75000"/>
                      <a:lumOff val="25000"/>
                    </a:prstClr>
                  </a:solidFill>
                  <a:cs typeface="Arial" pitchFamily="34" charset="0"/>
                </a:rPr>
                <a:t> un </a:t>
              </a:r>
              <a:r>
                <a:rPr lang="en-US" altLang="ko-KR" sz="2000" i="1" dirty="0" err="1">
                  <a:solidFill>
                    <a:prstClr val="black">
                      <a:lumMod val="75000"/>
                      <a:lumOff val="25000"/>
                    </a:prstClr>
                  </a:solidFill>
                  <a:cs typeface="Arial" pitchFamily="34" charset="0"/>
                </a:rPr>
                <a:t>lavoro</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che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sia</a:t>
              </a:r>
              <a:r>
                <a:rPr lang="en-US" altLang="ko-KR" sz="2000" i="1" dirty="0">
                  <a:solidFill>
                    <a:prstClr val="black">
                      <a:lumMod val="75000"/>
                      <a:lumOff val="25000"/>
                    </a:prstClr>
                  </a:solidFill>
                  <a:cs typeface="Arial" pitchFamily="34" charset="0"/>
                </a:rPr>
                <a:t> allo </a:t>
              </a:r>
              <a:r>
                <a:rPr lang="en-US" altLang="ko-KR" sz="2000" i="1" dirty="0" err="1">
                  <a:solidFill>
                    <a:prstClr val="black">
                      <a:lumMod val="75000"/>
                      <a:lumOff val="25000"/>
                    </a:prstClr>
                  </a:solidFill>
                  <a:cs typeface="Arial" pitchFamily="34" charset="0"/>
                </a:rPr>
                <a:t>stesso</a:t>
              </a:r>
              <a:r>
                <a:rPr lang="en-US" altLang="ko-KR" sz="2000" i="1" dirty="0">
                  <a:solidFill>
                    <a:prstClr val="black">
                      <a:lumMod val="75000"/>
                      <a:lumOff val="25000"/>
                    </a:prstClr>
                  </a:solidFill>
                  <a:cs typeface="Arial" pitchFamily="34" charset="0"/>
                </a:rPr>
                <a:t> tempo nuovo e </a:t>
              </a:r>
              <a:r>
                <a:rPr lang="en-US" altLang="ko-KR" sz="2000" i="1" dirty="0" err="1">
                  <a:solidFill>
                    <a:prstClr val="black">
                      <a:lumMod val="75000"/>
                      <a:lumOff val="25000"/>
                    </a:prstClr>
                  </a:solidFill>
                  <a:cs typeface="Arial" pitchFamily="34" charset="0"/>
                </a:rPr>
                <a:t>appropriato</a:t>
              </a:r>
              <a:r>
                <a:rPr lang="en-US" altLang="ko-KR" sz="2000" i="1" dirty="0">
                  <a:solidFill>
                    <a:prstClr val="black">
                      <a:lumMod val="75000"/>
                      <a:lumOff val="25000"/>
                    </a:prstClr>
                  </a:solidFill>
                  <a:cs typeface="Arial" pitchFamily="34" charset="0"/>
                </a:rPr>
                <a:t>"</a:t>
              </a:r>
            </a:p>
          </p:txBody>
        </p:sp>
        <p:sp>
          <p:nvSpPr>
            <p:cNvPr id="12" name="TextBox 11">
              <a:extLst>
                <a:ext uri="{FF2B5EF4-FFF2-40B4-BE49-F238E27FC236}">
                  <a16:creationId xmlns:a16="http://schemas.microsoft.com/office/drawing/2014/main" id="{6EE630EF-3FE7-48E3-B430-B56FF6756045}"/>
                </a:ext>
              </a:extLst>
            </p:cNvPr>
            <p:cNvSpPr txBox="1"/>
            <p:nvPr/>
          </p:nvSpPr>
          <p:spPr>
            <a:xfrm>
              <a:off x="270583" y="1960715"/>
              <a:ext cx="2059657" cy="103915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err="1">
                  <a:solidFill>
                    <a:srgbClr val="243255"/>
                  </a:solidFill>
                  <a:cs typeface="Arial" pitchFamily="34" charset="0"/>
                </a:rPr>
                <a:t>Creatività</a:t>
              </a:r>
              <a:endParaRPr lang="en-GB" altLang="ko-KR" sz="2400" b="1" dirty="0">
                <a:solidFill>
                  <a:srgbClr val="243255"/>
                </a:solidFill>
                <a:cs typeface="Arial" pitchFamily="34" charset="0"/>
              </a:endParaRPr>
            </a:p>
          </p:txBody>
        </p:sp>
      </p:grpSp>
      <p:grpSp>
        <p:nvGrpSpPr>
          <p:cNvPr id="14" name="Group 24">
            <a:extLst>
              <a:ext uri="{FF2B5EF4-FFF2-40B4-BE49-F238E27FC236}">
                <a16:creationId xmlns:a16="http://schemas.microsoft.com/office/drawing/2014/main" id="{9B8A4B3D-E5D1-4695-BFD9-FEF1081AF05D}"/>
              </a:ext>
            </a:extLst>
          </p:cNvPr>
          <p:cNvGrpSpPr/>
          <p:nvPr/>
        </p:nvGrpSpPr>
        <p:grpSpPr>
          <a:xfrm>
            <a:off x="938055" y="4029573"/>
            <a:ext cx="4847623" cy="997346"/>
            <a:chOff x="3342" y="3037317"/>
            <a:chExt cx="2860282" cy="1087604"/>
          </a:xfrm>
        </p:grpSpPr>
        <p:sp>
          <p:nvSpPr>
            <p:cNvPr id="15" name="TextBox 10">
              <a:extLst>
                <a:ext uri="{FF2B5EF4-FFF2-40B4-BE49-F238E27FC236}">
                  <a16:creationId xmlns:a16="http://schemas.microsoft.com/office/drawing/2014/main" id="{17DC1059-297B-436B-860D-4D1957B3FFE2}"/>
                </a:ext>
              </a:extLst>
            </p:cNvPr>
            <p:cNvSpPr txBox="1"/>
            <p:nvPr/>
          </p:nvSpPr>
          <p:spPr>
            <a:xfrm>
              <a:off x="3342" y="3688602"/>
              <a:ext cx="2860282" cy="43631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000" b="1" dirty="0" err="1">
                  <a:solidFill>
                    <a:prstClr val="black">
                      <a:lumMod val="75000"/>
                      <a:lumOff val="25000"/>
                    </a:prstClr>
                  </a:solidFill>
                  <a:cs typeface="Arial" pitchFamily="34" charset="0"/>
                </a:rPr>
                <a:t>P</a:t>
              </a:r>
              <a:r>
                <a:rPr lang="en-GB" altLang="ko-KR" sz="2000" dirty="0" err="1">
                  <a:solidFill>
                    <a:prstClr val="black">
                      <a:lumMod val="75000"/>
                      <a:lumOff val="25000"/>
                    </a:prstClr>
                  </a:solidFill>
                  <a:cs typeface="Arial" pitchFamily="34" charset="0"/>
                </a:rPr>
                <a:t>ersone</a:t>
              </a:r>
              <a:r>
                <a:rPr lang="en-GB" altLang="ko-KR" sz="2000" dirty="0">
                  <a:solidFill>
                    <a:prstClr val="black">
                      <a:lumMod val="75000"/>
                      <a:lumOff val="25000"/>
                    </a:prstClr>
                  </a:solidFill>
                  <a:cs typeface="Arial" pitchFamily="34" charset="0"/>
                </a:rPr>
                <a:t>, </a:t>
              </a:r>
              <a:r>
                <a:rPr lang="en-GB" altLang="ko-KR" sz="2000" b="1" dirty="0" err="1">
                  <a:solidFill>
                    <a:prstClr val="black">
                      <a:lumMod val="75000"/>
                      <a:lumOff val="25000"/>
                    </a:prstClr>
                  </a:solidFill>
                  <a:cs typeface="Arial" pitchFamily="34" charset="0"/>
                </a:rPr>
                <a:t>P</a:t>
              </a:r>
              <a:r>
                <a:rPr lang="en-GB" altLang="ko-KR" sz="2000" dirty="0" err="1">
                  <a:solidFill>
                    <a:prstClr val="black">
                      <a:lumMod val="75000"/>
                      <a:lumOff val="25000"/>
                    </a:prstClr>
                  </a:solidFill>
                  <a:cs typeface="Arial" pitchFamily="34" charset="0"/>
                </a:rPr>
                <a:t>rocessi</a:t>
              </a:r>
              <a:r>
                <a:rPr lang="en-GB" altLang="ko-KR" sz="2000" dirty="0">
                  <a:solidFill>
                    <a:prstClr val="black">
                      <a:lumMod val="75000"/>
                      <a:lumOff val="25000"/>
                    </a:prstClr>
                  </a:solidFill>
                  <a:cs typeface="Arial" pitchFamily="34" charset="0"/>
                </a:rPr>
                <a:t>, </a:t>
              </a:r>
              <a:r>
                <a:rPr lang="en-GB" altLang="ko-KR" sz="2000" b="1" dirty="0" err="1">
                  <a:solidFill>
                    <a:prstClr val="black">
                      <a:lumMod val="75000"/>
                      <a:lumOff val="25000"/>
                    </a:prstClr>
                  </a:solidFill>
                  <a:cs typeface="Arial" pitchFamily="34" charset="0"/>
                </a:rPr>
                <a:t>P</a:t>
              </a:r>
              <a:r>
                <a:rPr lang="en-GB" altLang="ko-KR" sz="2000" dirty="0" err="1">
                  <a:solidFill>
                    <a:prstClr val="black">
                      <a:lumMod val="75000"/>
                      <a:lumOff val="25000"/>
                    </a:prstClr>
                  </a:solidFill>
                  <a:cs typeface="Arial" pitchFamily="34" charset="0"/>
                </a:rPr>
                <a:t>rodotti</a:t>
              </a:r>
              <a:r>
                <a:rPr lang="en-GB" altLang="ko-KR" sz="2000" dirty="0">
                  <a:solidFill>
                    <a:prstClr val="black">
                      <a:lumMod val="75000"/>
                      <a:lumOff val="25000"/>
                    </a:prstClr>
                  </a:solidFill>
                  <a:cs typeface="Arial" pitchFamily="34" charset="0"/>
                </a:rPr>
                <a:t> e </a:t>
              </a:r>
              <a:r>
                <a:rPr lang="en-GB" altLang="ko-KR" sz="2000" b="1" dirty="0">
                  <a:solidFill>
                    <a:prstClr val="black">
                      <a:lumMod val="75000"/>
                      <a:lumOff val="25000"/>
                    </a:prstClr>
                  </a:solidFill>
                  <a:cs typeface="Arial" pitchFamily="34" charset="0"/>
                </a:rPr>
                <a:t>P</a:t>
              </a:r>
              <a:r>
                <a:rPr lang="en-GB" altLang="ko-KR" sz="2000" dirty="0">
                  <a:solidFill>
                    <a:prstClr val="black">
                      <a:lumMod val="75000"/>
                      <a:lumOff val="25000"/>
                    </a:prstClr>
                  </a:solidFill>
                  <a:cs typeface="Arial" pitchFamily="34" charset="0"/>
                </a:rPr>
                <a:t>ress (</a:t>
              </a:r>
              <a:r>
                <a:rPr lang="en-GB" altLang="ko-KR" sz="2000" dirty="0" err="1">
                  <a:solidFill>
                    <a:prstClr val="black">
                      <a:lumMod val="75000"/>
                      <a:lumOff val="25000"/>
                    </a:prstClr>
                  </a:solidFill>
                  <a:cs typeface="Arial" pitchFamily="34" charset="0"/>
                </a:rPr>
                <a:t>stampa</a:t>
              </a:r>
              <a:r>
                <a:rPr lang="en-GB" altLang="ko-KR" sz="2000" dirty="0">
                  <a:solidFill>
                    <a:prstClr val="black">
                      <a:lumMod val="75000"/>
                      <a:lumOff val="25000"/>
                    </a:prstClr>
                  </a:solidFill>
                  <a:cs typeface="Arial" pitchFamily="34" charset="0"/>
                </a:rPr>
                <a:t>)</a:t>
              </a:r>
            </a:p>
          </p:txBody>
        </p:sp>
        <p:sp>
          <p:nvSpPr>
            <p:cNvPr id="16" name="TextBox 11">
              <a:extLst>
                <a:ext uri="{FF2B5EF4-FFF2-40B4-BE49-F238E27FC236}">
                  <a16:creationId xmlns:a16="http://schemas.microsoft.com/office/drawing/2014/main" id="{9BB37ED8-1DCA-474A-89C7-F95393EEF28D}"/>
                </a:ext>
              </a:extLst>
            </p:cNvPr>
            <p:cNvSpPr txBox="1"/>
            <p:nvPr/>
          </p:nvSpPr>
          <p:spPr>
            <a:xfrm>
              <a:off x="116499" y="3037317"/>
              <a:ext cx="2693118" cy="50344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400" b="1" dirty="0">
                  <a:solidFill>
                    <a:srgbClr val="243255"/>
                  </a:solidFill>
                  <a:cs typeface="Arial" pitchFamily="34" charset="0"/>
                </a:rPr>
                <a:t>Il </a:t>
              </a:r>
              <a:r>
                <a:rPr lang="en-US" altLang="ko-KR" sz="2400" b="1" dirty="0" err="1">
                  <a:solidFill>
                    <a:srgbClr val="243255"/>
                  </a:solidFill>
                  <a:cs typeface="Arial" pitchFamily="34" charset="0"/>
                </a:rPr>
                <a:t>modello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delle</a:t>
              </a:r>
              <a:r>
                <a:rPr lang="en-US" altLang="ko-KR" sz="2400" b="1" dirty="0">
                  <a:solidFill>
                    <a:srgbClr val="243255"/>
                  </a:solidFill>
                  <a:cs typeface="Arial" pitchFamily="34" charset="0"/>
                </a:rPr>
                <a:t> 4P </a:t>
              </a:r>
              <a:r>
                <a:rPr lang="en-US" altLang="ko-KR" sz="2400" b="1" dirty="0" err="1">
                  <a:solidFill>
                    <a:srgbClr val="243255"/>
                  </a:solidFill>
                  <a:cs typeface="Arial" pitchFamily="34" charset="0"/>
                </a:rPr>
                <a:t>della</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creatività</a:t>
              </a:r>
              <a:endParaRPr lang="ko-KR" altLang="en-US" sz="2400" b="1" dirty="0">
                <a:solidFill>
                  <a:srgbClr val="243255"/>
                </a:solidFill>
                <a:cs typeface="Arial" pitchFamily="34" charset="0"/>
              </a:endParaRPr>
            </a:p>
          </p:txBody>
        </p:sp>
      </p:grpSp>
      <p:grpSp>
        <p:nvGrpSpPr>
          <p:cNvPr id="17" name="Group 24">
            <a:extLst>
              <a:ext uri="{FF2B5EF4-FFF2-40B4-BE49-F238E27FC236}">
                <a16:creationId xmlns:a16="http://schemas.microsoft.com/office/drawing/2014/main" id="{DB866CEE-8407-4843-B61F-F1D127C22EAF}"/>
              </a:ext>
            </a:extLst>
          </p:cNvPr>
          <p:cNvGrpSpPr/>
          <p:nvPr/>
        </p:nvGrpSpPr>
        <p:grpSpPr>
          <a:xfrm>
            <a:off x="158325" y="5832987"/>
            <a:ext cx="5509305" cy="1444986"/>
            <a:chOff x="-2179362" y="3058207"/>
            <a:chExt cx="5042660" cy="1444986"/>
          </a:xfrm>
        </p:grpSpPr>
        <p:sp>
          <p:nvSpPr>
            <p:cNvPr id="18" name="TextBox 10">
              <a:extLst>
                <a:ext uri="{FF2B5EF4-FFF2-40B4-BE49-F238E27FC236}">
                  <a16:creationId xmlns:a16="http://schemas.microsoft.com/office/drawing/2014/main" id="{96799BB0-B395-4523-A3D3-220EA6D24F71}"/>
                </a:ext>
              </a:extLst>
            </p:cNvPr>
            <p:cNvSpPr txBox="1"/>
            <p:nvPr/>
          </p:nvSpPr>
          <p:spPr>
            <a:xfrm>
              <a:off x="-2179362" y="3487530"/>
              <a:ext cx="5042660"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hr-HR" altLang="ko-KR" sz="2000" i="1" dirty="0">
                  <a:solidFill>
                    <a:prstClr val="black">
                      <a:lumMod val="75000"/>
                      <a:lumOff val="25000"/>
                    </a:prstClr>
                  </a:solidFill>
                  <a:cs typeface="Arial" pitchFamily="34" charset="0"/>
                </a:rPr>
                <a:t>"</a:t>
              </a:r>
              <a:r>
                <a:rPr lang="hr-HR" altLang="ko-KR" sz="2000" i="1" dirty="0" err="1">
                  <a:solidFill>
                    <a:prstClr val="black">
                      <a:lumMod val="75000"/>
                      <a:lumOff val="25000"/>
                    </a:prstClr>
                  </a:solidFill>
                  <a:cs typeface="Arial" pitchFamily="34" charset="0"/>
                </a:rPr>
                <a:t>L'individuo</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può</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massimizzare</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il</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potenziale</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creativo</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superando</a:t>
              </a:r>
              <a:r>
                <a:rPr lang="hr-HR" altLang="ko-KR" sz="2000" i="1" dirty="0">
                  <a:solidFill>
                    <a:prstClr val="black">
                      <a:lumMod val="75000"/>
                      <a:lumOff val="25000"/>
                    </a:prstClr>
                  </a:solidFill>
                  <a:cs typeface="Arial" pitchFamily="34" charset="0"/>
                </a:rPr>
                <a:t> i </a:t>
              </a:r>
              <a:r>
                <a:rPr lang="hr-HR" altLang="ko-KR" sz="2000" i="1" dirty="0" err="1">
                  <a:solidFill>
                    <a:prstClr val="black">
                      <a:lumMod val="75000"/>
                      <a:lumOff val="25000"/>
                    </a:prstClr>
                  </a:solidFill>
                  <a:cs typeface="Arial" pitchFamily="34" charset="0"/>
                </a:rPr>
                <a:t>blocchi</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psicologici</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che</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possono</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sorgere</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in</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ogni</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fase</a:t>
              </a:r>
              <a:r>
                <a:rPr lang="hr-HR" altLang="ko-KR" sz="2000" i="1" dirty="0">
                  <a:solidFill>
                    <a:prstClr val="black">
                      <a:lumMod val="75000"/>
                      <a:lumOff val="25000"/>
                    </a:prstClr>
                  </a:solidFill>
                  <a:cs typeface="Arial" pitchFamily="34" charset="0"/>
                </a:rPr>
                <a:t> del </a:t>
              </a:r>
              <a:r>
                <a:rPr lang="hr-HR" altLang="ko-KR" sz="2000" i="1" dirty="0" err="1">
                  <a:solidFill>
                    <a:prstClr val="black">
                      <a:lumMod val="75000"/>
                      <a:lumOff val="25000"/>
                    </a:prstClr>
                  </a:solidFill>
                  <a:cs typeface="Arial" pitchFamily="34" charset="0"/>
                </a:rPr>
                <a:t>processo</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creativo</a:t>
              </a:r>
              <a:r>
                <a:rPr lang="hr-HR" altLang="ko-KR" sz="2000" i="1" dirty="0">
                  <a:solidFill>
                    <a:prstClr val="black">
                      <a:lumMod val="75000"/>
                      <a:lumOff val="25000"/>
                    </a:prstClr>
                  </a:solidFill>
                  <a:cs typeface="Arial" pitchFamily="34" charset="0"/>
                </a:rPr>
                <a:t>". </a:t>
              </a:r>
            </a:p>
          </p:txBody>
        </p:sp>
        <p:sp>
          <p:nvSpPr>
            <p:cNvPr id="19" name="TextBox 11">
              <a:extLst>
                <a:ext uri="{FF2B5EF4-FFF2-40B4-BE49-F238E27FC236}">
                  <a16:creationId xmlns:a16="http://schemas.microsoft.com/office/drawing/2014/main" id="{DB8446E5-23E8-4A51-BA91-D3A602CF8F48}"/>
                </a:ext>
              </a:extLst>
            </p:cNvPr>
            <p:cNvSpPr txBox="1"/>
            <p:nvPr/>
          </p:nvSpPr>
          <p:spPr>
            <a:xfrm>
              <a:off x="-154108" y="3058207"/>
              <a:ext cx="2963725"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err="1">
                  <a:solidFill>
                    <a:srgbClr val="243255"/>
                  </a:solidFill>
                  <a:cs typeface="Arial" pitchFamily="34" charset="0"/>
                </a:rPr>
                <a:t>Barriere</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alla</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creatività</a:t>
              </a:r>
              <a:endParaRPr lang="en-GB" altLang="ko-KR" sz="2400" b="1" dirty="0">
                <a:solidFill>
                  <a:srgbClr val="243255"/>
                </a:solidFill>
                <a:cs typeface="Arial" pitchFamily="34" charset="0"/>
              </a:endParaRPr>
            </a:p>
          </p:txBody>
        </p:sp>
      </p:grpSp>
      <p:grpSp>
        <p:nvGrpSpPr>
          <p:cNvPr id="23" name="Group 24">
            <a:extLst>
              <a:ext uri="{FF2B5EF4-FFF2-40B4-BE49-F238E27FC236}">
                <a16:creationId xmlns:a16="http://schemas.microsoft.com/office/drawing/2014/main" id="{4A657819-FCC0-4979-9B2B-72DE1C7AF8C8}"/>
              </a:ext>
            </a:extLst>
          </p:cNvPr>
          <p:cNvGrpSpPr/>
          <p:nvPr/>
        </p:nvGrpSpPr>
        <p:grpSpPr>
          <a:xfrm>
            <a:off x="11396049" y="2181372"/>
            <a:ext cx="4340252" cy="1444985"/>
            <a:chOff x="749960" y="3058207"/>
            <a:chExt cx="3972627" cy="1444985"/>
          </a:xfrm>
        </p:grpSpPr>
        <p:sp>
          <p:nvSpPr>
            <p:cNvPr id="24" name="TextBox 10">
              <a:extLst>
                <a:ext uri="{FF2B5EF4-FFF2-40B4-BE49-F238E27FC236}">
                  <a16:creationId xmlns:a16="http://schemas.microsoft.com/office/drawing/2014/main" id="{81798755-DA18-4C76-ACE3-FDB0F0CB37A3}"/>
                </a:ext>
              </a:extLst>
            </p:cNvPr>
            <p:cNvSpPr txBox="1"/>
            <p:nvPr/>
          </p:nvSpPr>
          <p:spPr>
            <a:xfrm>
              <a:off x="803640" y="3487529"/>
              <a:ext cx="3918947" cy="101566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hr-HR" altLang="ko-KR" sz="2000" i="1" dirty="0">
                  <a:solidFill>
                    <a:prstClr val="black">
                      <a:lumMod val="75000"/>
                      <a:lumOff val="25000"/>
                    </a:prstClr>
                  </a:solidFill>
                  <a:cs typeface="Arial" pitchFamily="34" charset="0"/>
                </a:rPr>
                <a:t>"la </a:t>
              </a:r>
              <a:r>
                <a:rPr lang="hr-HR" altLang="ko-KR" sz="2000" i="1" dirty="0" err="1">
                  <a:solidFill>
                    <a:prstClr val="black">
                      <a:lumMod val="75000"/>
                      <a:lumOff val="25000"/>
                    </a:prstClr>
                  </a:solidFill>
                  <a:cs typeface="Arial" pitchFamily="34" charset="0"/>
                </a:rPr>
                <a:t>novità</a:t>
              </a:r>
              <a:r>
                <a:rPr lang="hr-HR" altLang="ko-KR" sz="2000" i="1" dirty="0">
                  <a:solidFill>
                    <a:prstClr val="black">
                      <a:lumMod val="75000"/>
                      <a:lumOff val="25000"/>
                    </a:prstClr>
                  </a:solidFill>
                  <a:cs typeface="Arial" pitchFamily="34" charset="0"/>
                </a:rPr>
                <a:t> e </a:t>
              </a:r>
              <a:r>
                <a:rPr lang="hr-HR" altLang="ko-KR" sz="2000" i="1" dirty="0" err="1">
                  <a:solidFill>
                    <a:prstClr val="black">
                      <a:lumMod val="75000"/>
                      <a:lumOff val="25000"/>
                    </a:prstClr>
                  </a:solidFill>
                  <a:cs typeface="Arial" pitchFamily="34" charset="0"/>
                </a:rPr>
                <a:t>l'utilità</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congiunta</a:t>
              </a:r>
              <a:r>
                <a:rPr lang="hr-HR" altLang="ko-KR" sz="2000" i="1" dirty="0">
                  <a:solidFill>
                    <a:prstClr val="black">
                      <a:lumMod val="75000"/>
                      <a:lumOff val="25000"/>
                    </a:prstClr>
                  </a:solidFill>
                  <a:cs typeface="Arial" pitchFamily="34" charset="0"/>
                </a:rPr>
                <a:t> di </a:t>
              </a:r>
              <a:r>
                <a:rPr lang="hr-HR" altLang="ko-KR" sz="2000" i="1" dirty="0" err="1">
                  <a:solidFill>
                    <a:prstClr val="black">
                      <a:lumMod val="75000"/>
                      <a:lumOff val="25000"/>
                    </a:prstClr>
                  </a:solidFill>
                  <a:cs typeface="Arial" pitchFamily="34" charset="0"/>
                </a:rPr>
                <a:t>un'idea</a:t>
              </a:r>
              <a:r>
                <a:rPr lang="hr-HR" altLang="ko-KR" sz="2000" i="1" dirty="0">
                  <a:solidFill>
                    <a:prstClr val="black">
                      <a:lumMod val="75000"/>
                      <a:lumOff val="25000"/>
                    </a:prstClr>
                  </a:solidFill>
                  <a:cs typeface="Arial" pitchFamily="34" charset="0"/>
                </a:rPr>
                <a:t> finale </a:t>
              </a:r>
              <a:r>
                <a:rPr lang="hr-HR" altLang="ko-KR" sz="2000" i="1" dirty="0" err="1">
                  <a:solidFill>
                    <a:prstClr val="black">
                      <a:lumMod val="75000"/>
                      <a:lumOff val="25000"/>
                    </a:prstClr>
                  </a:solidFill>
                  <a:cs typeface="Arial" pitchFamily="34" charset="0"/>
                </a:rPr>
                <a:t>sviluppata</a:t>
              </a:r>
              <a:r>
                <a:rPr lang="hr-HR" altLang="ko-KR" sz="2000" i="1" dirty="0">
                  <a:solidFill>
                    <a:prstClr val="black">
                      <a:lumMod val="75000"/>
                      <a:lumOff val="25000"/>
                    </a:prstClr>
                  </a:solidFill>
                  <a:cs typeface="Arial" pitchFamily="34" charset="0"/>
                </a:rPr>
                <a:t> da </a:t>
              </a:r>
              <a:r>
                <a:rPr lang="hr-HR" altLang="ko-KR" sz="2000" i="1" dirty="0" err="1">
                  <a:solidFill>
                    <a:prstClr val="black">
                      <a:lumMod val="75000"/>
                      <a:lumOff val="25000"/>
                    </a:prstClr>
                  </a:solidFill>
                  <a:cs typeface="Arial" pitchFamily="34" charset="0"/>
                </a:rPr>
                <a:t>un</a:t>
              </a:r>
              <a:r>
                <a:rPr lang="hr-HR" altLang="ko-KR" sz="2000" i="1" dirty="0">
                  <a:solidFill>
                    <a:prstClr val="black">
                      <a:lumMod val="75000"/>
                      <a:lumOff val="25000"/>
                    </a:prstClr>
                  </a:solidFill>
                  <a:cs typeface="Arial" pitchFamily="34" charset="0"/>
                </a:rPr>
                <a:t> </a:t>
              </a:r>
              <a:r>
                <a:rPr lang="hr-HR" altLang="ko-KR" sz="2000" i="1" dirty="0" err="1">
                  <a:solidFill>
                    <a:prstClr val="black">
                      <a:lumMod val="75000"/>
                      <a:lumOff val="25000"/>
                    </a:prstClr>
                  </a:solidFill>
                  <a:cs typeface="Arial" pitchFamily="34" charset="0"/>
                </a:rPr>
                <a:t>gruppo</a:t>
              </a:r>
              <a:r>
                <a:rPr lang="hr-HR" altLang="ko-KR" sz="2000" i="1" dirty="0">
                  <a:solidFill>
                    <a:prstClr val="black">
                      <a:lumMod val="75000"/>
                      <a:lumOff val="25000"/>
                    </a:prstClr>
                  </a:solidFill>
                  <a:cs typeface="Arial" pitchFamily="34" charset="0"/>
                </a:rPr>
                <a:t> di persone"</a:t>
              </a:r>
            </a:p>
          </p:txBody>
        </p:sp>
        <p:sp>
          <p:nvSpPr>
            <p:cNvPr id="25" name="TextBox 11">
              <a:extLst>
                <a:ext uri="{FF2B5EF4-FFF2-40B4-BE49-F238E27FC236}">
                  <a16:creationId xmlns:a16="http://schemas.microsoft.com/office/drawing/2014/main" id="{E0AB3509-5C7A-4A97-950E-37006713C2DB}"/>
                </a:ext>
              </a:extLst>
            </p:cNvPr>
            <p:cNvSpPr txBox="1"/>
            <p:nvPr/>
          </p:nvSpPr>
          <p:spPr>
            <a:xfrm>
              <a:off x="749960" y="3058207"/>
              <a:ext cx="2611668"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err="1">
                  <a:solidFill>
                    <a:srgbClr val="243255"/>
                  </a:solidFill>
                  <a:cs typeface="Arial" pitchFamily="34" charset="0"/>
                </a:rPr>
                <a:t>Creatività</a:t>
              </a:r>
              <a:r>
                <a:rPr lang="en-GB" altLang="ko-KR" sz="2400" b="1" dirty="0">
                  <a:solidFill>
                    <a:srgbClr val="243255"/>
                  </a:solidFill>
                  <a:cs typeface="Arial" pitchFamily="34" charset="0"/>
                </a:rPr>
                <a:t> di </a:t>
              </a:r>
              <a:r>
                <a:rPr lang="en-GB" altLang="ko-KR" sz="2400" b="1" dirty="0" err="1">
                  <a:solidFill>
                    <a:srgbClr val="243255"/>
                  </a:solidFill>
                  <a:cs typeface="Arial" pitchFamily="34" charset="0"/>
                </a:rPr>
                <a:t>squadra</a:t>
              </a:r>
              <a:endParaRPr lang="en-GB" altLang="ko-KR" sz="2400" b="1" dirty="0">
                <a:solidFill>
                  <a:srgbClr val="243255"/>
                </a:solidFill>
                <a:cs typeface="Arial" pitchFamily="34" charset="0"/>
              </a:endParaRPr>
            </a:p>
          </p:txBody>
        </p:sp>
      </p:grpSp>
      <p:grpSp>
        <p:nvGrpSpPr>
          <p:cNvPr id="26" name="Group 24">
            <a:extLst>
              <a:ext uri="{FF2B5EF4-FFF2-40B4-BE49-F238E27FC236}">
                <a16:creationId xmlns:a16="http://schemas.microsoft.com/office/drawing/2014/main" id="{6A002D11-4967-436A-99D7-DF707B2D204D}"/>
              </a:ext>
            </a:extLst>
          </p:cNvPr>
          <p:cNvGrpSpPr/>
          <p:nvPr/>
        </p:nvGrpSpPr>
        <p:grpSpPr>
          <a:xfrm>
            <a:off x="11447770" y="3964247"/>
            <a:ext cx="5901350" cy="1356954"/>
            <a:chOff x="749960" y="3077894"/>
            <a:chExt cx="2234964" cy="1241223"/>
          </a:xfrm>
        </p:grpSpPr>
        <p:sp>
          <p:nvSpPr>
            <p:cNvPr id="27" name="TextBox 10">
              <a:extLst>
                <a:ext uri="{FF2B5EF4-FFF2-40B4-BE49-F238E27FC236}">
                  <a16:creationId xmlns:a16="http://schemas.microsoft.com/office/drawing/2014/main" id="{2399A468-8DB3-4FC6-AEE5-DEC45ABBACEE}"/>
                </a:ext>
              </a:extLst>
            </p:cNvPr>
            <p:cNvSpPr txBox="1"/>
            <p:nvPr/>
          </p:nvSpPr>
          <p:spPr>
            <a:xfrm>
              <a:off x="761387" y="3671605"/>
              <a:ext cx="2223537" cy="64751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000" i="1" dirty="0">
                  <a:solidFill>
                    <a:prstClr val="black">
                      <a:lumMod val="75000"/>
                      <a:lumOff val="25000"/>
                    </a:prstClr>
                  </a:solidFill>
                  <a:cs typeface="Arial" pitchFamily="34" charset="0"/>
                </a:rPr>
                <a:t>"</a:t>
              </a:r>
              <a:r>
                <a:rPr lang="en-GB" altLang="ko-KR" sz="2000" i="1" dirty="0" err="1">
                  <a:solidFill>
                    <a:prstClr val="black">
                      <a:lumMod val="75000"/>
                      <a:lumOff val="25000"/>
                    </a:prstClr>
                  </a:solidFill>
                  <a:cs typeface="Arial" pitchFamily="34" charset="0"/>
                </a:rPr>
                <a:t>Strumenti</a:t>
              </a:r>
              <a:r>
                <a:rPr lang="en-GB" altLang="ko-KR" sz="2000" i="1" dirty="0">
                  <a:solidFill>
                    <a:prstClr val="black">
                      <a:lumMod val="75000"/>
                      <a:lumOff val="25000"/>
                    </a:prstClr>
                  </a:solidFill>
                  <a:cs typeface="Arial" pitchFamily="34" charset="0"/>
                </a:rPr>
                <a:t> per </a:t>
              </a:r>
              <a:r>
                <a:rPr lang="en-GB" altLang="ko-KR" sz="2000" i="1" dirty="0" err="1">
                  <a:solidFill>
                    <a:prstClr val="black">
                      <a:lumMod val="75000"/>
                      <a:lumOff val="25000"/>
                    </a:prstClr>
                  </a:solidFill>
                  <a:cs typeface="Arial" pitchFamily="34" charset="0"/>
                </a:rPr>
                <a:t>risvegliare</a:t>
              </a:r>
              <a:r>
                <a:rPr lang="en-GB" altLang="ko-KR" sz="2000" i="1" dirty="0">
                  <a:solidFill>
                    <a:prstClr val="black">
                      <a:lumMod val="75000"/>
                      <a:lumOff val="25000"/>
                    </a:prstClr>
                  </a:solidFill>
                  <a:cs typeface="Arial" pitchFamily="34" charset="0"/>
                </a:rPr>
                <a:t> la propria </a:t>
              </a:r>
              <a:r>
                <a:rPr lang="en-GB" altLang="ko-KR" sz="2000" i="1" dirty="0" err="1">
                  <a:solidFill>
                    <a:prstClr val="black">
                      <a:lumMod val="75000"/>
                      <a:lumOff val="25000"/>
                    </a:prstClr>
                  </a:solidFill>
                  <a:cs typeface="Arial" pitchFamily="34" charset="0"/>
                </a:rPr>
                <a:t>creatività</a:t>
              </a:r>
              <a:r>
                <a:rPr lang="en-GB" altLang="ko-KR" sz="2000" i="1" dirty="0">
                  <a:solidFill>
                    <a:prstClr val="black">
                      <a:lumMod val="75000"/>
                      <a:lumOff val="25000"/>
                    </a:prstClr>
                  </a:solidFill>
                  <a:cs typeface="Arial" pitchFamily="34" charset="0"/>
                </a:rPr>
                <a:t>"</a:t>
              </a:r>
            </a:p>
            <a:p>
              <a:r>
                <a:rPr lang="en-GB" altLang="ko-KR" sz="2000" i="1" dirty="0">
                  <a:solidFill>
                    <a:prstClr val="black">
                      <a:lumMod val="75000"/>
                      <a:lumOff val="25000"/>
                    </a:prstClr>
                  </a:solidFill>
                  <a:cs typeface="Arial" pitchFamily="34" charset="0"/>
                </a:rPr>
                <a:t>Brainstorming, Brainwriting, Sei </a:t>
              </a:r>
              <a:r>
                <a:rPr lang="en-GB" altLang="ko-KR" sz="2000" i="1" dirty="0" err="1">
                  <a:solidFill>
                    <a:prstClr val="black">
                      <a:lumMod val="75000"/>
                      <a:lumOff val="25000"/>
                    </a:prstClr>
                  </a:solidFill>
                  <a:cs typeface="Arial" pitchFamily="34" charset="0"/>
                </a:rPr>
                <a:t>cappelli</a:t>
              </a:r>
              <a:r>
                <a:rPr lang="en-GB" altLang="ko-KR" sz="2000" i="1" dirty="0">
                  <a:solidFill>
                    <a:prstClr val="black">
                      <a:lumMod val="75000"/>
                      <a:lumOff val="25000"/>
                    </a:prstClr>
                  </a:solidFill>
                  <a:cs typeface="Arial" pitchFamily="34" charset="0"/>
                </a:rPr>
                <a:t> per </a:t>
              </a:r>
              <a:r>
                <a:rPr lang="en-GB" altLang="ko-KR" sz="2000" i="1" dirty="0" err="1">
                  <a:solidFill>
                    <a:prstClr val="black">
                      <a:lumMod val="75000"/>
                      <a:lumOff val="25000"/>
                    </a:prstClr>
                  </a:solidFill>
                  <a:cs typeface="Arial" pitchFamily="34" charset="0"/>
                </a:rPr>
                <a:t>pensare</a:t>
              </a:r>
              <a:r>
                <a:rPr lang="en-GB" altLang="ko-KR" sz="2000" i="1" dirty="0">
                  <a:solidFill>
                    <a:prstClr val="black">
                      <a:lumMod val="75000"/>
                      <a:lumOff val="25000"/>
                    </a:prstClr>
                  </a:solidFill>
                  <a:cs typeface="Arial" pitchFamily="34" charset="0"/>
                </a:rPr>
                <a:t>....</a:t>
              </a:r>
            </a:p>
          </p:txBody>
        </p:sp>
        <p:sp>
          <p:nvSpPr>
            <p:cNvPr id="28" name="TextBox 11">
              <a:extLst>
                <a:ext uri="{FF2B5EF4-FFF2-40B4-BE49-F238E27FC236}">
                  <a16:creationId xmlns:a16="http://schemas.microsoft.com/office/drawing/2014/main" id="{B115CB1E-73DE-4E9C-A514-37B46CF1F050}"/>
                </a:ext>
              </a:extLst>
            </p:cNvPr>
            <p:cNvSpPr txBox="1"/>
            <p:nvPr/>
          </p:nvSpPr>
          <p:spPr>
            <a:xfrm>
              <a:off x="749960" y="3077894"/>
              <a:ext cx="2059657" cy="42229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err="1">
                  <a:solidFill>
                    <a:srgbClr val="243255"/>
                  </a:solidFill>
                  <a:cs typeface="Arial" pitchFamily="34" charset="0"/>
                </a:rPr>
                <a:t>Tecniche</a:t>
              </a:r>
              <a:r>
                <a:rPr lang="en-GB" altLang="ko-KR" sz="2400" b="1" dirty="0">
                  <a:solidFill>
                    <a:srgbClr val="243255"/>
                  </a:solidFill>
                  <a:cs typeface="Arial" pitchFamily="34" charset="0"/>
                </a:rPr>
                <a:t> di </a:t>
              </a:r>
              <a:r>
                <a:rPr lang="en-GB" altLang="ko-KR" sz="2400" b="1" dirty="0" err="1">
                  <a:solidFill>
                    <a:srgbClr val="243255"/>
                  </a:solidFill>
                  <a:cs typeface="Arial" pitchFamily="34" charset="0"/>
                </a:rPr>
                <a:t>creatività</a:t>
              </a:r>
              <a:endParaRPr lang="en-GB" altLang="ko-KR" sz="2400" b="1" dirty="0">
                <a:solidFill>
                  <a:srgbClr val="243255"/>
                </a:solidFill>
                <a:cs typeface="Arial" pitchFamily="34" charset="0"/>
              </a:endParaRPr>
            </a:p>
          </p:txBody>
        </p:sp>
      </p:grpSp>
      <p:grpSp>
        <p:nvGrpSpPr>
          <p:cNvPr id="29" name="Group 24">
            <a:extLst>
              <a:ext uri="{FF2B5EF4-FFF2-40B4-BE49-F238E27FC236}">
                <a16:creationId xmlns:a16="http://schemas.microsoft.com/office/drawing/2014/main" id="{FC613702-BF26-4129-AFCA-F241F9735B7F}"/>
              </a:ext>
            </a:extLst>
          </p:cNvPr>
          <p:cNvGrpSpPr/>
          <p:nvPr/>
        </p:nvGrpSpPr>
        <p:grpSpPr>
          <a:xfrm>
            <a:off x="11364736" y="5863658"/>
            <a:ext cx="5871178" cy="2171326"/>
            <a:chOff x="738407" y="3058207"/>
            <a:chExt cx="2781715" cy="2171326"/>
          </a:xfrm>
        </p:grpSpPr>
        <p:sp>
          <p:nvSpPr>
            <p:cNvPr id="30" name="TextBox 10">
              <a:extLst>
                <a:ext uri="{FF2B5EF4-FFF2-40B4-BE49-F238E27FC236}">
                  <a16:creationId xmlns:a16="http://schemas.microsoft.com/office/drawing/2014/main" id="{531872EA-5AE3-4C23-B807-97AC2C2D88C4}"/>
                </a:ext>
              </a:extLst>
            </p:cNvPr>
            <p:cNvSpPr txBox="1"/>
            <p:nvPr/>
          </p:nvSpPr>
          <p:spPr>
            <a:xfrm>
              <a:off x="738407" y="3598317"/>
              <a:ext cx="2781715" cy="163121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000" dirty="0" err="1">
                  <a:solidFill>
                    <a:prstClr val="black">
                      <a:lumMod val="75000"/>
                      <a:lumOff val="25000"/>
                    </a:prstClr>
                  </a:solidFill>
                  <a:cs typeface="Arial" pitchFamily="34" charset="0"/>
                </a:rPr>
                <a:t>Processo</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solitamente</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usato</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dai</a:t>
              </a:r>
              <a:r>
                <a:rPr lang="en-GB" altLang="ko-KR" sz="2000" dirty="0">
                  <a:solidFill>
                    <a:prstClr val="black">
                      <a:lumMod val="75000"/>
                      <a:lumOff val="25000"/>
                    </a:prstClr>
                  </a:solidFill>
                  <a:cs typeface="Arial" pitchFamily="34" charset="0"/>
                </a:rPr>
                <a:t> designer ma </a:t>
              </a:r>
              <a:r>
                <a:rPr lang="en-GB" altLang="ko-KR" sz="2000" dirty="0" err="1">
                  <a:solidFill>
                    <a:prstClr val="black">
                      <a:lumMod val="75000"/>
                      <a:lumOff val="25000"/>
                    </a:prstClr>
                  </a:solidFill>
                  <a:cs typeface="Arial" pitchFamily="34" charset="0"/>
                </a:rPr>
                <a:t>che</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recentemente</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ispira</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gli</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imprenditori</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nel</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loro</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processo</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decisionale</a:t>
              </a:r>
              <a:r>
                <a:rPr lang="en-GB" altLang="ko-KR" sz="2000" dirty="0">
                  <a:solidFill>
                    <a:prstClr val="black">
                      <a:lumMod val="75000"/>
                      <a:lumOff val="25000"/>
                    </a:prstClr>
                  </a:solidFill>
                  <a:cs typeface="Arial" pitchFamily="34" charset="0"/>
                </a:rPr>
                <a:t>. </a:t>
              </a:r>
            </a:p>
            <a:p>
              <a:pPr marL="342900" indent="-342900">
                <a:buFont typeface="Arial" panose="020B0604020202020204" pitchFamily="34" charset="0"/>
                <a:buChar char="•"/>
              </a:pPr>
              <a:r>
                <a:rPr lang="en-GB" altLang="ko-KR" sz="2000" dirty="0" err="1">
                  <a:solidFill>
                    <a:prstClr val="black">
                      <a:lumMod val="75000"/>
                      <a:lumOff val="25000"/>
                    </a:prstClr>
                  </a:solidFill>
                  <a:cs typeface="Arial" pitchFamily="34" charset="0"/>
                </a:rPr>
                <a:t>riflessione</a:t>
              </a:r>
              <a:r>
                <a:rPr lang="en-GB" altLang="ko-KR" sz="2000" dirty="0">
                  <a:solidFill>
                    <a:prstClr val="black">
                      <a:lumMod val="75000"/>
                      <a:lumOff val="25000"/>
                    </a:prstClr>
                  </a:solidFill>
                  <a:cs typeface="Arial" pitchFamily="34" charset="0"/>
                </a:rPr>
                <a:t>, alternative, </a:t>
              </a:r>
              <a:r>
                <a:rPr lang="en-GB" altLang="ko-KR" sz="2000" dirty="0" err="1">
                  <a:solidFill>
                    <a:prstClr val="black">
                      <a:lumMod val="75000"/>
                      <a:lumOff val="25000"/>
                    </a:prstClr>
                  </a:solidFill>
                  <a:cs typeface="Arial" pitchFamily="34" charset="0"/>
                </a:rPr>
                <a:t>visualizzazione</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empatia</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risoluzione</a:t>
              </a:r>
              <a:r>
                <a:rPr lang="en-GB" altLang="ko-KR" sz="2000" dirty="0">
                  <a:solidFill>
                    <a:prstClr val="black">
                      <a:lumMod val="75000"/>
                      <a:lumOff val="25000"/>
                    </a:prstClr>
                  </a:solidFill>
                  <a:cs typeface="Arial" pitchFamily="34" charset="0"/>
                </a:rPr>
                <a:t> di </a:t>
              </a:r>
              <a:r>
                <a:rPr lang="en-GB" altLang="ko-KR" sz="2000" dirty="0" err="1">
                  <a:solidFill>
                    <a:prstClr val="black">
                      <a:lumMod val="75000"/>
                      <a:lumOff val="25000"/>
                    </a:prstClr>
                  </a:solidFill>
                  <a:cs typeface="Arial" pitchFamily="34" charset="0"/>
                </a:rPr>
                <a:t>problemi</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creativi</a:t>
              </a:r>
              <a:endParaRPr lang="en-GB" altLang="ko-KR" sz="2000" dirty="0">
                <a:solidFill>
                  <a:prstClr val="black">
                    <a:lumMod val="75000"/>
                    <a:lumOff val="25000"/>
                  </a:prstClr>
                </a:solidFill>
                <a:cs typeface="Arial" pitchFamily="34" charset="0"/>
              </a:endParaRPr>
            </a:p>
          </p:txBody>
        </p:sp>
        <p:sp>
          <p:nvSpPr>
            <p:cNvPr id="31" name="TextBox 11">
              <a:extLst>
                <a:ext uri="{FF2B5EF4-FFF2-40B4-BE49-F238E27FC236}">
                  <a16:creationId xmlns:a16="http://schemas.microsoft.com/office/drawing/2014/main" id="{3496FDDB-DA03-41EC-BBE8-D1CC603AA0E3}"/>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a:solidFill>
                    <a:srgbClr val="243255"/>
                  </a:solidFill>
                  <a:cs typeface="Arial" pitchFamily="34" charset="0"/>
                </a:rPr>
                <a:t>Design Thinking</a:t>
              </a:r>
            </a:p>
          </p:txBody>
        </p:sp>
      </p:grpSp>
      <p:sp>
        <p:nvSpPr>
          <p:cNvPr id="32" name="object 6">
            <a:extLst>
              <a:ext uri="{FF2B5EF4-FFF2-40B4-BE49-F238E27FC236}">
                <a16:creationId xmlns:a16="http://schemas.microsoft.com/office/drawing/2014/main" id="{CEE910A2-374C-4468-A13C-46E4CB0449B6}"/>
              </a:ext>
            </a:extLst>
          </p:cNvPr>
          <p:cNvSpPr/>
          <p:nvPr/>
        </p:nvSpPr>
        <p:spPr>
          <a:xfrm rot="5400000">
            <a:off x="7343815" y="2694799"/>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sp>
        <p:nvSpPr>
          <p:cNvPr id="34" name="object 6">
            <a:extLst>
              <a:ext uri="{FF2B5EF4-FFF2-40B4-BE49-F238E27FC236}">
                <a16:creationId xmlns:a16="http://schemas.microsoft.com/office/drawing/2014/main" id="{C7398761-18DD-4CCF-A437-E0A5DDFE7E41}"/>
              </a:ext>
            </a:extLst>
          </p:cNvPr>
          <p:cNvSpPr/>
          <p:nvPr/>
        </p:nvSpPr>
        <p:spPr>
          <a:xfrm rot="16200000">
            <a:off x="7343815" y="3941652"/>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a:defRPr/>
            </a:pPr>
            <a:endParaRPr>
              <a:solidFill>
                <a:prstClr val="black"/>
              </a:solidFill>
            </a:endParaRPr>
          </a:p>
        </p:txBody>
      </p:sp>
      <p:sp>
        <p:nvSpPr>
          <p:cNvPr id="35" name="object 6">
            <a:extLst>
              <a:ext uri="{FF2B5EF4-FFF2-40B4-BE49-F238E27FC236}">
                <a16:creationId xmlns:a16="http://schemas.microsoft.com/office/drawing/2014/main" id="{DA0807CC-4844-4926-BE80-3DD0F21F228A}"/>
              </a:ext>
            </a:extLst>
          </p:cNvPr>
          <p:cNvSpPr/>
          <p:nvPr/>
        </p:nvSpPr>
        <p:spPr>
          <a:xfrm rot="5400000">
            <a:off x="7371524" y="5188506"/>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cxnSp>
        <p:nvCxnSpPr>
          <p:cNvPr id="37" name="Conector recto de flecha 36">
            <a:extLst>
              <a:ext uri="{FF2B5EF4-FFF2-40B4-BE49-F238E27FC236}">
                <a16:creationId xmlns:a16="http://schemas.microsoft.com/office/drawing/2014/main" id="{74A33815-3170-4404-9A53-725D15BD37C9}"/>
              </a:ext>
            </a:extLst>
          </p:cNvPr>
          <p:cNvCxnSpPr/>
          <p:nvPr/>
        </p:nvCxnSpPr>
        <p:spPr>
          <a:xfrm flipH="1" flipV="1">
            <a:off x="6062049" y="2933700"/>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881211" y="5903898"/>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881212" y="4755202"/>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391593" y="3118525"/>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F21933CA-77C0-4516-BC43-3FBD06E13CB9}"/>
              </a:ext>
            </a:extLst>
          </p:cNvPr>
          <p:cNvCxnSpPr>
            <a:cxnSpLocks/>
          </p:cNvCxnSpPr>
          <p:nvPr/>
        </p:nvCxnSpPr>
        <p:spPr>
          <a:xfrm>
            <a:off x="9391593" y="5803567"/>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FFBAF7E-69C7-449C-A565-EEFB8A01875C}"/>
              </a:ext>
            </a:extLst>
          </p:cNvPr>
          <p:cNvCxnSpPr>
            <a:cxnSpLocks/>
          </p:cNvCxnSpPr>
          <p:nvPr/>
        </p:nvCxnSpPr>
        <p:spPr>
          <a:xfrm>
            <a:off x="9391593" y="4786248"/>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18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Test di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autovalutazione</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992847" y="3397145"/>
            <a:ext cx="3051436" cy="241201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 Quale </a:t>
            </a:r>
            <a:r>
              <a:rPr lang="en-US" altLang="ko-KR" sz="2200" b="1" dirty="0" err="1">
                <a:solidFill>
                  <a:srgbClr val="243255"/>
                </a:solidFill>
                <a:cs typeface="Arial" pitchFamily="34" charset="0"/>
              </a:rPr>
              <a:t>dei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seguenti</a:t>
            </a:r>
            <a:r>
              <a:rPr lang="en-US" altLang="ko-KR" sz="2200" b="1" dirty="0">
                <a:solidFill>
                  <a:srgbClr val="243255"/>
                </a:solidFill>
                <a:cs typeface="Arial" pitchFamily="34" charset="0"/>
              </a:rPr>
              <a:t> non </a:t>
            </a:r>
            <a:r>
              <a:rPr lang="en-US" altLang="ko-KR" sz="2200" b="1" dirty="0" err="1">
                <a:solidFill>
                  <a:srgbClr val="243255"/>
                </a:solidFill>
                <a:cs typeface="Arial" pitchFamily="34" charset="0"/>
              </a:rPr>
              <a:t>è</a:t>
            </a:r>
            <a:r>
              <a:rPr lang="en-US" altLang="ko-KR" sz="2200" b="1" dirty="0">
                <a:solidFill>
                  <a:srgbClr val="243255"/>
                </a:solidFill>
                <a:cs typeface="Arial" pitchFamily="34" charset="0"/>
              </a:rPr>
              <a:t> uno </a:t>
            </a:r>
            <a:r>
              <a:rPr lang="en-US" altLang="ko-KR" sz="2200" b="1" dirty="0" err="1">
                <a:solidFill>
                  <a:srgbClr val="243255"/>
                </a:solidFill>
                <a:cs typeface="Arial" pitchFamily="34" charset="0"/>
              </a:rPr>
              <a:t>dei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componenti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della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creatività</a:t>
            </a:r>
            <a:r>
              <a:rPr lang="en-US" altLang="ko-KR" sz="2200" b="1" dirty="0">
                <a:solidFill>
                  <a:srgbClr val="243255"/>
                </a:solidFill>
                <a:cs typeface="Arial" pitchFamily="34" charset="0"/>
              </a:rPr>
              <a:t>? </a:t>
            </a: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762001" y="5066969"/>
            <a:ext cx="3015960" cy="31145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fontAlgn="base">
              <a:buAutoNum type="alphaLcPeriod"/>
            </a:pPr>
            <a:r>
              <a:rPr lang="en-GB" sz="2000" dirty="0"/>
              <a:t>Una </a:t>
            </a:r>
            <a:r>
              <a:rPr lang="en-GB" sz="2000" dirty="0" err="1"/>
              <a:t>personalità</a:t>
            </a:r>
            <a:r>
              <a:rPr lang="en-GB" sz="2000" dirty="0"/>
              <a:t> </a:t>
            </a:r>
            <a:r>
              <a:rPr lang="en-GB" sz="2000" dirty="0" err="1"/>
              <a:t>avventurosa</a:t>
            </a:r>
            <a:endParaRPr lang="en-GB" sz="2000" dirty="0"/>
          </a:p>
          <a:p>
            <a:pPr marL="457200" indent="-457200" fontAlgn="base">
              <a:buAutoNum type="alphaLcPeriod"/>
            </a:pPr>
            <a:r>
              <a:rPr lang="en-GB" sz="2000" dirty="0" err="1"/>
              <a:t>Capacità</a:t>
            </a:r>
            <a:r>
              <a:rPr lang="en-GB" sz="2000" dirty="0"/>
              <a:t> di </a:t>
            </a:r>
            <a:r>
              <a:rPr lang="en-GB" sz="2000" dirty="0" err="1"/>
              <a:t>pensiero</a:t>
            </a:r>
            <a:r>
              <a:rPr lang="en-GB" sz="2000" dirty="0"/>
              <a:t> </a:t>
            </a:r>
            <a:r>
              <a:rPr lang="en-GB" sz="2000" dirty="0" err="1"/>
              <a:t>immaginativo</a:t>
            </a:r>
            <a:r>
              <a:rPr lang="en-GB" sz="2000" dirty="0"/>
              <a:t> </a:t>
            </a:r>
          </a:p>
          <a:p>
            <a:pPr marL="457200" indent="-457200" fontAlgn="base">
              <a:buAutoNum type="alphaLcPeriod"/>
            </a:pPr>
            <a:r>
              <a:rPr lang="en-GB" sz="2000" dirty="0"/>
              <a:t>Un </a:t>
            </a:r>
            <a:r>
              <a:rPr lang="en-GB" sz="2000" dirty="0" err="1"/>
              <a:t>ambiente</a:t>
            </a:r>
            <a:r>
              <a:rPr lang="en-GB" sz="2000" dirty="0"/>
              <a:t> </a:t>
            </a:r>
            <a:r>
              <a:rPr lang="en-GB" sz="2000" dirty="0" err="1"/>
              <a:t>creativo</a:t>
            </a:r>
            <a:r>
              <a:rPr lang="en-GB" sz="2000" dirty="0"/>
              <a:t> </a:t>
            </a:r>
          </a:p>
          <a:p>
            <a:pPr marL="457200" indent="-457200" fontAlgn="base">
              <a:buAutoNum type="alphaLcPeriod"/>
            </a:pPr>
            <a:r>
              <a:rPr lang="en-GB" sz="2000" dirty="0" err="1"/>
              <a:t>Visualizzazione</a:t>
            </a:r>
            <a:r>
              <a:rPr lang="en-GB" sz="2000" dirty="0"/>
              <a:t> </a:t>
            </a:r>
          </a:p>
          <a:p>
            <a:pPr marL="457200" indent="-457200" fontAlgn="base">
              <a:buAutoNum type="alphaLcPeriod"/>
            </a:pPr>
            <a:r>
              <a:rPr lang="en-GB" sz="2000" dirty="0" err="1"/>
              <a:t>Motivazione</a:t>
            </a:r>
            <a:r>
              <a:rPr lang="en-GB" sz="2000" dirty="0"/>
              <a:t> </a:t>
            </a:r>
            <a:r>
              <a:rPr lang="en-GB" sz="2000" dirty="0" err="1"/>
              <a:t>intrinseca</a:t>
            </a:r>
            <a:endParaRPr lang="en-GB" sz="2000" dirty="0"/>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386161" y="3388212"/>
            <a:ext cx="3147407" cy="220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Quale </a:t>
            </a:r>
            <a:r>
              <a:rPr lang="en-US" altLang="ko-KR" sz="2200" b="1" dirty="0" err="1">
                <a:solidFill>
                  <a:srgbClr val="243255"/>
                </a:solidFill>
                <a:cs typeface="Arial" pitchFamily="34" charset="0"/>
              </a:rPr>
              <a:t>tipo</a:t>
            </a:r>
            <a:r>
              <a:rPr lang="en-US" altLang="ko-KR" sz="2200" b="1" dirty="0">
                <a:solidFill>
                  <a:srgbClr val="243255"/>
                </a:solidFill>
                <a:cs typeface="Arial" pitchFamily="34" charset="0"/>
              </a:rPr>
              <a:t> di </a:t>
            </a:r>
            <a:r>
              <a:rPr lang="en-US" altLang="ko-KR" sz="2200" b="1" dirty="0" err="1">
                <a:solidFill>
                  <a:srgbClr val="243255"/>
                </a:solidFill>
                <a:cs typeface="Arial" pitchFamily="34" charset="0"/>
              </a:rPr>
              <a:t>creatività</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richiede</a:t>
            </a:r>
            <a:r>
              <a:rPr lang="en-US" altLang="ko-KR" sz="2200" b="1" dirty="0">
                <a:solidFill>
                  <a:srgbClr val="243255"/>
                </a:solidFill>
                <a:cs typeface="Arial" pitchFamily="34" charset="0"/>
              </a:rPr>
              <a:t> una </a:t>
            </a:r>
            <a:r>
              <a:rPr lang="en-US" altLang="ko-KR" sz="2200" b="1" dirty="0" err="1">
                <a:solidFill>
                  <a:srgbClr val="243255"/>
                </a:solidFill>
                <a:cs typeface="Arial" pitchFamily="34" charset="0"/>
              </a:rPr>
              <a:t>grande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quantità</a:t>
            </a:r>
            <a:r>
              <a:rPr lang="en-US" altLang="ko-KR" sz="2200" b="1" dirty="0">
                <a:solidFill>
                  <a:srgbClr val="243255"/>
                </a:solidFill>
                <a:cs typeface="Arial" pitchFamily="34" charset="0"/>
              </a:rPr>
              <a:t> di </a:t>
            </a:r>
            <a:r>
              <a:rPr lang="en-US" altLang="ko-KR" sz="2200" b="1" dirty="0" err="1">
                <a:solidFill>
                  <a:srgbClr val="243255"/>
                </a:solidFill>
                <a:cs typeface="Arial" pitchFamily="34" charset="0"/>
              </a:rPr>
              <a:t>conoscenze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su</a:t>
            </a:r>
            <a:r>
              <a:rPr lang="en-US" altLang="ko-KR" sz="2200" b="1" dirty="0">
                <a:solidFill>
                  <a:srgbClr val="243255"/>
                </a:solidFill>
                <a:cs typeface="Arial" pitchFamily="34" charset="0"/>
              </a:rPr>
              <a:t> un </a:t>
            </a:r>
            <a:r>
              <a:rPr lang="en-US" altLang="ko-KR" sz="2200" b="1" dirty="0" err="1">
                <a:solidFill>
                  <a:srgbClr val="243255"/>
                </a:solidFill>
                <a:cs typeface="Arial" pitchFamily="34" charset="0"/>
              </a:rPr>
              <a:t>particolare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argomento</a:t>
            </a:r>
            <a:r>
              <a:rPr lang="en-US" altLang="ko-KR" sz="2200" b="1" dirty="0">
                <a:solidFill>
                  <a:srgbClr val="243255"/>
                </a:solidFill>
                <a:cs typeface="Arial" pitchFamily="34" charset="0"/>
              </a:rPr>
              <a:t> e molto tempo?</a:t>
            </a: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86161" y="5705736"/>
            <a:ext cx="2845493" cy="266405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Creatività</a:t>
            </a:r>
            <a:r>
              <a:rPr lang="en-US" altLang="ko-KR" sz="2000" dirty="0">
                <a:cs typeface="Arial" pitchFamily="34" charset="0"/>
              </a:rPr>
              <a:t> </a:t>
            </a:r>
            <a:r>
              <a:rPr lang="en-US" altLang="ko-KR" sz="2000" dirty="0" err="1">
                <a:cs typeface="Arial" pitchFamily="34" charset="0"/>
              </a:rPr>
              <a:t>deliberata</a:t>
            </a:r>
            <a:r>
              <a:rPr lang="en-US" altLang="ko-KR" sz="2000" dirty="0">
                <a:cs typeface="Arial" pitchFamily="34" charset="0"/>
              </a:rPr>
              <a:t> e </a:t>
            </a:r>
            <a:r>
              <a:rPr lang="en-US" altLang="ko-KR" sz="2000" dirty="0" err="1">
                <a:cs typeface="Arial" pitchFamily="34" charset="0"/>
              </a:rPr>
              <a:t>cognitiva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Creatività</a:t>
            </a:r>
            <a:r>
              <a:rPr lang="en-US" altLang="ko-KR" sz="2000" dirty="0">
                <a:cs typeface="Arial" pitchFamily="34" charset="0"/>
              </a:rPr>
              <a:t> </a:t>
            </a:r>
            <a:r>
              <a:rPr lang="en-US" altLang="ko-KR" sz="2000" dirty="0" err="1">
                <a:cs typeface="Arial" pitchFamily="34" charset="0"/>
              </a:rPr>
              <a:t>deliberata</a:t>
            </a:r>
            <a:r>
              <a:rPr lang="en-US" altLang="ko-KR" sz="2000" dirty="0">
                <a:cs typeface="Arial" pitchFamily="34" charset="0"/>
              </a:rPr>
              <a:t> ed </a:t>
            </a:r>
            <a:r>
              <a:rPr lang="en-US" altLang="ko-KR" sz="2000" dirty="0" err="1">
                <a:cs typeface="Arial" pitchFamily="34" charset="0"/>
              </a:rPr>
              <a:t>emotiva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Creatività</a:t>
            </a:r>
            <a:r>
              <a:rPr lang="en-US" altLang="ko-KR" sz="2000" dirty="0">
                <a:cs typeface="Arial" pitchFamily="34" charset="0"/>
              </a:rPr>
              <a:t> </a:t>
            </a:r>
            <a:r>
              <a:rPr lang="en-US" altLang="ko-KR" sz="2000" dirty="0" err="1">
                <a:cs typeface="Arial" pitchFamily="34" charset="0"/>
              </a:rPr>
              <a:t>spontanea</a:t>
            </a:r>
            <a:r>
              <a:rPr lang="en-US" altLang="ko-KR" sz="2000" dirty="0">
                <a:cs typeface="Arial" pitchFamily="34" charset="0"/>
              </a:rPr>
              <a:t> e </a:t>
            </a:r>
            <a:r>
              <a:rPr lang="en-US" altLang="ko-KR" sz="2000" dirty="0" err="1">
                <a:cs typeface="Arial" pitchFamily="34" charset="0"/>
              </a:rPr>
              <a:t>cognitiva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Creatività</a:t>
            </a:r>
            <a:r>
              <a:rPr lang="en-US" altLang="ko-KR" sz="2000" dirty="0">
                <a:cs typeface="Arial" pitchFamily="34" charset="0"/>
              </a:rPr>
              <a:t> </a:t>
            </a:r>
            <a:r>
              <a:rPr lang="en-US" altLang="ko-KR" sz="2000" dirty="0" err="1">
                <a:cs typeface="Arial" pitchFamily="34" charset="0"/>
              </a:rPr>
              <a:t>spontanea</a:t>
            </a:r>
            <a:r>
              <a:rPr lang="en-US" altLang="ko-KR" sz="2000" dirty="0">
                <a:cs typeface="Arial" pitchFamily="34" charset="0"/>
              </a:rPr>
              <a:t> ed </a:t>
            </a:r>
            <a:r>
              <a:rPr lang="en-US" altLang="ko-KR" sz="2000" dirty="0" err="1">
                <a:cs typeface="Arial" pitchFamily="34" charset="0"/>
              </a:rPr>
              <a:t>emotiva</a:t>
            </a:r>
            <a:r>
              <a:rPr lang="en-US" altLang="ko-KR" sz="2000" dirty="0">
                <a:cs typeface="Arial" pitchFamily="34" charset="0"/>
              </a:rPr>
              <a:t> </a:t>
            </a:r>
          </a:p>
        </p:txBody>
      </p:sp>
      <p:sp>
        <p:nvSpPr>
          <p:cNvPr id="42" name="Oval 4">
            <a:extLst>
              <a:ext uri="{FF2B5EF4-FFF2-40B4-BE49-F238E27FC236}">
                <a16:creationId xmlns:a16="http://schemas.microsoft.com/office/drawing/2014/main" id="{56819788-4C3D-4D83-8206-8163B6C9EB62}"/>
              </a:ext>
            </a:extLst>
          </p:cNvPr>
          <p:cNvSpPr/>
          <p:nvPr/>
        </p:nvSpPr>
        <p:spPr>
          <a:xfrm>
            <a:off x="2124209" y="242329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481966" y="246592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675383" y="26522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a:solidFill>
                  <a:srgbClr val="243255"/>
                </a:solidFill>
                <a:cs typeface="Arial" pitchFamily="34" charset="0"/>
              </a:rPr>
              <a:t>4. </a:t>
            </a:r>
            <a:r>
              <a:rPr lang="en-US" altLang="ko-KR" sz="2200" b="1" dirty="0" err="1">
                <a:solidFill>
                  <a:srgbClr val="243255"/>
                </a:solidFill>
                <a:cs typeface="Arial" pitchFamily="34" charset="0"/>
              </a:rPr>
              <a:t>L'individuo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può</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massimizzare</a:t>
            </a:r>
            <a:r>
              <a:rPr lang="en-US" altLang="ko-KR" sz="2200" b="1" dirty="0">
                <a:solidFill>
                  <a:srgbClr val="243255"/>
                </a:solidFill>
                <a:cs typeface="Arial" pitchFamily="34" charset="0"/>
              </a:rPr>
              <a:t> il </a:t>
            </a:r>
            <a:r>
              <a:rPr lang="en-US" altLang="ko-KR" sz="2200" b="1" dirty="0" err="1">
                <a:solidFill>
                  <a:srgbClr val="243255"/>
                </a:solidFill>
                <a:cs typeface="Arial" pitchFamily="34" charset="0"/>
              </a:rPr>
              <a:t>potenziale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creativo</a:t>
            </a:r>
            <a:r>
              <a:rPr lang="en-US" altLang="ko-KR" sz="2200" b="1" dirty="0">
                <a:solidFill>
                  <a:srgbClr val="243255"/>
                </a:solidFill>
                <a:cs typeface="Arial" pitchFamily="34" charset="0"/>
              </a:rPr>
              <a:t> </a:t>
            </a:r>
            <a:endParaRPr lang="ko-KR" altLang="en-US" sz="2200" b="1" dirty="0">
              <a:solidFill>
                <a:srgbClr val="243255"/>
              </a:solidFill>
              <a:cs typeface="Arial" pitchFamily="34" charset="0"/>
            </a:endParaRP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377734" y="5066969"/>
            <a:ext cx="3210701"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superando</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blocchi</a:t>
            </a:r>
            <a:r>
              <a:rPr lang="en-US" altLang="ko-KR" sz="2000" dirty="0">
                <a:cs typeface="Arial" pitchFamily="34" charset="0"/>
              </a:rPr>
              <a:t> </a:t>
            </a:r>
            <a:r>
              <a:rPr lang="en-US" altLang="ko-KR" sz="2000" dirty="0" err="1">
                <a:cs typeface="Arial" pitchFamily="34" charset="0"/>
              </a:rPr>
              <a:t>psicologici</a:t>
            </a:r>
            <a:r>
              <a:rPr lang="en-US" altLang="ko-KR" sz="2000" dirty="0">
                <a:cs typeface="Arial" pitchFamily="34" charset="0"/>
              </a:rPr>
              <a:t> </a:t>
            </a:r>
            <a:r>
              <a:rPr lang="en-US" altLang="ko-KR" sz="2000" dirty="0" err="1">
                <a:cs typeface="Arial" pitchFamily="34" charset="0"/>
              </a:rPr>
              <a:t>che</a:t>
            </a:r>
            <a:r>
              <a:rPr lang="en-US" altLang="ko-KR" sz="2000" dirty="0">
                <a:cs typeface="Arial" pitchFamily="34" charset="0"/>
              </a:rPr>
              <a:t> </a:t>
            </a:r>
            <a:r>
              <a:rPr lang="en-US" altLang="ko-KR" sz="2000" dirty="0" err="1">
                <a:cs typeface="Arial" pitchFamily="34" charset="0"/>
              </a:rPr>
              <a:t>possono</a:t>
            </a:r>
            <a:r>
              <a:rPr lang="en-US" altLang="ko-KR" sz="2000" dirty="0">
                <a:cs typeface="Arial" pitchFamily="34" charset="0"/>
              </a:rPr>
              <a:t> </a:t>
            </a:r>
            <a:r>
              <a:rPr lang="en-US" altLang="ko-KR" sz="2000" dirty="0" err="1">
                <a:cs typeface="Arial" pitchFamily="34" charset="0"/>
              </a:rPr>
              <a:t>sorgere</a:t>
            </a:r>
            <a:r>
              <a:rPr lang="en-US" altLang="ko-KR" sz="2000" dirty="0">
                <a:cs typeface="Arial" pitchFamily="34" charset="0"/>
              </a:rPr>
              <a:t> in </a:t>
            </a:r>
            <a:r>
              <a:rPr lang="en-US" altLang="ko-KR" sz="2000" dirty="0" err="1">
                <a:cs typeface="Arial" pitchFamily="34" charset="0"/>
              </a:rPr>
              <a:t>ogni</a:t>
            </a:r>
            <a:r>
              <a:rPr lang="en-US" altLang="ko-KR" sz="2000" dirty="0">
                <a:cs typeface="Arial" pitchFamily="34" charset="0"/>
              </a:rPr>
              <a:t> </a:t>
            </a:r>
            <a:r>
              <a:rPr lang="en-US" altLang="ko-KR" sz="2000" dirty="0" err="1">
                <a:cs typeface="Arial" pitchFamily="34" charset="0"/>
              </a:rPr>
              <a:t>fase</a:t>
            </a:r>
            <a:r>
              <a:rPr lang="en-US" altLang="ko-KR" sz="2000" dirty="0">
                <a:cs typeface="Arial" pitchFamily="34" charset="0"/>
              </a:rPr>
              <a:t> del </a:t>
            </a:r>
            <a:r>
              <a:rPr lang="en-US" altLang="ko-KR" sz="2000" dirty="0" err="1">
                <a:cs typeface="Arial" pitchFamily="34" charset="0"/>
              </a:rPr>
              <a:t>processo</a:t>
            </a:r>
            <a:r>
              <a:rPr lang="en-US" altLang="ko-KR" sz="2000" dirty="0">
                <a:cs typeface="Arial" pitchFamily="34" charset="0"/>
              </a:rPr>
              <a:t> </a:t>
            </a:r>
            <a:r>
              <a:rPr lang="en-US" altLang="ko-KR" sz="2000" dirty="0" err="1">
                <a:cs typeface="Arial" pitchFamily="34" charset="0"/>
              </a:rPr>
              <a:t>creativo</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sviluppando</a:t>
            </a:r>
            <a:r>
              <a:rPr lang="en-US" altLang="ko-KR" sz="2000" dirty="0">
                <a:cs typeface="Arial" pitchFamily="34" charset="0"/>
              </a:rPr>
              <a:t> il </a:t>
            </a:r>
            <a:r>
              <a:rPr lang="en-US" altLang="ko-KR" sz="2000" dirty="0" err="1">
                <a:cs typeface="Arial" pitchFamily="34" charset="0"/>
              </a:rPr>
              <a:t>pensiero</a:t>
            </a:r>
            <a:r>
              <a:rPr lang="en-US" altLang="ko-KR" sz="2000" dirty="0">
                <a:cs typeface="Arial" pitchFamily="34" charset="0"/>
              </a:rPr>
              <a:t> </a:t>
            </a:r>
            <a:r>
              <a:rPr lang="en-US" altLang="ko-KR" sz="2000" dirty="0" err="1">
                <a:cs typeface="Arial" pitchFamily="34" charset="0"/>
              </a:rPr>
              <a:t>creativo</a:t>
            </a:r>
            <a:r>
              <a:rPr lang="en-US" altLang="ko-KR" sz="2000" dirty="0">
                <a:cs typeface="Arial" pitchFamily="34" charset="0"/>
              </a:rPr>
              <a:t> e le </a:t>
            </a:r>
            <a:r>
              <a:rPr lang="en-US" altLang="ko-KR" sz="2000" dirty="0" err="1">
                <a:cs typeface="Arial" pitchFamily="34" charset="0"/>
              </a:rPr>
              <a:t>capacità</a:t>
            </a:r>
            <a:r>
              <a:rPr lang="en-US" altLang="ko-KR" sz="2000" dirty="0">
                <a:cs typeface="Arial" pitchFamily="34" charset="0"/>
              </a:rPr>
              <a:t> di </a:t>
            </a:r>
            <a:r>
              <a:rPr lang="en-US" altLang="ko-KR" sz="2000" dirty="0" err="1">
                <a:cs typeface="Arial" pitchFamily="34" charset="0"/>
              </a:rPr>
              <a:t>risoluzione</a:t>
            </a:r>
            <a:r>
              <a:rPr lang="en-US" altLang="ko-KR" sz="2000" dirty="0">
                <a:cs typeface="Arial" pitchFamily="34" charset="0"/>
              </a:rPr>
              <a:t> </a:t>
            </a:r>
            <a:r>
              <a:rPr lang="en-US" altLang="ko-KR" sz="2000" dirty="0" err="1">
                <a:cs typeface="Arial" pitchFamily="34" charset="0"/>
              </a:rPr>
              <a:t>dei</a:t>
            </a:r>
            <a:r>
              <a:rPr lang="en-US" altLang="ko-KR" sz="2000" dirty="0">
                <a:cs typeface="Arial" pitchFamily="34" charset="0"/>
              </a:rPr>
              <a:t> </a:t>
            </a:r>
            <a:r>
              <a:rPr lang="en-US" altLang="ko-KR" sz="2000" dirty="0" err="1">
                <a:cs typeface="Arial" pitchFamily="34" charset="0"/>
              </a:rPr>
              <a:t>problemi</a:t>
            </a:r>
            <a:r>
              <a:rPr lang="en-US" altLang="ko-KR" sz="2000" dirty="0">
                <a:cs typeface="Arial" pitchFamily="34" charset="0"/>
              </a:rPr>
              <a:t>.</a:t>
            </a:r>
          </a:p>
          <a:p>
            <a:pPr marL="457200" indent="-457200">
              <a:buFont typeface="+mj-lt"/>
              <a:buAutoNum type="alphaLcPeriod"/>
            </a:pPr>
            <a:r>
              <a:rPr lang="en-US" altLang="ko-KR" sz="2000" dirty="0" err="1">
                <a:cs typeface="Arial" pitchFamily="34" charset="0"/>
              </a:rPr>
              <a:t>Valutando</a:t>
            </a:r>
            <a:r>
              <a:rPr lang="en-US" altLang="ko-KR" sz="2000" dirty="0">
                <a:cs typeface="Arial" pitchFamily="34" charset="0"/>
              </a:rPr>
              <a:t> </a:t>
            </a:r>
            <a:r>
              <a:rPr lang="en-US" altLang="ko-KR" sz="2000" dirty="0" err="1">
                <a:cs typeface="Arial" pitchFamily="34" charset="0"/>
              </a:rPr>
              <a:t>gli</a:t>
            </a:r>
            <a:r>
              <a:rPr lang="en-US" altLang="ko-KR" sz="2000" dirty="0">
                <a:cs typeface="Arial" pitchFamily="34" charset="0"/>
              </a:rPr>
              <a:t> </a:t>
            </a:r>
            <a:r>
              <a:rPr lang="en-US" altLang="ko-KR" sz="2000" dirty="0" err="1">
                <a:cs typeface="Arial" pitchFamily="34" charset="0"/>
              </a:rPr>
              <a:t>ostacoli</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Premiando</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dipendenti</a:t>
            </a:r>
            <a:endParaRPr lang="en-US" altLang="ko-KR" sz="2000" dirty="0">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0423" y="334506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a:solidFill>
                  <a:srgbClr val="243255"/>
                </a:solidFill>
                <a:cs typeface="Arial" pitchFamily="34" charset="0"/>
              </a:rPr>
              <a:t>5. La </a:t>
            </a:r>
            <a:r>
              <a:rPr lang="hr-HR" altLang="ko-KR" sz="2200" b="1" dirty="0" err="1">
                <a:solidFill>
                  <a:srgbClr val="243255"/>
                </a:solidFill>
                <a:cs typeface="Arial" pitchFamily="34" charset="0"/>
              </a:rPr>
              <a:t>creatività</a:t>
            </a:r>
            <a:r>
              <a:rPr lang="hr-HR" altLang="ko-KR" sz="2200" b="1" dirty="0">
                <a:solidFill>
                  <a:srgbClr val="243255"/>
                </a:solidFill>
                <a:cs typeface="Arial" pitchFamily="34" charset="0"/>
              </a:rPr>
              <a:t> </a:t>
            </a:r>
            <a:r>
              <a:rPr lang="hr-HR" altLang="ko-KR" sz="2200" b="1" dirty="0" err="1">
                <a:solidFill>
                  <a:srgbClr val="243255"/>
                </a:solidFill>
                <a:cs typeface="Arial" pitchFamily="34" charset="0"/>
              </a:rPr>
              <a:t>sul</a:t>
            </a:r>
            <a:r>
              <a:rPr lang="hr-HR" altLang="ko-KR" sz="2200" b="1" dirty="0">
                <a:solidFill>
                  <a:srgbClr val="243255"/>
                </a:solidFill>
                <a:cs typeface="Arial" pitchFamily="34" charset="0"/>
              </a:rPr>
              <a:t> posto di </a:t>
            </a:r>
            <a:r>
              <a:rPr lang="hr-HR" altLang="ko-KR" sz="2200" b="1" dirty="0" err="1">
                <a:solidFill>
                  <a:srgbClr val="243255"/>
                </a:solidFill>
                <a:cs typeface="Arial" pitchFamily="34" charset="0"/>
              </a:rPr>
              <a:t>lavoro</a:t>
            </a:r>
            <a:r>
              <a:rPr lang="hr-HR" altLang="ko-KR" sz="2200" b="1" dirty="0">
                <a:solidFill>
                  <a:srgbClr val="243255"/>
                </a:solidFill>
                <a:cs typeface="Arial" pitchFamily="34" charset="0"/>
              </a:rPr>
              <a:t> </a:t>
            </a:r>
            <a:r>
              <a:rPr lang="hr-HR" altLang="ko-KR" sz="2200" b="1" dirty="0" err="1">
                <a:solidFill>
                  <a:srgbClr val="243255"/>
                </a:solidFill>
                <a:cs typeface="Arial" pitchFamily="34" charset="0"/>
              </a:rPr>
              <a:t>può</a:t>
            </a:r>
            <a:r>
              <a:rPr lang="hr-HR" altLang="ko-KR" sz="2200" b="1" dirty="0">
                <a:solidFill>
                  <a:srgbClr val="243255"/>
                </a:solidFill>
                <a:cs typeface="Arial" pitchFamily="34" charset="0"/>
              </a:rPr>
              <a:t> </a:t>
            </a:r>
            <a:r>
              <a:rPr lang="hr-HR" altLang="ko-KR" sz="2200" b="1" dirty="0" err="1">
                <a:solidFill>
                  <a:srgbClr val="243255"/>
                </a:solidFill>
                <a:cs typeface="Arial" pitchFamily="34" charset="0"/>
              </a:rPr>
              <a:t>essere</a:t>
            </a:r>
            <a:r>
              <a:rPr lang="hr-HR" altLang="ko-KR" sz="2200" b="1" dirty="0">
                <a:solidFill>
                  <a:srgbClr val="243255"/>
                </a:solidFill>
                <a:cs typeface="Arial" pitchFamily="34" charset="0"/>
              </a:rPr>
              <a:t> </a:t>
            </a:r>
            <a:r>
              <a:rPr lang="hr-HR" altLang="ko-KR" sz="2200" b="1" dirty="0" err="1">
                <a:solidFill>
                  <a:srgbClr val="243255"/>
                </a:solidFill>
                <a:cs typeface="Arial" pitchFamily="34" charset="0"/>
              </a:rPr>
              <a:t>definita</a:t>
            </a:r>
            <a:r>
              <a:rPr lang="hr-HR" altLang="ko-KR" sz="2200" b="1" dirty="0">
                <a:solidFill>
                  <a:srgbClr val="243255"/>
                </a:solidFill>
                <a:cs typeface="Arial" pitchFamily="34" charset="0"/>
              </a:rPr>
              <a:t> </a:t>
            </a:r>
            <a:r>
              <a:rPr lang="hr-HR" altLang="ko-KR" sz="2200" b="1" dirty="0" err="1">
                <a:solidFill>
                  <a:srgbClr val="243255"/>
                </a:solidFill>
                <a:cs typeface="Arial" pitchFamily="34" charset="0"/>
              </a:rPr>
              <a:t>come</a:t>
            </a:r>
            <a:r>
              <a:rPr lang="hr-HR" altLang="ko-KR" sz="2200" b="1" dirty="0">
                <a:solidFill>
                  <a:srgbClr val="243255"/>
                </a:solidFill>
                <a:cs typeface="Arial" pitchFamily="34" charset="0"/>
              </a:rPr>
              <a:t>:</a:t>
            </a: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4053360" y="4981164"/>
            <a:ext cx="286304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prendere</a:t>
            </a:r>
            <a:r>
              <a:rPr lang="en-US" altLang="ko-KR" sz="2000" dirty="0">
                <a:cs typeface="Arial" pitchFamily="34" charset="0"/>
              </a:rPr>
              <a:t> </a:t>
            </a:r>
            <a:r>
              <a:rPr lang="en-US" altLang="ko-KR" sz="2000" dirty="0" err="1">
                <a:cs typeface="Arial" pitchFamily="34" charset="0"/>
              </a:rPr>
              <a:t>rischi</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valutare</a:t>
            </a:r>
            <a:r>
              <a:rPr lang="en-US" altLang="ko-KR" sz="2000" dirty="0">
                <a:cs typeface="Arial" pitchFamily="34" charset="0"/>
              </a:rPr>
              <a:t> le </a:t>
            </a:r>
            <a:r>
              <a:rPr lang="en-US" altLang="ko-KR" sz="2000" dirty="0" err="1">
                <a:cs typeface="Arial" pitchFamily="34" charset="0"/>
              </a:rPr>
              <a:t>opportunità</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riconoscere</a:t>
            </a:r>
            <a:r>
              <a:rPr lang="en-US" altLang="ko-KR" sz="2000" dirty="0">
                <a:cs typeface="Arial" pitchFamily="34" charset="0"/>
              </a:rPr>
              <a:t> il </a:t>
            </a:r>
            <a:r>
              <a:rPr lang="en-US" altLang="ko-KR" sz="2000" dirty="0" err="1">
                <a:cs typeface="Arial" pitchFamily="34" charset="0"/>
              </a:rPr>
              <a:t>successo</a:t>
            </a:r>
            <a:r>
              <a:rPr lang="en-US" altLang="ko-KR" sz="2000" dirty="0">
                <a:cs typeface="Arial" pitchFamily="34" charset="0"/>
              </a:rPr>
              <a:t> </a:t>
            </a:r>
            <a:r>
              <a:rPr lang="en-US" altLang="ko-KR" sz="2000" dirty="0" err="1">
                <a:cs typeface="Arial" pitchFamily="34" charset="0"/>
              </a:rPr>
              <a:t>creativo</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paura</a:t>
            </a:r>
            <a:r>
              <a:rPr lang="en-US" altLang="ko-KR" sz="2000" dirty="0">
                <a:cs typeface="Arial" pitchFamily="34" charset="0"/>
              </a:rPr>
              <a:t> </a:t>
            </a:r>
            <a:r>
              <a:rPr lang="en-US" altLang="ko-KR" sz="2000" dirty="0" err="1">
                <a:cs typeface="Arial" pitchFamily="34" charset="0"/>
              </a:rPr>
              <a:t>dell'umiliazione</a:t>
            </a:r>
            <a:endParaRPr lang="en-US" altLang="ko-KR" sz="2000" dirty="0">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1481768" y="2465922"/>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384030" y="2526017"/>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4558761" y="27292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637366" y="270153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875447" y="3370127"/>
            <a:ext cx="2160408" cy="22278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Secondo la Teoria </a:t>
            </a:r>
            <a:r>
              <a:rPr lang="en-US" altLang="ko-KR" sz="2200" b="1" dirty="0" err="1">
                <a:solidFill>
                  <a:srgbClr val="243255"/>
                </a:solidFill>
                <a:cs typeface="Arial" pitchFamily="34" charset="0"/>
              </a:rPr>
              <a:t>dell'Investimento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della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Creatività</a:t>
            </a:r>
            <a:r>
              <a:rPr lang="en-US" altLang="ko-KR" sz="2200" b="1" dirty="0">
                <a:solidFill>
                  <a:srgbClr val="243255"/>
                </a:solidFill>
                <a:cs typeface="Arial" pitchFamily="34" charset="0"/>
              </a:rPr>
              <a:t>, la </a:t>
            </a:r>
            <a:r>
              <a:rPr lang="en-US" altLang="ko-KR" sz="2200" b="1" dirty="0" err="1">
                <a:solidFill>
                  <a:srgbClr val="243255"/>
                </a:solidFill>
                <a:cs typeface="Arial" pitchFamily="34" charset="0"/>
              </a:rPr>
              <a:t>creatività</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è</a:t>
            </a:r>
            <a:r>
              <a:rPr lang="en-US" altLang="ko-KR" sz="2200" b="1" dirty="0">
                <a:solidFill>
                  <a:srgbClr val="243255"/>
                </a:solidFill>
                <a:cs typeface="Arial" pitchFamily="34" charset="0"/>
              </a:rPr>
              <a:t> in gran </a:t>
            </a:r>
            <a:r>
              <a:rPr lang="en-US" altLang="ko-KR" sz="2200" b="1" dirty="0" err="1">
                <a:solidFill>
                  <a:srgbClr val="243255"/>
                </a:solidFill>
                <a:cs typeface="Arial" pitchFamily="34" charset="0"/>
              </a:rPr>
              <a:t>parte</a:t>
            </a:r>
            <a:r>
              <a:rPr lang="en-US" altLang="ko-KR" sz="2200" b="1" dirty="0">
                <a:solidFill>
                  <a:srgbClr val="243255"/>
                </a:solidFill>
                <a:cs typeface="Arial" pitchFamily="34" charset="0"/>
              </a:rPr>
              <a:t>:</a:t>
            </a: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839855" y="5772186"/>
            <a:ext cx="2196000" cy="226798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a:cs typeface="Arial" pitchFamily="34" charset="0"/>
              </a:rPr>
              <a:t>Una </a:t>
            </a:r>
            <a:r>
              <a:rPr lang="en-US" altLang="ko-KR" sz="2000" dirty="0" err="1">
                <a:cs typeface="Arial" pitchFamily="34" charset="0"/>
              </a:rPr>
              <a:t>curiosità</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Espressione</a:t>
            </a:r>
            <a:r>
              <a:rPr lang="en-US" altLang="ko-KR" sz="2000" dirty="0">
                <a:cs typeface="Arial" pitchFamily="34" charset="0"/>
              </a:rPr>
              <a:t> di </a:t>
            </a:r>
            <a:r>
              <a:rPr lang="en-US" altLang="ko-KR" sz="2000" dirty="0" err="1">
                <a:cs typeface="Arial" pitchFamily="34" charset="0"/>
              </a:rPr>
              <a:t>sé</a:t>
            </a:r>
            <a:endParaRPr lang="en-US" altLang="ko-KR" sz="2000" dirty="0">
              <a:cs typeface="Arial" pitchFamily="34" charset="0"/>
            </a:endParaRPr>
          </a:p>
          <a:p>
            <a:pPr marL="457200" indent="-457200">
              <a:buFont typeface="+mj-lt"/>
              <a:buAutoNum type="alphaLcPeriod"/>
            </a:pPr>
            <a:r>
              <a:rPr lang="en-US" altLang="ko-KR" sz="2000" dirty="0">
                <a:cs typeface="Arial" pitchFamily="34" charset="0"/>
              </a:rPr>
              <a:t>Una </a:t>
            </a:r>
            <a:r>
              <a:rPr lang="en-US" altLang="ko-KR" sz="2000" dirty="0" err="1">
                <a:cs typeface="Arial" pitchFamily="34" charset="0"/>
              </a:rPr>
              <a:t>decisione</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Tolleranza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Perseveranza</a:t>
            </a:r>
            <a:endParaRPr lang="en-US" altLang="ko-KR" sz="2000" dirty="0">
              <a:cs typeface="Arial" pitchFamily="34" charset="0"/>
            </a:endParaRPr>
          </a:p>
        </p:txBody>
      </p:sp>
    </p:spTree>
    <p:extLst>
      <p:ext uri="{BB962C8B-B14F-4D97-AF65-F5344CB8AC3E}">
        <p14:creationId xmlns:p14="http://schemas.microsoft.com/office/powerpoint/2010/main" val="706897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Test di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autovalutazione</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752600" y="3396283"/>
            <a:ext cx="2909936" cy="26913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Le </a:t>
            </a:r>
            <a:r>
              <a:rPr lang="en-US" altLang="ko-KR" sz="2200" b="1" dirty="0" err="1">
                <a:solidFill>
                  <a:srgbClr val="243255"/>
                </a:solidFill>
                <a:cs typeface="Arial" pitchFamily="34" charset="0"/>
              </a:rPr>
              <a:t>tecniche</a:t>
            </a:r>
            <a:r>
              <a:rPr lang="en-US" altLang="ko-KR" sz="2200" b="1" dirty="0">
                <a:solidFill>
                  <a:srgbClr val="243255"/>
                </a:solidFill>
                <a:cs typeface="Arial" pitchFamily="34" charset="0"/>
              </a:rPr>
              <a:t> di </a:t>
            </a:r>
            <a:r>
              <a:rPr lang="en-US" altLang="ko-KR" sz="2200" b="1" dirty="0" err="1">
                <a:solidFill>
                  <a:srgbClr val="243255"/>
                </a:solidFill>
                <a:cs typeface="Arial" pitchFamily="34" charset="0"/>
              </a:rPr>
              <a:t>creatività</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sono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più</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comunemente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focalizzate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su</a:t>
            </a:r>
            <a:r>
              <a:rPr lang="en-US" altLang="ko-KR" sz="2200" b="1" dirty="0">
                <a:solidFill>
                  <a:srgbClr val="243255"/>
                </a:solidFill>
                <a:cs typeface="Arial" pitchFamily="34" charset="0"/>
              </a:rPr>
              <a:t>:</a:t>
            </a: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1752600" y="4633964"/>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profitti</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prendere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il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rischio</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generazione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di idee</a:t>
            </a: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ridurre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costi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e le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entrate</a:t>
            </a:r>
            <a:r>
              <a:rPr lang="en-GB" sz="2000" dirty="0">
                <a:solidFill>
                  <a:srgbClr val="243255"/>
                </a:solidFill>
                <a:latin typeface="Calibri" panose="020F0502020204030204" pitchFamily="34" charset="0"/>
                <a:ea typeface="Times New Roman" panose="02020603050405020304" pitchFamily="18" charset="0"/>
              </a:rPr>
              <a:t> </a:t>
            </a:r>
            <a:endParaRPr lang="hr-HR" dirty="0">
              <a:latin typeface="Times New Roman" panose="02020603050405020304" pitchFamily="18" charset="0"/>
              <a:ea typeface="Times New Roman" panose="02020603050405020304" pitchFamily="18" charset="0"/>
            </a:endParaRPr>
          </a:p>
          <a:p>
            <a:pPr marL="285750" indent="-285750">
              <a:buFontTx/>
              <a:buChar char="-"/>
            </a:pPr>
            <a:endParaRPr lang="en-US"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605863" y="3483426"/>
            <a:ext cx="2511434" cy="3673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2200" b="1" dirty="0">
                <a:solidFill>
                  <a:srgbClr val="243255"/>
                </a:solidFill>
                <a:cs typeface="Arial" pitchFamily="34" charset="0"/>
              </a:rPr>
              <a:t>Brainstorming e brainwriting </a:t>
            </a:r>
            <a:r>
              <a:rPr lang="en-GB" altLang="ko-KR" sz="2200" b="1" dirty="0" err="1">
                <a:solidFill>
                  <a:srgbClr val="243255"/>
                </a:solidFill>
                <a:cs typeface="Arial" pitchFamily="34" charset="0"/>
              </a:rPr>
              <a:t>sono</a:t>
            </a:r>
            <a:r>
              <a:rPr lang="en-GB" altLang="ko-KR" sz="2200" b="1" dirty="0">
                <a:solidFill>
                  <a:srgbClr val="243255"/>
                </a:solidFill>
                <a:cs typeface="Arial" pitchFamily="34" charset="0"/>
              </a:rPr>
              <a:t>:</a:t>
            </a: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43401" y="4445241"/>
            <a:ext cx="3139622" cy="89928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processi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in cui un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individuo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fa una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lista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di idee</a:t>
            </a: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processi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che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possono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creare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un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ambiente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competitivo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per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promuovere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idee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nuove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e creative</a:t>
            </a: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processi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in cui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membri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del team non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contano</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tutto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quanto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sopra</a:t>
            </a: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nessuno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dei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precedenti</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2585198"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261607"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455024"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Qual </a:t>
            </a:r>
            <a:r>
              <a:rPr lang="en-US" altLang="ko-KR" sz="2200" b="1" dirty="0" err="1">
                <a:solidFill>
                  <a:srgbClr val="243255"/>
                </a:solidFill>
                <a:cs typeface="Arial" pitchFamily="34" charset="0"/>
              </a:rPr>
              <a:t>è</a:t>
            </a:r>
            <a:r>
              <a:rPr lang="en-US" altLang="ko-KR" sz="2200" b="1" dirty="0">
                <a:solidFill>
                  <a:srgbClr val="243255"/>
                </a:solidFill>
                <a:cs typeface="Arial" pitchFamily="34" charset="0"/>
              </a:rPr>
              <a:t> il primo </a:t>
            </a:r>
            <a:r>
              <a:rPr lang="en-US" altLang="ko-KR" sz="2200" b="1" dirty="0" err="1">
                <a:solidFill>
                  <a:srgbClr val="243255"/>
                </a:solidFill>
                <a:cs typeface="Arial" pitchFamily="34" charset="0"/>
              </a:rPr>
              <a:t>passo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nel</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processo</a:t>
            </a:r>
            <a:r>
              <a:rPr lang="en-US" altLang="ko-KR" sz="2200" b="1" dirty="0">
                <a:solidFill>
                  <a:srgbClr val="243255"/>
                </a:solidFill>
                <a:cs typeface="Arial" pitchFamily="34" charset="0"/>
              </a:rPr>
              <a:t> di Design Thinking </a:t>
            </a:r>
            <a:endParaRPr lang="ko-KR" altLang="en-US" sz="2200" b="1" dirty="0">
              <a:solidFill>
                <a:srgbClr val="243255"/>
              </a:solidFill>
              <a:cs typeface="Arial" pitchFamily="34" charset="0"/>
            </a:endParaRP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605600" y="494549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Visualizzare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Sperimentare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Empatizzare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Niente di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tutto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ciò</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35884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Quale </a:t>
            </a:r>
            <a:r>
              <a:rPr lang="en-US" altLang="ko-KR" sz="2200" b="1" dirty="0" err="1">
                <a:solidFill>
                  <a:srgbClr val="243255"/>
                </a:solidFill>
                <a:cs typeface="Arial" pitchFamily="34" charset="0"/>
              </a:rPr>
              <a:t>tipo</a:t>
            </a:r>
            <a:r>
              <a:rPr lang="en-US" altLang="ko-KR" sz="2200" b="1" dirty="0">
                <a:solidFill>
                  <a:srgbClr val="243255"/>
                </a:solidFill>
                <a:cs typeface="Arial" pitchFamily="34" charset="0"/>
              </a:rPr>
              <a:t> di design thinking </a:t>
            </a:r>
            <a:r>
              <a:rPr lang="en-US" altLang="ko-KR" sz="2200" b="1" dirty="0" err="1">
                <a:solidFill>
                  <a:srgbClr val="243255"/>
                </a:solidFill>
                <a:cs typeface="Arial" pitchFamily="34" charset="0"/>
              </a:rPr>
              <a:t>coinvolge</a:t>
            </a:r>
            <a:r>
              <a:rPr lang="en-US" altLang="ko-KR" sz="2200" b="1" dirty="0">
                <a:solidFill>
                  <a:srgbClr val="243255"/>
                </a:solidFill>
                <a:cs typeface="Arial" pitchFamily="34" charset="0"/>
              </a:rPr>
              <a:t> le </a:t>
            </a:r>
            <a:r>
              <a:rPr lang="en-US" altLang="ko-KR" sz="2200" b="1" dirty="0" err="1">
                <a:solidFill>
                  <a:srgbClr val="243255"/>
                </a:solidFill>
                <a:cs typeface="Arial" pitchFamily="34" charset="0"/>
              </a:rPr>
              <a:t>persone</a:t>
            </a:r>
            <a:r>
              <a:rPr lang="en-US" altLang="ko-KR" sz="2200" b="1" dirty="0">
                <a:solidFill>
                  <a:srgbClr val="243255"/>
                </a:solidFill>
                <a:cs typeface="Arial" pitchFamily="34" charset="0"/>
              </a:rPr>
              <a:t> per </a:t>
            </a:r>
            <a:r>
              <a:rPr lang="en-US" altLang="ko-KR" sz="2200" b="1" dirty="0" err="1">
                <a:solidFill>
                  <a:srgbClr val="243255"/>
                </a:solidFill>
                <a:cs typeface="Arial" pitchFamily="34" charset="0"/>
              </a:rPr>
              <a:t>renderle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più</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fiduciose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nei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processi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creativi</a:t>
            </a:r>
            <a:endParaRPr lang="en-US" altLang="ko-KR" sz="2200" b="1" dirty="0">
              <a:solidFill>
                <a:srgbClr val="243255"/>
              </a:solidFill>
              <a:cs typeface="Arial" pitchFamily="34" charset="0"/>
            </a:endParaRP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3428898" y="5981700"/>
            <a:ext cx="3030301" cy="6858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Risoluzione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creativa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dei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problemi</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Esecuzione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di sprint</a:t>
            </a:r>
          </a:p>
          <a:p>
            <a:pPr marL="342900" lvl="0" indent="-342900">
              <a:spcAft>
                <a:spcPts val="0"/>
              </a:spcAft>
              <a:buFont typeface="+mj-lt"/>
              <a:buAutoNum type="alphaLcPeriod"/>
            </a:pP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Fiducia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creativa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Innovazione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del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significato</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37725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3947237" y="273440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081570" y="271211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754898" y="3395057"/>
            <a:ext cx="2684502" cy="36047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Durante il </a:t>
            </a:r>
            <a:r>
              <a:rPr lang="en-US" altLang="ko-KR" sz="2200" b="1" dirty="0" err="1">
                <a:solidFill>
                  <a:srgbClr val="243255"/>
                </a:solidFill>
                <a:cs typeface="Arial" pitchFamily="34" charset="0"/>
              </a:rPr>
              <a:t>processo</a:t>
            </a:r>
            <a:r>
              <a:rPr lang="en-US" altLang="ko-KR" sz="2200" b="1" dirty="0">
                <a:solidFill>
                  <a:srgbClr val="243255"/>
                </a:solidFill>
                <a:cs typeface="Arial" pitchFamily="34" charset="0"/>
              </a:rPr>
              <a:t> di </a:t>
            </a:r>
            <a:r>
              <a:rPr lang="en-US" altLang="ko-KR" sz="2200" b="1" dirty="0" err="1">
                <a:solidFill>
                  <a:srgbClr val="243255"/>
                </a:solidFill>
                <a:cs typeface="Arial" pitchFamily="34" charset="0"/>
              </a:rPr>
              <a:t>pensiero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dei</a:t>
            </a:r>
            <a:r>
              <a:rPr lang="en-US" altLang="ko-KR" sz="2200" b="1" dirty="0">
                <a:solidFill>
                  <a:srgbClr val="243255"/>
                </a:solidFill>
                <a:cs typeface="Arial" pitchFamily="34" charset="0"/>
              </a:rPr>
              <a:t> sei </a:t>
            </a:r>
            <a:r>
              <a:rPr lang="en-US" altLang="ko-KR" sz="2200" b="1" dirty="0" err="1">
                <a:solidFill>
                  <a:srgbClr val="243255"/>
                </a:solidFill>
                <a:cs typeface="Arial" pitchFamily="34" charset="0"/>
              </a:rPr>
              <a:t>cappelli</a:t>
            </a:r>
            <a:r>
              <a:rPr lang="en-US" altLang="ko-KR" sz="2200" b="1" dirty="0">
                <a:solidFill>
                  <a:srgbClr val="243255"/>
                </a:solidFill>
                <a:cs typeface="Arial" pitchFamily="34" charset="0"/>
              </a:rPr>
              <a:t>, Pero ha </a:t>
            </a:r>
            <a:r>
              <a:rPr lang="en-US" altLang="ko-KR" sz="2200" b="1" dirty="0" err="1">
                <a:solidFill>
                  <a:srgbClr val="243255"/>
                </a:solidFill>
                <a:cs typeface="Arial" pitchFamily="34" charset="0"/>
              </a:rPr>
              <a:t>detto</a:t>
            </a:r>
            <a:r>
              <a:rPr lang="en-US" altLang="ko-KR" sz="2200" b="1" dirty="0">
                <a:solidFill>
                  <a:srgbClr val="243255"/>
                </a:solidFill>
                <a:cs typeface="Arial" pitchFamily="34" charset="0"/>
              </a:rPr>
              <a:t>: "La vela </a:t>
            </a:r>
            <a:r>
              <a:rPr lang="en-US" altLang="ko-KR" sz="2200" b="1" dirty="0" err="1">
                <a:solidFill>
                  <a:srgbClr val="243255"/>
                </a:solidFill>
                <a:cs typeface="Arial" pitchFamily="34" charset="0"/>
              </a:rPr>
              <a:t>sta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cadendo</a:t>
            </a:r>
            <a:r>
              <a:rPr lang="en-US" altLang="ko-KR" sz="2200" b="1" dirty="0">
                <a:solidFill>
                  <a:srgbClr val="243255"/>
                </a:solidFill>
                <a:cs typeface="Arial" pitchFamily="34" charset="0"/>
              </a:rPr>
              <a:t>, il </a:t>
            </a:r>
            <a:r>
              <a:rPr lang="en-US" altLang="ko-KR" sz="2200" b="1" dirty="0" err="1">
                <a:solidFill>
                  <a:srgbClr val="243255"/>
                </a:solidFill>
                <a:cs typeface="Arial" pitchFamily="34" charset="0"/>
              </a:rPr>
              <a:t>prodotto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perderà</a:t>
            </a:r>
            <a:r>
              <a:rPr lang="en-US" altLang="ko-KR" sz="2200" b="1" dirty="0">
                <a:solidFill>
                  <a:srgbClr val="243255"/>
                </a:solidFill>
                <a:cs typeface="Arial" pitchFamily="34" charset="0"/>
              </a:rPr>
              <a:t> il </a:t>
            </a:r>
            <a:r>
              <a:rPr lang="en-US" altLang="ko-KR" sz="2200" b="1" dirty="0" err="1">
                <a:solidFill>
                  <a:srgbClr val="243255"/>
                </a:solidFill>
                <a:cs typeface="Arial" pitchFamily="34" charset="0"/>
              </a:rPr>
              <a:t>suo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mercato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l'azienda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fallirà</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Indossa</a:t>
            </a:r>
            <a:r>
              <a:rPr lang="en-US" altLang="ko-KR" sz="2200" b="1" dirty="0">
                <a:solidFill>
                  <a:srgbClr val="243255"/>
                </a:solidFill>
                <a:cs typeface="Arial" pitchFamily="34" charset="0"/>
              </a:rPr>
              <a:t>:</a:t>
            </a: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754898" y="5981700"/>
            <a:ext cx="2600054" cy="114255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cappello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giallo</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cappello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blu</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cappello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verde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cappello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nero</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04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err="1"/>
              <a:t>Grazie</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16568184"/>
              </p:ext>
            </p:extLst>
          </p:nvPr>
        </p:nvGraphicFramePr>
        <p:xfrm>
          <a:off x="533400" y="342900"/>
          <a:ext cx="16306800" cy="107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TextBox 1"/>
          <p:cNvSpPr txBox="1"/>
          <p:nvPr/>
        </p:nvSpPr>
        <p:spPr>
          <a:xfrm>
            <a:off x="672353" y="1760040"/>
            <a:ext cx="16154400" cy="6186309"/>
          </a:xfrm>
          <a:prstGeom prst="rect">
            <a:avLst/>
          </a:prstGeom>
          <a:noFill/>
        </p:spPr>
        <p:txBody>
          <a:bodyPr wrap="square" rtlCol="0">
            <a:spAutoFit/>
          </a:bodyPr>
          <a:lstStyle/>
          <a:p>
            <a:pPr marL="0" lvl="1" fontAlgn="base"/>
            <a:r>
              <a:rPr lang="hr-HR" sz="3600" b="1" dirty="0">
                <a:solidFill>
                  <a:srgbClr val="FF0000"/>
                </a:solidFill>
              </a:rPr>
              <a:t>1.1 </a:t>
            </a:r>
            <a:r>
              <a:rPr lang="en-GB" sz="3600" b="1" dirty="0">
                <a:solidFill>
                  <a:srgbClr val="FF0000"/>
                </a:solidFill>
              </a:rPr>
              <a:t>Nome </a:t>
            </a:r>
            <a:r>
              <a:rPr lang="en-GB" sz="3600" b="1" dirty="0" err="1">
                <a:solidFill>
                  <a:srgbClr val="FF0000"/>
                </a:solidFill>
              </a:rPr>
              <a:t>dell’unità</a:t>
            </a:r>
            <a:r>
              <a:rPr lang="en-GB" sz="3600" b="1" dirty="0">
                <a:solidFill>
                  <a:srgbClr val="FF0000"/>
                </a:solidFill>
              </a:rPr>
              <a:t>: DEFINIRE LA  CREATIVITÀ</a:t>
            </a:r>
            <a:endParaRPr lang="hr-HR" sz="3200" dirty="0">
              <a:solidFill>
                <a:srgbClr val="FF0000"/>
              </a:solidFill>
            </a:endParaRPr>
          </a:p>
          <a:p>
            <a:pPr indent="712788" fontAlgn="base"/>
            <a:r>
              <a:rPr lang="en-GB" sz="2800" dirty="0"/>
              <a:t>1.1.1 </a:t>
            </a:r>
            <a:r>
              <a:rPr lang="hr-HR" sz="2800" dirty="0"/>
              <a:t>	</a:t>
            </a:r>
            <a:r>
              <a:rPr lang="en-GB" sz="2800" dirty="0" err="1"/>
              <a:t>Sezione</a:t>
            </a:r>
            <a:r>
              <a:rPr lang="en-GB" sz="2800" dirty="0"/>
              <a:t> 1: Cos’è la </a:t>
            </a:r>
            <a:r>
              <a:rPr lang="en-GB" sz="2800" dirty="0" err="1"/>
              <a:t>creatività</a:t>
            </a:r>
            <a:r>
              <a:rPr lang="en-GB" sz="2800" dirty="0"/>
              <a:t>? </a:t>
            </a:r>
            <a:r>
              <a:rPr lang="en-GB" sz="2800" dirty="0" err="1"/>
              <a:t>L’importanza</a:t>
            </a:r>
            <a:r>
              <a:rPr lang="en-GB" sz="2800" dirty="0"/>
              <a:t> </a:t>
            </a:r>
            <a:r>
              <a:rPr lang="en-GB" sz="2800" dirty="0" err="1"/>
              <a:t>della</a:t>
            </a:r>
            <a:r>
              <a:rPr lang="en-GB" sz="2800" dirty="0"/>
              <a:t> </a:t>
            </a:r>
            <a:r>
              <a:rPr lang="en-GB" sz="2800" dirty="0" err="1"/>
              <a:t>creatività</a:t>
            </a:r>
            <a:endParaRPr lang="hr-HR" sz="2400" dirty="0"/>
          </a:p>
          <a:p>
            <a:pPr indent="712788" fontAlgn="base"/>
            <a:r>
              <a:rPr lang="en-GB" sz="2800" dirty="0"/>
              <a:t>1.1.2. </a:t>
            </a:r>
            <a:r>
              <a:rPr lang="hr-HR" sz="2800" dirty="0"/>
              <a:t>	</a:t>
            </a:r>
            <a:r>
              <a:rPr lang="en-GB" sz="2800" dirty="0" err="1"/>
              <a:t>Sezione</a:t>
            </a:r>
            <a:r>
              <a:rPr lang="en-GB" sz="2800" dirty="0"/>
              <a:t> 2: </a:t>
            </a:r>
            <a:r>
              <a:rPr lang="en-GB" sz="2800" dirty="0" err="1"/>
              <a:t>Componenti</a:t>
            </a:r>
            <a:r>
              <a:rPr lang="en-GB" sz="2800" dirty="0"/>
              <a:t> </a:t>
            </a:r>
            <a:r>
              <a:rPr lang="en-GB" sz="2800" dirty="0" err="1"/>
              <a:t>della</a:t>
            </a:r>
            <a:r>
              <a:rPr lang="en-GB" sz="2800" dirty="0"/>
              <a:t> </a:t>
            </a:r>
            <a:r>
              <a:rPr lang="en-GB" sz="2800" dirty="0" err="1"/>
              <a:t>creatività</a:t>
            </a:r>
            <a:r>
              <a:rPr lang="en-GB" sz="2800" dirty="0"/>
              <a:t> e </a:t>
            </a:r>
            <a:r>
              <a:rPr lang="en-GB" sz="2800" dirty="0" err="1"/>
              <a:t>modello</a:t>
            </a:r>
            <a:r>
              <a:rPr lang="en-GB" sz="2800" dirty="0"/>
              <a:t> </a:t>
            </a:r>
            <a:r>
              <a:rPr lang="en-GB" sz="2800" dirty="0" err="1"/>
              <a:t>delle</a:t>
            </a:r>
            <a:r>
              <a:rPr lang="en-GB" sz="2800" dirty="0"/>
              <a:t> 4P </a:t>
            </a:r>
            <a:r>
              <a:rPr lang="en-GB" sz="2800" dirty="0" err="1"/>
              <a:t>della</a:t>
            </a:r>
            <a:r>
              <a:rPr lang="en-GB" sz="2800" dirty="0"/>
              <a:t> </a:t>
            </a:r>
            <a:r>
              <a:rPr lang="en-GB" sz="2800" dirty="0" err="1"/>
              <a:t>creatività</a:t>
            </a:r>
            <a:endParaRPr lang="hr-HR" sz="2400" dirty="0"/>
          </a:p>
          <a:p>
            <a:pPr indent="712788" fontAlgn="base"/>
            <a:r>
              <a:rPr lang="en-GB" sz="2800" dirty="0"/>
              <a:t>1.1.3. </a:t>
            </a:r>
            <a:r>
              <a:rPr lang="hr-HR" sz="2800" dirty="0"/>
              <a:t>	</a:t>
            </a:r>
            <a:r>
              <a:rPr lang="en-GB" sz="2800" dirty="0" err="1"/>
              <a:t>Sezione</a:t>
            </a:r>
            <a:r>
              <a:rPr lang="en-GB" sz="2800" dirty="0"/>
              <a:t> 3: Tipi di </a:t>
            </a:r>
            <a:r>
              <a:rPr lang="en-GB" sz="2800" dirty="0" err="1"/>
              <a:t>creatività</a:t>
            </a:r>
            <a:endParaRPr lang="hr-HR" sz="2400" dirty="0"/>
          </a:p>
          <a:p>
            <a:r>
              <a:rPr lang="en-GB" dirty="0"/>
              <a:t> </a:t>
            </a:r>
            <a:endParaRPr lang="hr-HR" dirty="0"/>
          </a:p>
          <a:p>
            <a:pPr marL="0" lvl="1" fontAlgn="base"/>
            <a:r>
              <a:rPr lang="hr-HR" sz="3600" b="1" dirty="0">
                <a:solidFill>
                  <a:srgbClr val="FF0000"/>
                </a:solidFill>
              </a:rPr>
              <a:t>1.2 </a:t>
            </a:r>
            <a:r>
              <a:rPr lang="en-GB" sz="3600" b="1" dirty="0">
                <a:solidFill>
                  <a:srgbClr val="FF0000"/>
                </a:solidFill>
              </a:rPr>
              <a:t>Nome </a:t>
            </a:r>
            <a:r>
              <a:rPr lang="en-GB" sz="3600" b="1" dirty="0" err="1">
                <a:solidFill>
                  <a:srgbClr val="FF0000"/>
                </a:solidFill>
              </a:rPr>
              <a:t>dell’unità</a:t>
            </a:r>
            <a:r>
              <a:rPr lang="en-GB" sz="3600" b="1" dirty="0">
                <a:solidFill>
                  <a:srgbClr val="FF0000"/>
                </a:solidFill>
              </a:rPr>
              <a:t> : CREATIVITÀ DI SQUADRA E TECNICHE DI CREATIVITÀ</a:t>
            </a:r>
            <a:endParaRPr lang="hr-HR" sz="3200" dirty="0">
              <a:solidFill>
                <a:srgbClr val="FF0000"/>
              </a:solidFill>
            </a:endParaRPr>
          </a:p>
          <a:p>
            <a:pPr indent="712788" fontAlgn="base"/>
            <a:r>
              <a:rPr lang="en-GB" sz="2800" dirty="0"/>
              <a:t>1.2.1 </a:t>
            </a:r>
            <a:r>
              <a:rPr lang="hr-HR" sz="2800" dirty="0"/>
              <a:t>	</a:t>
            </a:r>
            <a:r>
              <a:rPr lang="en-GB" sz="2800" dirty="0" err="1"/>
              <a:t>Sezione</a:t>
            </a:r>
            <a:r>
              <a:rPr lang="en-GB" sz="2800" dirty="0"/>
              <a:t> 1: </a:t>
            </a:r>
            <a:r>
              <a:rPr lang="en-GB" sz="2800" dirty="0" err="1"/>
              <a:t>Superare</a:t>
            </a:r>
            <a:r>
              <a:rPr lang="en-GB" sz="2800" dirty="0"/>
              <a:t> le </a:t>
            </a:r>
            <a:r>
              <a:rPr lang="en-GB" sz="2800" dirty="0" err="1"/>
              <a:t>barriere</a:t>
            </a:r>
            <a:r>
              <a:rPr lang="en-GB" sz="2800" dirty="0"/>
              <a:t> </a:t>
            </a:r>
            <a:r>
              <a:rPr lang="en-GB" sz="2800" dirty="0" err="1"/>
              <a:t>personali</a:t>
            </a:r>
            <a:r>
              <a:rPr lang="en-GB" sz="2800" dirty="0"/>
              <a:t> </a:t>
            </a:r>
            <a:r>
              <a:rPr lang="en-GB" sz="2800" dirty="0" err="1"/>
              <a:t>alla</a:t>
            </a:r>
            <a:r>
              <a:rPr lang="en-GB" sz="2800" dirty="0"/>
              <a:t> </a:t>
            </a:r>
            <a:r>
              <a:rPr lang="en-GB" sz="2800" dirty="0" err="1"/>
              <a:t>creatività</a:t>
            </a:r>
            <a:endParaRPr lang="hr-HR" sz="2400" dirty="0"/>
          </a:p>
          <a:p>
            <a:pPr indent="712788" fontAlgn="base"/>
            <a:r>
              <a:rPr lang="en-GB" sz="2800" dirty="0"/>
              <a:t>1.2.2 </a:t>
            </a:r>
            <a:r>
              <a:rPr lang="hr-HR" sz="2800" dirty="0"/>
              <a:t>	</a:t>
            </a:r>
            <a:r>
              <a:rPr lang="en-GB" sz="2800" dirty="0" err="1"/>
              <a:t>Sezione</a:t>
            </a:r>
            <a:r>
              <a:rPr lang="en-GB" sz="2800" dirty="0"/>
              <a:t> 2: </a:t>
            </a:r>
            <a:r>
              <a:rPr lang="en-GB" sz="2800" dirty="0" err="1"/>
              <a:t>Creatività</a:t>
            </a:r>
            <a:r>
              <a:rPr lang="en-GB" sz="2800" dirty="0"/>
              <a:t> di </a:t>
            </a:r>
            <a:r>
              <a:rPr lang="en-GB" sz="2800" dirty="0" err="1"/>
              <a:t>squadra</a:t>
            </a:r>
            <a:endParaRPr lang="hr-HR" sz="2400" dirty="0"/>
          </a:p>
          <a:p>
            <a:pPr indent="712788" fontAlgn="base"/>
            <a:r>
              <a:rPr lang="en-GB" sz="2800" dirty="0"/>
              <a:t>1.2.3 </a:t>
            </a:r>
            <a:r>
              <a:rPr lang="hr-HR" sz="2800" dirty="0"/>
              <a:t>	</a:t>
            </a:r>
            <a:r>
              <a:rPr lang="en-GB" sz="2800" dirty="0" err="1"/>
              <a:t>Sezione</a:t>
            </a:r>
            <a:r>
              <a:rPr lang="en-GB" sz="2800" dirty="0"/>
              <a:t> 3: </a:t>
            </a:r>
            <a:r>
              <a:rPr lang="en-GB" sz="2800" dirty="0" err="1"/>
              <a:t>Creatività</a:t>
            </a:r>
            <a:r>
              <a:rPr lang="en-GB" sz="2800" dirty="0"/>
              <a:t> </a:t>
            </a:r>
            <a:r>
              <a:rPr lang="en-GB" sz="2800" dirty="0" err="1"/>
              <a:t>sul</a:t>
            </a:r>
            <a:r>
              <a:rPr lang="en-GB" sz="2800" dirty="0"/>
              <a:t> </a:t>
            </a:r>
            <a:r>
              <a:rPr lang="en-GB" sz="2800" dirty="0" err="1"/>
              <a:t>posto</a:t>
            </a:r>
            <a:r>
              <a:rPr lang="en-GB" sz="2800" dirty="0"/>
              <a:t> di </a:t>
            </a:r>
            <a:r>
              <a:rPr lang="en-GB" sz="2800" dirty="0" err="1"/>
              <a:t>lavoro</a:t>
            </a:r>
            <a:endParaRPr lang="hr-HR" sz="2400" dirty="0"/>
          </a:p>
          <a:p>
            <a:pPr marL="0" lvl="2" indent="712788" fontAlgn="base"/>
            <a:r>
              <a:rPr lang="hr-HR" sz="2800" dirty="0"/>
              <a:t>1.2.4 	</a:t>
            </a:r>
            <a:r>
              <a:rPr lang="en-GB" sz="2800" dirty="0" err="1"/>
              <a:t>Sezione</a:t>
            </a:r>
            <a:r>
              <a:rPr lang="en-GB" sz="2800" dirty="0"/>
              <a:t> 4: </a:t>
            </a:r>
            <a:r>
              <a:rPr lang="en-GB" sz="2800" dirty="0" err="1"/>
              <a:t>Tecniche</a:t>
            </a:r>
            <a:r>
              <a:rPr lang="en-GB" sz="2800" dirty="0"/>
              <a:t> di </a:t>
            </a:r>
            <a:r>
              <a:rPr lang="en-GB" sz="2800" dirty="0" err="1"/>
              <a:t>creatività</a:t>
            </a:r>
            <a:endParaRPr lang="en-GB" sz="2800" dirty="0"/>
          </a:p>
          <a:p>
            <a:pPr marL="0" lvl="2" indent="712788" fontAlgn="base"/>
            <a:r>
              <a:rPr lang="en-GB" dirty="0"/>
              <a:t> </a:t>
            </a:r>
            <a:endParaRPr lang="hr-HR" sz="1600" dirty="0"/>
          </a:p>
          <a:p>
            <a:pPr marL="0" lvl="1" fontAlgn="base"/>
            <a:r>
              <a:rPr lang="hr-HR" sz="3600" b="1" dirty="0">
                <a:solidFill>
                  <a:srgbClr val="FF0000"/>
                </a:solidFill>
              </a:rPr>
              <a:t>1.3 </a:t>
            </a:r>
            <a:r>
              <a:rPr lang="en-GB" sz="3600" b="1" dirty="0">
                <a:solidFill>
                  <a:srgbClr val="FF0000"/>
                </a:solidFill>
              </a:rPr>
              <a:t>Nome </a:t>
            </a:r>
            <a:r>
              <a:rPr lang="en-GB" sz="3600" b="1" dirty="0" err="1">
                <a:solidFill>
                  <a:srgbClr val="FF0000"/>
                </a:solidFill>
              </a:rPr>
              <a:t>dell’unità</a:t>
            </a:r>
            <a:r>
              <a:rPr lang="en-GB" sz="3600" b="1" dirty="0">
                <a:solidFill>
                  <a:srgbClr val="FF0000"/>
                </a:solidFill>
              </a:rPr>
              <a:t> : PENSIERO PROGETTUALE</a:t>
            </a:r>
            <a:endParaRPr lang="hr-HR" sz="3200" dirty="0">
              <a:solidFill>
                <a:srgbClr val="FF0000"/>
              </a:solidFill>
            </a:endParaRPr>
          </a:p>
          <a:p>
            <a:pPr indent="712788" fontAlgn="base"/>
            <a:r>
              <a:rPr lang="en-GB" sz="2800" dirty="0"/>
              <a:t>1.3.1 </a:t>
            </a:r>
            <a:r>
              <a:rPr lang="hr-HR" sz="2800" dirty="0"/>
              <a:t>	</a:t>
            </a:r>
            <a:r>
              <a:rPr lang="en-GB" sz="2800" dirty="0" err="1"/>
              <a:t>Sezione</a:t>
            </a:r>
            <a:r>
              <a:rPr lang="en-GB" sz="2800" dirty="0"/>
              <a:t> 1: </a:t>
            </a:r>
            <a:r>
              <a:rPr lang="en-GB" altLang="ko-KR" sz="2800" dirty="0">
                <a:cs typeface="Arial" pitchFamily="34" charset="0"/>
              </a:rPr>
              <a:t>Quadro del </a:t>
            </a:r>
            <a:r>
              <a:rPr lang="en-GB" altLang="ko-KR" sz="2800" dirty="0" err="1">
                <a:cs typeface="Arial" pitchFamily="34" charset="0"/>
              </a:rPr>
              <a:t>pensiero</a:t>
            </a:r>
            <a:r>
              <a:rPr lang="en-GB" altLang="ko-KR" sz="2800" dirty="0">
                <a:cs typeface="Arial" pitchFamily="34" charset="0"/>
              </a:rPr>
              <a:t> </a:t>
            </a:r>
            <a:r>
              <a:rPr lang="en-GB" altLang="ko-KR" sz="2800" dirty="0" err="1">
                <a:cs typeface="Arial" pitchFamily="34" charset="0"/>
              </a:rPr>
              <a:t>progettuale</a:t>
            </a:r>
            <a:endParaRPr lang="en-GB" altLang="ko-KR" sz="2800" dirty="0">
              <a:cs typeface="Arial" pitchFamily="34" charset="0"/>
            </a:endParaRPr>
          </a:p>
          <a:p>
            <a:pPr indent="712788" fontAlgn="base"/>
            <a:r>
              <a:rPr lang="en-GB" sz="2800" dirty="0"/>
              <a:t>1.3.2 </a:t>
            </a:r>
            <a:r>
              <a:rPr lang="hr-HR" sz="2800" dirty="0"/>
              <a:t>	</a:t>
            </a:r>
            <a:r>
              <a:rPr lang="en-GB" sz="2800" dirty="0" err="1"/>
              <a:t>Sezione</a:t>
            </a:r>
            <a:r>
              <a:rPr lang="en-GB" sz="2800" dirty="0"/>
              <a:t> 2: </a:t>
            </a:r>
            <a:r>
              <a:rPr lang="en-GB" sz="2800" dirty="0" err="1"/>
              <a:t>Modelli</a:t>
            </a:r>
            <a:r>
              <a:rPr lang="en-GB" sz="2800" dirty="0"/>
              <a:t> di </a:t>
            </a:r>
            <a:r>
              <a:rPr lang="en-GB" sz="2800" dirty="0" err="1"/>
              <a:t>pensiero</a:t>
            </a:r>
            <a:r>
              <a:rPr lang="en-GB" sz="2800" dirty="0"/>
              <a:t> </a:t>
            </a:r>
            <a:r>
              <a:rPr lang="en-GB" sz="2800" dirty="0" err="1"/>
              <a:t>progettuale</a:t>
            </a:r>
            <a:endParaRPr lang="hr-HR" sz="2400" dirty="0"/>
          </a:p>
        </p:txBody>
      </p:sp>
    </p:spTree>
    <p:extLst>
      <p:ext uri="{BB962C8B-B14F-4D97-AF65-F5344CB8AC3E}">
        <p14:creationId xmlns:p14="http://schemas.microsoft.com/office/powerpoint/2010/main" val="3291473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500"/>
                                        <p:tgtEl>
                                          <p:spTgt spid="2">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219044" y="643276"/>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12439427"/>
              </p:ext>
            </p:extLst>
          </p:nvPr>
        </p:nvGraphicFramePr>
        <p:xfrm>
          <a:off x="1115703" y="1257300"/>
          <a:ext cx="168402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505760"/>
              </p:ext>
            </p:extLst>
          </p:nvPr>
        </p:nvGraphicFramePr>
        <p:xfrm>
          <a:off x="762000" y="1672581"/>
          <a:ext cx="17089755" cy="94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206877" y="2889269"/>
            <a:ext cx="16200000" cy="5139869"/>
          </a:xfrm>
          <a:prstGeom prst="rect">
            <a:avLst/>
          </a:prstGeom>
          <a:noFill/>
          <a:ln>
            <a:solidFill>
              <a:srgbClr val="FF0000"/>
            </a:solidFill>
          </a:ln>
        </p:spPr>
        <p:txBody>
          <a:bodyPr wrap="square" rtlCol="0">
            <a:spAutoFit/>
          </a:bodyPr>
          <a:lstStyle/>
          <a:p>
            <a:pPr algn="just"/>
            <a:r>
              <a:rPr lang="en-US" altLang="ko-KR" sz="2800" i="1" dirty="0"/>
              <a:t>Ci </a:t>
            </a:r>
            <a:r>
              <a:rPr lang="en-US" altLang="ko-KR" sz="2800" i="1" dirty="0" err="1"/>
              <a:t>sono</a:t>
            </a:r>
            <a:r>
              <a:rPr lang="en-US" altLang="ko-KR" sz="2800" i="1" dirty="0"/>
              <a:t> </a:t>
            </a:r>
            <a:r>
              <a:rPr lang="en-US" altLang="ko-KR" sz="2800" i="1" dirty="0" err="1"/>
              <a:t>innumerevoli</a:t>
            </a:r>
            <a:r>
              <a:rPr lang="en-US" altLang="ko-KR" sz="2800" i="1" dirty="0"/>
              <a:t> </a:t>
            </a:r>
            <a:r>
              <a:rPr lang="en-US" altLang="ko-KR" sz="2800" i="1" dirty="0" err="1"/>
              <a:t>definizioni</a:t>
            </a:r>
            <a:r>
              <a:rPr lang="en-US" altLang="ko-KR" sz="2800" i="1" dirty="0"/>
              <a:t> di </a:t>
            </a:r>
            <a:r>
              <a:rPr lang="en-US" altLang="ko-KR" sz="2800" i="1" dirty="0" err="1"/>
              <a:t>creatività</a:t>
            </a:r>
            <a:r>
              <a:rPr lang="en-US" altLang="ko-KR" sz="2800" i="1" dirty="0"/>
              <a:t> ed </a:t>
            </a:r>
            <a:r>
              <a:rPr lang="en-US" altLang="ko-KR" sz="2800" i="1" dirty="0" err="1"/>
              <a:t>è</a:t>
            </a:r>
            <a:r>
              <a:rPr lang="en-US" altLang="ko-KR" sz="2800" i="1" dirty="0"/>
              <a:t> difficile </a:t>
            </a:r>
            <a:r>
              <a:rPr lang="en-US" altLang="ko-KR" sz="2800" i="1" dirty="0" err="1"/>
              <a:t>stabilirne</a:t>
            </a:r>
            <a:r>
              <a:rPr lang="en-US" altLang="ko-KR" sz="2800" i="1" dirty="0"/>
              <a:t> una sola:</a:t>
            </a:r>
          </a:p>
          <a:p>
            <a:pPr algn="just"/>
            <a:endParaRPr lang="en-US" altLang="ko-KR" sz="2800" i="1" dirty="0"/>
          </a:p>
          <a:p>
            <a:pPr marL="457200" indent="-457200" algn="just">
              <a:buFont typeface="Arial" panose="020B0604020202020204" pitchFamily="34" charset="0"/>
              <a:buChar char="•"/>
            </a:pPr>
            <a:r>
              <a:rPr lang="en-US" altLang="ko-KR" sz="2800" i="1" dirty="0">
                <a:solidFill>
                  <a:srgbClr val="FF0000"/>
                </a:solidFill>
              </a:rPr>
              <a:t>"la </a:t>
            </a:r>
            <a:r>
              <a:rPr lang="en-US" altLang="ko-KR" sz="2800" i="1" dirty="0" err="1">
                <a:solidFill>
                  <a:srgbClr val="FF0000"/>
                </a:solidFill>
              </a:rPr>
              <a:t>capacità</a:t>
            </a:r>
            <a:r>
              <a:rPr lang="en-US" altLang="ko-KR" sz="2800" i="1" dirty="0">
                <a:solidFill>
                  <a:srgbClr val="FF0000"/>
                </a:solidFill>
              </a:rPr>
              <a:t> di </a:t>
            </a:r>
            <a:r>
              <a:rPr lang="en-US" altLang="ko-KR" sz="2800" i="1" dirty="0" err="1">
                <a:solidFill>
                  <a:srgbClr val="FF0000"/>
                </a:solidFill>
              </a:rPr>
              <a:t>produrre</a:t>
            </a:r>
            <a:r>
              <a:rPr lang="en-US" altLang="ko-KR" sz="2800" i="1" dirty="0">
                <a:solidFill>
                  <a:srgbClr val="FF0000"/>
                </a:solidFill>
              </a:rPr>
              <a:t> o </a:t>
            </a:r>
            <a:r>
              <a:rPr lang="en-US" altLang="ko-KR" sz="2800" i="1" dirty="0" err="1">
                <a:solidFill>
                  <a:srgbClr val="FF0000"/>
                </a:solidFill>
              </a:rPr>
              <a:t>utilizzare</a:t>
            </a:r>
            <a:r>
              <a:rPr lang="en-US" altLang="ko-KR" sz="2800" i="1" dirty="0">
                <a:solidFill>
                  <a:srgbClr val="FF0000"/>
                </a:solidFill>
              </a:rPr>
              <a:t> idee </a:t>
            </a:r>
            <a:r>
              <a:rPr lang="en-US" altLang="ko-KR" sz="2800" i="1" dirty="0" err="1">
                <a:solidFill>
                  <a:srgbClr val="FF0000"/>
                </a:solidFill>
              </a:rPr>
              <a:t>originali</a:t>
            </a:r>
            <a:r>
              <a:rPr lang="en-US" altLang="ko-KR" sz="2800" i="1" dirty="0">
                <a:solidFill>
                  <a:srgbClr val="FF0000"/>
                </a:solidFill>
              </a:rPr>
              <a:t> e </a:t>
            </a:r>
            <a:r>
              <a:rPr lang="en-US" altLang="ko-KR" sz="2800" i="1" dirty="0" err="1">
                <a:solidFill>
                  <a:srgbClr val="FF0000"/>
                </a:solidFill>
              </a:rPr>
              <a:t>insolite</a:t>
            </a:r>
            <a:r>
              <a:rPr lang="en-US" altLang="ko-KR" sz="2800" i="1" dirty="0">
                <a:solidFill>
                  <a:srgbClr val="FF0000"/>
                </a:solidFill>
              </a:rPr>
              <a:t>" (The Cambridge Dictionary); "la </a:t>
            </a:r>
            <a:r>
              <a:rPr lang="en-US" altLang="ko-KR" sz="2800" i="1" dirty="0" err="1">
                <a:solidFill>
                  <a:srgbClr val="FF0000"/>
                </a:solidFill>
              </a:rPr>
              <a:t>capacità</a:t>
            </a:r>
            <a:r>
              <a:rPr lang="en-US" altLang="ko-KR" sz="2800" i="1" dirty="0">
                <a:solidFill>
                  <a:srgbClr val="FF0000"/>
                </a:solidFill>
              </a:rPr>
              <a:t> di </a:t>
            </a:r>
            <a:r>
              <a:rPr lang="en-US" altLang="ko-KR" sz="2800" i="1" dirty="0" err="1">
                <a:solidFill>
                  <a:srgbClr val="FF0000"/>
                </a:solidFill>
              </a:rPr>
              <a:t>creare</a:t>
            </a:r>
            <a:r>
              <a:rPr lang="en-US" altLang="ko-KR" sz="2800" i="1" dirty="0">
                <a:solidFill>
                  <a:srgbClr val="FF0000"/>
                </a:solidFill>
              </a:rPr>
              <a:t>" e "la </a:t>
            </a:r>
            <a:r>
              <a:rPr lang="en-US" altLang="ko-KR" sz="2800" i="1" dirty="0" err="1">
                <a:solidFill>
                  <a:srgbClr val="FF0000"/>
                </a:solidFill>
              </a:rPr>
              <a:t>qualità</a:t>
            </a:r>
            <a:r>
              <a:rPr lang="en-US" altLang="ko-KR" sz="2800" i="1" dirty="0">
                <a:solidFill>
                  <a:srgbClr val="FF0000"/>
                </a:solidFill>
              </a:rPr>
              <a:t> di </a:t>
            </a:r>
            <a:r>
              <a:rPr lang="en-US" altLang="ko-KR" sz="2800" i="1" dirty="0" err="1">
                <a:solidFill>
                  <a:srgbClr val="FF0000"/>
                </a:solidFill>
              </a:rPr>
              <a:t>essere</a:t>
            </a:r>
            <a:r>
              <a:rPr lang="en-US" altLang="ko-KR" sz="2800" i="1" dirty="0">
                <a:solidFill>
                  <a:srgbClr val="FF0000"/>
                </a:solidFill>
              </a:rPr>
              <a:t> </a:t>
            </a:r>
            <a:r>
              <a:rPr lang="en-US" altLang="ko-KR" sz="2800" i="1" dirty="0" err="1">
                <a:solidFill>
                  <a:srgbClr val="FF0000"/>
                </a:solidFill>
              </a:rPr>
              <a:t>creativi</a:t>
            </a:r>
            <a:r>
              <a:rPr lang="en-US" altLang="ko-KR" sz="2800" i="1" dirty="0">
                <a:solidFill>
                  <a:srgbClr val="FF0000"/>
                </a:solidFill>
              </a:rPr>
              <a:t>" </a:t>
            </a:r>
            <a:r>
              <a:rPr lang="en-US" altLang="ko-KR" sz="2400" i="1" dirty="0"/>
              <a:t>(The Merriam-Webster Dictionary)</a:t>
            </a:r>
          </a:p>
          <a:p>
            <a:pPr marL="457200" indent="-457200" algn="just">
              <a:buFont typeface="Arial" panose="020B0604020202020204" pitchFamily="34" charset="0"/>
              <a:buChar char="•"/>
            </a:pPr>
            <a:endParaRPr lang="en-US" altLang="ko-KR" sz="2800" i="1" dirty="0"/>
          </a:p>
          <a:p>
            <a:pPr marL="457200" indent="-457200" algn="just">
              <a:buFont typeface="Arial" panose="020B0604020202020204" pitchFamily="34" charset="0"/>
              <a:buChar char="•"/>
            </a:pPr>
            <a:r>
              <a:rPr lang="en-US" altLang="ko-KR" sz="2800" i="1" dirty="0">
                <a:solidFill>
                  <a:srgbClr val="FF0000"/>
                </a:solidFill>
              </a:rPr>
              <a:t>"la </a:t>
            </a:r>
            <a:r>
              <a:rPr lang="en-US" altLang="ko-KR" sz="2800" i="1" dirty="0" err="1">
                <a:solidFill>
                  <a:srgbClr val="FF0000"/>
                </a:solidFill>
              </a:rPr>
              <a:t>creatività</a:t>
            </a:r>
            <a:r>
              <a:rPr lang="en-US" altLang="ko-KR" sz="2800" i="1" dirty="0">
                <a:solidFill>
                  <a:srgbClr val="FF0000"/>
                </a:solidFill>
              </a:rPr>
              <a:t> </a:t>
            </a:r>
            <a:r>
              <a:rPr lang="en-US" altLang="ko-KR" sz="2800" i="1" dirty="0" err="1">
                <a:solidFill>
                  <a:srgbClr val="FF0000"/>
                </a:solidFill>
              </a:rPr>
              <a:t>è</a:t>
            </a:r>
            <a:r>
              <a:rPr lang="en-US" altLang="ko-KR" sz="2800" i="1" dirty="0">
                <a:solidFill>
                  <a:srgbClr val="FF0000"/>
                </a:solidFill>
              </a:rPr>
              <a:t> la </a:t>
            </a:r>
            <a:r>
              <a:rPr lang="en-US" altLang="ko-KR" sz="2800" i="1" dirty="0" err="1">
                <a:solidFill>
                  <a:srgbClr val="FF0000"/>
                </a:solidFill>
              </a:rPr>
              <a:t>capacità</a:t>
            </a:r>
            <a:r>
              <a:rPr lang="en-US" altLang="ko-KR" sz="2800" i="1" dirty="0">
                <a:solidFill>
                  <a:srgbClr val="FF0000"/>
                </a:solidFill>
              </a:rPr>
              <a:t> di </a:t>
            </a:r>
            <a:r>
              <a:rPr lang="en-US" altLang="ko-KR" sz="2800" i="1" dirty="0" err="1">
                <a:solidFill>
                  <a:srgbClr val="FF0000"/>
                </a:solidFill>
              </a:rPr>
              <a:t>produrre</a:t>
            </a:r>
            <a:r>
              <a:rPr lang="en-US" altLang="ko-KR" sz="2800" i="1" dirty="0">
                <a:solidFill>
                  <a:srgbClr val="FF0000"/>
                </a:solidFill>
              </a:rPr>
              <a:t> un </a:t>
            </a:r>
            <a:r>
              <a:rPr lang="en-US" altLang="ko-KR" sz="2800" i="1" dirty="0" err="1">
                <a:solidFill>
                  <a:srgbClr val="FF0000"/>
                </a:solidFill>
              </a:rPr>
              <a:t>lavoro</a:t>
            </a:r>
            <a:r>
              <a:rPr lang="en-US" altLang="ko-KR" sz="2800" i="1" dirty="0">
                <a:solidFill>
                  <a:srgbClr val="FF0000"/>
                </a:solidFill>
              </a:rPr>
              <a:t> </a:t>
            </a:r>
            <a:r>
              <a:rPr lang="en-US" altLang="ko-KR" sz="2800" i="1" dirty="0" err="1">
                <a:solidFill>
                  <a:srgbClr val="FF0000"/>
                </a:solidFill>
              </a:rPr>
              <a:t>che</a:t>
            </a:r>
            <a:r>
              <a:rPr lang="en-US" altLang="ko-KR" sz="2800" i="1" dirty="0">
                <a:solidFill>
                  <a:srgbClr val="FF0000"/>
                </a:solidFill>
              </a:rPr>
              <a:t> </a:t>
            </a:r>
            <a:r>
              <a:rPr lang="en-US" altLang="ko-KR" sz="2800" i="1" dirty="0" err="1">
                <a:solidFill>
                  <a:srgbClr val="FF0000"/>
                </a:solidFill>
              </a:rPr>
              <a:t>è</a:t>
            </a:r>
            <a:r>
              <a:rPr lang="en-US" altLang="ko-KR" sz="2800" i="1" dirty="0">
                <a:solidFill>
                  <a:srgbClr val="FF0000"/>
                </a:solidFill>
              </a:rPr>
              <a:t> </a:t>
            </a:r>
            <a:r>
              <a:rPr lang="en-US" altLang="ko-KR" sz="2800" i="1" dirty="0" err="1">
                <a:solidFill>
                  <a:srgbClr val="FF0000"/>
                </a:solidFill>
              </a:rPr>
              <a:t>sia</a:t>
            </a:r>
            <a:r>
              <a:rPr lang="en-US" altLang="ko-KR" sz="2800" i="1" dirty="0">
                <a:solidFill>
                  <a:srgbClr val="FF0000"/>
                </a:solidFill>
              </a:rPr>
              <a:t> nuovo (</a:t>
            </a:r>
            <a:r>
              <a:rPr lang="en-US" altLang="ko-KR" sz="2800" i="1" dirty="0" err="1">
                <a:solidFill>
                  <a:srgbClr val="FF0000"/>
                </a:solidFill>
              </a:rPr>
              <a:t>cioè</a:t>
            </a:r>
            <a:r>
              <a:rPr lang="en-US" altLang="ko-KR" sz="2800" i="1" dirty="0">
                <a:solidFill>
                  <a:srgbClr val="FF0000"/>
                </a:solidFill>
              </a:rPr>
              <a:t> </a:t>
            </a:r>
            <a:r>
              <a:rPr lang="en-US" altLang="ko-KR" sz="2800" i="1" dirty="0" err="1">
                <a:solidFill>
                  <a:srgbClr val="FF0000"/>
                </a:solidFill>
              </a:rPr>
              <a:t>originale</a:t>
            </a:r>
            <a:r>
              <a:rPr lang="en-US" altLang="ko-KR" sz="2800" i="1" dirty="0">
                <a:solidFill>
                  <a:srgbClr val="FF0000"/>
                </a:solidFill>
              </a:rPr>
              <a:t>, </a:t>
            </a:r>
            <a:r>
              <a:rPr lang="en-US" altLang="ko-KR" sz="2800" i="1" dirty="0" err="1">
                <a:solidFill>
                  <a:srgbClr val="FF0000"/>
                </a:solidFill>
              </a:rPr>
              <a:t>inaspettato</a:t>
            </a:r>
            <a:r>
              <a:rPr lang="en-US" altLang="ko-KR" sz="2800" i="1" dirty="0">
                <a:solidFill>
                  <a:srgbClr val="FF0000"/>
                </a:solidFill>
              </a:rPr>
              <a:t>) </a:t>
            </a:r>
            <a:r>
              <a:rPr lang="en-US" altLang="ko-KR" sz="2800" i="1" dirty="0" err="1">
                <a:solidFill>
                  <a:srgbClr val="FF0000"/>
                </a:solidFill>
              </a:rPr>
              <a:t>sia</a:t>
            </a:r>
            <a:r>
              <a:rPr lang="en-US" altLang="ko-KR" sz="2800" i="1" dirty="0">
                <a:solidFill>
                  <a:srgbClr val="FF0000"/>
                </a:solidFill>
              </a:rPr>
              <a:t> </a:t>
            </a:r>
            <a:r>
              <a:rPr lang="en-US" altLang="ko-KR" sz="2800" i="1" dirty="0" err="1">
                <a:solidFill>
                  <a:srgbClr val="FF0000"/>
                </a:solidFill>
              </a:rPr>
              <a:t>appropriato</a:t>
            </a:r>
            <a:r>
              <a:rPr lang="en-US" altLang="ko-KR" sz="2800" i="1" dirty="0">
                <a:solidFill>
                  <a:srgbClr val="FF0000"/>
                </a:solidFill>
              </a:rPr>
              <a:t> (</a:t>
            </a:r>
            <a:r>
              <a:rPr lang="en-US" altLang="ko-KR" sz="2800" i="1" dirty="0" err="1">
                <a:solidFill>
                  <a:srgbClr val="FF0000"/>
                </a:solidFill>
              </a:rPr>
              <a:t>cioè</a:t>
            </a:r>
            <a:r>
              <a:rPr lang="en-US" altLang="ko-KR" sz="2800" i="1" dirty="0">
                <a:solidFill>
                  <a:srgbClr val="FF0000"/>
                </a:solidFill>
              </a:rPr>
              <a:t> utile, </a:t>
            </a:r>
            <a:r>
              <a:rPr lang="en-US" altLang="ko-KR" sz="2800" i="1" dirty="0" err="1">
                <a:solidFill>
                  <a:srgbClr val="FF0000"/>
                </a:solidFill>
              </a:rPr>
              <a:t>adattivo</a:t>
            </a:r>
            <a:r>
              <a:rPr lang="en-US" altLang="ko-KR" sz="2800" i="1" dirty="0">
                <a:solidFill>
                  <a:srgbClr val="FF0000"/>
                </a:solidFill>
              </a:rPr>
              <a:t> rispetto ai </a:t>
            </a:r>
            <a:r>
              <a:rPr lang="en-US" altLang="ko-KR" sz="2800" i="1" dirty="0" err="1">
                <a:solidFill>
                  <a:srgbClr val="FF0000"/>
                </a:solidFill>
              </a:rPr>
              <a:t>vincoli</a:t>
            </a:r>
            <a:r>
              <a:rPr lang="en-US" altLang="ko-KR" sz="2800" i="1" dirty="0">
                <a:solidFill>
                  <a:srgbClr val="FF0000"/>
                </a:solidFill>
              </a:rPr>
              <a:t> del </a:t>
            </a:r>
            <a:r>
              <a:rPr lang="en-US" altLang="ko-KR" sz="2800" i="1" dirty="0" err="1">
                <a:solidFill>
                  <a:srgbClr val="FF0000"/>
                </a:solidFill>
              </a:rPr>
              <a:t>compito</a:t>
            </a:r>
            <a:r>
              <a:rPr lang="en-US" altLang="ko-KR" sz="2800" i="1" dirty="0">
                <a:solidFill>
                  <a:srgbClr val="FF0000"/>
                </a:solidFill>
              </a:rPr>
              <a:t>)" </a:t>
            </a:r>
            <a:r>
              <a:rPr lang="en-US" altLang="ko-KR" sz="2400" i="1" dirty="0"/>
              <a:t>(Sternberg e </a:t>
            </a:r>
            <a:r>
              <a:rPr lang="en-US" altLang="ko-KR" sz="2400" i="1" dirty="0" err="1"/>
              <a:t>Lubart</a:t>
            </a:r>
            <a:r>
              <a:rPr lang="en-US" altLang="ko-KR" sz="2400" i="1" dirty="0"/>
              <a:t>, 1999, p. 3) </a:t>
            </a:r>
            <a:endParaRPr lang="en-US" altLang="ko-KR" sz="2800" i="1" dirty="0"/>
          </a:p>
          <a:p>
            <a:pPr marL="457200" indent="-457200" algn="just">
              <a:buFont typeface="Arial" panose="020B0604020202020204" pitchFamily="34" charset="0"/>
              <a:buChar char="•"/>
            </a:pPr>
            <a:endParaRPr lang="en-US" altLang="ko-KR" sz="2800" i="1" dirty="0"/>
          </a:p>
          <a:p>
            <a:pPr marL="457200" indent="-457200" algn="just">
              <a:buFont typeface="Arial" panose="020B0604020202020204" pitchFamily="34" charset="0"/>
              <a:buChar char="•"/>
            </a:pPr>
            <a:r>
              <a:rPr lang="en-US" altLang="ko-KR" sz="2800" i="1" dirty="0">
                <a:solidFill>
                  <a:srgbClr val="FF0000"/>
                </a:solidFill>
              </a:rPr>
              <a:t>"la </a:t>
            </a:r>
            <a:r>
              <a:rPr lang="en-US" altLang="ko-KR" sz="2800" i="1" dirty="0" err="1">
                <a:solidFill>
                  <a:srgbClr val="FF0000"/>
                </a:solidFill>
              </a:rPr>
              <a:t>creatività</a:t>
            </a:r>
            <a:r>
              <a:rPr lang="en-US" altLang="ko-KR" sz="2800" i="1" dirty="0">
                <a:solidFill>
                  <a:srgbClr val="FF0000"/>
                </a:solidFill>
              </a:rPr>
              <a:t> </a:t>
            </a:r>
            <a:r>
              <a:rPr lang="en-US" altLang="ko-KR" sz="2800" i="1" dirty="0" err="1">
                <a:solidFill>
                  <a:srgbClr val="FF0000"/>
                </a:solidFill>
              </a:rPr>
              <a:t>è</a:t>
            </a:r>
            <a:r>
              <a:rPr lang="en-US" altLang="ko-KR" sz="2800" i="1" dirty="0">
                <a:solidFill>
                  <a:srgbClr val="FF0000"/>
                </a:solidFill>
              </a:rPr>
              <a:t> la </a:t>
            </a:r>
            <a:r>
              <a:rPr lang="en-US" altLang="ko-KR" sz="2800" i="1" dirty="0" err="1">
                <a:solidFill>
                  <a:srgbClr val="FF0000"/>
                </a:solidFill>
              </a:rPr>
              <a:t>produzione</a:t>
            </a:r>
            <a:r>
              <a:rPr lang="en-US" altLang="ko-KR" sz="2800" i="1" dirty="0">
                <a:solidFill>
                  <a:srgbClr val="FF0000"/>
                </a:solidFill>
              </a:rPr>
              <a:t> di </a:t>
            </a:r>
            <a:r>
              <a:rPr lang="en-US" altLang="ko-KR" sz="2800" i="1" dirty="0" err="1">
                <a:solidFill>
                  <a:srgbClr val="FF0000"/>
                </a:solidFill>
              </a:rPr>
              <a:t>qualcosa</a:t>
            </a:r>
            <a:r>
              <a:rPr lang="en-US" altLang="ko-KR" sz="2800" i="1" dirty="0">
                <a:solidFill>
                  <a:srgbClr val="FF0000"/>
                </a:solidFill>
              </a:rPr>
              <a:t> </a:t>
            </a:r>
            <a:r>
              <a:rPr lang="en-US" altLang="ko-KR" sz="2800" i="1" dirty="0" err="1">
                <a:solidFill>
                  <a:srgbClr val="FF0000"/>
                </a:solidFill>
              </a:rPr>
              <a:t>che</a:t>
            </a:r>
            <a:r>
              <a:rPr lang="en-US" altLang="ko-KR" sz="2800" i="1" dirty="0">
                <a:solidFill>
                  <a:srgbClr val="FF0000"/>
                </a:solidFill>
              </a:rPr>
              <a:t> </a:t>
            </a:r>
            <a:r>
              <a:rPr lang="en-US" altLang="ko-KR" sz="2800" i="1" dirty="0" err="1">
                <a:solidFill>
                  <a:srgbClr val="FF0000"/>
                </a:solidFill>
              </a:rPr>
              <a:t>è</a:t>
            </a:r>
            <a:r>
              <a:rPr lang="en-US" altLang="ko-KR" sz="2800" i="1" dirty="0">
                <a:solidFill>
                  <a:srgbClr val="FF0000"/>
                </a:solidFill>
              </a:rPr>
              <a:t> </a:t>
            </a:r>
            <a:r>
              <a:rPr lang="en-US" altLang="ko-KR" sz="2800" i="1" dirty="0" err="1">
                <a:solidFill>
                  <a:srgbClr val="FF0000"/>
                </a:solidFill>
              </a:rPr>
              <a:t>sia</a:t>
            </a:r>
            <a:r>
              <a:rPr lang="en-US" altLang="ko-KR" sz="2800" i="1" dirty="0">
                <a:solidFill>
                  <a:srgbClr val="FF0000"/>
                </a:solidFill>
              </a:rPr>
              <a:t> nuovo </a:t>
            </a:r>
            <a:r>
              <a:rPr lang="en-US" altLang="ko-KR" sz="2800" i="1" dirty="0" err="1">
                <a:solidFill>
                  <a:srgbClr val="FF0000"/>
                </a:solidFill>
              </a:rPr>
              <a:t>sia</a:t>
            </a:r>
            <a:r>
              <a:rPr lang="en-US" altLang="ko-KR" sz="2800" i="1" dirty="0">
                <a:solidFill>
                  <a:srgbClr val="FF0000"/>
                </a:solidFill>
              </a:rPr>
              <a:t> </a:t>
            </a:r>
            <a:r>
              <a:rPr lang="en-US" altLang="ko-KR" sz="2800" i="1" dirty="0" err="1">
                <a:solidFill>
                  <a:srgbClr val="FF0000"/>
                </a:solidFill>
              </a:rPr>
              <a:t>veramente</a:t>
            </a:r>
            <a:r>
              <a:rPr lang="en-US" altLang="ko-KR" sz="2800" i="1" dirty="0">
                <a:solidFill>
                  <a:srgbClr val="FF0000"/>
                </a:solidFill>
              </a:rPr>
              <a:t> </a:t>
            </a:r>
            <a:r>
              <a:rPr lang="en-US" altLang="ko-KR" sz="2800" i="1" dirty="0" err="1">
                <a:solidFill>
                  <a:srgbClr val="FF0000"/>
                </a:solidFill>
              </a:rPr>
              <a:t>prezioso</a:t>
            </a:r>
            <a:r>
              <a:rPr lang="en-US" altLang="ko-KR" sz="2800" i="1" dirty="0">
                <a:solidFill>
                  <a:srgbClr val="FF0000"/>
                </a:solidFill>
              </a:rPr>
              <a:t>" </a:t>
            </a:r>
            <a:r>
              <a:rPr lang="en-US" altLang="ko-KR" sz="2400" i="1" dirty="0"/>
              <a:t>(Rothenberg, 1990, p. 5) </a:t>
            </a:r>
          </a:p>
          <a:p>
            <a:pPr marL="457200" indent="-457200" algn="just">
              <a:buFont typeface="Arial" panose="020B0604020202020204" pitchFamily="34" charset="0"/>
              <a:buChar char="•"/>
            </a:pPr>
            <a:endParaRPr lang="en-US" altLang="ko-KR" sz="2400" i="1" dirty="0"/>
          </a:p>
          <a:p>
            <a:pPr marL="457200" indent="-457200" algn="just">
              <a:buFont typeface="Arial" panose="020B0604020202020204" pitchFamily="34" charset="0"/>
              <a:buChar char="•"/>
            </a:pPr>
            <a:r>
              <a:rPr lang="en-US" altLang="ko-KR" sz="2800" i="1" dirty="0">
                <a:solidFill>
                  <a:srgbClr val="FF0000"/>
                </a:solidFill>
              </a:rPr>
              <a:t>"la </a:t>
            </a:r>
            <a:r>
              <a:rPr lang="en-US" altLang="ko-KR" sz="2800" i="1" dirty="0" err="1">
                <a:solidFill>
                  <a:srgbClr val="FF0000"/>
                </a:solidFill>
              </a:rPr>
              <a:t>creatività</a:t>
            </a:r>
            <a:r>
              <a:rPr lang="en-US" altLang="ko-KR" sz="2800" i="1" dirty="0">
                <a:solidFill>
                  <a:srgbClr val="FF0000"/>
                </a:solidFill>
              </a:rPr>
              <a:t> </a:t>
            </a:r>
            <a:r>
              <a:rPr lang="en-US" altLang="ko-KR" sz="2800" i="1" dirty="0" err="1">
                <a:solidFill>
                  <a:srgbClr val="FF0000"/>
                </a:solidFill>
              </a:rPr>
              <a:t>è</a:t>
            </a:r>
            <a:r>
              <a:rPr lang="en-US" altLang="ko-KR" sz="2800" i="1" dirty="0">
                <a:solidFill>
                  <a:srgbClr val="FF0000"/>
                </a:solidFill>
              </a:rPr>
              <a:t> il </a:t>
            </a:r>
            <a:r>
              <a:rPr lang="en-US" altLang="ko-KR" sz="2800" i="1" dirty="0" err="1">
                <a:solidFill>
                  <a:srgbClr val="FF0000"/>
                </a:solidFill>
              </a:rPr>
              <a:t>processo</a:t>
            </a:r>
            <a:r>
              <a:rPr lang="en-US" altLang="ko-KR" sz="2800" i="1" dirty="0">
                <a:solidFill>
                  <a:srgbClr val="FF0000"/>
                </a:solidFill>
              </a:rPr>
              <a:t> di </a:t>
            </a:r>
            <a:r>
              <a:rPr lang="en-US" altLang="ko-KR" sz="2800" i="1" dirty="0" err="1">
                <a:solidFill>
                  <a:srgbClr val="FF0000"/>
                </a:solidFill>
              </a:rPr>
              <a:t>sviluppo</a:t>
            </a:r>
            <a:r>
              <a:rPr lang="en-US" altLang="ko-KR" sz="2800" i="1" dirty="0">
                <a:solidFill>
                  <a:srgbClr val="FF0000"/>
                </a:solidFill>
              </a:rPr>
              <a:t> di una </a:t>
            </a:r>
            <a:r>
              <a:rPr lang="en-US" altLang="ko-KR" sz="2800" i="1" dirty="0" err="1">
                <a:solidFill>
                  <a:srgbClr val="FF0000"/>
                </a:solidFill>
              </a:rPr>
              <a:t>risposta</a:t>
            </a:r>
            <a:r>
              <a:rPr lang="en-US" altLang="ko-KR" sz="2800" i="1" dirty="0">
                <a:solidFill>
                  <a:srgbClr val="FF0000"/>
                </a:solidFill>
              </a:rPr>
              <a:t> </a:t>
            </a:r>
            <a:r>
              <a:rPr lang="en-US" altLang="ko-KR" sz="2800" i="1" dirty="0" err="1">
                <a:solidFill>
                  <a:srgbClr val="FF0000"/>
                </a:solidFill>
              </a:rPr>
              <a:t>originale</a:t>
            </a:r>
            <a:r>
              <a:rPr lang="en-US" altLang="ko-KR" sz="2800" i="1" dirty="0">
                <a:solidFill>
                  <a:srgbClr val="FF0000"/>
                </a:solidFill>
              </a:rPr>
              <a:t>, </a:t>
            </a:r>
            <a:r>
              <a:rPr lang="en-US" altLang="ko-KR" sz="2800" i="1" dirty="0" err="1">
                <a:solidFill>
                  <a:srgbClr val="FF0000"/>
                </a:solidFill>
              </a:rPr>
              <a:t>nuova</a:t>
            </a:r>
            <a:r>
              <a:rPr lang="en-US" altLang="ko-KR" sz="2800" i="1" dirty="0">
                <a:solidFill>
                  <a:srgbClr val="FF0000"/>
                </a:solidFill>
              </a:rPr>
              <a:t>, ma </a:t>
            </a:r>
            <a:r>
              <a:rPr lang="en-US" altLang="ko-KR" sz="2800" i="1" dirty="0" err="1">
                <a:solidFill>
                  <a:srgbClr val="FF0000"/>
                </a:solidFill>
              </a:rPr>
              <a:t>adeguata</a:t>
            </a:r>
            <a:r>
              <a:rPr lang="en-US" altLang="ko-KR" sz="2800" i="1" dirty="0">
                <a:solidFill>
                  <a:srgbClr val="FF0000"/>
                </a:solidFill>
              </a:rPr>
              <a:t> a un </a:t>
            </a:r>
            <a:r>
              <a:rPr lang="en-US" altLang="ko-KR" sz="2800" i="1" dirty="0" err="1">
                <a:solidFill>
                  <a:srgbClr val="FF0000"/>
                </a:solidFill>
              </a:rPr>
              <a:t>problema</a:t>
            </a:r>
            <a:r>
              <a:rPr lang="en-US" altLang="ko-KR" sz="2800" i="1" dirty="0">
                <a:solidFill>
                  <a:srgbClr val="FF0000"/>
                </a:solidFill>
              </a:rPr>
              <a:t>" </a:t>
            </a:r>
            <a:r>
              <a:rPr lang="en-US" altLang="ko-KR" sz="2400" i="1" dirty="0"/>
              <a:t>(Chaudhary, 2018, p. 171) </a:t>
            </a:r>
            <a:endParaRPr lang="en-US" altLang="ko-KR" sz="2800" i="1" dirty="0"/>
          </a:p>
        </p:txBody>
      </p:sp>
    </p:spTree>
    <p:extLst>
      <p:ext uri="{BB962C8B-B14F-4D97-AF65-F5344CB8AC3E}">
        <p14:creationId xmlns:p14="http://schemas.microsoft.com/office/powerpoint/2010/main" val="1274236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3009531665"/>
              </p:ext>
            </p:extLst>
          </p:nvPr>
        </p:nvGraphicFramePr>
        <p:xfrm>
          <a:off x="938058" y="1948134"/>
          <a:ext cx="16283142"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162300"/>
            <a:ext cx="16206943" cy="3970318"/>
          </a:xfrm>
          <a:prstGeom prst="rect">
            <a:avLst/>
          </a:prstGeom>
          <a:noFill/>
          <a:ln>
            <a:solidFill>
              <a:srgbClr val="E12227"/>
            </a:solidFill>
          </a:ln>
        </p:spPr>
        <p:txBody>
          <a:bodyPr wrap="square" rtlCol="0">
            <a:spAutoFit/>
          </a:bodyPr>
          <a:lstStyle/>
          <a:p>
            <a:pPr algn="just"/>
            <a:endParaRPr lang="hr-HR" altLang="ko-KR" sz="2800" i="1" dirty="0"/>
          </a:p>
          <a:p>
            <a:pPr algn="just"/>
            <a:r>
              <a:rPr lang="en-GB" altLang="ko-KR" sz="2800" i="1" dirty="0"/>
              <a:t>Sternberg e </a:t>
            </a:r>
            <a:r>
              <a:rPr lang="en-GB" altLang="ko-KR" sz="2800" i="1" dirty="0" err="1"/>
              <a:t>Lubart</a:t>
            </a:r>
            <a:r>
              <a:rPr lang="en-GB" altLang="ko-KR" sz="2800" i="1" dirty="0"/>
              <a:t> (1991, 1992) </a:t>
            </a:r>
            <a:r>
              <a:rPr lang="en-GB" altLang="ko-KR" sz="2800" i="1" dirty="0" err="1"/>
              <a:t>hanno</a:t>
            </a:r>
            <a:r>
              <a:rPr lang="en-GB" altLang="ko-KR" sz="2800" i="1" dirty="0"/>
              <a:t> </a:t>
            </a:r>
            <a:r>
              <a:rPr lang="en-GB" altLang="ko-KR" sz="2800" i="1" dirty="0" err="1"/>
              <a:t>proposto</a:t>
            </a:r>
            <a:r>
              <a:rPr lang="en-GB" altLang="ko-KR" sz="2800" i="1" dirty="0"/>
              <a:t> la </a:t>
            </a:r>
            <a:r>
              <a:rPr lang="en-GB" altLang="ko-KR" sz="2800" i="1" dirty="0">
                <a:solidFill>
                  <a:srgbClr val="FF0000"/>
                </a:solidFill>
              </a:rPr>
              <a:t>Teoria </a:t>
            </a:r>
            <a:r>
              <a:rPr lang="en-GB" altLang="ko-KR" sz="2800" i="1" dirty="0" err="1">
                <a:solidFill>
                  <a:srgbClr val="FF0000"/>
                </a:solidFill>
              </a:rPr>
              <a:t>dell'Investimento</a:t>
            </a:r>
            <a:r>
              <a:rPr lang="en-GB" altLang="ko-KR" sz="2800" i="1" dirty="0">
                <a:solidFill>
                  <a:srgbClr val="FF0000"/>
                </a:solidFill>
              </a:rPr>
              <a:t> </a:t>
            </a:r>
            <a:r>
              <a:rPr lang="en-GB" altLang="ko-KR" sz="2800" i="1" dirty="0" err="1">
                <a:solidFill>
                  <a:srgbClr val="FF0000"/>
                </a:solidFill>
              </a:rPr>
              <a:t>della</a:t>
            </a:r>
            <a:r>
              <a:rPr lang="en-GB" altLang="ko-KR" sz="2800" i="1" dirty="0">
                <a:solidFill>
                  <a:srgbClr val="FF0000"/>
                </a:solidFill>
              </a:rPr>
              <a:t> </a:t>
            </a:r>
            <a:r>
              <a:rPr lang="en-GB" altLang="ko-KR" sz="2800" i="1" dirty="0" err="1">
                <a:solidFill>
                  <a:srgbClr val="FF0000"/>
                </a:solidFill>
              </a:rPr>
              <a:t>Creatività</a:t>
            </a:r>
            <a:r>
              <a:rPr lang="en-GB" altLang="ko-KR" sz="2800" i="1" dirty="0"/>
              <a:t>, </a:t>
            </a:r>
            <a:r>
              <a:rPr lang="en-GB" altLang="ko-KR" sz="2800" i="1" dirty="0" err="1"/>
              <a:t>che</a:t>
            </a:r>
            <a:r>
              <a:rPr lang="en-GB" altLang="ko-KR" sz="2800" i="1" dirty="0"/>
              <a:t> </a:t>
            </a:r>
            <a:r>
              <a:rPr lang="en-GB" altLang="ko-KR" sz="2800" i="1" dirty="0" err="1"/>
              <a:t>afferma</a:t>
            </a:r>
            <a:r>
              <a:rPr lang="en-GB" altLang="ko-KR" sz="2800" i="1" dirty="0"/>
              <a:t> </a:t>
            </a:r>
            <a:r>
              <a:rPr lang="en-GB" altLang="ko-KR" sz="2800" i="1" dirty="0" err="1"/>
              <a:t>che</a:t>
            </a:r>
            <a:r>
              <a:rPr lang="en-GB" altLang="ko-KR" sz="2800" i="1" dirty="0"/>
              <a:t> la </a:t>
            </a:r>
            <a:r>
              <a:rPr lang="en-GB" altLang="ko-KR" sz="2800" i="1" dirty="0" err="1"/>
              <a:t>creatività</a:t>
            </a:r>
            <a:r>
              <a:rPr lang="en-GB" altLang="ko-KR" sz="2800" i="1" dirty="0"/>
              <a:t> </a:t>
            </a:r>
            <a:r>
              <a:rPr lang="en-GB" altLang="ko-KR" sz="2800" i="1" dirty="0" err="1"/>
              <a:t>è</a:t>
            </a:r>
            <a:r>
              <a:rPr lang="en-GB" altLang="ko-KR" sz="2800" i="1" dirty="0"/>
              <a:t> in gran </a:t>
            </a:r>
            <a:r>
              <a:rPr lang="en-GB" altLang="ko-KR" sz="2800" i="1" dirty="0" err="1"/>
              <a:t>parte</a:t>
            </a:r>
            <a:r>
              <a:rPr lang="en-GB" altLang="ko-KR" sz="2800" i="1" dirty="0"/>
              <a:t> </a:t>
            </a:r>
            <a:r>
              <a:rPr lang="en-GB" altLang="ko-KR" sz="2800" i="1" dirty="0">
                <a:solidFill>
                  <a:srgbClr val="FF0000"/>
                </a:solidFill>
              </a:rPr>
              <a:t>una </a:t>
            </a:r>
            <a:r>
              <a:rPr lang="en-GB" altLang="ko-KR" sz="2800" i="1" dirty="0" err="1">
                <a:solidFill>
                  <a:srgbClr val="FF0000"/>
                </a:solidFill>
              </a:rPr>
              <a:t>decisione</a:t>
            </a:r>
            <a:r>
              <a:rPr lang="en-GB" altLang="ko-KR" sz="2800" i="1" dirty="0">
                <a:solidFill>
                  <a:srgbClr val="FF0000"/>
                </a:solidFill>
              </a:rPr>
              <a:t> di </a:t>
            </a:r>
            <a:r>
              <a:rPr lang="en-GB" altLang="ko-KR" sz="2800" i="1" dirty="0" err="1">
                <a:solidFill>
                  <a:srgbClr val="FF0000"/>
                </a:solidFill>
              </a:rPr>
              <a:t>comprare</a:t>
            </a:r>
            <a:r>
              <a:rPr lang="en-GB" altLang="ko-KR" sz="2800" i="1" dirty="0">
                <a:solidFill>
                  <a:srgbClr val="FF0000"/>
                </a:solidFill>
              </a:rPr>
              <a:t> a poco e </a:t>
            </a:r>
            <a:r>
              <a:rPr lang="en-GB" altLang="ko-KR" sz="2800" i="1" dirty="0" err="1">
                <a:solidFill>
                  <a:srgbClr val="FF0000"/>
                </a:solidFill>
              </a:rPr>
              <a:t>vendere</a:t>
            </a:r>
            <a:r>
              <a:rPr lang="en-GB" altLang="ko-KR" sz="2800" i="1" dirty="0">
                <a:solidFill>
                  <a:srgbClr val="FF0000"/>
                </a:solidFill>
              </a:rPr>
              <a:t> a tanto </a:t>
            </a:r>
            <a:r>
              <a:rPr lang="en-GB" altLang="ko-KR" sz="2800" i="1" dirty="0" err="1"/>
              <a:t>nel</a:t>
            </a:r>
            <a:r>
              <a:rPr lang="en-GB" altLang="ko-KR" sz="2800" i="1" dirty="0"/>
              <a:t> </a:t>
            </a:r>
            <a:r>
              <a:rPr lang="en-GB" altLang="ko-KR" sz="2800" i="1" dirty="0" err="1"/>
              <a:t>mondo</a:t>
            </a:r>
            <a:r>
              <a:rPr lang="en-GB" altLang="ko-KR" sz="2800" i="1" dirty="0"/>
              <a:t> </a:t>
            </a:r>
            <a:r>
              <a:rPr lang="en-GB" altLang="ko-KR" sz="2800" i="1" dirty="0" err="1"/>
              <a:t>delle</a:t>
            </a:r>
            <a:r>
              <a:rPr lang="en-GB" altLang="ko-KR" sz="2800" i="1" dirty="0"/>
              <a:t> idee. </a:t>
            </a:r>
          </a:p>
          <a:p>
            <a:pPr algn="just"/>
            <a:endParaRPr lang="hr-HR" altLang="ko-KR" sz="2800" i="1" dirty="0"/>
          </a:p>
          <a:p>
            <a:pPr algn="just"/>
            <a:r>
              <a:rPr lang="en-GB" altLang="ko-KR" sz="2800" i="1" dirty="0"/>
              <a:t>Le </a:t>
            </a:r>
            <a:r>
              <a:rPr lang="en-GB" altLang="ko-KR" sz="2800" i="1" dirty="0" err="1"/>
              <a:t>persone</a:t>
            </a:r>
            <a:r>
              <a:rPr lang="en-GB" altLang="ko-KR" sz="2800" i="1" dirty="0"/>
              <a:t> creative, come </a:t>
            </a:r>
            <a:r>
              <a:rPr lang="en-GB" altLang="ko-KR" sz="2800" i="1" dirty="0" err="1"/>
              <a:t>i</a:t>
            </a:r>
            <a:r>
              <a:rPr lang="en-GB" altLang="ko-KR" sz="2800" i="1" dirty="0"/>
              <a:t> </a:t>
            </a:r>
            <a:r>
              <a:rPr lang="en-GB" altLang="ko-KR" sz="2800" i="1" dirty="0" err="1"/>
              <a:t>buoni</a:t>
            </a:r>
            <a:r>
              <a:rPr lang="en-GB" altLang="ko-KR" sz="2800" i="1" dirty="0"/>
              <a:t> </a:t>
            </a:r>
            <a:r>
              <a:rPr lang="en-GB" altLang="ko-KR" sz="2800" i="1" dirty="0" err="1">
                <a:solidFill>
                  <a:srgbClr val="FF0000"/>
                </a:solidFill>
              </a:rPr>
              <a:t>investitori</a:t>
            </a:r>
            <a:r>
              <a:rPr lang="en-GB" altLang="ko-KR" sz="2800" i="1" dirty="0"/>
              <a:t>, </a:t>
            </a:r>
            <a:r>
              <a:rPr lang="en-GB" altLang="ko-KR" sz="2800" i="1" dirty="0" err="1"/>
              <a:t>sviluppano</a:t>
            </a:r>
            <a:r>
              <a:rPr lang="en-GB" altLang="ko-KR" sz="2800" i="1" dirty="0"/>
              <a:t> idee </a:t>
            </a:r>
            <a:r>
              <a:rPr lang="en-GB" altLang="ko-KR" sz="2800" i="1" dirty="0" err="1"/>
              <a:t>che</a:t>
            </a:r>
            <a:r>
              <a:rPr lang="en-GB" altLang="ko-KR" sz="2800" i="1" dirty="0"/>
              <a:t> </a:t>
            </a:r>
            <a:r>
              <a:rPr lang="en-GB" altLang="ko-KR" sz="2800" i="1" dirty="0" err="1"/>
              <a:t>sono</a:t>
            </a:r>
            <a:r>
              <a:rPr lang="en-GB" altLang="ko-KR" sz="2800" i="1" dirty="0"/>
              <a:t> considerate </a:t>
            </a:r>
            <a:r>
              <a:rPr lang="en-GB" altLang="ko-KR" sz="2800" i="1" dirty="0" err="1"/>
              <a:t>nuove</a:t>
            </a:r>
            <a:r>
              <a:rPr lang="en-GB" altLang="ko-KR" sz="2800" i="1" dirty="0"/>
              <a:t>, e </a:t>
            </a:r>
            <a:r>
              <a:rPr lang="en-GB" altLang="ko-KR" sz="2800" i="1" dirty="0" err="1"/>
              <a:t>forse</a:t>
            </a:r>
            <a:r>
              <a:rPr lang="en-GB" altLang="ko-KR" sz="2800" i="1" dirty="0"/>
              <a:t> </a:t>
            </a:r>
            <a:r>
              <a:rPr lang="en-GB" altLang="ko-KR" sz="2800" i="1" dirty="0" err="1"/>
              <a:t>anche</a:t>
            </a:r>
            <a:r>
              <a:rPr lang="en-GB" altLang="ko-KR" sz="2800" i="1" dirty="0"/>
              <a:t> un po' </a:t>
            </a:r>
            <a:r>
              <a:rPr lang="en-GB" altLang="ko-KR" sz="2800" i="1" dirty="0" err="1"/>
              <a:t>ridicole</a:t>
            </a:r>
            <a:r>
              <a:rPr lang="en-GB" altLang="ko-KR" sz="2800" i="1" dirty="0"/>
              <a:t> al </a:t>
            </a:r>
            <a:r>
              <a:rPr lang="en-GB" altLang="ko-KR" sz="2800" i="1" dirty="0" err="1"/>
              <a:t>momento</a:t>
            </a:r>
            <a:r>
              <a:rPr lang="en-GB" altLang="ko-KR" sz="2800" i="1" dirty="0"/>
              <a:t>, </a:t>
            </a:r>
            <a:r>
              <a:rPr lang="en-GB" altLang="ko-KR" sz="2800" i="1" dirty="0" err="1"/>
              <a:t>cioè</a:t>
            </a:r>
            <a:r>
              <a:rPr lang="en-GB" altLang="ko-KR" sz="2800" i="1" dirty="0"/>
              <a:t> </a:t>
            </a:r>
            <a:r>
              <a:rPr lang="en-GB" altLang="ko-KR" sz="2800" i="1" dirty="0">
                <a:solidFill>
                  <a:srgbClr val="FF0000"/>
                </a:solidFill>
              </a:rPr>
              <a:t>"</a:t>
            </a:r>
            <a:r>
              <a:rPr lang="en-GB" altLang="ko-KR" sz="2800" i="1" dirty="0" err="1">
                <a:solidFill>
                  <a:srgbClr val="FF0000"/>
                </a:solidFill>
              </a:rPr>
              <a:t>comprano</a:t>
            </a:r>
            <a:r>
              <a:rPr lang="en-GB" altLang="ko-KR" sz="2800" i="1" dirty="0">
                <a:solidFill>
                  <a:srgbClr val="FF0000"/>
                </a:solidFill>
              </a:rPr>
              <a:t> a poco"</a:t>
            </a:r>
            <a:r>
              <a:rPr lang="en-GB" altLang="ko-KR" sz="2800" i="1" dirty="0"/>
              <a:t>.</a:t>
            </a:r>
            <a:endParaRPr lang="en-GB" altLang="ko-KR" sz="2800" i="1" dirty="0">
              <a:solidFill>
                <a:srgbClr val="FF0000"/>
              </a:solidFill>
            </a:endParaRPr>
          </a:p>
          <a:p>
            <a:pPr algn="just"/>
            <a:endParaRPr lang="en-GB" altLang="ko-KR" sz="2800" i="1" dirty="0">
              <a:solidFill>
                <a:srgbClr val="E12227"/>
              </a:solidFill>
            </a:endParaRPr>
          </a:p>
          <a:p>
            <a:pPr algn="just"/>
            <a:r>
              <a:rPr lang="en-GB" altLang="ko-KR" sz="2800" i="1" dirty="0"/>
              <a:t>Una volta </a:t>
            </a:r>
            <a:r>
              <a:rPr lang="en-GB" altLang="ko-KR" sz="2800" i="1" dirty="0" err="1"/>
              <a:t>che</a:t>
            </a:r>
            <a:r>
              <a:rPr lang="en-GB" altLang="ko-KR" sz="2800" i="1" dirty="0"/>
              <a:t> le </a:t>
            </a:r>
            <a:r>
              <a:rPr lang="en-GB" altLang="ko-KR" sz="2800" i="1" dirty="0" err="1"/>
              <a:t>loro</a:t>
            </a:r>
            <a:r>
              <a:rPr lang="en-GB" altLang="ko-KR" sz="2800" i="1" dirty="0"/>
              <a:t> idee </a:t>
            </a:r>
            <a:r>
              <a:rPr lang="en-GB" altLang="ko-KR" sz="2800" i="1" dirty="0" err="1"/>
              <a:t>hanno</a:t>
            </a:r>
            <a:r>
              <a:rPr lang="en-GB" altLang="ko-KR" sz="2800" i="1" dirty="0"/>
              <a:t> </a:t>
            </a:r>
            <a:r>
              <a:rPr lang="en-GB" altLang="ko-KR" sz="2800" i="1" dirty="0" err="1"/>
              <a:t>ottenuto</a:t>
            </a:r>
            <a:r>
              <a:rPr lang="en-GB" altLang="ko-KR" sz="2800" i="1" dirty="0"/>
              <a:t> una </a:t>
            </a:r>
            <a:r>
              <a:rPr lang="en-GB" altLang="ko-KR" sz="2800" i="1" dirty="0" err="1"/>
              <a:t>certa</a:t>
            </a:r>
            <a:r>
              <a:rPr lang="en-GB" altLang="ko-KR" sz="2800" i="1" dirty="0"/>
              <a:t> </a:t>
            </a:r>
            <a:r>
              <a:rPr lang="en-GB" altLang="ko-KR" sz="2800" i="1" dirty="0" err="1"/>
              <a:t>accettazione</a:t>
            </a:r>
            <a:r>
              <a:rPr lang="en-GB" altLang="ko-KR" sz="2800" i="1" dirty="0"/>
              <a:t>, </a:t>
            </a:r>
            <a:r>
              <a:rPr lang="en-GB" altLang="ko-KR" sz="2800" i="1" dirty="0" err="1"/>
              <a:t>i</a:t>
            </a:r>
            <a:r>
              <a:rPr lang="en-GB" altLang="ko-KR" sz="2800" i="1" dirty="0"/>
              <a:t> </a:t>
            </a:r>
            <a:r>
              <a:rPr lang="en-GB" altLang="ko-KR" sz="2800" i="1" dirty="0" err="1"/>
              <a:t>creativi</a:t>
            </a:r>
            <a:r>
              <a:rPr lang="en-GB" altLang="ko-KR" sz="2800" i="1" dirty="0"/>
              <a:t> </a:t>
            </a:r>
            <a:r>
              <a:rPr lang="en-GB" altLang="ko-KR" sz="2800" i="1" dirty="0">
                <a:solidFill>
                  <a:srgbClr val="FF0000"/>
                </a:solidFill>
              </a:rPr>
              <a:t>"</a:t>
            </a:r>
            <a:r>
              <a:rPr lang="en-GB" altLang="ko-KR" sz="2800" i="1" dirty="0" err="1">
                <a:solidFill>
                  <a:srgbClr val="FF0000"/>
                </a:solidFill>
              </a:rPr>
              <a:t>vendono</a:t>
            </a:r>
            <a:r>
              <a:rPr lang="en-GB" altLang="ko-KR" sz="2800" i="1" dirty="0">
                <a:solidFill>
                  <a:srgbClr val="FF0000"/>
                </a:solidFill>
              </a:rPr>
              <a:t> a tanto"</a:t>
            </a:r>
            <a:r>
              <a:rPr lang="en-GB" altLang="ko-KR" sz="2800" i="1" dirty="0"/>
              <a:t>, </a:t>
            </a:r>
            <a:r>
              <a:rPr lang="en-GB" altLang="ko-KR" sz="2800" i="1" dirty="0" err="1"/>
              <a:t>raccolgono</a:t>
            </a:r>
            <a:r>
              <a:rPr lang="en-GB" altLang="ko-KR" sz="2800" i="1" dirty="0"/>
              <a:t> </a:t>
            </a:r>
            <a:r>
              <a:rPr lang="en-GB" altLang="ko-KR" sz="2800" i="1" dirty="0" err="1"/>
              <a:t>i</a:t>
            </a:r>
            <a:r>
              <a:rPr lang="en-GB" altLang="ko-KR" sz="2800" i="1" dirty="0"/>
              <a:t> </a:t>
            </a:r>
            <a:r>
              <a:rPr lang="en-GB" altLang="ko-KR" sz="2800" i="1" dirty="0" err="1"/>
              <a:t>profitti</a:t>
            </a:r>
            <a:r>
              <a:rPr lang="en-GB" altLang="ko-KR" sz="2800" i="1" dirty="0"/>
              <a:t> </a:t>
            </a:r>
            <a:r>
              <a:rPr lang="en-GB" altLang="ko-KR" sz="2800" i="1" dirty="0" err="1"/>
              <a:t>della</a:t>
            </a:r>
            <a:r>
              <a:rPr lang="en-GB" altLang="ko-KR" sz="2800" i="1" dirty="0"/>
              <a:t> </a:t>
            </a:r>
            <a:r>
              <a:rPr lang="en-GB" altLang="ko-KR" sz="2800" i="1" dirty="0" err="1"/>
              <a:t>loro</a:t>
            </a:r>
            <a:r>
              <a:rPr lang="en-GB" altLang="ko-KR" sz="2800" i="1" dirty="0"/>
              <a:t> </a:t>
            </a:r>
            <a:r>
              <a:rPr lang="en-GB" altLang="ko-KR" sz="2800" i="1" dirty="0" err="1"/>
              <a:t>buona</a:t>
            </a:r>
            <a:r>
              <a:rPr lang="en-GB" altLang="ko-KR" sz="2800" i="1" dirty="0"/>
              <a:t> idea e </a:t>
            </a:r>
            <a:r>
              <a:rPr lang="en-GB" altLang="ko-KR" sz="2800" i="1" dirty="0" err="1"/>
              <a:t>passano</a:t>
            </a:r>
            <a:r>
              <a:rPr lang="en-GB" altLang="ko-KR" sz="2800" i="1" dirty="0"/>
              <a:t> </a:t>
            </a:r>
            <a:r>
              <a:rPr lang="en-GB" altLang="ko-KR" sz="2800" i="1" dirty="0" err="1"/>
              <a:t>alla</a:t>
            </a:r>
            <a:r>
              <a:rPr lang="en-GB" altLang="ko-KR" sz="2800" i="1" dirty="0"/>
              <a:t> </a:t>
            </a:r>
            <a:r>
              <a:rPr lang="en-GB" altLang="ko-KR" sz="2800" i="1" dirty="0" err="1"/>
              <a:t>prossima</a:t>
            </a:r>
            <a:r>
              <a:rPr lang="en-GB" altLang="ko-KR" sz="2800" i="1" dirty="0"/>
              <a:t> idea </a:t>
            </a:r>
            <a:r>
              <a:rPr lang="en-GB" altLang="ko-KR" sz="2800" i="1" dirty="0" err="1"/>
              <a:t>impopolare</a:t>
            </a:r>
            <a:r>
              <a:rPr lang="en-GB" altLang="ko-KR" sz="2800" i="1" dirty="0"/>
              <a:t>.</a:t>
            </a:r>
          </a:p>
        </p:txBody>
      </p:sp>
    </p:spTree>
    <p:extLst>
      <p:ext uri="{BB962C8B-B14F-4D97-AF65-F5344CB8AC3E}">
        <p14:creationId xmlns:p14="http://schemas.microsoft.com/office/powerpoint/2010/main" val="350763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699508781"/>
              </p:ext>
            </p:extLst>
          </p:nvPr>
        </p:nvGraphicFramePr>
        <p:xfrm>
          <a:off x="938056" y="1514983"/>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6" name="Diagram 5"/>
          <p:cNvGraphicFramePr/>
          <p:nvPr>
            <p:extLst>
              <p:ext uri="{D42A27DB-BD31-4B8C-83A1-F6EECF244321}">
                <p14:modId xmlns:p14="http://schemas.microsoft.com/office/powerpoint/2010/main" val="3732671423"/>
              </p:ext>
            </p:extLst>
          </p:nvPr>
        </p:nvGraphicFramePr>
        <p:xfrm>
          <a:off x="938054" y="3024919"/>
          <a:ext cx="16130746"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6841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1898270861"/>
              </p:ext>
            </p:extLst>
          </p:nvPr>
        </p:nvGraphicFramePr>
        <p:xfrm>
          <a:off x="581207" y="1579668"/>
          <a:ext cx="16913698"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2632140183"/>
              </p:ext>
            </p:extLst>
          </p:nvPr>
        </p:nvGraphicFramePr>
        <p:xfrm>
          <a:off x="938056" y="2882019"/>
          <a:ext cx="16200000" cy="52973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09455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5250</TotalTime>
  <Words>4942</Words>
  <Application>Microsoft Macintosh PowerPoint</Application>
  <PresentationFormat>Personalizzato</PresentationFormat>
  <Paragraphs>454</Paragraphs>
  <Slides>37</Slides>
  <Notes>33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37</vt:i4>
      </vt:variant>
    </vt:vector>
  </HeadingPairs>
  <TitlesOfParts>
    <vt:vector size="45" baseType="lpstr">
      <vt:lpstr>Arial</vt:lpstr>
      <vt:lpstr>Calibri</vt:lpstr>
      <vt:lpstr>Tahoma</vt:lpstr>
      <vt:lpstr>Times New Roman</vt:lpstr>
      <vt:lpstr>Wingdings</vt:lpstr>
      <vt:lpstr>YADLjI9qxTA 0</vt:lpstr>
      <vt:lpstr>Office Theme</vt:lpstr>
      <vt:lpstr>1_Office Theme</vt:lpstr>
      <vt:lpstr>Presentazione standard di PowerPoint</vt:lpstr>
      <vt:lpstr>Obbiettivi</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Andrea Verratti</cp:lastModifiedBy>
  <cp:revision>251</cp:revision>
  <dcterms:created xsi:type="dcterms:W3CDTF">2021-03-19T11:51:00Z</dcterms:created>
  <dcterms:modified xsi:type="dcterms:W3CDTF">2022-01-29T13:14:00Z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