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8"/>
  </p:notesMasterIdLst>
  <p:sldIdLst>
    <p:sldId id="269" r:id="rId3"/>
    <p:sldId id="257" r:id="rId4"/>
    <p:sldId id="273" r:id="rId5"/>
    <p:sldId id="26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270" r:id="rId3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3255"/>
    <a:srgbClr val="E12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>
      <p:cViewPr varScale="1">
        <p:scale>
          <a:sx n="69" d="100"/>
          <a:sy n="69" d="100"/>
        </p:scale>
        <p:origin x="920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13640-A9D7-4474-A8EE-605C28A1E708}" type="datetimeFigureOut">
              <a:rPr lang="es-ES" smtClean="0"/>
              <a:t>4/2/22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2E4B-9468-4FDF-9F87-37DCA28F10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64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9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0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546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1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57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484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92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92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02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9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5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27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33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04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26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939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650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98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181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605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51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5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78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38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67A38-6BE8-48B4-8B8F-3257C75110C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7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9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5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0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5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1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5AF86-9181-4709-A4AD-865EAD2937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77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337761"/>
            <a:ext cx="2320925" cy="2949575"/>
          </a:xfrm>
          <a:custGeom>
            <a:avLst/>
            <a:gdLst/>
            <a:ahLst/>
            <a:cxnLst/>
            <a:rect l="l" t="t" r="r" b="b"/>
            <a:pathLst>
              <a:path w="2320925" h="2949575">
                <a:moveTo>
                  <a:pt x="2320748" y="2949238"/>
                </a:moveTo>
                <a:lnTo>
                  <a:pt x="0" y="2949238"/>
                </a:lnTo>
                <a:lnTo>
                  <a:pt x="0" y="0"/>
                </a:lnTo>
                <a:lnTo>
                  <a:pt x="2320748" y="2320062"/>
                </a:lnTo>
                <a:lnTo>
                  <a:pt x="2320748" y="2949238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2377571"/>
            <a:ext cx="6762749" cy="32480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919664" y="0"/>
            <a:ext cx="1333500" cy="10287000"/>
          </a:xfrm>
          <a:custGeom>
            <a:avLst/>
            <a:gdLst/>
            <a:ahLst/>
            <a:cxnLst/>
            <a:rect l="l" t="t" r="r" b="b"/>
            <a:pathLst>
              <a:path w="1333500" h="10287000">
                <a:moveTo>
                  <a:pt x="13334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333499" y="0"/>
                </a:lnTo>
                <a:lnTo>
                  <a:pt x="1333499" y="10286999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9574"/>
            <a:ext cx="5175250" cy="8507730"/>
          </a:xfrm>
          <a:custGeom>
            <a:avLst/>
            <a:gdLst/>
            <a:ahLst/>
            <a:cxnLst/>
            <a:rect l="l" t="t" r="r" b="b"/>
            <a:pathLst>
              <a:path w="5175250" h="8507730">
                <a:moveTo>
                  <a:pt x="2320747" y="2320061"/>
                </a:moveTo>
                <a:lnTo>
                  <a:pt x="0" y="0"/>
                </a:lnTo>
                <a:lnTo>
                  <a:pt x="0" y="5162562"/>
                </a:lnTo>
                <a:lnTo>
                  <a:pt x="2320747" y="7482611"/>
                </a:lnTo>
                <a:lnTo>
                  <a:pt x="2320747" y="2320061"/>
                </a:lnTo>
                <a:close/>
              </a:path>
              <a:path w="5175250" h="8507730">
                <a:moveTo>
                  <a:pt x="5175148" y="5134191"/>
                </a:moveTo>
                <a:lnTo>
                  <a:pt x="2593111" y="2552928"/>
                </a:lnTo>
                <a:lnTo>
                  <a:pt x="2593111" y="7715491"/>
                </a:lnTo>
                <a:lnTo>
                  <a:pt x="3385299" y="8507438"/>
                </a:lnTo>
                <a:lnTo>
                  <a:pt x="5175148" y="8507438"/>
                </a:lnTo>
                <a:lnTo>
                  <a:pt x="5175148" y="5134191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61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52D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52D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337763"/>
            <a:ext cx="2320925" cy="2949575"/>
          </a:xfrm>
          <a:custGeom>
            <a:avLst/>
            <a:gdLst/>
            <a:ahLst/>
            <a:cxnLst/>
            <a:rect l="l" t="t" r="r" b="b"/>
            <a:pathLst>
              <a:path w="2320925" h="2949575">
                <a:moveTo>
                  <a:pt x="2320748" y="2949236"/>
                </a:moveTo>
                <a:lnTo>
                  <a:pt x="0" y="2949236"/>
                </a:lnTo>
                <a:lnTo>
                  <a:pt x="0" y="0"/>
                </a:lnTo>
                <a:lnTo>
                  <a:pt x="2320748" y="2320062"/>
                </a:lnTo>
                <a:lnTo>
                  <a:pt x="2320748" y="2949236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19664" y="3"/>
            <a:ext cx="1333500" cy="10287000"/>
          </a:xfrm>
          <a:custGeom>
            <a:avLst/>
            <a:gdLst/>
            <a:ahLst/>
            <a:cxnLst/>
            <a:rect l="l" t="t" r="r" b="b"/>
            <a:pathLst>
              <a:path w="1333500" h="10287000">
                <a:moveTo>
                  <a:pt x="13334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333499" y="0"/>
                </a:lnTo>
                <a:lnTo>
                  <a:pt x="1333499" y="10286999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779586"/>
            <a:ext cx="5175250" cy="8507730"/>
          </a:xfrm>
          <a:custGeom>
            <a:avLst/>
            <a:gdLst/>
            <a:ahLst/>
            <a:cxnLst/>
            <a:rect l="l" t="t" r="r" b="b"/>
            <a:pathLst>
              <a:path w="5175250" h="8507730">
                <a:moveTo>
                  <a:pt x="2320747" y="2320061"/>
                </a:moveTo>
                <a:lnTo>
                  <a:pt x="0" y="0"/>
                </a:lnTo>
                <a:lnTo>
                  <a:pt x="0" y="5162550"/>
                </a:lnTo>
                <a:lnTo>
                  <a:pt x="2320747" y="7482611"/>
                </a:lnTo>
                <a:lnTo>
                  <a:pt x="2320747" y="2320061"/>
                </a:lnTo>
                <a:close/>
              </a:path>
              <a:path w="5175250" h="8507730">
                <a:moveTo>
                  <a:pt x="5175148" y="5134191"/>
                </a:moveTo>
                <a:lnTo>
                  <a:pt x="2593111" y="2552916"/>
                </a:lnTo>
                <a:lnTo>
                  <a:pt x="2593111" y="7715478"/>
                </a:lnTo>
                <a:lnTo>
                  <a:pt x="3385299" y="8507425"/>
                </a:lnTo>
                <a:lnTo>
                  <a:pt x="5175148" y="8507425"/>
                </a:lnTo>
                <a:lnTo>
                  <a:pt x="5175148" y="513419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52D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337761"/>
            <a:ext cx="2320925" cy="2949575"/>
          </a:xfrm>
          <a:custGeom>
            <a:avLst/>
            <a:gdLst/>
            <a:ahLst/>
            <a:cxnLst/>
            <a:rect l="l" t="t" r="r" b="b"/>
            <a:pathLst>
              <a:path w="2320925" h="2949575">
                <a:moveTo>
                  <a:pt x="2320748" y="2949238"/>
                </a:moveTo>
                <a:lnTo>
                  <a:pt x="0" y="2949238"/>
                </a:lnTo>
                <a:lnTo>
                  <a:pt x="0" y="0"/>
                </a:lnTo>
                <a:lnTo>
                  <a:pt x="2320748" y="2320062"/>
                </a:lnTo>
                <a:lnTo>
                  <a:pt x="2320748" y="2949238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2377571"/>
            <a:ext cx="6762749" cy="32480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919664" y="0"/>
            <a:ext cx="1333500" cy="10287000"/>
          </a:xfrm>
          <a:custGeom>
            <a:avLst/>
            <a:gdLst/>
            <a:ahLst/>
            <a:cxnLst/>
            <a:rect l="l" t="t" r="r" b="b"/>
            <a:pathLst>
              <a:path w="1333500" h="10287000">
                <a:moveTo>
                  <a:pt x="13334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333499" y="0"/>
                </a:lnTo>
                <a:lnTo>
                  <a:pt x="1333499" y="10286999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9574"/>
            <a:ext cx="5175250" cy="8507730"/>
          </a:xfrm>
          <a:custGeom>
            <a:avLst/>
            <a:gdLst/>
            <a:ahLst/>
            <a:cxnLst/>
            <a:rect l="l" t="t" r="r" b="b"/>
            <a:pathLst>
              <a:path w="5175250" h="8507730">
                <a:moveTo>
                  <a:pt x="2320747" y="2320061"/>
                </a:moveTo>
                <a:lnTo>
                  <a:pt x="0" y="0"/>
                </a:lnTo>
                <a:lnTo>
                  <a:pt x="0" y="5162562"/>
                </a:lnTo>
                <a:lnTo>
                  <a:pt x="2320747" y="7482611"/>
                </a:lnTo>
                <a:lnTo>
                  <a:pt x="2320747" y="2320061"/>
                </a:lnTo>
                <a:close/>
              </a:path>
              <a:path w="5175250" h="8507730">
                <a:moveTo>
                  <a:pt x="5175148" y="5134191"/>
                </a:moveTo>
                <a:lnTo>
                  <a:pt x="2593111" y="2552928"/>
                </a:lnTo>
                <a:lnTo>
                  <a:pt x="2593111" y="7715491"/>
                </a:lnTo>
                <a:lnTo>
                  <a:pt x="3385299" y="8507438"/>
                </a:lnTo>
                <a:lnTo>
                  <a:pt x="5175148" y="8507438"/>
                </a:lnTo>
                <a:lnTo>
                  <a:pt x="5175148" y="513419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69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52D5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52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52D5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22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337763"/>
            <a:ext cx="2320925" cy="2949575"/>
          </a:xfrm>
          <a:custGeom>
            <a:avLst/>
            <a:gdLst/>
            <a:ahLst/>
            <a:cxnLst/>
            <a:rect l="l" t="t" r="r" b="b"/>
            <a:pathLst>
              <a:path w="2320925" h="2949575">
                <a:moveTo>
                  <a:pt x="2320748" y="2949236"/>
                </a:moveTo>
                <a:lnTo>
                  <a:pt x="0" y="2949236"/>
                </a:lnTo>
                <a:lnTo>
                  <a:pt x="0" y="0"/>
                </a:lnTo>
                <a:lnTo>
                  <a:pt x="2320748" y="2320062"/>
                </a:lnTo>
                <a:lnTo>
                  <a:pt x="2320748" y="2949236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19664" y="3"/>
            <a:ext cx="1333500" cy="10287000"/>
          </a:xfrm>
          <a:custGeom>
            <a:avLst/>
            <a:gdLst/>
            <a:ahLst/>
            <a:cxnLst/>
            <a:rect l="l" t="t" r="r" b="b"/>
            <a:pathLst>
              <a:path w="1333500" h="10287000">
                <a:moveTo>
                  <a:pt x="13334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333499" y="0"/>
                </a:lnTo>
                <a:lnTo>
                  <a:pt x="1333499" y="10286999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779586"/>
            <a:ext cx="5175250" cy="8507730"/>
          </a:xfrm>
          <a:custGeom>
            <a:avLst/>
            <a:gdLst/>
            <a:ahLst/>
            <a:cxnLst/>
            <a:rect l="l" t="t" r="r" b="b"/>
            <a:pathLst>
              <a:path w="5175250" h="8507730">
                <a:moveTo>
                  <a:pt x="2320747" y="2320061"/>
                </a:moveTo>
                <a:lnTo>
                  <a:pt x="0" y="0"/>
                </a:lnTo>
                <a:lnTo>
                  <a:pt x="0" y="5162550"/>
                </a:lnTo>
                <a:lnTo>
                  <a:pt x="2320747" y="7482611"/>
                </a:lnTo>
                <a:lnTo>
                  <a:pt x="2320747" y="2320061"/>
                </a:lnTo>
                <a:close/>
              </a:path>
              <a:path w="5175250" h="8507730">
                <a:moveTo>
                  <a:pt x="5175148" y="5134191"/>
                </a:moveTo>
                <a:lnTo>
                  <a:pt x="2593111" y="2552916"/>
                </a:lnTo>
                <a:lnTo>
                  <a:pt x="2593111" y="7715478"/>
                </a:lnTo>
                <a:lnTo>
                  <a:pt x="3385299" y="8507425"/>
                </a:lnTo>
                <a:lnTo>
                  <a:pt x="5175148" y="8507425"/>
                </a:lnTo>
                <a:lnTo>
                  <a:pt x="5175148" y="5134191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0720" y="9572870"/>
            <a:ext cx="11740249" cy="5299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52D5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511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512721"/>
            <a:ext cx="18288000" cy="1771650"/>
          </a:xfrm>
          <a:custGeom>
            <a:avLst/>
            <a:gdLst/>
            <a:ahLst/>
            <a:cxnLst/>
            <a:rect l="l" t="t" r="r" b="b"/>
            <a:pathLst>
              <a:path w="18288000" h="1771650">
                <a:moveTo>
                  <a:pt x="18287998" y="1771649"/>
                </a:moveTo>
                <a:lnTo>
                  <a:pt x="0" y="17716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71649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620321" y="8482166"/>
            <a:ext cx="2223770" cy="1797050"/>
          </a:xfrm>
          <a:custGeom>
            <a:avLst/>
            <a:gdLst/>
            <a:ahLst/>
            <a:cxnLst/>
            <a:rect l="l" t="t" r="r" b="b"/>
            <a:pathLst>
              <a:path w="2223769" h="1797050">
                <a:moveTo>
                  <a:pt x="1235377" y="1796644"/>
                </a:moveTo>
                <a:lnTo>
                  <a:pt x="0" y="1796644"/>
                </a:lnTo>
                <a:lnTo>
                  <a:pt x="988123" y="898544"/>
                </a:lnTo>
                <a:lnTo>
                  <a:pt x="0" y="0"/>
                </a:lnTo>
                <a:lnTo>
                  <a:pt x="1235377" y="0"/>
                </a:lnTo>
                <a:lnTo>
                  <a:pt x="2223501" y="898544"/>
                </a:lnTo>
                <a:lnTo>
                  <a:pt x="1235377" y="1796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22659" y="8517270"/>
            <a:ext cx="6817359" cy="1769745"/>
          </a:xfrm>
          <a:custGeom>
            <a:avLst/>
            <a:gdLst/>
            <a:ahLst/>
            <a:cxnLst/>
            <a:rect l="l" t="t" r="r" b="b"/>
            <a:pathLst>
              <a:path w="6817359" h="1769745">
                <a:moveTo>
                  <a:pt x="6817229" y="0"/>
                </a:moveTo>
                <a:lnTo>
                  <a:pt x="5048259" y="1769728"/>
                </a:lnTo>
                <a:lnTo>
                  <a:pt x="0" y="1769728"/>
                </a:lnTo>
                <a:lnTo>
                  <a:pt x="1768979" y="0"/>
                </a:lnTo>
                <a:lnTo>
                  <a:pt x="6817229" y="0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0045" y="3861156"/>
            <a:ext cx="10747908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512721"/>
            <a:ext cx="18288000" cy="1771650"/>
          </a:xfrm>
          <a:custGeom>
            <a:avLst/>
            <a:gdLst/>
            <a:ahLst/>
            <a:cxnLst/>
            <a:rect l="l" t="t" r="r" b="b"/>
            <a:pathLst>
              <a:path w="18288000" h="1771650">
                <a:moveTo>
                  <a:pt x="18287998" y="1771649"/>
                </a:moveTo>
                <a:lnTo>
                  <a:pt x="0" y="17716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71649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9657" y="8521585"/>
            <a:ext cx="7934325" cy="1765935"/>
          </a:xfrm>
          <a:custGeom>
            <a:avLst/>
            <a:gdLst/>
            <a:ahLst/>
            <a:cxnLst/>
            <a:rect l="l" t="t" r="r" b="b"/>
            <a:pathLst>
              <a:path w="7934325" h="1765934">
                <a:moveTo>
                  <a:pt x="0" y="0"/>
                </a:moveTo>
                <a:lnTo>
                  <a:pt x="7934323" y="0"/>
                </a:lnTo>
                <a:lnTo>
                  <a:pt x="7910915" y="41690"/>
                </a:lnTo>
                <a:lnTo>
                  <a:pt x="7887081" y="83107"/>
                </a:lnTo>
                <a:lnTo>
                  <a:pt x="7862825" y="124248"/>
                </a:lnTo>
                <a:lnTo>
                  <a:pt x="7838151" y="165111"/>
                </a:lnTo>
                <a:lnTo>
                  <a:pt x="7813060" y="205691"/>
                </a:lnTo>
                <a:lnTo>
                  <a:pt x="7787556" y="245987"/>
                </a:lnTo>
                <a:lnTo>
                  <a:pt x="7761642" y="285994"/>
                </a:lnTo>
                <a:lnTo>
                  <a:pt x="7735320" y="325711"/>
                </a:lnTo>
                <a:lnTo>
                  <a:pt x="7708595" y="365134"/>
                </a:lnTo>
                <a:lnTo>
                  <a:pt x="7681468" y="404260"/>
                </a:lnTo>
                <a:lnTo>
                  <a:pt x="7653942" y="443086"/>
                </a:lnTo>
                <a:lnTo>
                  <a:pt x="7626021" y="481610"/>
                </a:lnTo>
                <a:lnTo>
                  <a:pt x="7597708" y="519828"/>
                </a:lnTo>
                <a:lnTo>
                  <a:pt x="7569005" y="557737"/>
                </a:lnTo>
                <a:lnTo>
                  <a:pt x="7539915" y="595335"/>
                </a:lnTo>
                <a:lnTo>
                  <a:pt x="7510442" y="632618"/>
                </a:lnTo>
                <a:lnTo>
                  <a:pt x="7480588" y="669584"/>
                </a:lnTo>
                <a:lnTo>
                  <a:pt x="7450357" y="706229"/>
                </a:lnTo>
                <a:lnTo>
                  <a:pt x="7419751" y="742551"/>
                </a:lnTo>
                <a:lnTo>
                  <a:pt x="7388772" y="778546"/>
                </a:lnTo>
                <a:lnTo>
                  <a:pt x="7357425" y="814212"/>
                </a:lnTo>
                <a:lnTo>
                  <a:pt x="7325712" y="849546"/>
                </a:lnTo>
                <a:lnTo>
                  <a:pt x="7293636" y="884545"/>
                </a:lnTo>
                <a:lnTo>
                  <a:pt x="7261200" y="919205"/>
                </a:lnTo>
                <a:lnTo>
                  <a:pt x="7228407" y="953524"/>
                </a:lnTo>
                <a:lnTo>
                  <a:pt x="7195260" y="987498"/>
                </a:lnTo>
                <a:lnTo>
                  <a:pt x="7161762" y="1021126"/>
                </a:lnTo>
                <a:lnTo>
                  <a:pt x="7127915" y="1054404"/>
                </a:lnTo>
                <a:lnTo>
                  <a:pt x="7093724" y="1087328"/>
                </a:lnTo>
                <a:lnTo>
                  <a:pt x="7059189" y="1119896"/>
                </a:lnTo>
                <a:lnTo>
                  <a:pt x="7024316" y="1152106"/>
                </a:lnTo>
                <a:lnTo>
                  <a:pt x="6989106" y="1183953"/>
                </a:lnTo>
                <a:lnTo>
                  <a:pt x="6953563" y="1215436"/>
                </a:lnTo>
                <a:lnTo>
                  <a:pt x="6917689" y="1246550"/>
                </a:lnTo>
                <a:lnTo>
                  <a:pt x="6881488" y="1277294"/>
                </a:lnTo>
                <a:lnTo>
                  <a:pt x="6844962" y="1307664"/>
                </a:lnTo>
                <a:lnTo>
                  <a:pt x="6808114" y="1337657"/>
                </a:lnTo>
                <a:lnTo>
                  <a:pt x="6770948" y="1367271"/>
                </a:lnTo>
                <a:lnTo>
                  <a:pt x="6733466" y="1396501"/>
                </a:lnTo>
                <a:lnTo>
                  <a:pt x="6695671" y="1425347"/>
                </a:lnTo>
                <a:lnTo>
                  <a:pt x="6657566" y="1453803"/>
                </a:lnTo>
                <a:lnTo>
                  <a:pt x="6619155" y="1481868"/>
                </a:lnTo>
                <a:lnTo>
                  <a:pt x="6580439" y="1509538"/>
                </a:lnTo>
                <a:lnTo>
                  <a:pt x="6541423" y="1536811"/>
                </a:lnTo>
                <a:lnTo>
                  <a:pt x="6502108" y="1563683"/>
                </a:lnTo>
                <a:lnTo>
                  <a:pt x="6462499" y="1590152"/>
                </a:lnTo>
                <a:lnTo>
                  <a:pt x="6422597" y="1616215"/>
                </a:lnTo>
                <a:lnTo>
                  <a:pt x="6382406" y="1641868"/>
                </a:lnTo>
                <a:lnTo>
                  <a:pt x="6341929" y="1667108"/>
                </a:lnTo>
                <a:lnTo>
                  <a:pt x="6301168" y="1691934"/>
                </a:lnTo>
                <a:lnTo>
                  <a:pt x="6260128" y="1716341"/>
                </a:lnTo>
                <a:lnTo>
                  <a:pt x="6218810" y="1740327"/>
                </a:lnTo>
                <a:lnTo>
                  <a:pt x="6177217" y="1763889"/>
                </a:lnTo>
                <a:lnTo>
                  <a:pt x="6174459" y="1765413"/>
                </a:lnTo>
                <a:lnTo>
                  <a:pt x="1759920" y="1765413"/>
                </a:lnTo>
                <a:lnTo>
                  <a:pt x="1715568" y="1740327"/>
                </a:lnTo>
                <a:lnTo>
                  <a:pt x="1674249" y="1716341"/>
                </a:lnTo>
                <a:lnTo>
                  <a:pt x="1633207" y="1691934"/>
                </a:lnTo>
                <a:lnTo>
                  <a:pt x="1592446" y="1667108"/>
                </a:lnTo>
                <a:lnTo>
                  <a:pt x="1551968" y="1641868"/>
                </a:lnTo>
                <a:lnTo>
                  <a:pt x="1511776" y="1616215"/>
                </a:lnTo>
                <a:lnTo>
                  <a:pt x="1471874" y="1590152"/>
                </a:lnTo>
                <a:lnTo>
                  <a:pt x="1432264" y="1563683"/>
                </a:lnTo>
                <a:lnTo>
                  <a:pt x="1392948" y="1536811"/>
                </a:lnTo>
                <a:lnTo>
                  <a:pt x="1353931" y="1509538"/>
                </a:lnTo>
                <a:lnTo>
                  <a:pt x="1315215" y="1481868"/>
                </a:lnTo>
                <a:lnTo>
                  <a:pt x="1276802" y="1453803"/>
                </a:lnTo>
                <a:lnTo>
                  <a:pt x="1238697" y="1425347"/>
                </a:lnTo>
                <a:lnTo>
                  <a:pt x="1200901" y="1396501"/>
                </a:lnTo>
                <a:lnTo>
                  <a:pt x="1163418" y="1367271"/>
                </a:lnTo>
                <a:lnTo>
                  <a:pt x="1126251" y="1337657"/>
                </a:lnTo>
                <a:lnTo>
                  <a:pt x="1089403" y="1307664"/>
                </a:lnTo>
                <a:lnTo>
                  <a:pt x="1052876" y="1277294"/>
                </a:lnTo>
                <a:lnTo>
                  <a:pt x="1016673" y="1246550"/>
                </a:lnTo>
                <a:lnTo>
                  <a:pt x="980799" y="1215436"/>
                </a:lnTo>
                <a:lnTo>
                  <a:pt x="945255" y="1183953"/>
                </a:lnTo>
                <a:lnTo>
                  <a:pt x="910044" y="1152106"/>
                </a:lnTo>
                <a:lnTo>
                  <a:pt x="875169" y="1119896"/>
                </a:lnTo>
                <a:lnTo>
                  <a:pt x="840634" y="1087328"/>
                </a:lnTo>
                <a:lnTo>
                  <a:pt x="806442" y="1054404"/>
                </a:lnTo>
                <a:lnTo>
                  <a:pt x="772594" y="1021126"/>
                </a:lnTo>
                <a:lnTo>
                  <a:pt x="739095" y="987498"/>
                </a:lnTo>
                <a:lnTo>
                  <a:pt x="705947" y="953524"/>
                </a:lnTo>
                <a:lnTo>
                  <a:pt x="673153" y="919205"/>
                </a:lnTo>
                <a:lnTo>
                  <a:pt x="640716" y="884545"/>
                </a:lnTo>
                <a:lnTo>
                  <a:pt x="608639" y="849546"/>
                </a:lnTo>
                <a:lnTo>
                  <a:pt x="576925" y="814212"/>
                </a:lnTo>
                <a:lnTo>
                  <a:pt x="545577" y="778546"/>
                </a:lnTo>
                <a:lnTo>
                  <a:pt x="514597" y="742551"/>
                </a:lnTo>
                <a:lnTo>
                  <a:pt x="483990" y="706229"/>
                </a:lnTo>
                <a:lnTo>
                  <a:pt x="453757" y="669584"/>
                </a:lnTo>
                <a:lnTo>
                  <a:pt x="423902" y="632618"/>
                </a:lnTo>
                <a:lnTo>
                  <a:pt x="394428" y="595335"/>
                </a:lnTo>
                <a:lnTo>
                  <a:pt x="365337" y="557737"/>
                </a:lnTo>
                <a:lnTo>
                  <a:pt x="336633" y="519828"/>
                </a:lnTo>
                <a:lnTo>
                  <a:pt x="308318" y="481610"/>
                </a:lnTo>
                <a:lnTo>
                  <a:pt x="280396" y="443086"/>
                </a:lnTo>
                <a:lnTo>
                  <a:pt x="252870" y="404260"/>
                </a:lnTo>
                <a:lnTo>
                  <a:pt x="225741" y="365134"/>
                </a:lnTo>
                <a:lnTo>
                  <a:pt x="199014" y="325711"/>
                </a:lnTo>
                <a:lnTo>
                  <a:pt x="172691" y="285994"/>
                </a:lnTo>
                <a:lnTo>
                  <a:pt x="146776" y="245987"/>
                </a:lnTo>
                <a:lnTo>
                  <a:pt x="121270" y="205691"/>
                </a:lnTo>
                <a:lnTo>
                  <a:pt x="96178" y="165111"/>
                </a:lnTo>
                <a:lnTo>
                  <a:pt x="71502" y="124248"/>
                </a:lnTo>
                <a:lnTo>
                  <a:pt x="47245" y="83107"/>
                </a:lnTo>
                <a:lnTo>
                  <a:pt x="23410" y="41690"/>
                </a:lnTo>
                <a:lnTo>
                  <a:pt x="0" y="0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620321" y="8482166"/>
            <a:ext cx="2223770" cy="1797050"/>
          </a:xfrm>
          <a:custGeom>
            <a:avLst/>
            <a:gdLst/>
            <a:ahLst/>
            <a:cxnLst/>
            <a:rect l="l" t="t" r="r" b="b"/>
            <a:pathLst>
              <a:path w="2223769" h="1797050">
                <a:moveTo>
                  <a:pt x="1235377" y="1796644"/>
                </a:moveTo>
                <a:lnTo>
                  <a:pt x="0" y="1796644"/>
                </a:lnTo>
                <a:lnTo>
                  <a:pt x="988123" y="898544"/>
                </a:lnTo>
                <a:lnTo>
                  <a:pt x="0" y="0"/>
                </a:lnTo>
                <a:lnTo>
                  <a:pt x="1235377" y="0"/>
                </a:lnTo>
                <a:lnTo>
                  <a:pt x="2223501" y="898544"/>
                </a:lnTo>
                <a:lnTo>
                  <a:pt x="1235377" y="1796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0045" y="3861156"/>
            <a:ext cx="10747908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67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hyperlink" Target="https://www.onlinedoctranslator.com/en/?utm_source=onlinedoctranslator&amp;utm_medium=pptx&amp;utm_campaign=attribution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bertbandura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h.edu/unhtoday/expert/mayer-john-0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citeseerx.ist.psu.edu/viewdoc/download?doi=10.1.1.385.4383&amp;rep=rep1&amp;type=pdf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som.yale.edu/faculty/peter-salove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nielgoleman.inf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63100" y="6057900"/>
            <a:ext cx="6667500" cy="88934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72770" marR="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2205" algn="l"/>
                <a:tab pos="3403600" algn="l"/>
                <a:tab pos="4709160" algn="l"/>
                <a:tab pos="5283200" algn="l"/>
              </a:tabLst>
              <a:defRPr/>
            </a:pPr>
            <a:r>
              <a:rPr kumimoji="0" lang="en-US" sz="2500" b="1" i="0" u="none" strike="noStrike" kern="1200" cap="none" spc="-8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en-US" sz="2500" b="1" i="0" u="none" strike="noStrike" kern="1200" cap="none" spc="4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</a:t>
            </a:r>
            <a:r>
              <a:rPr kumimoji="0" lang="en-US" sz="2500" b="1" i="0" u="none" strike="noStrike" kern="1200" cap="none" spc="18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2500" b="1" i="0" u="none" strike="noStrike" kern="1200" cap="none" spc="4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en-US" sz="2500" b="1" i="0" u="none" strike="noStrike" kern="1200" cap="none" spc="-8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2500" b="1" i="0" u="none" strike="noStrike" kern="1200" cap="none" spc="2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kumimoji="0" lang="en-US" sz="2500" b="1" i="0" u="none" strike="noStrike" kern="1200" cap="none" spc="8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sz="2500" b="1" i="0" u="none" strike="noStrike" kern="1200" cap="none" spc="9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500" b="1" i="0" u="none" strike="noStrike" kern="1200" cap="none" spc="-2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kumimoji="0" lang="en-US" sz="2500" b="1" i="0" u="none" strike="noStrike" kern="1200" cap="none" spc="-5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kumimoji="0" lang="en-US" sz="2500" b="1" i="0" u="none" strike="noStrike" kern="1200" cap="none" spc="8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sz="2500" b="1" i="0" u="none" strike="noStrike" kern="1200" cap="none" spc="9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kumimoji="0" lang="en-US" sz="2500" b="1" i="0" u="none" strike="noStrike" kern="1200" cap="none" spc="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2500" b="1" i="0" u="none" strike="noStrike" kern="1200" cap="none" spc="-1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</a:t>
            </a:r>
            <a:r>
              <a:rPr kumimoji="0" lang="en-US" sz="2500" b="1" i="0" u="none" strike="noStrike" kern="1200" cap="none" spc="-5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US" sz="2500" b="1" spc="-50" dirty="0">
                <a:solidFill>
                  <a:srgbClr val="15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en-US" sz="2500" b="1" i="0" u="none" strike="noStrike" kern="1200" cap="none" spc="9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kumimoji="0" lang="en-US" sz="2500" b="1" i="0" u="none" strike="noStrike" kern="1200" cap="none" spc="12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en-US" sz="2500" b="1" i="0" u="none" strike="noStrike" kern="1200" cap="none" spc="3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kumimoji="0" lang="en-US" sz="2500" b="1" i="0" u="none" strike="noStrike" kern="1200" cap="none" spc="14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kumimoji="0" lang="en-US" sz="2500" b="1" i="0" u="none" strike="noStrike" kern="1200" cap="none" spc="-5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en-US" sz="2500" b="1" i="0" u="none" strike="noStrike" kern="1200" cap="none" spc="3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kumimoji="0" lang="en-US" sz="2500" b="1" i="0" u="none" strike="noStrike" kern="1200" cap="none" spc="14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kumimoji="0" lang="en-US" sz="2500" b="1" i="0" u="none" strike="noStrike" kern="1200" cap="none" spc="2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kumimoji="0" lang="en-US" sz="25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015" algn="l"/>
                <a:tab pos="4462145" algn="l"/>
              </a:tabLst>
              <a:defRPr/>
            </a:pPr>
            <a:r>
              <a:rPr kumimoji="0" lang="en-US" sz="2500" b="1" i="0" u="none" strike="noStrike" kern="1200" cap="none" spc="18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2500" b="1" i="0" u="none" strike="noStrike" kern="1200" cap="none" spc="9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500" b="1" i="0" u="none" strike="noStrike" kern="1200" cap="none" spc="6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en-US" sz="2500" b="1" i="0" u="none" strike="noStrike" kern="1200" cap="none" spc="114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petitiveness</a:t>
            </a:r>
            <a:r>
              <a:rPr kumimoji="0" lang="en-US" sz="2500" b="1" i="0" u="none" strike="noStrike" kern="1200" cap="none" spc="-5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500" b="1" i="0" u="none" strike="noStrike" kern="1200" cap="none" spc="18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2500" b="1" i="0" u="none" strike="noStrike" kern="1200" cap="none" spc="4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en-US" sz="2500" b="1" i="0" u="none" strike="noStrike" kern="1200" cap="none" spc="114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kumimoji="0" lang="en-US" sz="2500" b="1" i="0" u="none" strike="noStrike" kern="1200" cap="none" spc="-80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en-US" sz="2500" b="1" i="0" u="none" strike="noStrike" kern="1200" cap="none" spc="65" normalizeH="0" baseline="0" dirty="0">
                <a:ln>
                  <a:noFill/>
                </a:ln>
                <a:solidFill>
                  <a:srgbClr val="152D5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500" b="1" spc="114" dirty="0">
                <a:solidFill>
                  <a:srgbClr val="152D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ployability</a:t>
            </a:r>
            <a:endParaRPr kumimoji="0" lang="en-US" sz="25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FEDA95-0A56-4050-BF37-D149971C5E0B}"/>
              </a:ext>
            </a:extLst>
          </p:cNvPr>
          <p:cNvSpPr txBox="1"/>
          <p:nvPr/>
        </p:nvSpPr>
        <p:spPr>
          <a:xfrm>
            <a:off x="6994103" y="7048623"/>
            <a:ext cx="11353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E122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Emocionalna inteligencija za orijentaciju na tržištu rada,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E122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traženje posla i zapošljivost</a:t>
            </a:r>
            <a:endParaRPr kumimoji="0" lang="pt-BR" sz="2500" b="1" i="0" u="none" strike="noStrike" kern="1200" cap="none" spc="0" normalizeH="0" baseline="0" noProof="0" dirty="0">
              <a:ln>
                <a:noFill/>
              </a:ln>
              <a:solidFill>
                <a:srgbClr val="E122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BDD780B-BA5B-4AEE-B637-7A9940B2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89503" y="9661769"/>
            <a:ext cx="10058400" cy="5566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020D37D-7110-4D40-ACA1-FA70F8070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705175"/>
            <a:ext cx="1985322" cy="4328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BA414C-4770-4267-896F-E9209710F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715392"/>
            <a:ext cx="936335" cy="44944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D6FD40E-974E-4899-B2AE-AFC9BA64F374}"/>
              </a:ext>
            </a:extLst>
          </p:cNvPr>
          <p:cNvSpPr txBox="1"/>
          <p:nvPr/>
        </p:nvSpPr>
        <p:spPr>
          <a:xfrm>
            <a:off x="10248900" y="8080036"/>
            <a:ext cx="533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es-ES" sz="2000" b="1" dirty="0">
                <a:solidFill>
                  <a:srgbClr val="2432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PARTNER: IDP European Consultants</a:t>
            </a:r>
            <a:endParaRPr lang="es-ES" sz="2000" b="1" dirty="0">
              <a:solidFill>
                <a:srgbClr val="2432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Translated from English to Croatian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5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Trenutna literatura o emocionalnoj inteligenciji</a:t>
            </a:r>
            <a:endParaRPr lang="es-ES" sz="2500" b="1" spc="50" dirty="0">
              <a:solidFill>
                <a:srgbClr val="243255"/>
              </a:solidFill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Od danas je literatura na području emocionalne inteligencije – i emocionalne inteligencije primijenjene na poslovna okruženja – u nevjerojatno velikom broju.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Tijekom godina koncept je iznova uokviren na mnogo različitih načina. Međutim, osnove emocionalne inteligencije (tj. Okvir emocionalne inteligencije) ostale su iste:</a:t>
            </a:r>
          </a:p>
          <a:p>
            <a:pPr algn="l" rtl="0"/>
            <a:endParaRPr lang="en-US" altLang="ko-KR" sz="2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Samosvijest → sposobnost prepoznavanja i svojih i tuđih emocija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Samoregulacija → sposobnost prepoznavanja kako nečije i tuđe emocije utječu na okolno okruženje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Motivacija → sposobnost prepoznavanja pokretača naših postupaka i utjecaja na njih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Empatija → sposobnost uspostavljanja smislenog odnosa s drugima razumijevanjem njihovih osjećaja/emocija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Društvene vještine → sposobnost tumačenja dinamike odnosa koja okružuje nečiji ekosustav</a:t>
            </a:r>
          </a:p>
        </p:txBody>
      </p:sp>
    </p:spTree>
    <p:extLst>
      <p:ext uri="{BB962C8B-B14F-4D97-AF65-F5344CB8AC3E}">
        <p14:creationId xmlns:p14="http://schemas.microsoft.com/office/powerpoint/2010/main" val="37738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Usporedba dva okvira (1)</a:t>
            </a:r>
            <a:endParaRPr lang="es-ES" sz="2500" b="1" spc="50" dirty="0">
              <a:solidFill>
                <a:srgbClr val="243255"/>
              </a:solidFill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id="{37A83D08-3341-4F0F-8155-7DCCB7C4A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57706"/>
              </p:ext>
            </p:extLst>
          </p:nvPr>
        </p:nvGraphicFramePr>
        <p:xfrm>
          <a:off x="1828800" y="3046504"/>
          <a:ext cx="14630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313699346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577786731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EntreComp okvir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Okvir emocionalne inteligencije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7207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Samosvijest i samoefikasnost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Samosvijest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47845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Motivacija i ustrajnost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Samoregulacija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0730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Mobiliziranje resursa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Motivacija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1595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Financijska i ekonomska pismenost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Suosjecanje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534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Mobiliziranje drugih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800" dirty="0">
                          <a:solidFill>
                            <a:sysClr val="windowText" lastClr="000000"/>
                          </a:solidFill>
                        </a:rPr>
                        <a:t>Socijalne vještine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6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30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Usporedba dva okvira (2)</a:t>
            </a:r>
            <a:endParaRPr lang="es-ES" sz="2500" b="1" spc="50" dirty="0">
              <a:solidFill>
                <a:srgbClr val="243255"/>
              </a:solidFill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Gledajući uporedo oba okvira, nemoguće je ne primijetiti mnoge različite načine na koje se ova dva međusobno povezuju i preklapaju.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Najznačajnije unakrsne reference su:</a:t>
            </a:r>
          </a:p>
        </p:txBody>
      </p:sp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id="{DD26092D-FFAC-4529-8E7A-4BC6DE9C3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25784"/>
              </p:ext>
            </p:extLst>
          </p:nvPr>
        </p:nvGraphicFramePr>
        <p:xfrm>
          <a:off x="1860059" y="4853963"/>
          <a:ext cx="14630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313699346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577786731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EntreComp okvir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Okvir emocionalne inteligencije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7207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Samosvijest i samoefikasnost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Samosvijest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47845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Motivacija i ustrajnost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Samoregulacija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0730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Mobiliziranje resursa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Motivacija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1595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Financijska i ekonomska pismenost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Suosjecanje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534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Mobiliziranje drugih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Socijalne vještine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69746"/>
                  </a:ext>
                </a:extLst>
              </a:tr>
            </a:tbl>
          </a:graphicData>
        </a:graphic>
      </p:graphicFrame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9167974-2EB4-4BC7-8055-104102627F97}"/>
              </a:ext>
            </a:extLst>
          </p:cNvPr>
          <p:cNvCxnSpPr>
            <a:cxnSpLocks/>
          </p:cNvCxnSpPr>
          <p:nvPr/>
        </p:nvCxnSpPr>
        <p:spPr>
          <a:xfrm flipV="1">
            <a:off x="7467600" y="5479816"/>
            <a:ext cx="4343400" cy="636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B51091D-257C-4FED-93F0-42927516B58D}"/>
              </a:ext>
            </a:extLst>
          </p:cNvPr>
          <p:cNvCxnSpPr>
            <a:cxnSpLocks/>
          </p:cNvCxnSpPr>
          <p:nvPr/>
        </p:nvCxnSpPr>
        <p:spPr>
          <a:xfrm>
            <a:off x="7467600" y="5543454"/>
            <a:ext cx="4343400" cy="38912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89EB78D-EDED-4D62-914D-AD53D967CDBB}"/>
              </a:ext>
            </a:extLst>
          </p:cNvPr>
          <p:cNvCxnSpPr/>
          <p:nvPr/>
        </p:nvCxnSpPr>
        <p:spPr>
          <a:xfrm>
            <a:off x="7467600" y="5932583"/>
            <a:ext cx="4343400" cy="430117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C3FC8B7-F2EF-45B9-B0BD-E89B7E4D643F}"/>
              </a:ext>
            </a:extLst>
          </p:cNvPr>
          <p:cNvCxnSpPr>
            <a:cxnSpLocks/>
          </p:cNvCxnSpPr>
          <p:nvPr/>
        </p:nvCxnSpPr>
        <p:spPr>
          <a:xfrm>
            <a:off x="7467600" y="5543454"/>
            <a:ext cx="4343400" cy="1581246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4D4B2022-D0EA-45E1-B584-63A478072A12}"/>
              </a:ext>
            </a:extLst>
          </p:cNvPr>
          <p:cNvCxnSpPr>
            <a:cxnSpLocks/>
          </p:cNvCxnSpPr>
          <p:nvPr/>
        </p:nvCxnSpPr>
        <p:spPr>
          <a:xfrm flipV="1">
            <a:off x="7467600" y="5479816"/>
            <a:ext cx="4343400" cy="1644886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0618C52A-E863-4E2D-82F4-79C84AAABE54}"/>
              </a:ext>
            </a:extLst>
          </p:cNvPr>
          <p:cNvCxnSpPr>
            <a:cxnSpLocks/>
          </p:cNvCxnSpPr>
          <p:nvPr/>
        </p:nvCxnSpPr>
        <p:spPr>
          <a:xfrm flipV="1">
            <a:off x="7467600" y="5932583"/>
            <a:ext cx="4343400" cy="1192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94E5507-A460-4FEA-A178-1749C77A7410}"/>
              </a:ext>
            </a:extLst>
          </p:cNvPr>
          <p:cNvCxnSpPr/>
          <p:nvPr/>
        </p:nvCxnSpPr>
        <p:spPr>
          <a:xfrm flipH="1">
            <a:off x="7467600" y="6743700"/>
            <a:ext cx="4343400" cy="3810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E7784475-13AF-433B-A5D6-4633DDFAF1A2}"/>
              </a:ext>
            </a:extLst>
          </p:cNvPr>
          <p:cNvCxnSpPr/>
          <p:nvPr/>
        </p:nvCxnSpPr>
        <p:spPr>
          <a:xfrm>
            <a:off x="7467600" y="5543454"/>
            <a:ext cx="4343400" cy="120024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E2A35C56-5615-4904-A55C-5ADF46A4DDA9}"/>
              </a:ext>
            </a:extLst>
          </p:cNvPr>
          <p:cNvCxnSpPr/>
          <p:nvPr/>
        </p:nvCxnSpPr>
        <p:spPr>
          <a:xfrm>
            <a:off x="7467600" y="5543454"/>
            <a:ext cx="4343400" cy="81924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6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Usporedba dvaju okvira (3)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Kao što možemo vidjeti, od pet kompetencija Resursa, samosvijest i samoučinkovitost ostaju one s najvišom razinom dosljednosti i koherentnosti s „izvornim“ okvirom emocionalne inteligencije jer se sužavaju na svih njegovih pet dimenzija.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Samosvijest i samoučinkovitost (2.1) kao “inteligencija” omogućuju ljudima da napreduju na bolje, postavljaju si više standarde učinka, budu visoko pouzdani i sigurni u svoje postupke, kreću se prema željenim stanjima, stvaraju pozitivne učinke na sebe i one oko sebe.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b="1" dirty="0">
                <a:solidFill>
                  <a:srgbClr val="0070C0"/>
                </a:solidFill>
              </a:rPr>
              <a:t>Samosvijest i samoučinkovitost dva su pokretačka motora koji vode otpornost ljudi i usmjerenost razmišljanja.</a:t>
            </a:r>
          </a:p>
        </p:txBody>
      </p:sp>
    </p:spTree>
    <p:extLst>
      <p:ext uri="{BB962C8B-B14F-4D97-AF65-F5344CB8AC3E}">
        <p14:creationId xmlns:p14="http://schemas.microsoft.com/office/powerpoint/2010/main" val="31925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O samosvijesti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Samosvijest je </a:t>
            </a:r>
            <a:r>
              <a:rPr lang="en-US" altLang="ko-KR" sz="2800" dirty="0" err="1"/>
              <a:t>uvijek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bila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tema</a:t>
            </a:r>
            <a:r>
              <a:rPr lang="en-US" altLang="ko-KR" sz="2800" dirty="0"/>
              <a:t> rasprave u fizici, neuroznanosti, teologiji, </a:t>
            </a:r>
            <a:r>
              <a:rPr lang="en-US" altLang="ko-KR" sz="2800" dirty="0" err="1"/>
              <a:t>filozofiji</a:t>
            </a:r>
            <a:r>
              <a:rPr lang="en-US" altLang="ko-KR" sz="2800" dirty="0"/>
              <a:t>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Koncepti svjesnosti i “svijesti” navode intelektualce i znanstvenike da se češu po glavi dugi niz godina, čak stoljećima i tisućljećima otkako se prvi tragovi “samosvijesti” mogu pronaći u bibliografijama grčkih filozofa.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Tijekom vremena pojam je dobivao različita značenja, ponajviše zahvaljujući brojnim znanstvenicima iz različitih područja koji su se fokusirali na fenomen izperspektivanjihove discipline.</a:t>
            </a:r>
          </a:p>
        </p:txBody>
      </p:sp>
    </p:spTree>
    <p:extLst>
      <p:ext uri="{BB962C8B-B14F-4D97-AF65-F5344CB8AC3E}">
        <p14:creationId xmlns:p14="http://schemas.microsoft.com/office/powerpoint/2010/main" val="270352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Uobičajeno razumijevanje samosvijesti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Od mnogih mogućih tumačenja, u kontekstu ovog modula radije se oslanjamo na teoriju socijalne psihologije koju su predložila dva autora 1972. godine.</a:t>
            </a:r>
          </a:p>
          <a:p>
            <a:pPr algn="l" rtl="0"/>
            <a:endParaRPr lang="en-US" altLang="ko-KR" sz="2800" b="1" i="1" dirty="0"/>
          </a:p>
          <a:p>
            <a:pPr algn="l" rtl="0"/>
            <a:r>
              <a:rPr lang="en-US" altLang="ko-KR" sz="2800" dirty="0"/>
              <a:t>Samosvijest je psihološki proces autoregulacije koji omogućuje ljudima da usmjere svoje ponašanje prema povoljnijim i željenijim mislima i osjećajima.</a:t>
            </a:r>
          </a:p>
          <a:p>
            <a:pPr algn="l" rtl="0"/>
            <a:r>
              <a:rPr lang="en-US" altLang="ko-KR" sz="2200" dirty="0"/>
              <a:t>Izvor:</a:t>
            </a:r>
            <a:r>
              <a:rPr lang="en-GB" altLang="ko-KR" sz="2200" dirty="0"/>
              <a:t>Duval, Shelley;</a:t>
            </a:r>
            <a:r>
              <a:rPr lang="en-GB" altLang="ko-KR" sz="2200" dirty="0" err="1"/>
              <a:t>Wicklund</a:t>
            </a:r>
            <a:r>
              <a:rPr lang="en-GB" altLang="ko-KR" sz="2200" dirty="0"/>
              <a:t>, Robert A. (1972). Teorija objektivne samosvijesti</a:t>
            </a:r>
            <a:endParaRPr lang="en-US" altLang="ko-KR" sz="2200" dirty="0"/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Proces samosvijesti događa se u svim domenama života i bitan je mehanizam koji pomaže ljudima u održavanju (i jačanju) radnji i stavova koji proizvode pozitivne učinke.</a:t>
            </a:r>
          </a:p>
        </p:txBody>
      </p:sp>
    </p:spTree>
    <p:extLst>
      <p:ext uri="{BB962C8B-B14F-4D97-AF65-F5344CB8AC3E}">
        <p14:creationId xmlns:p14="http://schemas.microsoft.com/office/powerpoint/2010/main" val="118906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Samosvijest za zapošljivost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 err="1"/>
              <a:t>Postajući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osjetljiviji</a:t>
            </a:r>
            <a:r>
              <a:rPr lang="en-US" altLang="ko-KR" sz="2800" dirty="0"/>
              <a:t> na mehanizme svoje samosvijesti (tj. iskrenijim i otvorenijim prema sebi), trenirate svoj um da bude:</a:t>
            </a:r>
          </a:p>
          <a:p>
            <a:pPr algn="l" rtl="0"/>
            <a:endParaRPr lang="en-US" altLang="ko-KR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Odgovara na vanjsko okruženje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 err="1"/>
              <a:t>Svjestani</a:t>
            </a:r>
            <a:r>
              <a:rPr lang="en-US" altLang="ko-KR" sz="2800" dirty="0"/>
              <a:t> svojih potreba, težnji i dugoročne vizije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Vješt u procjeni svojih snaga i prilika u okruženju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Ugodan sa svojim slabostima i nesigurnostima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Otporan na vanjske nedaće i "nokdaune"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Uvjereni u svoje mogućnosti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algn="l" rtl="0"/>
            <a:r>
              <a:rPr lang="en-US" altLang="ko-KR" sz="2800" dirty="0"/>
              <a:t>Imajte na umu da se to ne odnosi samo na profesionalni život, ali može uvelikekoristvaš odnos s članovima obitelji i vršnjacima.</a:t>
            </a:r>
          </a:p>
        </p:txBody>
      </p:sp>
    </p:spTree>
    <p:extLst>
      <p:ext uri="{BB962C8B-B14F-4D97-AF65-F5344CB8AC3E}">
        <p14:creationId xmlns:p14="http://schemas.microsoft.com/office/powerpoint/2010/main" val="24031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O samoefikasnosti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2573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altLang="ko-KR" sz="2800" dirty="0" err="1"/>
              <a:t>Samoučinkovitost</a:t>
            </a:r>
            <a:r>
              <a:rPr lang="en-GB" altLang="ko-KR" sz="2800" dirty="0"/>
              <a:t> je nečiji odraz unutarnjih uvjerenja, pokretačkih snaga i motivacijskih agenata koji ga/ju vode do “izvršavanja pravca djelovanja potrebnih za suočavanje s potencijalnim situacijama”.</a:t>
            </a:r>
          </a:p>
          <a:p>
            <a:pPr algn="l" rtl="0"/>
            <a:r>
              <a:rPr lang="en-GB" altLang="ko-KR" sz="2200" dirty="0"/>
              <a:t>Izvor: Izvor: Bandura, Albert (1982). “Mehanizam samoučinkovitosti u ljudskom djelovanju”. američki psiholog. 37 (2): 122–147</a:t>
            </a:r>
          </a:p>
          <a:p>
            <a:pPr algn="l" rtl="0"/>
            <a:endParaRPr lang="en-GB" altLang="ko-KR" sz="2800" dirty="0"/>
          </a:p>
          <a:p>
            <a:pPr algn="l" rtl="0"/>
            <a:r>
              <a:rPr lang="en-GB" altLang="ko-KR" sz="2800" dirty="0"/>
              <a:t>Koncept samoučinkovitosti izvorno je predložio kanadski psiholog Albert Bandura i on predstavlja našu sposobnost da usmjerimo društvene, kognitivne i bihevioralne kompetencije kako bismo bili što učinkovitiji i učinkovitiji za postizanje određenog cilja.</a:t>
            </a:r>
          </a:p>
          <a:p>
            <a:pPr algn="l" rtl="0"/>
            <a:endParaRPr lang="en-US" altLang="ko-KR" sz="28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05547A-0A9D-4410-9512-757C19EA4E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15" b="8837"/>
          <a:stretch/>
        </p:blipFill>
        <p:spPr>
          <a:xfrm>
            <a:off x="13702134" y="2332322"/>
            <a:ext cx="4130570" cy="555257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291A65-FC05-4FEB-A518-86F8FA63E694}"/>
              </a:ext>
            </a:extLst>
          </p:cNvPr>
          <p:cNvSpPr txBox="1"/>
          <p:nvPr/>
        </p:nvSpPr>
        <p:spPr>
          <a:xfrm>
            <a:off x="14117954" y="763804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Izvor:</a:t>
            </a:r>
            <a:r>
              <a:rPr lang="en-US" dirty="0">
                <a:hlinkClick r:id="rId6"/>
              </a:rPr>
              <a:t>www.albertbandura.com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81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Temeljni elementi samoučinkovitosti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Prema Banduri, osjećaj samoučinkovitosti u usporedbi s određenom izvedbom proizlazi iz tri uvjerenja: </a:t>
            </a:r>
          </a:p>
          <a:p>
            <a:pPr algn="l" rtl="0"/>
            <a:endParaRPr lang="en-US" altLang="ko-KR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altLang="ko-KR" sz="2800" dirty="0"/>
              <a:t>Uvjerenje o tome što učiniti da se nešto postigne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altLang="ko-KR" sz="2800" dirty="0"/>
              <a:t>Vjerovanje u vlastite kompetencije za obavljanje onoga što treba učiniti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altLang="ko-KR" sz="2800" dirty="0"/>
              <a:t>Vjera u planirani zadatak će proizvesti željeni učinak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GB" altLang="ko-KR" sz="2800" dirty="0"/>
          </a:p>
          <a:p>
            <a:pPr algn="l" rtl="0"/>
            <a:r>
              <a:rPr lang="en-GB" altLang="ko-KR" sz="2800" dirty="0"/>
              <a:t>S druge strane, spomenuti sustav vjerovanja proizlazi iz četiri izvora informacija:</a:t>
            </a:r>
          </a:p>
          <a:p>
            <a:pPr algn="l" rtl="0"/>
            <a:endParaRPr lang="en-GB" altLang="ko-KR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Izravna iskustva (tj. nečije znanje i iskustvo ili pokazatelji kapaciteta)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Neizravna iskustva (tj. usporedba s tuđim izvedbama i tijekovima radnji u sličnim kontekstima)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Utjecaj vršnjaka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Fiziološka i emocionalna stanja</a:t>
            </a:r>
          </a:p>
        </p:txBody>
      </p:sp>
    </p:spTree>
    <p:extLst>
      <p:ext uri="{BB962C8B-B14F-4D97-AF65-F5344CB8AC3E}">
        <p14:creationId xmlns:p14="http://schemas.microsoft.com/office/powerpoint/2010/main" val="25339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Proces njegovanja samoučinkovitosti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Tipično, uvjerenja o </a:t>
            </a:r>
            <a:r>
              <a:rPr lang="en-US" altLang="ko-KR" sz="2800" dirty="0" err="1"/>
              <a:t>samoučinkovitosti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proizlaze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iz</a:t>
            </a:r>
            <a:r>
              <a:rPr lang="en-US" altLang="ko-KR" sz="2800" dirty="0"/>
              <a:t> procesa u tri faze:</a:t>
            </a:r>
          </a:p>
          <a:p>
            <a:pPr algn="l" rtl="0"/>
            <a:endParaRPr lang="en-US" altLang="ko-KR" sz="2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Obrazovanje i osposobljavanje o potrebnim vještinama/kompetencijama iz izravnih i neizravnih iskustava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Testiranje prethodnog u “sigurnom okruženju” (tj. obitelj i vršnjaci)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Pilotiranje novostečenih vještina/kompetencija u “neprijateljskom okruženju” (tj. posao i svakodnevni život)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altLang="ko-KR" sz="2800" dirty="0"/>
          </a:p>
          <a:p>
            <a:pPr algn="l" rtl="0"/>
            <a:r>
              <a:rPr lang="en-US" altLang="ko-KR" sz="2800" dirty="0"/>
              <a:t>Izgradnja osjećaja samoučinkovitosti podrazumijeva potvrđivanje i odobravanje od strane drugih. Proces može dovesti do narušavanja nečijeg samopoštovanja ako osoba njeguje pristranost prema vanjskom prosuđivanju – sprječavajući je da može dobiti korisne uvide i pokazatelje za samopoboljšanje.</a:t>
            </a:r>
          </a:p>
        </p:txBody>
      </p:sp>
    </p:spTree>
    <p:extLst>
      <p:ext uri="{BB962C8B-B14F-4D97-AF65-F5344CB8AC3E}">
        <p14:creationId xmlns:p14="http://schemas.microsoft.com/office/powerpoint/2010/main" val="87306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 rot="16200000">
            <a:off x="1078978" y="3759722"/>
            <a:ext cx="432844" cy="304800"/>
          </a:xfrm>
          <a:custGeom>
            <a:avLst/>
            <a:gdLst/>
            <a:ahLst/>
            <a:cxnLst/>
            <a:rect l="l" t="t" r="r" b="b"/>
            <a:pathLst>
              <a:path w="516890" h="299720">
                <a:moveTo>
                  <a:pt x="258348" y="299481"/>
                </a:moveTo>
                <a:lnTo>
                  <a:pt x="0" y="0"/>
                </a:lnTo>
                <a:lnTo>
                  <a:pt x="516696" y="0"/>
                </a:lnTo>
                <a:lnTo>
                  <a:pt x="258348" y="29948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50168" y="751064"/>
            <a:ext cx="12852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s-ES" sz="4800" b="1" dirty="0">
                <a:solidFill>
                  <a:srgbClr val="E12227"/>
                </a:solidFill>
              </a:rPr>
              <a:t>CILJEVI</a:t>
            </a:r>
            <a:br>
              <a:rPr lang="es-ES" sz="4800" b="1" dirty="0">
                <a:solidFill>
                  <a:srgbClr val="E12227"/>
                </a:solidFill>
              </a:rPr>
            </a:br>
            <a:endParaRPr sz="4800" dirty="0">
              <a:solidFill>
                <a:srgbClr val="E12227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5032" y="2628900"/>
            <a:ext cx="130810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l" rtl="0"/>
            <a:r>
              <a:rPr lang="en-GB" sz="2800" b="1" dirty="0">
                <a:solidFill>
                  <a:srgbClr val="243255"/>
                </a:solidFill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Na kraju ovog modula moći ćete:</a:t>
            </a:r>
          </a:p>
        </p:txBody>
      </p:sp>
      <p:sp>
        <p:nvSpPr>
          <p:cNvPr id="18" name="object 18"/>
          <p:cNvSpPr/>
          <p:nvPr/>
        </p:nvSpPr>
        <p:spPr>
          <a:xfrm>
            <a:off x="0" y="288731"/>
            <a:ext cx="16270605" cy="123825"/>
          </a:xfrm>
          <a:custGeom>
            <a:avLst/>
            <a:gdLst/>
            <a:ahLst/>
            <a:cxnLst/>
            <a:rect l="l" t="t" r="r" b="b"/>
            <a:pathLst>
              <a:path w="16270605" h="123825">
                <a:moveTo>
                  <a:pt x="0" y="123824"/>
                </a:moveTo>
                <a:lnTo>
                  <a:pt x="0" y="0"/>
                </a:lnTo>
                <a:lnTo>
                  <a:pt x="16270357" y="0"/>
                </a:lnTo>
                <a:lnTo>
                  <a:pt x="16270357" y="123824"/>
                </a:lnTo>
                <a:lnTo>
                  <a:pt x="0" y="123824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9">
            <a:extLst>
              <a:ext uri="{FF2B5EF4-FFF2-40B4-BE49-F238E27FC236}">
                <a16:creationId xmlns:a16="http://schemas.microsoft.com/office/drawing/2014/main" id="{FD901C1C-8A41-4B4A-8EAC-7471FBAB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9692212"/>
            <a:ext cx="10058400" cy="5566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3CA7F902-F9B5-42B6-AEC2-6AD2E90B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97" y="9735618"/>
            <a:ext cx="1985322" cy="4328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29BE287-3BD8-4249-A9B5-F0DE0CB3D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7" y="9745835"/>
            <a:ext cx="936335" cy="449441"/>
          </a:xfrm>
          <a:prstGeom prst="rect">
            <a:avLst/>
          </a:prstGeom>
        </p:spPr>
      </p:pic>
      <p:sp>
        <p:nvSpPr>
          <p:cNvPr id="28" name="object 4">
            <a:extLst>
              <a:ext uri="{FF2B5EF4-FFF2-40B4-BE49-F238E27FC236}">
                <a16:creationId xmlns:a16="http://schemas.microsoft.com/office/drawing/2014/main" id="{8F9E0F54-1F8C-46EB-9848-8D716F9E695C}"/>
              </a:ext>
            </a:extLst>
          </p:cNvPr>
          <p:cNvSpPr/>
          <p:nvPr/>
        </p:nvSpPr>
        <p:spPr>
          <a:xfrm rot="16200000">
            <a:off x="1078978" y="4841093"/>
            <a:ext cx="432844" cy="304800"/>
          </a:xfrm>
          <a:custGeom>
            <a:avLst/>
            <a:gdLst/>
            <a:ahLst/>
            <a:cxnLst/>
            <a:rect l="l" t="t" r="r" b="b"/>
            <a:pathLst>
              <a:path w="516890" h="299720">
                <a:moveTo>
                  <a:pt x="258348" y="299481"/>
                </a:moveTo>
                <a:lnTo>
                  <a:pt x="0" y="0"/>
                </a:lnTo>
                <a:lnTo>
                  <a:pt x="516696" y="0"/>
                </a:lnTo>
                <a:lnTo>
                  <a:pt x="258348" y="29948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EB7856EA-3BCB-4284-8307-A02405ECB9AA}"/>
              </a:ext>
            </a:extLst>
          </p:cNvPr>
          <p:cNvSpPr/>
          <p:nvPr/>
        </p:nvSpPr>
        <p:spPr>
          <a:xfrm rot="16200000">
            <a:off x="1078978" y="5922464"/>
            <a:ext cx="432844" cy="304800"/>
          </a:xfrm>
          <a:custGeom>
            <a:avLst/>
            <a:gdLst/>
            <a:ahLst/>
            <a:cxnLst/>
            <a:rect l="l" t="t" r="r" b="b"/>
            <a:pathLst>
              <a:path w="516890" h="299720">
                <a:moveTo>
                  <a:pt x="258348" y="299481"/>
                </a:moveTo>
                <a:lnTo>
                  <a:pt x="0" y="0"/>
                </a:lnTo>
                <a:lnTo>
                  <a:pt x="516696" y="0"/>
                </a:lnTo>
                <a:lnTo>
                  <a:pt x="258348" y="29948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8C048760-2215-47FF-98AE-D2506BBD665E}"/>
              </a:ext>
            </a:extLst>
          </p:cNvPr>
          <p:cNvSpPr/>
          <p:nvPr/>
        </p:nvSpPr>
        <p:spPr>
          <a:xfrm rot="16200000">
            <a:off x="1078978" y="7164428"/>
            <a:ext cx="432844" cy="304800"/>
          </a:xfrm>
          <a:custGeom>
            <a:avLst/>
            <a:gdLst/>
            <a:ahLst/>
            <a:cxnLst/>
            <a:rect l="l" t="t" r="r" b="b"/>
            <a:pathLst>
              <a:path w="516890" h="299720">
                <a:moveTo>
                  <a:pt x="258348" y="299481"/>
                </a:moveTo>
                <a:lnTo>
                  <a:pt x="0" y="0"/>
                </a:lnTo>
                <a:lnTo>
                  <a:pt x="516696" y="0"/>
                </a:lnTo>
                <a:lnTo>
                  <a:pt x="258348" y="29948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494C9F60-B899-4229-BE66-52A19C9BF537}"/>
              </a:ext>
            </a:extLst>
          </p:cNvPr>
          <p:cNvSpPr txBox="1"/>
          <p:nvPr/>
        </p:nvSpPr>
        <p:spPr>
          <a:xfrm>
            <a:off x="1637071" y="3614817"/>
            <a:ext cx="14364929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 rtl="0"/>
            <a:r>
              <a:rPr lang="en-US" altLang="ko-KR" sz="2400" b="1" dirty="0" err="1">
                <a:solidFill>
                  <a:srgbClr val="243255"/>
                </a:solidFill>
                <a:cs typeface="Arial" pitchFamily="34" charset="0"/>
              </a:rPr>
              <a:t>Upoznati</a:t>
            </a:r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 se s konceptom emocionalne inteligencije</a:t>
            </a:r>
          </a:p>
          <a:p>
            <a:pPr algn="l" rtl="0"/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…kako bismo bolje opremili učenike robusnom teoretskom pozadinom</a:t>
            </a:r>
            <a:endParaRPr lang="ko-KR" alt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CAAA617F-02D8-4BEB-B5A9-29F73C53E850}"/>
              </a:ext>
            </a:extLst>
          </p:cNvPr>
          <p:cNvSpPr txBox="1"/>
          <p:nvPr/>
        </p:nvSpPr>
        <p:spPr>
          <a:xfrm>
            <a:off x="1637071" y="4751481"/>
            <a:ext cx="15812729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 rtl="0"/>
            <a:r>
              <a:rPr lang="en-US" altLang="ko-KR" sz="2400" b="1" dirty="0" err="1">
                <a:solidFill>
                  <a:srgbClr val="243255"/>
                </a:solidFill>
                <a:cs typeface="Arial" pitchFamily="34" charset="0"/>
              </a:rPr>
              <a:t>Eksperimentirati</a:t>
            </a:r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243255"/>
                </a:solidFill>
                <a:cs typeface="Arial" pitchFamily="34" charset="0"/>
              </a:rPr>
              <a:t>i</a:t>
            </a:r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243255"/>
                </a:solidFill>
                <a:cs typeface="Arial" pitchFamily="34" charset="0"/>
              </a:rPr>
              <a:t>testirati</a:t>
            </a:r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 svoj EI u stvarnim postavkama</a:t>
            </a:r>
          </a:p>
          <a:p>
            <a:pPr algn="l" rtl="0"/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Učenici će biti izloženi samim osnovama EI i okvirima koji im pomažu u snalaženju u društvenim okruženjima</a:t>
            </a:r>
            <a:endParaRPr lang="ko-KR" alt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D30CFFC9-0910-4AEB-ACCE-4FB39BBB51EE}"/>
              </a:ext>
            </a:extLst>
          </p:cNvPr>
          <p:cNvSpPr txBox="1"/>
          <p:nvPr/>
        </p:nvSpPr>
        <p:spPr>
          <a:xfrm>
            <a:off x="1676400" y="6975103"/>
            <a:ext cx="14594205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 rtl="0"/>
            <a:r>
              <a:rPr lang="en-US" altLang="ko-KR" sz="2400" b="1" dirty="0" err="1">
                <a:solidFill>
                  <a:srgbClr val="243255"/>
                </a:solidFill>
                <a:cs typeface="Arial" pitchFamily="34" charset="0"/>
              </a:rPr>
              <a:t>Kombinirati</a:t>
            </a:r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 emocionalne svijesti s socijalnom inteligencijom</a:t>
            </a:r>
          </a:p>
          <a:p>
            <a:pPr algn="l" rtl="0"/>
            <a:r>
              <a:rPr lang="en-US" altLang="ko-KR" sz="2400" dirty="0">
                <a:cs typeface="Arial" pitchFamily="34" charset="0"/>
              </a:rPr>
              <a:t>Gdje je socijalna inteligencija</a:t>
            </a:r>
            <a:r>
              <a:rPr lang="en-GB" altLang="ko-KR" sz="2400" dirty="0">
                <a:cs typeface="Arial" pitchFamily="34" charset="0"/>
              </a:rPr>
              <a:t>sposobnostdoizgraditii njeguju pozitivne ipoticanje međuljudskih odnosa</a:t>
            </a:r>
            <a:endParaRPr lang="en-US" altLang="ko-KR" sz="2400" dirty="0">
              <a:cs typeface="Arial" pitchFamily="34" charset="0"/>
            </a:endParaRPr>
          </a:p>
          <a:p>
            <a:pPr algn="l" rtl="0"/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 </a:t>
            </a:r>
            <a:endParaRPr lang="ko-KR" altLang="en-US" sz="2400" b="1" dirty="0">
              <a:solidFill>
                <a:srgbClr val="243255"/>
              </a:solidFill>
              <a:cs typeface="Arial" pitchFamily="34" charset="0"/>
            </a:endParaRP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296E3461-3EE8-4F02-A473-DBC09AFF5FAF}"/>
              </a:ext>
            </a:extLst>
          </p:cNvPr>
          <p:cNvSpPr txBox="1"/>
          <p:nvPr/>
        </p:nvSpPr>
        <p:spPr>
          <a:xfrm>
            <a:off x="1639529" y="5813003"/>
            <a:ext cx="15505471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 rtl="0"/>
            <a:r>
              <a:rPr lang="en-US" altLang="ko-KR" sz="2400" b="1" dirty="0" err="1">
                <a:solidFill>
                  <a:srgbClr val="243255"/>
                </a:solidFill>
                <a:cs typeface="Arial" pitchFamily="34" charset="0"/>
              </a:rPr>
              <a:t>Biti</a:t>
            </a:r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 samosvjesniji i samoučinkovitiji kombinirajući EI framework s EntreComp</a:t>
            </a:r>
          </a:p>
          <a:p>
            <a:pPr algn="l" rtl="0"/>
            <a:r>
              <a:rPr lang="en-US" altLang="ko-KR" sz="2400" dirty="0">
                <a:cs typeface="Arial" pitchFamily="34" charset="0"/>
              </a:rPr>
              <a:t>...za bolje upravljanje i razumijevanje istinske moći emocija za pozitivno stanje mentalnog blagostanja</a:t>
            </a:r>
            <a:endParaRPr lang="ko-KR" altLang="en-US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Samosvijest i samoefikasnost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Bandurina samoučinkovitost je dimenzija samosvijesti u praksi. Dva su koncepta vrlo međusobno povezana jer se samoučinkovitost gradi na samosvijesti i obrnuto kroz kontinuirani ciklus poboljšanja i povećanja.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→ </a:t>
            </a:r>
            <a:r>
              <a:rPr lang="en-US" altLang="ko-KR" sz="2800" b="1" dirty="0">
                <a:solidFill>
                  <a:srgbClr val="0070C0"/>
                </a:solidFill>
              </a:rPr>
              <a:t>Samosvijest</a:t>
            </a:r>
            <a:r>
              <a:rPr lang="en-US" altLang="ko-KR" sz="2800" dirty="0"/>
              <a:t> je potpuni pregled i rezultira konačnom dijagnozom od većine </a:t>
            </a:r>
            <a:r>
              <a:rPr lang="en-US" altLang="ko-KR" sz="2800" i="1" dirty="0"/>
              <a:t>kritično</a:t>
            </a:r>
            <a:r>
              <a:rPr lang="en-US" altLang="ko-KR" sz="2800" dirty="0"/>
              <a:t> područja intervencije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→ </a:t>
            </a:r>
            <a:r>
              <a:rPr lang="en-US" altLang="ko-KR" sz="2800" b="1" dirty="0">
                <a:solidFill>
                  <a:srgbClr val="0070C0"/>
                </a:solidFill>
              </a:rPr>
              <a:t>Samoučinkovitost</a:t>
            </a:r>
            <a:r>
              <a:rPr lang="en-US" altLang="ko-KR" sz="2800" dirty="0"/>
              <a:t> je proces rehabilitacije, i to nije najlakši jer se kreće kroz greške, prilagodbe, fino podešavanje strategije i dug ciklus testiranja i validacije. </a:t>
            </a:r>
          </a:p>
        </p:txBody>
      </p:sp>
    </p:spTree>
    <p:extLst>
      <p:ext uri="{BB962C8B-B14F-4D97-AF65-F5344CB8AC3E}">
        <p14:creationId xmlns:p14="http://schemas.microsoft.com/office/powerpoint/2010/main" val="86614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Samosvijest i samoučinkovitost u EntreComp-u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Srećom, EntreComp vam nudi pouzdan model samoprocjene sastavljen od osam razina stručnosti koje možete koristiti za praćenje i procjenu svog napretka sa svakom od 15 kompetencija.</a:t>
            </a:r>
          </a:p>
        </p:txBody>
      </p:sp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10BD7992-EA38-4DA9-9F04-13E06F07A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22867"/>
              </p:ext>
            </p:extLst>
          </p:nvPr>
        </p:nvGraphicFramePr>
        <p:xfrm>
          <a:off x="1014176" y="4022650"/>
          <a:ext cx="16259648" cy="43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456">
                  <a:extLst>
                    <a:ext uri="{9D8B030D-6E8A-4147-A177-3AD203B41FA5}">
                      <a16:colId xmlns:a16="http://schemas.microsoft.com/office/drawing/2014/main" val="414805210"/>
                    </a:ext>
                  </a:extLst>
                </a:gridCol>
                <a:gridCol w="2032456">
                  <a:extLst>
                    <a:ext uri="{9D8B030D-6E8A-4147-A177-3AD203B41FA5}">
                      <a16:colId xmlns:a16="http://schemas.microsoft.com/office/drawing/2014/main" val="2583722988"/>
                    </a:ext>
                  </a:extLst>
                </a:gridCol>
                <a:gridCol w="2032456">
                  <a:extLst>
                    <a:ext uri="{9D8B030D-6E8A-4147-A177-3AD203B41FA5}">
                      <a16:colId xmlns:a16="http://schemas.microsoft.com/office/drawing/2014/main" val="3442029451"/>
                    </a:ext>
                  </a:extLst>
                </a:gridCol>
                <a:gridCol w="2032456">
                  <a:extLst>
                    <a:ext uri="{9D8B030D-6E8A-4147-A177-3AD203B41FA5}">
                      <a16:colId xmlns:a16="http://schemas.microsoft.com/office/drawing/2014/main" val="3599296151"/>
                    </a:ext>
                  </a:extLst>
                </a:gridCol>
                <a:gridCol w="2032456">
                  <a:extLst>
                    <a:ext uri="{9D8B030D-6E8A-4147-A177-3AD203B41FA5}">
                      <a16:colId xmlns:a16="http://schemas.microsoft.com/office/drawing/2014/main" val="3549105305"/>
                    </a:ext>
                  </a:extLst>
                </a:gridCol>
                <a:gridCol w="2032456">
                  <a:extLst>
                    <a:ext uri="{9D8B030D-6E8A-4147-A177-3AD203B41FA5}">
                      <a16:colId xmlns:a16="http://schemas.microsoft.com/office/drawing/2014/main" val="2973949631"/>
                    </a:ext>
                  </a:extLst>
                </a:gridCol>
                <a:gridCol w="2032456">
                  <a:extLst>
                    <a:ext uri="{9D8B030D-6E8A-4147-A177-3AD203B41FA5}">
                      <a16:colId xmlns:a16="http://schemas.microsoft.com/office/drawing/2014/main" val="1436346978"/>
                    </a:ext>
                  </a:extLst>
                </a:gridCol>
                <a:gridCol w="2032456">
                  <a:extLst>
                    <a:ext uri="{9D8B030D-6E8A-4147-A177-3AD203B41FA5}">
                      <a16:colId xmlns:a16="http://schemas.microsoft.com/office/drawing/2014/main" val="1937824920"/>
                    </a:ext>
                  </a:extLst>
                </a:gridCol>
              </a:tblGrid>
              <a:tr h="310054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Temelj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Srednji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Napredna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Stručnjak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470390"/>
                  </a:ext>
                </a:extLst>
              </a:tr>
              <a:tr h="542595"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/>
                        <a:t>Oslanjajući se na podršku drugih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/>
                        <a:t>Izgradnja neovisnosti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/>
                        <a:t>Preuzimanje odgovornosti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800" dirty="0"/>
                        <a:t>Poticanje transformacije, inovacije i rasta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63662"/>
                  </a:ext>
                </a:extLst>
              </a:tr>
              <a:tr h="1108319"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Pod izravnim nadzorom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Uz smanjenu podršku drugih, malo autonomije i zajedno sa svojim vršnjacima.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Sama i zajedno sa svojim vršnjacima.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Preuzimanje i dijeljenje nekih odgovornosti.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Uz neke upute i zajedno s drugima.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Preuzimanje odgovornosti za donošenje odluka i rad s drugima.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Preuzimanje odgovornosti za doprinos složenom razvoju u određenom području.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Značajan doprinos razvoju određenog područja.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91182"/>
                  </a:ext>
                </a:extLst>
              </a:tr>
              <a:tr h="310054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Otkriti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Istražiti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Eksperiment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Usudi se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Poboljšati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Pojačati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Proširiti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002060"/>
                          </a:solidFill>
                        </a:rPr>
                        <a:t>Transformirati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00073"/>
                  </a:ext>
                </a:extLst>
              </a:tr>
              <a:tr h="1731135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/>
                        <a:t>Mogu identificirati svoje potrebe, želje, interese i ciljeve.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/>
                        <a:t>Mogu opisati svoje potrebe, želje, interese i ciljeve.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može počiniti</a:t>
                      </a:r>
                    </a:p>
                    <a:p>
                      <a:pPr algn="l" rtl="0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da ispunim svoje</a:t>
                      </a:r>
                    </a:p>
                    <a:p>
                      <a:pPr algn="l" rtl="0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potrebe, želje,</a:t>
                      </a:r>
                    </a:p>
                    <a:p>
                      <a:pPr algn="l" rtl="0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interesi i</a:t>
                      </a:r>
                    </a:p>
                    <a:p>
                      <a:pPr algn="l" rtl="0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ciljeve.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ja</a:t>
                      </a:r>
                      <a:r>
                        <a:rPr lang="en-GB" sz="1600" dirty="0"/>
                        <a:t>mogu razmišljati o mojim individualnim i grupnim potrebama, željama, interesima i težnjama u odnosu na prilike i buduće izglede.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/>
                        <a:t>Mogu svoje potrebe, želje, interese i težnje pretočiti u ciljeve koji mi pomažu da ih ostvarim.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Ja </a:t>
                      </a:r>
                      <a:r>
                        <a:rPr lang="en-GB" sz="1600" dirty="0" err="1"/>
                        <a:t>može</a:t>
                      </a:r>
                      <a:r>
                        <a:rPr lang="en-GB" sz="1600" dirty="0"/>
                        <a:t> pomoći drugima da razmisle o svojim potrebama, željama, interesima i težnjama i kako to mogu pretvoriti u ciljeve.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7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32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2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19018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Kombinirajući dvije relacijske inteligencije: emocionalnu i socijalnu</a:t>
            </a:r>
            <a:endParaRPr lang="es-ES" sz="4000" b="1" spc="50" dirty="0">
              <a:solidFill>
                <a:srgbClr val="243255"/>
              </a:solidFill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endParaRPr lang="es-ES" sz="2500" spc="50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algn="l" rtl="0">
              <a:spcBef>
                <a:spcPts val="110"/>
              </a:spcBef>
            </a:pPr>
            <a:r>
              <a:rPr lang="en-GB" alt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Jedan od najuspješnijih Golemanovih nastavaka na njegov bestseler iz 1995. bila je detaljna studija o petoj dimenziji okvira emocionalne inteligencije: onoj koja se odnosi na društvene i relacijske vještine.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6" y="4774092"/>
            <a:ext cx="16913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Nakon niza drugih uspješnih publikacija o emocionalnoj inteligenciji, 2006. Daniel Goleman ponovno je postao popularan svojom </a:t>
            </a:r>
            <a:r>
              <a:rPr lang="en-US" altLang="ko-KR" sz="2800" dirty="0" err="1"/>
              <a:t>novom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knjigom</a:t>
            </a:r>
            <a:r>
              <a:rPr lang="en-US" altLang="ko-KR" sz="2800" dirty="0"/>
              <a:t> </a:t>
            </a:r>
            <a:r>
              <a:rPr lang="en-GB" altLang="ko-KR" sz="2800" b="1" i="1" dirty="0" err="1"/>
              <a:t>Društvena</a:t>
            </a:r>
            <a:r>
              <a:rPr lang="en-GB" altLang="ko-KR" sz="2800" b="1" i="1" dirty="0"/>
              <a:t> inteligencija. Nova znanost o ljudskim odnosima</a:t>
            </a:r>
            <a:r>
              <a:rPr lang="en-GB" altLang="ko-KR" sz="2800" dirty="0"/>
              <a:t>.</a:t>
            </a:r>
          </a:p>
          <a:p>
            <a:pPr algn="l" rtl="0"/>
            <a:endParaRPr lang="en-GB" altLang="ko-KR" sz="2800" b="1" i="1" dirty="0"/>
          </a:p>
          <a:p>
            <a:pPr algn="l" rtl="0"/>
            <a:r>
              <a:rPr lang="en-GB" altLang="ko-KR" sz="2800" dirty="0"/>
              <a:t>Knjiga duboko uranja u društvene i relacijske vještine izvorno uključene u petu dimenziju okvira emocionalne inteligencije i, kako se očekivalo, naišla je na veliki uspjeh među organizacijama, poduzećima i općom javnošću.</a:t>
            </a:r>
            <a:endParaRPr lang="en-US" altLang="ko-KR" sz="2800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DB2408F-C8E3-481B-BEFD-24DB75CA61AF}"/>
              </a:ext>
            </a:extLst>
          </p:cNvPr>
          <p:cNvSpPr txBox="1"/>
          <p:nvPr/>
        </p:nvSpPr>
        <p:spPr>
          <a:xfrm>
            <a:off x="938056" y="4057038"/>
            <a:ext cx="4167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0"/>
            <a:r>
              <a:rPr lang="en-US" altLang="ko-KR" sz="3200" b="1" dirty="0">
                <a:solidFill>
                  <a:srgbClr val="24325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Društvena inteligencija</a:t>
            </a:r>
            <a:endParaRPr lang="ko-KR" altLang="en-US" sz="3200" b="1" dirty="0">
              <a:solidFill>
                <a:srgbClr val="243255"/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8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2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Pozadina i uvod u socijalnu inteligenciju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Koncept socijalne inteligencije manje je zastupljen u usporedbi s emocionalnom inteligencijom, uglavnom zbog činjenice da se uglavnom povezuje s drugim fenomenima i oznakama.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Opet je Goleman pridonio popularizaciji pojma, ali njegovo pravo podrijetlo trebao bi pratiti još s početka prošlog stoljeća američki psiholog Edward Lee Thorndike. 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Društvena inteligencija uvedena je kao specifična dimenzija modela s tri područja za intelektualni razvoj:</a:t>
            </a:r>
          </a:p>
          <a:p>
            <a:pPr algn="l" rtl="0"/>
            <a:endParaRPr lang="en-US" altLang="ko-KR" sz="2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Apstraktna inteligencija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Mehanička inteligencija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Društvena inteligencija</a:t>
            </a:r>
          </a:p>
        </p:txBody>
      </p:sp>
    </p:spTree>
    <p:extLst>
      <p:ext uri="{BB962C8B-B14F-4D97-AF65-F5344CB8AC3E}">
        <p14:creationId xmlns:p14="http://schemas.microsoft.com/office/powerpoint/2010/main" val="69716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2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Socijalna inteligencija u današnje vrijeme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Socijalna inteligencija mijenja značenje na temelju područja interesa/discipline u kojima koncept nalazi primjenu. Zato imamo Društvenu inteligenciju kao:</a:t>
            </a:r>
          </a:p>
          <a:p>
            <a:pPr algn="l" rtl="0"/>
            <a:endParaRPr lang="en-US" altLang="ko-KR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Društveni utjecaji koji utječu (na najgore ili na bolje) na ljudsku inteligenciju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Grupna inteligencija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Sposobnost shvaćanja kako izgraditi i njegovati pozitivan i poticajan međuljudski odnos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U kontekstu ovog modula obuke osvrnut ćemo se na potonji.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36162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2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Petodimenzionalni okvir socijalne inteligencije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Prema emocionalnoj inteligenciji, socijalna inteligencija je obično uokvirena u petodimenzionalni model koji uzima u obzir:</a:t>
            </a:r>
          </a:p>
          <a:p>
            <a:pPr algn="l" rtl="0"/>
            <a:endParaRPr lang="en-US" altLang="ko-KR" sz="2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Svjesnost situacije – okruženje koje dijelite s drugim ljudima i njihova spremnost na interakciju i sudjelovanje s vama u "društvenim"aktivnosti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Prisutnost – uvidi i signali koji ukazuju na njihova emocionalna stanja (ton glasa, držanje itd.)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Autentičnost – ono što drugi ljudi percipiraju od nas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Jasnoća – naša sposobnost da na jasan i detaljan način podijelimo ideje, informacije i mišljenja koja nam mogu zadobiti njihovo povjerenje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altLang="ko-KR" sz="2800" dirty="0"/>
              <a:t>Empatija – proces identifikacije s tuđim emocionalnim stanjima i osjećajima</a:t>
            </a:r>
          </a:p>
        </p:txBody>
      </p:sp>
    </p:spTree>
    <p:extLst>
      <p:ext uri="{BB962C8B-B14F-4D97-AF65-F5344CB8AC3E}">
        <p14:creationId xmlns:p14="http://schemas.microsoft.com/office/powerpoint/2010/main" val="40802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2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O Empatiji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Empatija predstavlja najsofisticiraniju dimenziju okvira jer podrazumijeva veliko poznavanje i ovladavanje samim okvirom.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Uspostavljanje odnosa temeljenog na empatiji zahtijeva dvostruki napor:</a:t>
            </a:r>
          </a:p>
          <a:p>
            <a:pPr algn="l" rtl="0"/>
            <a:endParaRPr lang="en-US" altLang="ko-KR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Velika samosvijest i samoefikasnost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Velika autentičnost i jasnoća naših namjera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algn="l" rtl="0"/>
            <a:r>
              <a:rPr lang="en-US" altLang="ko-KR" sz="2800" dirty="0"/>
              <a:t>Svako nepodudaranje ili pogrešno tumačenje može proizvesti potpuno suprotan učinak, šteteći ne samo odnosima nego i našem ugledu i identitetu.</a:t>
            </a:r>
          </a:p>
        </p:txBody>
      </p:sp>
    </p:spTree>
    <p:extLst>
      <p:ext uri="{BB962C8B-B14F-4D97-AF65-F5344CB8AC3E}">
        <p14:creationId xmlns:p14="http://schemas.microsoft.com/office/powerpoint/2010/main" val="43258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2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Stavovi koji olakšavaju nastanak odnosa temeljenih na empatiji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Tri su glavna ključna sastojka koji pomažu u uspostavljanju odnosa temeljenih na empatiji:</a:t>
            </a:r>
          </a:p>
          <a:p>
            <a:pPr algn="l" rtl="0"/>
            <a:endParaRPr lang="en-US" altLang="ko-KR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Promišljenost – pokazivanje istinske brige za mentalno i fizičko blagostanje drugih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Uvažavanje – vrednovanje i prepoznavanje tuđih mišljenja, uz mirno iznošenje naših neslaganja (ako ih ima)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Prihvaćanje – podrška i podrška ljudima oko sebe,vježbanjeaktivno slušanje, njeguju dijalog i zajedničko razumijevanje</a:t>
            </a:r>
          </a:p>
        </p:txBody>
      </p:sp>
    </p:spTree>
    <p:extLst>
      <p:ext uri="{BB962C8B-B14F-4D97-AF65-F5344CB8AC3E}">
        <p14:creationId xmlns:p14="http://schemas.microsoft.com/office/powerpoint/2010/main" val="3615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3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19018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Model sposobnosti: ocjenjivanje, regulacija i upravljanje svojim emocijama</a:t>
            </a:r>
            <a:endParaRPr lang="es-ES" sz="4000" b="1" spc="50" dirty="0">
              <a:solidFill>
                <a:srgbClr val="243255"/>
              </a:solidFill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endParaRPr lang="es-ES" sz="2500" spc="50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algn="l" rtl="0">
              <a:spcBef>
                <a:spcPts val="110"/>
              </a:spcBef>
            </a:pPr>
            <a:r>
              <a:rPr lang="en-GB" alt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Prije Golemanovog EI okvira, Salovey i Mayer osmislili su vlastiti referentni okvir za emocionalnu inteligenciju, tako definirani model sposobnosti, jer podrazumijeva vlastitu sposobnost obrade prirode svojih/njezinih praznina.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6" y="4774092"/>
            <a:ext cx="1691369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U publikaciji iz 2004. dvojica autoraraspravljatiEmocionalna inteligencija kao: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i="1" dirty="0"/>
              <a:t>…t</a:t>
            </a:r>
            <a:r>
              <a:rPr lang="en-GB" altLang="ko-KR" sz="2800" i="1" dirty="0"/>
              <a:t>sposobnost rasuđivanja o emocijama i o emocijama za poboljšanje razmišljanja. Uključuje sposobnosti preciznog opažanja emocija, pristupanja i generiranja emocija kako bi se pomoglo razmišljanju, razumijevanja emocija i emocionalnog znanja, te refleksivno reguliranja emocija kako bi se potaknuo emocionalni i intelektualni rast.</a:t>
            </a:r>
            <a:endParaRPr lang="en-US" altLang="ko-KR" sz="2800" i="1" dirty="0"/>
          </a:p>
          <a:p>
            <a:pPr algn="l" rtl="0"/>
            <a:r>
              <a:rPr lang="en-US" altLang="ko-KR" sz="2100" dirty="0"/>
              <a:t>Izvor:</a:t>
            </a:r>
            <a:r>
              <a:rPr lang="en-GB" altLang="ko-KR" sz="2100" dirty="0"/>
              <a:t>Mayer JD, Salovey P, Caruso DR (srpanj 2004.). “Emocionalna inteligencija: teorija, nalazi i implikacije”. Psihološki upit. 15 (3): 197–215.</a:t>
            </a:r>
            <a:endParaRPr lang="en-US" altLang="ko-KR" sz="2100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DB2408F-C8E3-481B-BEFD-24DB75CA61AF}"/>
              </a:ext>
            </a:extLst>
          </p:cNvPr>
          <p:cNvSpPr txBox="1"/>
          <p:nvPr/>
        </p:nvSpPr>
        <p:spPr>
          <a:xfrm>
            <a:off x="938056" y="4057038"/>
            <a:ext cx="4167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0"/>
            <a:r>
              <a:rPr lang="en-US" altLang="ko-KR" sz="3200" b="1" dirty="0">
                <a:solidFill>
                  <a:srgbClr val="24325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Nadalje…</a:t>
            </a:r>
            <a:endParaRPr lang="ko-KR" altLang="en-US" sz="3200" b="1" dirty="0">
              <a:solidFill>
                <a:srgbClr val="243255"/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3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Kretanje društvenim okruženjem putem emocionalne inteligencije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Emocionalna inteligencija društveni je “kompas” koji ljudima daje smjernice u usmjeravanju njihovih ponašanja, radnji i reakcija na vanjske i unutarnje podražaje.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Ova </a:t>
            </a:r>
            <a:r>
              <a:rPr lang="en-US" altLang="ko-KR" sz="2800" dirty="0" err="1"/>
              <a:t>sposobnost</a:t>
            </a:r>
            <a:r>
              <a:rPr lang="en-US" altLang="ko-KR" sz="2800" dirty="0"/>
              <a:t>, predstavlja se slično samoregulirajućem procesu koji smo vidjeli na djelu govoreći o samosvijesti i samoučinkovitosti. Konstrukt modela sposobnosti počiva na četiri različite sposobnosti koje su:</a:t>
            </a:r>
          </a:p>
          <a:p>
            <a:pPr algn="l" rtl="0"/>
            <a:endParaRPr lang="en-US" altLang="ko-KR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Uočavanje emocija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Korištenje emocija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Razumijevanje emocija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altLang="ko-KR" sz="2800" dirty="0"/>
              <a:t>Upravljanje emocijama</a:t>
            </a:r>
          </a:p>
          <a:p>
            <a:pPr algn="l" rtl="0"/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6628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16000" y="728346"/>
            <a:ext cx="12852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lang="es-ES" sz="4800" dirty="0">
                <a:solidFill>
                  <a:srgbClr val="E12227"/>
                </a:solidFill>
              </a:rPr>
              <a:t>SADRŽAJ</a:t>
            </a:r>
            <a:br>
              <a:rPr lang="es-ES" sz="4800" b="1" dirty="0">
                <a:solidFill>
                  <a:srgbClr val="E12227"/>
                </a:solidFill>
              </a:rPr>
            </a:br>
            <a:endParaRPr lang="es-ES" sz="4800" dirty="0">
              <a:solidFill>
                <a:srgbClr val="E12227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288731"/>
            <a:ext cx="16270605" cy="123825"/>
          </a:xfrm>
          <a:custGeom>
            <a:avLst/>
            <a:gdLst/>
            <a:ahLst/>
            <a:cxnLst/>
            <a:rect l="l" t="t" r="r" b="b"/>
            <a:pathLst>
              <a:path w="16270605" h="123825">
                <a:moveTo>
                  <a:pt x="0" y="123824"/>
                </a:moveTo>
                <a:lnTo>
                  <a:pt x="0" y="0"/>
                </a:lnTo>
                <a:lnTo>
                  <a:pt x="16270357" y="0"/>
                </a:lnTo>
                <a:lnTo>
                  <a:pt x="16270357" y="123824"/>
                </a:lnTo>
                <a:lnTo>
                  <a:pt x="0" y="123824"/>
                </a:lnTo>
                <a:close/>
              </a:path>
            </a:pathLst>
          </a:custGeom>
          <a:solidFill>
            <a:srgbClr val="152D5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9">
            <a:extLst>
              <a:ext uri="{FF2B5EF4-FFF2-40B4-BE49-F238E27FC236}">
                <a16:creationId xmlns:a16="http://schemas.microsoft.com/office/drawing/2014/main" id="{FD901C1C-8A41-4B4A-8EAC-7471FBAB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9692212"/>
            <a:ext cx="10058400" cy="5566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3CA7F902-F9B5-42B6-AEC2-6AD2E90B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97" y="9735618"/>
            <a:ext cx="1985322" cy="4328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29BE287-3BD8-4249-A9B5-F0DE0CB3D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7" y="9745835"/>
            <a:ext cx="936335" cy="449441"/>
          </a:xfrm>
          <a:prstGeom prst="rect">
            <a:avLst/>
          </a:prstGeom>
        </p:spPr>
      </p:pic>
      <p:sp>
        <p:nvSpPr>
          <p:cNvPr id="22" name="object 7">
            <a:extLst>
              <a:ext uri="{FF2B5EF4-FFF2-40B4-BE49-F238E27FC236}">
                <a16:creationId xmlns:a16="http://schemas.microsoft.com/office/drawing/2014/main" id="{D63C63AE-59BE-4E96-AC53-F60FC1F4358C}"/>
              </a:ext>
            </a:extLst>
          </p:cNvPr>
          <p:cNvSpPr/>
          <p:nvPr/>
        </p:nvSpPr>
        <p:spPr>
          <a:xfrm>
            <a:off x="0" y="2801522"/>
            <a:ext cx="18288000" cy="10160"/>
          </a:xfrm>
          <a:custGeom>
            <a:avLst/>
            <a:gdLst/>
            <a:ahLst/>
            <a:cxnLst/>
            <a:rect l="l" t="t" r="r" b="b"/>
            <a:pathLst>
              <a:path w="18288000" h="10160">
                <a:moveTo>
                  <a:pt x="18287999" y="10107"/>
                </a:moveTo>
                <a:lnTo>
                  <a:pt x="18287999" y="0"/>
                </a:lnTo>
                <a:lnTo>
                  <a:pt x="0" y="0"/>
                </a:lnTo>
                <a:lnTo>
                  <a:pt x="0" y="10107"/>
                </a:lnTo>
                <a:lnTo>
                  <a:pt x="18287999" y="10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25912CAA-5A11-4529-A60A-EF64FAACD856}"/>
              </a:ext>
            </a:extLst>
          </p:cNvPr>
          <p:cNvSpPr/>
          <p:nvPr/>
        </p:nvSpPr>
        <p:spPr>
          <a:xfrm>
            <a:off x="14249400" y="2847280"/>
            <a:ext cx="516890" cy="299720"/>
          </a:xfrm>
          <a:custGeom>
            <a:avLst/>
            <a:gdLst/>
            <a:ahLst/>
            <a:cxnLst/>
            <a:rect l="l" t="t" r="r" b="b"/>
            <a:pathLst>
              <a:path w="516890" h="299720">
                <a:moveTo>
                  <a:pt x="258348" y="299481"/>
                </a:moveTo>
                <a:lnTo>
                  <a:pt x="0" y="0"/>
                </a:lnTo>
                <a:lnTo>
                  <a:pt x="516696" y="0"/>
                </a:lnTo>
                <a:lnTo>
                  <a:pt x="258348" y="29948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337302F4-37D0-435B-AD5A-183E921251BF}"/>
              </a:ext>
            </a:extLst>
          </p:cNvPr>
          <p:cNvSpPr/>
          <p:nvPr/>
        </p:nvSpPr>
        <p:spPr>
          <a:xfrm>
            <a:off x="8488045" y="2847280"/>
            <a:ext cx="516890" cy="299720"/>
          </a:xfrm>
          <a:custGeom>
            <a:avLst/>
            <a:gdLst/>
            <a:ahLst/>
            <a:cxnLst/>
            <a:rect l="l" t="t" r="r" b="b"/>
            <a:pathLst>
              <a:path w="516890" h="299720">
                <a:moveTo>
                  <a:pt x="258348" y="299481"/>
                </a:moveTo>
                <a:lnTo>
                  <a:pt x="0" y="0"/>
                </a:lnTo>
                <a:lnTo>
                  <a:pt x="516696" y="0"/>
                </a:lnTo>
                <a:lnTo>
                  <a:pt x="258348" y="29948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97B47471-06E6-4973-A14B-B861768C308A}"/>
              </a:ext>
            </a:extLst>
          </p:cNvPr>
          <p:cNvSpPr/>
          <p:nvPr/>
        </p:nvSpPr>
        <p:spPr>
          <a:xfrm>
            <a:off x="2438400" y="2847280"/>
            <a:ext cx="516890" cy="299720"/>
          </a:xfrm>
          <a:custGeom>
            <a:avLst/>
            <a:gdLst/>
            <a:ahLst/>
            <a:cxnLst/>
            <a:rect l="l" t="t" r="r" b="b"/>
            <a:pathLst>
              <a:path w="516890" h="299720">
                <a:moveTo>
                  <a:pt x="258348" y="299481"/>
                </a:moveTo>
                <a:lnTo>
                  <a:pt x="0" y="0"/>
                </a:lnTo>
                <a:lnTo>
                  <a:pt x="516696" y="0"/>
                </a:lnTo>
                <a:lnTo>
                  <a:pt x="258348" y="299481"/>
                </a:lnTo>
                <a:close/>
              </a:path>
            </a:pathLst>
          </a:custGeom>
          <a:solidFill>
            <a:srgbClr val="FF1B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34">
            <a:extLst>
              <a:ext uri="{FF2B5EF4-FFF2-40B4-BE49-F238E27FC236}">
                <a16:creationId xmlns:a16="http://schemas.microsoft.com/office/drawing/2014/main" id="{9A4BBE72-BFEB-4C72-9760-B722279C9CA7}"/>
              </a:ext>
            </a:extLst>
          </p:cNvPr>
          <p:cNvSpPr txBox="1"/>
          <p:nvPr/>
        </p:nvSpPr>
        <p:spPr>
          <a:xfrm>
            <a:off x="457200" y="3371499"/>
            <a:ext cx="5774580" cy="34163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 rtl="0"/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Cjelina 1:EntreComp </a:t>
            </a:r>
            <a:r>
              <a:rPr lang="en-US" altLang="ko-KR" sz="2400" b="1" dirty="0" err="1">
                <a:solidFill>
                  <a:srgbClr val="243255"/>
                </a:solidFill>
                <a:cs typeface="Arial" pitchFamily="34" charset="0"/>
              </a:rPr>
              <a:t>pristup</a:t>
            </a:r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 EI</a:t>
            </a:r>
          </a:p>
          <a:p>
            <a:pPr algn="l" rtl="0"/>
            <a:endParaRPr lang="en-US" altLang="ko-KR" sz="2400" b="1" dirty="0">
              <a:solidFill>
                <a:srgbClr val="243255"/>
              </a:solidFill>
              <a:cs typeface="Arial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EntreComp: stup resursa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Koji su prijedlozi za zapošljivost?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Unakrsna referenca EntreComp s EI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Definirajući elementi samoučinkovitosti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Duboko poniranje u samosvijest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Samosvijest i učinkovitost u EntreComp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9A4BBE72-BFEB-4C72-9760-B722279C9CA7}"/>
              </a:ext>
            </a:extLst>
          </p:cNvPr>
          <p:cNvSpPr txBox="1"/>
          <p:nvPr/>
        </p:nvSpPr>
        <p:spPr>
          <a:xfrm>
            <a:off x="6231780" y="3378237"/>
            <a:ext cx="5774580" cy="230832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 rtl="0"/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Jedinica2: Emocionalna i socijalna inteligencija</a:t>
            </a:r>
          </a:p>
          <a:p>
            <a:pPr algn="l" rtl="0"/>
            <a:endParaRPr lang="en-US" altLang="ko-KR" sz="2400" b="1" dirty="0">
              <a:solidFill>
                <a:srgbClr val="243255"/>
              </a:solidFill>
              <a:cs typeface="Arial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Empatija i odnosi temeljeni na empatiji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Promišljenost i uvažavanje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cs typeface="Arial" pitchFamily="34" charset="0"/>
              </a:rPr>
              <a:t>Prihvaćanje i priznanja drugih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9A4BBE72-BFEB-4C72-9760-B722279C9CA7}"/>
              </a:ext>
            </a:extLst>
          </p:cNvPr>
          <p:cNvSpPr txBox="1"/>
          <p:nvPr/>
        </p:nvSpPr>
        <p:spPr>
          <a:xfrm>
            <a:off x="12537304" y="3350439"/>
            <a:ext cx="5774580" cy="267765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 rtl="0"/>
            <a:r>
              <a:rPr lang="en-US" altLang="ko-KR" sz="2400" b="1" dirty="0">
                <a:solidFill>
                  <a:srgbClr val="243255"/>
                </a:solidFill>
                <a:cs typeface="Arial" pitchFamily="34" charset="0"/>
              </a:rPr>
              <a:t>Jedinica 3: Model sposobnosti za EI</a:t>
            </a:r>
          </a:p>
          <a:p>
            <a:pPr algn="l" rtl="0"/>
            <a:endParaRPr lang="en-US" altLang="ko-KR" sz="2400" b="1" dirty="0">
              <a:solidFill>
                <a:srgbClr val="243255"/>
              </a:solidFill>
              <a:cs typeface="Arial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altLang="ko-KR" sz="2400" dirty="0">
                <a:solidFill>
                  <a:srgbClr val="000000"/>
                </a:solidFill>
                <a:cs typeface="Arial" pitchFamily="34" charset="0"/>
              </a:rPr>
              <a:t>Uočavanje emocija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altLang="ko-KR" sz="2400" dirty="0">
                <a:solidFill>
                  <a:srgbClr val="000000"/>
                </a:solidFill>
                <a:cs typeface="Arial" pitchFamily="34" charset="0"/>
              </a:rPr>
              <a:t>Korištenje emocija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altLang="ko-KR" sz="2400" dirty="0">
                <a:solidFill>
                  <a:srgbClr val="000000"/>
                </a:solidFill>
                <a:cs typeface="Arial" pitchFamily="34" charset="0"/>
              </a:rPr>
              <a:t>Razumijevanje emocija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altLang="ko-KR" sz="2400" dirty="0">
                <a:solidFill>
                  <a:srgbClr val="000000"/>
                </a:solidFill>
                <a:cs typeface="Arial" pitchFamily="34" charset="0"/>
              </a:rPr>
              <a:t>Upravljanje emocijama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88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3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1. Uočavanje emocija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Percepcijska dimenzija modela podrazumijeva sposobnost otkrivanja i prepoznavanja osobina u kojima se emocije manifestiraju.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Ovaj sloj modela predstavlja prvi gradivni blok emocionalne svijesti jer je ključan za funkcioniranje svih ostalih kognitivnih procesa temeljenih na emocijama.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Viša </a:t>
            </a:r>
            <a:r>
              <a:rPr lang="en-US" altLang="ko-KR" sz="2800" dirty="0" err="1"/>
              <a:t>stanja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percepcije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svijesti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uključuju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također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kulturne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čimbenike</a:t>
            </a:r>
            <a:r>
              <a:rPr lang="en-US" altLang="ko-KR" sz="2800" dirty="0"/>
              <a:t> koji bi mogli intervenirati kao promicanje nositelja značenja </a:t>
            </a:r>
            <a:r>
              <a:rPr lang="en-US" altLang="ko-KR" sz="2800" dirty="0" err="1"/>
              <a:t>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društvenih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artefakta</a:t>
            </a:r>
            <a:r>
              <a:rPr lang="en-US" altLang="ko-KR" sz="2800" dirty="0"/>
              <a:t> s velikim implikacijama za razvoj relacijskog.</a:t>
            </a:r>
          </a:p>
        </p:txBody>
      </p:sp>
    </p:spTree>
    <p:extLst>
      <p:ext uri="{BB962C8B-B14F-4D97-AF65-F5344CB8AC3E}">
        <p14:creationId xmlns:p14="http://schemas.microsoft.com/office/powerpoint/2010/main" val="2773369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3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2. Korištenje emocija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“Korištenje” emocija podrazumijeva sposobnost umrežavanja emocija, dekodiranja njihovog značenja i prenošenja kako bi se u najboljem slučaju održale druge kognitivne sposobnosti – kao što su kreativnost, bočno i kritičko mišljenje.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Drugim riječima, korištenje emocija znači iskorištavanje njihovih punih potencijala za generiranje smislenih ideja, misli i rješenja.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S druge strane, dok se bave ometajućim osjećajima (tj. ljutnjom, ljubomorom, itd.), ljudi bi trebali koristiti emocije kao mehanizam suočavanja kako bi „razbili petlju“ I </a:t>
            </a:r>
            <a:r>
              <a:rPr lang="en-US" altLang="ko-KR" sz="2800" dirty="0" err="1"/>
              <a:t>ponovno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uspostaviti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mirno</a:t>
            </a:r>
            <a:r>
              <a:rPr lang="en-US" altLang="ko-KR" sz="2800" dirty="0"/>
              <a:t> stanje duha.</a:t>
            </a:r>
          </a:p>
        </p:txBody>
      </p:sp>
    </p:spTree>
    <p:extLst>
      <p:ext uri="{BB962C8B-B14F-4D97-AF65-F5344CB8AC3E}">
        <p14:creationId xmlns:p14="http://schemas.microsoft.com/office/powerpoint/2010/main" val="3678524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3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3. Razumijevanje emocija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Dok se percepcija odnosi na sposobnost ljudi da "otkriju" emocije, dimenzija razumijevanja se odnosi na sposobnost da se uhvati odakle dolaze, pročita i dekodira odnos među njima, shvati njihove nijanse i the način na koji bi se mogli razvijati tijekom vremena. 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Razumijevanje emocija zahtijeva veliku osjetljivost i osjetljivost na vanjsko okruženje jer se mnogo puta najsmisleniji uvidi čine mnogo manje opipljivim od onoga što možemo zamisliti.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Na primjer, u neverbalnoj komunikaciji postoji puno više od onoga što riječi mogu izraziti...</a:t>
            </a:r>
          </a:p>
        </p:txBody>
      </p:sp>
    </p:spTree>
    <p:extLst>
      <p:ext uri="{BB962C8B-B14F-4D97-AF65-F5344CB8AC3E}">
        <p14:creationId xmlns:p14="http://schemas.microsoft.com/office/powerpoint/2010/main" val="2570666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Jedinica 3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4. Upravljanje emocijama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Upravljanje emocijama predstavlja vrhunsko stanje modela sposobnosti.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Ljudi koji uspiju ovladati svojom emocionalnom inteligencijom mogu se povezati s okolnim okruženjem na način koji im omogućuje da budu izuzetno stručni, učinkoviti i učinkoviti u onome što rade (tj. profesionalni razvoj, sentimentalni odnos, itd.).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Ovdje se ne radi o manipulaciji i u tom procesu nema ničeg zlonamjernog, “emocionalno svjesni” ljudi prepoznaju i valoriziraju tuđe </a:t>
            </a:r>
            <a:r>
              <a:rPr lang="en-US" altLang="ko-KR" sz="2800" dirty="0" err="1"/>
              <a:t>osjećaje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podržavaju</a:t>
            </a:r>
            <a:r>
              <a:rPr lang="en-US" altLang="ko-KR" sz="2800" dirty="0"/>
              <a:t> </a:t>
            </a:r>
            <a:r>
              <a:rPr lang="en-US" altLang="ko-KR" sz="2800" dirty="0" err="1"/>
              <a:t>ih</a:t>
            </a:r>
            <a:r>
              <a:rPr lang="en-US" altLang="ko-KR" sz="2800" dirty="0"/>
              <a:t> u njihovim potrebama i putevima razvoja.</a:t>
            </a:r>
          </a:p>
        </p:txBody>
      </p:sp>
    </p:spTree>
    <p:extLst>
      <p:ext uri="{BB962C8B-B14F-4D97-AF65-F5344CB8AC3E}">
        <p14:creationId xmlns:p14="http://schemas.microsoft.com/office/powerpoint/2010/main" val="1366331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938056" y="800100"/>
            <a:ext cx="401494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rtl="0"/>
            <a:r>
              <a:rPr lang="es-ES" sz="4800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Sumirati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56566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Emocionalna inteligencija </a:t>
            </a:r>
            <a:r>
              <a:rPr lang="en-GB" sz="4000" b="1" spc="50" dirty="0" err="1">
                <a:solidFill>
                  <a:srgbClr val="243255"/>
                </a:solidFill>
                <a:cs typeface="Tahoma"/>
              </a:rPr>
              <a:t>ugrađena</a:t>
            </a:r>
            <a:r>
              <a:rPr lang="en-GB" sz="4000" b="1" spc="50">
                <a:solidFill>
                  <a:srgbClr val="243255"/>
                </a:solidFill>
                <a:cs typeface="Tahoma"/>
              </a:rPr>
              <a:t> u EntreComp</a:t>
            </a: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: Stup resursa</a:t>
            </a:r>
          </a:p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GB" sz="4000" b="1" spc="50" dirty="0">
              <a:solidFill>
                <a:srgbClr val="243255"/>
              </a:solidFill>
              <a:cs typeface="Tahoma"/>
            </a:endParaRPr>
          </a:p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Samosvijest i samoefikasnost u</a:t>
            </a:r>
            <a:r>
              <a:rPr lang="en-GB" sz="4000" b="1" spc="50" dirty="0" err="1">
                <a:solidFill>
                  <a:srgbClr val="243255"/>
                </a:solidFill>
                <a:cs typeface="Tahoma"/>
              </a:rPr>
              <a:t>EntreComp</a:t>
            </a:r>
            <a:endParaRPr lang="en-GB" sz="4000" b="1" spc="50" dirty="0">
              <a:solidFill>
                <a:srgbClr val="243255"/>
              </a:solidFill>
              <a:cs typeface="Tahoma"/>
            </a:endParaRPr>
          </a:p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GB" sz="4000" b="1" spc="50" dirty="0">
              <a:solidFill>
                <a:srgbClr val="243255"/>
              </a:solidFill>
              <a:cs typeface="Tahoma"/>
            </a:endParaRPr>
          </a:p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Okvir EI: motivacija, empatija i socijalne vještine</a:t>
            </a:r>
          </a:p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GB" sz="4000" b="1" spc="50" dirty="0">
              <a:solidFill>
                <a:srgbClr val="243255"/>
              </a:solidFill>
              <a:cs typeface="Tahoma"/>
            </a:endParaRPr>
          </a:p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Društvena inteligencija za navigaciju u relacijskim ekosustavima</a:t>
            </a:r>
          </a:p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GB" sz="4000" b="1" spc="50" dirty="0">
              <a:solidFill>
                <a:srgbClr val="243255"/>
              </a:solidFill>
              <a:cs typeface="Tahoma"/>
            </a:endParaRPr>
          </a:p>
          <a:p>
            <a:pPr marL="584200" indent="-571500" algn="l" rtl="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Model sposobnosti za razumijevanje, korištenje i upravljanje emocijama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48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D50F80D-70F7-4B95-B27E-48A65C93D9B6}"/>
              </a:ext>
            </a:extLst>
          </p:cNvPr>
          <p:cNvSpPr/>
          <p:nvPr/>
        </p:nvSpPr>
        <p:spPr>
          <a:xfrm>
            <a:off x="6172200" y="9185519"/>
            <a:ext cx="119634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4800" y="3924300"/>
            <a:ext cx="6897687" cy="1397000"/>
          </a:xfrm>
        </p:spPr>
        <p:txBody>
          <a:bodyPr vert="horz" wrap="square" lIns="0" tIns="12700" rIns="0" bIns="0" rtlCol="0">
            <a:spAutoFit/>
          </a:bodyPr>
          <a:lstStyle/>
          <a:p>
            <a:pPr algn="l" rtl="0"/>
            <a:r>
              <a:rPr lang="es-ES" dirty="0"/>
              <a:t>Hvala vam!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B20B7A5-9C0B-4641-90FC-FB2B04D8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89503" y="9661769"/>
            <a:ext cx="10058400" cy="5566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C56120C-8292-4C9F-8F58-CC30B96DC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9705175"/>
            <a:ext cx="1985322" cy="4328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65C6894-7800-4680-B841-3509763410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715392"/>
            <a:ext cx="936335" cy="449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19018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Samosvijest i samoučinkovitost: “EntreComp pristup” EI</a:t>
            </a:r>
            <a:endParaRPr lang="es-ES" sz="4000" b="1" spc="50" dirty="0">
              <a:solidFill>
                <a:srgbClr val="243255"/>
              </a:solidFill>
              <a:cs typeface="Tahoma"/>
            </a:endParaRPr>
          </a:p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endParaRPr lang="es-ES" sz="2500" spc="50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algn="l" rtl="0">
              <a:spcBef>
                <a:spcPts val="110"/>
              </a:spcBef>
            </a:pPr>
            <a:r>
              <a:rPr lang="en-GB" alt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U modulu IHF-a imali ste priliku upoznati se sa službenim EU okvirom za obrazovanje i osposobljavanje o poduzetničkim vještinama i kako to može biti strateški referentni resurs za </a:t>
            </a:r>
            <a:r>
              <a:rPr lang="en-GB" alt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nove</a:t>
            </a:r>
            <a:r>
              <a:rPr lang="en-GB" alt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radnike</a:t>
            </a:r>
            <a:r>
              <a:rPr lang="en-GB" alt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alt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tržište</a:t>
            </a:r>
            <a:r>
              <a:rPr lang="en-GB" alt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6" y="4774092"/>
            <a:ext cx="16913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Pod “resursima” podrazumijevamo područje kompetencija koje je najrelevantnije za stjecanje ključnih osobnih, materijalnih i nematerijalnih resursa koji su instrumentalni u poticanju osnaživanja i profesionalizacije ljudi.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Pet kompetencija navedenih u ovom području obuke poboljšavaju i jačaju vašu konkurentnost na tržištu rada kao stratešku polugu za vase </a:t>
            </a:r>
            <a:r>
              <a:rPr lang="en-US" altLang="ko-KR" sz="2800" dirty="0" err="1"/>
              <a:t>traženje</a:t>
            </a:r>
            <a:r>
              <a:rPr lang="en-US" altLang="ko-KR" sz="2800" dirty="0"/>
              <a:t> posla.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DB2408F-C8E3-481B-BEFD-24DB75CA61AF}"/>
              </a:ext>
            </a:extLst>
          </p:cNvPr>
          <p:cNvSpPr txBox="1"/>
          <p:nvPr/>
        </p:nvSpPr>
        <p:spPr>
          <a:xfrm>
            <a:off x="938056" y="4057038"/>
            <a:ext cx="4167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0"/>
            <a:r>
              <a:rPr lang="en-US" altLang="ko-KR" sz="3200" b="1" dirty="0">
                <a:solidFill>
                  <a:srgbClr val="24325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altLang="ko-KR" sz="3200" b="1" i="1" dirty="0">
                <a:solidFill>
                  <a:srgbClr val="24325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Resursi</a:t>
            </a:r>
            <a:r>
              <a:rPr lang="en-US" altLang="ko-KR" sz="3200" b="1" dirty="0">
                <a:solidFill>
                  <a:srgbClr val="24325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stup</a:t>
            </a:r>
            <a:endParaRPr lang="ko-KR" altLang="en-US" sz="3200" b="1" dirty="0">
              <a:solidFill>
                <a:srgbClr val="243255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1027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Kompetencije resursa</a:t>
            </a:r>
          </a:p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endParaRPr lang="es-ES" sz="2500" b="1" spc="50" dirty="0">
              <a:solidFill>
                <a:srgbClr val="243255"/>
              </a:solidFill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Svaka od navedenih kompetencija za vas predstavlja žarište interesa jer pruža najvrjednije vještine za napredovanje u poslovnom i profesionalnom životu.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2.1</a:t>
            </a:r>
            <a:r>
              <a:rPr lang="en-GB" sz="2800" b="1" dirty="0"/>
              <a:t>Samosvijest i samoefikasnost</a:t>
            </a:r>
          </a:p>
          <a:p>
            <a:pPr algn="l" rtl="0"/>
            <a:r>
              <a:rPr lang="en-GB" altLang="ko-KR" sz="2800" dirty="0"/>
              <a:t>2.2</a:t>
            </a:r>
            <a:r>
              <a:rPr lang="en-GB" altLang="ko-KR" sz="2800" b="1" dirty="0"/>
              <a:t>Motivacija i ustrajnost</a:t>
            </a:r>
          </a:p>
          <a:p>
            <a:pPr algn="l" rtl="0"/>
            <a:r>
              <a:rPr lang="en-GB" altLang="ko-KR" sz="2800" dirty="0"/>
              <a:t>2.3</a:t>
            </a:r>
            <a:r>
              <a:rPr lang="en-GB" altLang="ko-KR" sz="2800" b="1" dirty="0"/>
              <a:t>Mobiliziranje resursa</a:t>
            </a:r>
          </a:p>
          <a:p>
            <a:pPr algn="l" rtl="0"/>
            <a:r>
              <a:rPr lang="en-GB" altLang="ko-KR" sz="2800" dirty="0"/>
              <a:t>2.4</a:t>
            </a:r>
            <a:r>
              <a:rPr lang="en-GB" altLang="ko-KR" sz="2800" b="1" dirty="0"/>
              <a:t>Financijska i ekonomska pismenost</a:t>
            </a:r>
          </a:p>
          <a:p>
            <a:pPr algn="l" rtl="0"/>
            <a:r>
              <a:rPr lang="en-GB" altLang="ko-KR" sz="2800" dirty="0"/>
              <a:t>2.5</a:t>
            </a:r>
            <a:r>
              <a:rPr lang="en-GB" altLang="ko-KR" sz="2800" b="1" dirty="0"/>
              <a:t>Mobiliziranje drugih</a:t>
            </a:r>
          </a:p>
          <a:p>
            <a:pPr algn="l" rtl="0"/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2742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1027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Resursi Kompetencije i mogućnosti za zapošljavanje</a:t>
            </a:r>
          </a:p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endParaRPr lang="es-ES" sz="2500" b="1" spc="50" dirty="0">
              <a:solidFill>
                <a:srgbClr val="243255"/>
              </a:solidFill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78EF0F77-F54B-4180-9DBF-8A7552B07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05763"/>
              </p:ext>
            </p:extLst>
          </p:nvPr>
        </p:nvGraphicFramePr>
        <p:xfrm>
          <a:off x="1828800" y="3046504"/>
          <a:ext cx="146304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313699346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577786731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algn="ctr" rtl="0"/>
                      <a:r>
                        <a:rPr lang="en-US" sz="2500" dirty="0">
                          <a:solidFill>
                            <a:sysClr val="windowText" lastClr="000000"/>
                          </a:solidFill>
                        </a:rPr>
                        <a:t>Kompetencija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500" dirty="0">
                          <a:solidFill>
                            <a:sysClr val="windowText" lastClr="000000"/>
                          </a:solidFill>
                        </a:rPr>
                        <a:t>Potencijali zapošljivosti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7207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rtl="0"/>
                      <a:r>
                        <a:rPr lang="en-US" sz="2500" dirty="0">
                          <a:solidFill>
                            <a:sysClr val="windowText" lastClr="000000"/>
                          </a:solidFill>
                        </a:rPr>
                        <a:t>Samosvijest i samoefikasnost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Educirajte se, ostanite angažirani u prilikama za obuku, razvijte osjećaj samoinicijative, prepoznajte svoje granice i radite na svojim slabostima.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47845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rtl="0"/>
                      <a:r>
                        <a:rPr lang="en-US" sz="2500" dirty="0">
                          <a:solidFill>
                            <a:sysClr val="windowText" lastClr="000000"/>
                          </a:solidFill>
                        </a:rPr>
                        <a:t>Motivacija i ustrajnost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Ostanite usredotočeni, učinite nešto što vam jača samopouzdanje, pretvorite negativne misli u prilike za poboljšanje.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0730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rtl="0"/>
                      <a:r>
                        <a:rPr lang="en-US" sz="2500" dirty="0">
                          <a:solidFill>
                            <a:sysClr val="windowText" lastClr="000000"/>
                          </a:solidFill>
                        </a:rPr>
                        <a:t>Mobiliziranje resursa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Prikupite što više informacija o industriji/sektoru koji vas zanima, pretražite web u potrazi za relevantnim informacijama/uvidima o svojim poslodavcima/organizaciji za koju se želite prijaviti.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1595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rtl="0"/>
                      <a:r>
                        <a:rPr lang="en-US" sz="2500" dirty="0">
                          <a:solidFill>
                            <a:sysClr val="windowText" lastClr="000000"/>
                          </a:solidFill>
                        </a:rPr>
                        <a:t>Financijska i ekonomska pismenost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Ojačajte svoje znanje o samim osnovama poslovanja, naučite vokabular i pojmovnik menadžmenta, unaprijed proučite operativni kontekst u kojem ćete se naći.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534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rtl="0"/>
                      <a:r>
                        <a:rPr lang="en-US" sz="2500" dirty="0">
                          <a:solidFill>
                            <a:sysClr val="windowText" lastClr="000000"/>
                          </a:solidFill>
                        </a:rPr>
                        <a:t>Mobiliziranje drugih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Trenirajte da budete učinkovit komunikator, naučite kako dijeliti entuzijazam i osjećaj pouzdanosti, tražite vanjsko vodstvo.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6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91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…pa što je s emocionalnom inteligencijom?</a:t>
            </a:r>
            <a:endParaRPr lang="es-ES" sz="2500" b="1" spc="50" dirty="0">
              <a:solidFill>
                <a:srgbClr val="243255"/>
              </a:solidFill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691369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U širem smislu, emocionalna inteligencija je zamišljena kao nečija sposobnost da prepozna i upravlja svojim i tuđim emocijama/osjećajima te dosljedno usmjerava svoje postupke i misli.</a:t>
            </a:r>
          </a:p>
          <a:p>
            <a:pPr algn="l" rtl="0"/>
            <a:r>
              <a:rPr lang="en-US" altLang="ko-KR" sz="2200" dirty="0"/>
              <a:t>Izvor:</a:t>
            </a:r>
            <a:r>
              <a:rPr lang="en-GB" altLang="ko-KR" sz="2200" dirty="0"/>
              <a:t>P. Salovey, John D. Mayer, 1990., Emocionalna inteligencija</a:t>
            </a:r>
            <a:r>
              <a:rPr lang="en-US" altLang="ko-KR" sz="2200" dirty="0"/>
              <a:t> </a:t>
            </a:r>
          </a:p>
          <a:p>
            <a:pPr algn="l" rtl="0"/>
            <a:endParaRPr lang="en-US" altLang="ko-KR" sz="2200" dirty="0"/>
          </a:p>
          <a:p>
            <a:pPr algn="l" rtl="0"/>
            <a:r>
              <a:rPr lang="en-US" altLang="ko-KR" sz="2800" dirty="0"/>
              <a:t>Emocionalna inteligencija prožima mnoge studije psihologije ponašanja primijenjene na organizacije, poslovanje i menadžment, vodstvo i ljudske potencijale. Kao takav, koncept je dugi niz godina predstavljao (i još uvijek je) trendovska tema debata i rasprava među akademicima i stručnjacima.</a:t>
            </a:r>
          </a:p>
          <a:p>
            <a:pPr algn="l" rtl="0"/>
            <a:endParaRPr lang="en-US" altLang="ko-KR" sz="2800" dirty="0"/>
          </a:p>
          <a:p>
            <a:r>
              <a:rPr lang="en-US" altLang="ko-KR" sz="2800" dirty="0">
                <a:solidFill>
                  <a:srgbClr val="0070C0"/>
                </a:solidFill>
              </a:rPr>
              <a:t>!!</a:t>
            </a:r>
            <a:r>
              <a:rPr lang="en-US" altLang="ko-KR" sz="2800" dirty="0"/>
              <a:t>The </a:t>
            </a:r>
            <a:r>
              <a:rPr lang="en-US" altLang="ko-KR" sz="2800" dirty="0" err="1"/>
              <a:t>EntreComp</a:t>
            </a:r>
            <a:r>
              <a:rPr lang="en-US" altLang="ko-KR" sz="2800" dirty="0"/>
              <a:t> okvir ne uspostavlja izravne veze s emocionalnom inteligencijom, ali u isto vrijeme, </a:t>
            </a:r>
            <a:r>
              <a:rPr lang="en-US" altLang="ko-KR" sz="2800" dirty="0" err="1"/>
              <a:t>mnoga</a:t>
            </a:r>
            <a:r>
              <a:rPr lang="en-US" altLang="ko-KR" sz="2800" dirty="0"/>
              <a:t> od </a:t>
            </a:r>
            <a:r>
              <a:rPr lang="en-US" altLang="ko-KR" sz="2800" dirty="0" err="1"/>
              <a:t>EntreComp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područja</a:t>
            </a:r>
            <a:r>
              <a:rPr lang="en-US" altLang="ko-KR" sz="2800" dirty="0"/>
              <a:t> interesa dijele </a:t>
            </a:r>
            <a:r>
              <a:rPr lang="en-US" altLang="ko-KR" sz="2800" dirty="0" err="1"/>
              <a:t>isto</a:t>
            </a:r>
            <a:r>
              <a:rPr lang="en-US" altLang="ko-KR" sz="2800" dirty="0"/>
              <a:t> polje s </a:t>
            </a:r>
            <a:r>
              <a:rPr lang="en-US" altLang="ko-KR" sz="2800" dirty="0" err="1"/>
              <a:t>emocionalnom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onteligencijom</a:t>
            </a:r>
            <a:r>
              <a:rPr lang="en-US" altLang="ko-KR" sz="2800" dirty="0">
                <a:solidFill>
                  <a:srgbClr val="0070C0"/>
                </a:solidFill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2793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Pozadina emocionalne inteligencije</a:t>
            </a:r>
            <a:endParaRPr lang="es-ES" sz="2500" b="1" spc="50" dirty="0">
              <a:solidFill>
                <a:srgbClr val="243255"/>
              </a:solidFill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94251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Prve empirijske studije o ulozi "emocija" u našoj svakodnevnici započele su 20-ih godina (</a:t>
            </a:r>
            <a:r>
              <a:rPr lang="en-US" altLang="ko-KR" sz="2800" dirty="0" err="1"/>
              <a:t>Averile</a:t>
            </a:r>
            <a:r>
              <a:rPr lang="en-US" altLang="ko-KR" sz="2800" dirty="0"/>
              <a:t> &amp; Nunley, 1922) sa studijom provedenom kako bi se razumjelo kako ljudi shvaćaju i analiziraju emocije. </a:t>
            </a:r>
          </a:p>
          <a:p>
            <a:pPr algn="l" rtl="0"/>
            <a:endParaRPr lang="en-US" altLang="ko-KR" sz="2800" dirty="0"/>
          </a:p>
          <a:p>
            <a:pPr algn="l" rtl="0"/>
            <a:r>
              <a:rPr lang="en-US" altLang="ko-KR" sz="2800" dirty="0"/>
              <a:t>Sljedećih 70 godina, polje istraživanja emocionalne inteligencije i “emocija” bilo je </a:t>
            </a:r>
            <a:r>
              <a:rPr lang="en-US" altLang="ko-KR" sz="2800" dirty="0" err="1"/>
              <a:t>relativno</a:t>
            </a:r>
            <a:r>
              <a:rPr lang="en-US" altLang="ko-KR" sz="2800" dirty="0"/>
              <a:t> </a:t>
            </a:r>
            <a:r>
              <a:rPr lang="en-US" altLang="ko-KR" sz="2800" dirty="0" err="1"/>
              <a:t>šutljivo.To</a:t>
            </a:r>
            <a:r>
              <a:rPr lang="en-US" altLang="ko-KR" sz="2800" dirty="0"/>
              <a:t> je bilo sve do 1990. kada su dva autora, (John D. Mayer i Peter Salovey) </a:t>
            </a:r>
            <a:r>
              <a:rPr lang="en-US" altLang="ko-KR" sz="2800" dirty="0" err="1"/>
              <a:t>objavila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prijelomni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članak</a:t>
            </a:r>
            <a:r>
              <a:rPr lang="en-US" altLang="ko-KR" sz="2800" dirty="0"/>
              <a:t> jednostavno </a:t>
            </a:r>
            <a:r>
              <a:rPr lang="en-US" altLang="ko-KR" sz="2800" dirty="0" err="1"/>
              <a:t>naslovljen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kao</a:t>
            </a:r>
            <a:r>
              <a:rPr lang="en-US" altLang="ko-KR" sz="2800" dirty="0"/>
              <a:t> </a:t>
            </a:r>
            <a:r>
              <a:rPr lang="en-US" altLang="ko-KR" sz="2800" i="1" dirty="0">
                <a:hlinkClick r:id="rId5"/>
              </a:rPr>
              <a:t>Emocionalna inteligencija</a:t>
            </a:r>
            <a:r>
              <a:rPr lang="en-US" altLang="ko-KR" sz="2800" dirty="0"/>
              <a:t>, i predodređen da postane jedan od najutjecajnijih članaka u suvremenoj društvenoj znanosti.</a:t>
            </a:r>
            <a:endParaRPr lang="en-US" altLang="ko-KR" sz="2800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DE9EF4-8F4E-4960-B9AE-2572BFD48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800" y="2617224"/>
            <a:ext cx="3215538" cy="48320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07CEB50-5C65-48C9-8D47-24869ACE0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0411" y="2606833"/>
            <a:ext cx="4022717" cy="483209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F19A72-E488-475C-9EB4-5D092AE16C29}"/>
              </a:ext>
            </a:extLst>
          </p:cNvPr>
          <p:cNvSpPr txBox="1"/>
          <p:nvPr/>
        </p:nvSpPr>
        <p:spPr>
          <a:xfrm>
            <a:off x="10591800" y="76581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S lijeve strane, John D. Mayer; s desne strane Peter Salovey.</a:t>
            </a:r>
          </a:p>
          <a:p>
            <a:pPr algn="l" rtl="0"/>
            <a:r>
              <a:rPr lang="en-US" dirty="0"/>
              <a:t>Izvor:</a:t>
            </a:r>
            <a:r>
              <a:rPr lang="en-US" dirty="0">
                <a:hlinkClick r:id="rId8"/>
              </a:rPr>
              <a:t>Sveučilište u New Hampshireu</a:t>
            </a:r>
            <a:r>
              <a:rPr lang="en-US" dirty="0"/>
              <a:t>i</a:t>
            </a:r>
            <a:r>
              <a:rPr lang="en-US" dirty="0">
                <a:hlinkClick r:id="rId9"/>
              </a:rPr>
              <a:t>Yale School of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8BCB89B-C162-49D8-8C12-EF9C5ED4083E}"/>
              </a:ext>
            </a:extLst>
          </p:cNvPr>
          <p:cNvSpPr txBox="1">
            <a:spLocks/>
          </p:cNvSpPr>
          <p:nvPr/>
        </p:nvSpPr>
        <p:spPr>
          <a:xfrm>
            <a:off x="15087600" y="647700"/>
            <a:ext cx="2764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rgbClr val="152D54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-US" altLang="ko-KR" sz="4800" b="1" dirty="0">
                <a:solidFill>
                  <a:srgbClr val="E12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Cjelina 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09B19A-6693-43E7-B35B-C85E49857B17}"/>
              </a:ext>
            </a:extLst>
          </p:cNvPr>
          <p:cNvSpPr txBox="1"/>
          <p:nvPr/>
        </p:nvSpPr>
        <p:spPr>
          <a:xfrm>
            <a:off x="938055" y="2019300"/>
            <a:ext cx="1691369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lang="en-GB" sz="4000" b="1" spc="50" dirty="0">
                <a:solidFill>
                  <a:srgbClr val="243255"/>
                </a:solidFill>
                <a:cs typeface="Tahoma"/>
              </a:rPr>
              <a:t>Daniel Goleman i popularizacija koncepta</a:t>
            </a:r>
            <a:endParaRPr lang="es-ES" sz="2500" b="1" spc="50" dirty="0">
              <a:solidFill>
                <a:srgbClr val="243255"/>
              </a:solidFill>
              <a:cs typeface="Tahom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93CA9-7760-4AE0-884D-3B60C96F5FDD}"/>
              </a:ext>
            </a:extLst>
          </p:cNvPr>
          <p:cNvSpPr txBox="1"/>
          <p:nvPr/>
        </p:nvSpPr>
        <p:spPr>
          <a:xfrm>
            <a:off x="228600" y="9563100"/>
            <a:ext cx="1257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Uz potporu programa Erasmus+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  <a:latin typeface="YADLjI9qxTA 0"/>
              </a:rPr>
              <a:t>program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YADLjI9qxTA 0"/>
              </a:rPr>
              <a:t>Europske unije. Ovaj dokument i njegov sadržaj odražavaju samo stavove autora, a Komisija se ne može smatrati odgovornom za bilo kakvu upotrebu informacija sadržanih u njemu.</a:t>
            </a:r>
            <a:endParaRPr lang="en-US" sz="1400" dirty="0">
              <a:solidFill>
                <a:schemeClr val="bg1"/>
              </a:solidFill>
              <a:effectLst/>
              <a:latin typeface="YADLjI9qxTA 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7DE30C-DCD9-47D2-9ABD-18087549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4" y="8943014"/>
            <a:ext cx="1684513" cy="4811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E3DFE5-3AAA-4AA5-A90F-48CBCBE1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12117"/>
            <a:ext cx="1066800" cy="51206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387B6A-5047-4EFF-8F1F-CCC31E055809}"/>
              </a:ext>
            </a:extLst>
          </p:cNvPr>
          <p:cNvSpPr txBox="1"/>
          <p:nvPr/>
        </p:nvSpPr>
        <p:spPr>
          <a:xfrm>
            <a:off x="938055" y="3046504"/>
            <a:ext cx="114063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ko-KR" sz="2800" dirty="0"/>
              <a:t>Emocionalna inteligencija postala je “pop” fenomen tek 1995. američki fizikolog i esejist Daniel Goleman, autor </a:t>
            </a:r>
            <a:r>
              <a:rPr lang="en-US" altLang="ko-KR" sz="2800" dirty="0" err="1"/>
              <a:t>svjetskog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bestselera</a:t>
            </a:r>
            <a:r>
              <a:rPr lang="en-US" altLang="ko-KR" sz="2800" dirty="0"/>
              <a:t> </a:t>
            </a:r>
            <a:r>
              <a:rPr lang="en-GB" altLang="ko-KR" sz="2800" b="1" i="1" dirty="0" err="1"/>
              <a:t>Emocionalna</a:t>
            </a:r>
            <a:r>
              <a:rPr lang="en-GB" altLang="ko-KR" sz="2800" b="1" i="1" dirty="0"/>
              <a:t> inteligencija. </a:t>
            </a:r>
            <a:r>
              <a:rPr lang="en-GB" altLang="ko-KR" sz="2800" b="1" i="1" dirty="0" err="1"/>
              <a:t>Prijelomna</a:t>
            </a:r>
            <a:r>
              <a:rPr lang="en-GB" altLang="ko-KR" sz="2800" b="1" i="1" dirty="0"/>
              <a:t> </a:t>
            </a:r>
            <a:r>
              <a:rPr lang="en-GB" altLang="ko-KR" sz="2800" b="1" i="1" dirty="0" err="1"/>
              <a:t>Knjiga</a:t>
            </a:r>
            <a:r>
              <a:rPr lang="en-GB" altLang="ko-KR" sz="2800" b="1" i="1" dirty="0"/>
              <a:t> koja redefinira što znači biti pametan</a:t>
            </a:r>
            <a:r>
              <a:rPr lang="en-GB" altLang="ko-KR" sz="2800" i="1" dirty="0"/>
              <a:t>.</a:t>
            </a:r>
          </a:p>
          <a:p>
            <a:pPr algn="l" rtl="0"/>
            <a:endParaRPr lang="en-GB" altLang="ko-KR" sz="2800" i="1" dirty="0"/>
          </a:p>
          <a:p>
            <a:pPr algn="l" rtl="0"/>
            <a:r>
              <a:rPr lang="en-GB" altLang="ko-KR" sz="2800" dirty="0"/>
              <a:t>Međunarodni uspjeh ove knjige za samopomoć pomogao je u uvođenju koncepta emocionalne inteligencije izvan akademskog kruga i učinio je iznimno popularnom čak i među širom javnosti. </a:t>
            </a:r>
          </a:p>
          <a:p>
            <a:pPr algn="l" rtl="0"/>
            <a:endParaRPr lang="en-GB" altLang="ko-KR" sz="2800" dirty="0"/>
          </a:p>
          <a:p>
            <a:pPr algn="l" rtl="0"/>
            <a:r>
              <a:rPr lang="en-GB" altLang="ko-KR" sz="2800" dirty="0"/>
              <a:t>Odatle je bezbroj autora, govornika i istraživača krenuo stopama koje su ostavili Mayer, Salovey i Goleman. </a:t>
            </a:r>
            <a:endParaRPr lang="en-US" altLang="ko-KR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EA0923-A763-4CB4-8EF8-6AB4C918F2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00" t="-1324" r="3601" b="1324"/>
          <a:stretch/>
        </p:blipFill>
        <p:spPr>
          <a:xfrm>
            <a:off x="13233173" y="2648960"/>
            <a:ext cx="4618581" cy="40341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800CA4-0289-4EFD-BFD0-52338CB433AF}"/>
              </a:ext>
            </a:extLst>
          </p:cNvPr>
          <p:cNvSpPr txBox="1"/>
          <p:nvPr/>
        </p:nvSpPr>
        <p:spPr>
          <a:xfrm>
            <a:off x="14020800" y="6819900"/>
            <a:ext cx="337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Izvor:</a:t>
            </a:r>
            <a:r>
              <a:rPr lang="en-US" dirty="0">
                <a:hlinkClick r:id="rId6"/>
              </a:rPr>
              <a:t>www.danielgoleman.info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2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4170</Words>
  <Application>Microsoft Macintosh PowerPoint</Application>
  <PresentationFormat>Custom</PresentationFormat>
  <Paragraphs>417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Roboto</vt:lpstr>
      <vt:lpstr>Tahoma</vt:lpstr>
      <vt:lpstr>YADLjI9qxTA 0</vt:lpstr>
      <vt:lpstr>Office Theme</vt:lpstr>
      <vt:lpstr>1_Office Theme</vt:lpstr>
      <vt:lpstr>PowerPoint Presentation</vt:lpstr>
      <vt:lpstr>CILJEVI </vt:lpstr>
      <vt:lpstr>SADRŽAJ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vam!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essence RED</dc:title>
  <dc:creator>Monia Coppola</dc:creator>
  <cp:keywords>DAEZM6eZgec,BAEXurJiHZU</cp:keywords>
  <cp:lastModifiedBy>Nebojša Stojčić</cp:lastModifiedBy>
  <cp:revision>55</cp:revision>
  <dcterms:created xsi:type="dcterms:W3CDTF">2021-03-19T11:51:00Z</dcterms:created>
  <dcterms:modified xsi:type="dcterms:W3CDTF">2022-02-04T01:16:12Z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2021-03-19T00:00:00Z</vt:filetime>
  </property>
</Properties>
</file>