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9"/>
  </p:notesMasterIdLst>
  <p:sldIdLst>
    <p:sldId id="269"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286" r:id="rId17"/>
    <p:sldId id="310" r:id="rId18"/>
    <p:sldId id="311" r:id="rId19"/>
    <p:sldId id="312" r:id="rId20"/>
    <p:sldId id="313" r:id="rId21"/>
    <p:sldId id="314" r:id="rId22"/>
    <p:sldId id="315" r:id="rId23"/>
    <p:sldId id="316" r:id="rId24"/>
    <p:sldId id="317" r:id="rId25"/>
    <p:sldId id="318" r:id="rId26"/>
    <p:sldId id="319" r:id="rId27"/>
    <p:sldId id="270"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227"/>
    <a:srgbClr val="24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4694"/>
  </p:normalViewPr>
  <p:slideViewPr>
    <p:cSldViewPr>
      <p:cViewPr varScale="1">
        <p:scale>
          <a:sx n="56" d="100"/>
          <a:sy n="56" d="100"/>
        </p:scale>
        <p:origin x="614"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B702A52E-833F-4334-B297-B92B7C1F3471}">
      <dgm:prSet custT="1"/>
      <dgm:spPr>
        <a:solidFill>
          <a:schemeClr val="tx2"/>
        </a:solidFill>
      </dgm:spPr>
      <dgm:t>
        <a:bodyPr/>
        <a:lstStyle/>
        <a:p>
          <a:r>
            <a:rPr lang="en-GB" sz="2400" dirty="0"/>
            <a:t>•	Active listening, and encouraging participation in a bidirectional way. </a:t>
          </a:r>
          <a:endParaRPr lang="es-ES" sz="2400" dirty="0"/>
        </a:p>
      </dgm:t>
    </dgm:pt>
    <dgm:pt modelId="{0D8FBD61-8BD7-49A8-965B-259A4A3F8A37}" type="parTrans" cxnId="{B1D4EC8F-7EFD-4449-B88D-597B715109F6}">
      <dgm:prSet/>
      <dgm:spPr/>
      <dgm:t>
        <a:bodyPr/>
        <a:lstStyle/>
        <a:p>
          <a:endParaRPr lang="es-ES" sz="2400"/>
        </a:p>
      </dgm:t>
    </dgm:pt>
    <dgm:pt modelId="{C5E187B9-DC5E-47F1-A29A-8CE2C99868C2}" type="sibTrans" cxnId="{B1D4EC8F-7EFD-4449-B88D-597B715109F6}">
      <dgm:prSet/>
      <dgm:spPr/>
      <dgm:t>
        <a:bodyPr/>
        <a:lstStyle/>
        <a:p>
          <a:endParaRPr lang="es-ES" sz="2400"/>
        </a:p>
      </dgm:t>
    </dgm:pt>
    <dgm:pt modelId="{BE213737-2D93-4204-83E7-F9E6AB38385D}">
      <dgm:prSet custT="1"/>
      <dgm:spPr>
        <a:solidFill>
          <a:schemeClr val="tx2"/>
        </a:solidFill>
      </dgm:spPr>
      <dgm:t>
        <a:bodyPr/>
        <a:lstStyle/>
        <a:p>
          <a:r>
            <a:rPr lang="en-GB" sz="2400" dirty="0"/>
            <a:t>•	Identify the barriers that hinder communication both individually and in the work team.</a:t>
          </a:r>
          <a:endParaRPr lang="es-ES" sz="2400" dirty="0"/>
        </a:p>
      </dgm:t>
    </dgm:pt>
    <dgm:pt modelId="{290FD70C-4985-425B-95AF-4507DC47AD20}" type="parTrans" cxnId="{DB9B8B71-3332-4C5E-AD6A-C7A66978F43F}">
      <dgm:prSet/>
      <dgm:spPr/>
      <dgm:t>
        <a:bodyPr/>
        <a:lstStyle/>
        <a:p>
          <a:endParaRPr lang="es-ES" sz="2400"/>
        </a:p>
      </dgm:t>
    </dgm:pt>
    <dgm:pt modelId="{F03DF944-D6C8-4132-96D0-22081A1EA678}" type="sibTrans" cxnId="{DB9B8B71-3332-4C5E-AD6A-C7A66978F43F}">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4DAED387-93E0-42C9-A859-6D90EB7B5BC1}" type="pres">
      <dgm:prSet presAssocID="{B702A52E-833F-4334-B297-B92B7C1F3471}" presName="parentLin" presStyleCnt="0"/>
      <dgm:spPr/>
    </dgm:pt>
    <dgm:pt modelId="{FB7AB800-8BE7-4981-B847-FDB65FD83792}" type="pres">
      <dgm:prSet presAssocID="{B702A52E-833F-4334-B297-B92B7C1F3471}" presName="parentLeftMargin" presStyleLbl="node1" presStyleIdx="0" presStyleCnt="2"/>
      <dgm:spPr/>
    </dgm:pt>
    <dgm:pt modelId="{BC9CC3AD-029C-4071-8F9B-63F400834DBE}" type="pres">
      <dgm:prSet presAssocID="{B702A52E-833F-4334-B297-B92B7C1F3471}" presName="parentText" presStyleLbl="node1" presStyleIdx="0" presStyleCnt="2" custScaleY="269116">
        <dgm:presLayoutVars>
          <dgm:chMax val="0"/>
          <dgm:bulletEnabled val="1"/>
        </dgm:presLayoutVars>
      </dgm:prSet>
      <dgm:spPr/>
    </dgm:pt>
    <dgm:pt modelId="{54B41E27-333A-4363-9DF5-D0BD7F726504}" type="pres">
      <dgm:prSet presAssocID="{B702A52E-833F-4334-B297-B92B7C1F3471}" presName="negativeSpace" presStyleCnt="0"/>
      <dgm:spPr/>
    </dgm:pt>
    <dgm:pt modelId="{99A8C107-E8CB-4023-818E-FA722D7426E2}" type="pres">
      <dgm:prSet presAssocID="{B702A52E-833F-4334-B297-B92B7C1F3471}" presName="childText" presStyleLbl="conFgAcc1" presStyleIdx="0" presStyleCnt="2" custScaleX="72078" custScaleY="67297">
        <dgm:presLayoutVars>
          <dgm:bulletEnabled val="1"/>
        </dgm:presLayoutVars>
      </dgm:prSet>
      <dgm:spPr/>
    </dgm:pt>
    <dgm:pt modelId="{674C4431-39C6-4A59-AE1E-4D4CDCC58D79}" type="pres">
      <dgm:prSet presAssocID="{C5E187B9-DC5E-47F1-A29A-8CE2C99868C2}" presName="spaceBetweenRectangles" presStyleCnt="0"/>
      <dgm:spPr/>
    </dgm:pt>
    <dgm:pt modelId="{35759391-2F25-49AA-B5B0-27634FFB5E4D}" type="pres">
      <dgm:prSet presAssocID="{BE213737-2D93-4204-83E7-F9E6AB38385D}" presName="parentLin" presStyleCnt="0"/>
      <dgm:spPr/>
    </dgm:pt>
    <dgm:pt modelId="{2A064FDA-1A15-40E4-B416-76AE86A6C504}" type="pres">
      <dgm:prSet presAssocID="{BE213737-2D93-4204-83E7-F9E6AB38385D}" presName="parentLeftMargin" presStyleLbl="node1" presStyleIdx="0" presStyleCnt="2"/>
      <dgm:spPr/>
    </dgm:pt>
    <dgm:pt modelId="{14F557BF-B191-4472-B312-F217AF56AFD8}" type="pres">
      <dgm:prSet presAssocID="{BE213737-2D93-4204-83E7-F9E6AB38385D}" presName="parentText" presStyleLbl="node1" presStyleIdx="1" presStyleCnt="2" custScaleY="269116">
        <dgm:presLayoutVars>
          <dgm:chMax val="0"/>
          <dgm:bulletEnabled val="1"/>
        </dgm:presLayoutVars>
      </dgm:prSet>
      <dgm:spPr/>
    </dgm:pt>
    <dgm:pt modelId="{313D84FF-9DF1-47DA-85A9-F7BB143EEB85}" type="pres">
      <dgm:prSet presAssocID="{BE213737-2D93-4204-83E7-F9E6AB38385D}" presName="negativeSpace" presStyleCnt="0"/>
      <dgm:spPr/>
    </dgm:pt>
    <dgm:pt modelId="{9E219CD8-8E91-49AF-B7A7-626449466CDD}" type="pres">
      <dgm:prSet presAssocID="{BE213737-2D93-4204-83E7-F9E6AB38385D}" presName="childText" presStyleLbl="conFgAcc1" presStyleIdx="1" presStyleCnt="2" custScaleX="72078" custScaleY="67297">
        <dgm:presLayoutVars>
          <dgm:bulletEnabled val="1"/>
        </dgm:presLayoutVars>
      </dgm:prSet>
      <dgm:spPr/>
    </dgm:pt>
  </dgm:ptLst>
  <dgm:cxnLst>
    <dgm:cxn modelId="{0D473B1B-0EC4-4659-8426-CF3835238085}" type="presOf" srcId="{BE213737-2D93-4204-83E7-F9E6AB38385D}" destId="{14F557BF-B191-4472-B312-F217AF56AFD8}" srcOrd="1" destOrd="0" presId="urn:microsoft.com/office/officeart/2005/8/layout/list1"/>
    <dgm:cxn modelId="{27DF8F1E-10F6-4274-A417-D42A9DD672DE}" type="presOf" srcId="{B702A52E-833F-4334-B297-B92B7C1F3471}" destId="{FB7AB800-8BE7-4981-B847-FDB65FD83792}" srcOrd="0" destOrd="0" presId="urn:microsoft.com/office/officeart/2005/8/layout/list1"/>
    <dgm:cxn modelId="{F3007625-65ED-490A-9297-FD91B8B88124}" type="presOf" srcId="{3426D8E9-B6D5-48B9-9DFB-FB10548DFDC3}" destId="{67BC2869-857A-491F-AA1E-DCCF1A04181C}" srcOrd="0" destOrd="0" presId="urn:microsoft.com/office/officeart/2005/8/layout/list1"/>
    <dgm:cxn modelId="{0E051B2A-30B2-429D-8B94-EBDEFCA167D7}" type="presOf" srcId="{B702A52E-833F-4334-B297-B92B7C1F3471}" destId="{BC9CC3AD-029C-4071-8F9B-63F400834DBE}" srcOrd="1" destOrd="0" presId="urn:microsoft.com/office/officeart/2005/8/layout/list1"/>
    <dgm:cxn modelId="{DB9B8B71-3332-4C5E-AD6A-C7A66978F43F}" srcId="{3426D8E9-B6D5-48B9-9DFB-FB10548DFDC3}" destId="{BE213737-2D93-4204-83E7-F9E6AB38385D}" srcOrd="1" destOrd="0" parTransId="{290FD70C-4985-425B-95AF-4507DC47AD20}" sibTransId="{F03DF944-D6C8-4132-96D0-22081A1EA678}"/>
    <dgm:cxn modelId="{B1D4EC8F-7EFD-4449-B88D-597B715109F6}" srcId="{3426D8E9-B6D5-48B9-9DFB-FB10548DFDC3}" destId="{B702A52E-833F-4334-B297-B92B7C1F3471}" srcOrd="0" destOrd="0" parTransId="{0D8FBD61-8BD7-49A8-965B-259A4A3F8A37}" sibTransId="{C5E187B9-DC5E-47F1-A29A-8CE2C99868C2}"/>
    <dgm:cxn modelId="{161473D5-2A74-49D9-B371-C207E0D64A54}" type="presOf" srcId="{BE213737-2D93-4204-83E7-F9E6AB38385D}" destId="{2A064FDA-1A15-40E4-B416-76AE86A6C504}" srcOrd="0" destOrd="0" presId="urn:microsoft.com/office/officeart/2005/8/layout/list1"/>
    <dgm:cxn modelId="{81E49931-B0EF-4A90-8A52-7B433191CFB2}" type="presParOf" srcId="{67BC2869-857A-491F-AA1E-DCCF1A04181C}" destId="{4DAED387-93E0-42C9-A859-6D90EB7B5BC1}" srcOrd="0" destOrd="0" presId="urn:microsoft.com/office/officeart/2005/8/layout/list1"/>
    <dgm:cxn modelId="{F6A327DD-731C-49F8-890C-B265FA55AD85}" type="presParOf" srcId="{4DAED387-93E0-42C9-A859-6D90EB7B5BC1}" destId="{FB7AB800-8BE7-4981-B847-FDB65FD83792}" srcOrd="0" destOrd="0" presId="urn:microsoft.com/office/officeart/2005/8/layout/list1"/>
    <dgm:cxn modelId="{D7841723-9786-49AB-BC51-4CCD2B869177}" type="presParOf" srcId="{4DAED387-93E0-42C9-A859-6D90EB7B5BC1}" destId="{BC9CC3AD-029C-4071-8F9B-63F400834DBE}" srcOrd="1" destOrd="0" presId="urn:microsoft.com/office/officeart/2005/8/layout/list1"/>
    <dgm:cxn modelId="{DA155D77-4462-47FD-9EFF-56110840E289}" type="presParOf" srcId="{67BC2869-857A-491F-AA1E-DCCF1A04181C}" destId="{54B41E27-333A-4363-9DF5-D0BD7F726504}" srcOrd="1" destOrd="0" presId="urn:microsoft.com/office/officeart/2005/8/layout/list1"/>
    <dgm:cxn modelId="{FF4DFBB5-7C04-4184-8F99-71C982482B6C}" type="presParOf" srcId="{67BC2869-857A-491F-AA1E-DCCF1A04181C}" destId="{99A8C107-E8CB-4023-818E-FA722D7426E2}" srcOrd="2" destOrd="0" presId="urn:microsoft.com/office/officeart/2005/8/layout/list1"/>
    <dgm:cxn modelId="{EDC79DBC-5834-4380-96D2-ADD5DCE00464}" type="presParOf" srcId="{67BC2869-857A-491F-AA1E-DCCF1A04181C}" destId="{674C4431-39C6-4A59-AE1E-4D4CDCC58D79}" srcOrd="3" destOrd="0" presId="urn:microsoft.com/office/officeart/2005/8/layout/list1"/>
    <dgm:cxn modelId="{045144CE-F8A5-425C-8DA8-49966003FC6A}" type="presParOf" srcId="{67BC2869-857A-491F-AA1E-DCCF1A04181C}" destId="{35759391-2F25-49AA-B5B0-27634FFB5E4D}" srcOrd="4" destOrd="0" presId="urn:microsoft.com/office/officeart/2005/8/layout/list1"/>
    <dgm:cxn modelId="{B443839A-B564-4789-9033-743C9D67000C}" type="presParOf" srcId="{35759391-2F25-49AA-B5B0-27634FFB5E4D}" destId="{2A064FDA-1A15-40E4-B416-76AE86A6C504}" srcOrd="0" destOrd="0" presId="urn:microsoft.com/office/officeart/2005/8/layout/list1"/>
    <dgm:cxn modelId="{A553557C-1512-4657-972E-E0FA6DC67D13}" type="presParOf" srcId="{35759391-2F25-49AA-B5B0-27634FFB5E4D}" destId="{14F557BF-B191-4472-B312-F217AF56AFD8}" srcOrd="1" destOrd="0" presId="urn:microsoft.com/office/officeart/2005/8/layout/list1"/>
    <dgm:cxn modelId="{5A6FF404-F363-4CB5-95C3-34E2A7D15DB8}" type="presParOf" srcId="{67BC2869-857A-491F-AA1E-DCCF1A04181C}" destId="{313D84FF-9DF1-47DA-85A9-F7BB143EEB85}" srcOrd="5" destOrd="0" presId="urn:microsoft.com/office/officeart/2005/8/layout/list1"/>
    <dgm:cxn modelId="{9FF323A9-5EE3-40DB-9BDB-47E51C447E19}" type="presParOf" srcId="{67BC2869-857A-491F-AA1E-DCCF1A04181C}" destId="{9E219CD8-8E91-49AF-B7A7-626449466CDD}"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C570373A-6BF3-45F1-94BA-C74919C6BEFA}">
      <dgm:prSet custT="1"/>
      <dgm:spPr>
        <a:solidFill>
          <a:schemeClr val="tx2"/>
        </a:solidFill>
      </dgm:spPr>
      <dgm:t>
        <a:bodyPr/>
        <a:lstStyle/>
        <a:p>
          <a:r>
            <a:rPr lang="en-GB" sz="2400"/>
            <a:t>•	Breaking down the identified barriers to improve communication.</a:t>
          </a:r>
          <a:endParaRPr lang="es-ES" sz="2400" dirty="0"/>
        </a:p>
      </dgm:t>
    </dgm:pt>
    <dgm:pt modelId="{1D1A347A-7EE9-47A9-9CD2-8AAF4C11D3ED}" type="parTrans" cxnId="{3E05FA4B-D478-46FF-827C-C3CF847A6366}">
      <dgm:prSet/>
      <dgm:spPr/>
      <dgm:t>
        <a:bodyPr/>
        <a:lstStyle/>
        <a:p>
          <a:endParaRPr lang="es-ES" sz="2400"/>
        </a:p>
      </dgm:t>
    </dgm:pt>
    <dgm:pt modelId="{0FD511DF-A2F6-445C-96A3-9DDCA58C8E80}" type="sibTrans" cxnId="{3E05FA4B-D478-46FF-827C-C3CF847A6366}">
      <dgm:prSet/>
      <dgm:spPr/>
      <dgm:t>
        <a:bodyPr/>
        <a:lstStyle/>
        <a:p>
          <a:endParaRPr lang="es-ES" sz="2400"/>
        </a:p>
      </dgm:t>
    </dgm:pt>
    <dgm:pt modelId="{44B52977-C28D-4CCB-9B84-21D0E4031A59}">
      <dgm:prSet custT="1"/>
      <dgm:spPr>
        <a:solidFill>
          <a:schemeClr val="tx2"/>
        </a:solidFill>
      </dgm:spPr>
      <dgm:t>
        <a:bodyPr/>
        <a:lstStyle/>
        <a:p>
          <a:r>
            <a:rPr lang="en-GB" sz="2400" dirty="0"/>
            <a:t>•	Create individual and group strategies to prevent the identified communication problems.</a:t>
          </a:r>
          <a:endParaRPr lang="es-ES" sz="2400" dirty="0"/>
        </a:p>
      </dgm:t>
    </dgm:pt>
    <dgm:pt modelId="{68113EED-4EA3-43C1-BDD8-DD60C0101300}" type="parTrans" cxnId="{3A010A81-A7FF-4FDA-961E-0DB6F19D9AC4}">
      <dgm:prSet/>
      <dgm:spPr/>
      <dgm:t>
        <a:bodyPr/>
        <a:lstStyle/>
        <a:p>
          <a:endParaRPr lang="es-ES" sz="2400"/>
        </a:p>
      </dgm:t>
    </dgm:pt>
    <dgm:pt modelId="{4A1FDEC1-852C-4E97-8C06-AAD7C5C7F605}" type="sibTrans" cxnId="{3A010A81-A7FF-4FDA-961E-0DB6F19D9AC4}">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06984106-7EDE-4FE5-AF6A-E198CCCF5235}" type="pres">
      <dgm:prSet presAssocID="{C570373A-6BF3-45F1-94BA-C74919C6BEFA}" presName="parentLin" presStyleCnt="0"/>
      <dgm:spPr/>
    </dgm:pt>
    <dgm:pt modelId="{767DC0CF-8B0F-4498-A51C-2644C863C195}" type="pres">
      <dgm:prSet presAssocID="{C570373A-6BF3-45F1-94BA-C74919C6BEFA}" presName="parentLeftMargin" presStyleLbl="node1" presStyleIdx="0" presStyleCnt="2"/>
      <dgm:spPr/>
    </dgm:pt>
    <dgm:pt modelId="{885300D4-8F6D-4E6C-AEC1-3070C9DB2825}" type="pres">
      <dgm:prSet presAssocID="{C570373A-6BF3-45F1-94BA-C74919C6BEFA}" presName="parentText" presStyleLbl="node1" presStyleIdx="0" presStyleCnt="2" custScaleY="269116">
        <dgm:presLayoutVars>
          <dgm:chMax val="0"/>
          <dgm:bulletEnabled val="1"/>
        </dgm:presLayoutVars>
      </dgm:prSet>
      <dgm:spPr/>
    </dgm:pt>
    <dgm:pt modelId="{F97D53F7-2970-4E34-9DFB-51ED28C1C61F}" type="pres">
      <dgm:prSet presAssocID="{C570373A-6BF3-45F1-94BA-C74919C6BEFA}" presName="negativeSpace" presStyleCnt="0"/>
      <dgm:spPr/>
    </dgm:pt>
    <dgm:pt modelId="{B6063C51-9284-44BF-B75F-8BCCDDD2DE63}" type="pres">
      <dgm:prSet presAssocID="{C570373A-6BF3-45F1-94BA-C74919C6BEFA}" presName="childText" presStyleLbl="conFgAcc1" presStyleIdx="0" presStyleCnt="2" custScaleX="72078" custScaleY="67297">
        <dgm:presLayoutVars>
          <dgm:bulletEnabled val="1"/>
        </dgm:presLayoutVars>
      </dgm:prSet>
      <dgm:spPr/>
    </dgm:pt>
    <dgm:pt modelId="{6A1A275E-1665-4AC0-84EA-E22A2AEC3FC3}" type="pres">
      <dgm:prSet presAssocID="{0FD511DF-A2F6-445C-96A3-9DDCA58C8E80}" presName="spaceBetweenRectangles" presStyleCnt="0"/>
      <dgm:spPr/>
    </dgm:pt>
    <dgm:pt modelId="{C220C551-D4BA-43D6-8C2C-1CA63F459772}" type="pres">
      <dgm:prSet presAssocID="{44B52977-C28D-4CCB-9B84-21D0E4031A59}" presName="parentLin" presStyleCnt="0"/>
      <dgm:spPr/>
    </dgm:pt>
    <dgm:pt modelId="{FE0CD673-9F44-4B1E-A718-B094495427F9}" type="pres">
      <dgm:prSet presAssocID="{44B52977-C28D-4CCB-9B84-21D0E4031A59}" presName="parentLeftMargin" presStyleLbl="node1" presStyleIdx="0" presStyleCnt="2"/>
      <dgm:spPr/>
    </dgm:pt>
    <dgm:pt modelId="{3A8048BC-A50F-4EF1-B41B-25611D23F1D4}" type="pres">
      <dgm:prSet presAssocID="{44B52977-C28D-4CCB-9B84-21D0E4031A59}" presName="parentText" presStyleLbl="node1" presStyleIdx="1" presStyleCnt="2" custScaleY="269116">
        <dgm:presLayoutVars>
          <dgm:chMax val="0"/>
          <dgm:bulletEnabled val="1"/>
        </dgm:presLayoutVars>
      </dgm:prSet>
      <dgm:spPr/>
    </dgm:pt>
    <dgm:pt modelId="{C763417D-79C0-4546-8C1F-7355B0B4CB56}" type="pres">
      <dgm:prSet presAssocID="{44B52977-C28D-4CCB-9B84-21D0E4031A59}" presName="negativeSpace" presStyleCnt="0"/>
      <dgm:spPr/>
    </dgm:pt>
    <dgm:pt modelId="{B5EFBC64-E654-4C7B-9100-43B6C33BC419}" type="pres">
      <dgm:prSet presAssocID="{44B52977-C28D-4CCB-9B84-21D0E4031A59}" presName="childText" presStyleLbl="conFgAcc1" presStyleIdx="1" presStyleCnt="2" custScaleX="72078" custScaleY="67297">
        <dgm:presLayoutVars>
          <dgm:bulletEnabled val="1"/>
        </dgm:presLayoutVars>
      </dgm:prSet>
      <dgm:spPr/>
    </dgm:pt>
  </dgm:ptLst>
  <dgm:cxnLst>
    <dgm:cxn modelId="{F3007625-65ED-490A-9297-FD91B8B88124}" type="presOf" srcId="{3426D8E9-B6D5-48B9-9DFB-FB10548DFDC3}" destId="{67BC2869-857A-491F-AA1E-DCCF1A04181C}" srcOrd="0" destOrd="0" presId="urn:microsoft.com/office/officeart/2005/8/layout/list1"/>
    <dgm:cxn modelId="{9613273B-FC32-4895-85AC-C0B29431D5DA}" type="presOf" srcId="{C570373A-6BF3-45F1-94BA-C74919C6BEFA}" destId="{885300D4-8F6D-4E6C-AEC1-3070C9DB2825}" srcOrd="1" destOrd="0" presId="urn:microsoft.com/office/officeart/2005/8/layout/list1"/>
    <dgm:cxn modelId="{3E05FA4B-D478-46FF-827C-C3CF847A6366}" srcId="{3426D8E9-B6D5-48B9-9DFB-FB10548DFDC3}" destId="{C570373A-6BF3-45F1-94BA-C74919C6BEFA}" srcOrd="0" destOrd="0" parTransId="{1D1A347A-7EE9-47A9-9CD2-8AAF4C11D3ED}" sibTransId="{0FD511DF-A2F6-445C-96A3-9DDCA58C8E80}"/>
    <dgm:cxn modelId="{3D156757-028D-404F-A0A6-C35CF494C134}" type="presOf" srcId="{44B52977-C28D-4CCB-9B84-21D0E4031A59}" destId="{3A8048BC-A50F-4EF1-B41B-25611D23F1D4}" srcOrd="1" destOrd="0" presId="urn:microsoft.com/office/officeart/2005/8/layout/list1"/>
    <dgm:cxn modelId="{3A010A81-A7FF-4FDA-961E-0DB6F19D9AC4}" srcId="{3426D8E9-B6D5-48B9-9DFB-FB10548DFDC3}" destId="{44B52977-C28D-4CCB-9B84-21D0E4031A59}" srcOrd="1" destOrd="0" parTransId="{68113EED-4EA3-43C1-BDD8-DD60C0101300}" sibTransId="{4A1FDEC1-852C-4E97-8C06-AAD7C5C7F605}"/>
    <dgm:cxn modelId="{E206F4D3-E89A-45C0-B15E-6C70DCFE5B51}" type="presOf" srcId="{C570373A-6BF3-45F1-94BA-C74919C6BEFA}" destId="{767DC0CF-8B0F-4498-A51C-2644C863C195}" srcOrd="0" destOrd="0" presId="urn:microsoft.com/office/officeart/2005/8/layout/list1"/>
    <dgm:cxn modelId="{DC6BAAFB-225A-479D-A2F1-5B81F92718A8}" type="presOf" srcId="{44B52977-C28D-4CCB-9B84-21D0E4031A59}" destId="{FE0CD673-9F44-4B1E-A718-B094495427F9}" srcOrd="0" destOrd="0" presId="urn:microsoft.com/office/officeart/2005/8/layout/list1"/>
    <dgm:cxn modelId="{C0CC2F63-522F-45F7-A076-C8446FBDE86C}" type="presParOf" srcId="{67BC2869-857A-491F-AA1E-DCCF1A04181C}" destId="{06984106-7EDE-4FE5-AF6A-E198CCCF5235}" srcOrd="0" destOrd="0" presId="urn:microsoft.com/office/officeart/2005/8/layout/list1"/>
    <dgm:cxn modelId="{A2F0738F-87A8-4104-8769-66568A549B8D}" type="presParOf" srcId="{06984106-7EDE-4FE5-AF6A-E198CCCF5235}" destId="{767DC0CF-8B0F-4498-A51C-2644C863C195}" srcOrd="0" destOrd="0" presId="urn:microsoft.com/office/officeart/2005/8/layout/list1"/>
    <dgm:cxn modelId="{4AA748AA-9C96-4A30-8507-40ECC39D64F7}" type="presParOf" srcId="{06984106-7EDE-4FE5-AF6A-E198CCCF5235}" destId="{885300D4-8F6D-4E6C-AEC1-3070C9DB2825}" srcOrd="1" destOrd="0" presId="urn:microsoft.com/office/officeart/2005/8/layout/list1"/>
    <dgm:cxn modelId="{D2A3F3E6-645E-4380-BF12-827C083AF1D3}" type="presParOf" srcId="{67BC2869-857A-491F-AA1E-DCCF1A04181C}" destId="{F97D53F7-2970-4E34-9DFB-51ED28C1C61F}" srcOrd="1" destOrd="0" presId="urn:microsoft.com/office/officeart/2005/8/layout/list1"/>
    <dgm:cxn modelId="{6DF5A564-02D4-448D-9F34-07F517778969}" type="presParOf" srcId="{67BC2869-857A-491F-AA1E-DCCF1A04181C}" destId="{B6063C51-9284-44BF-B75F-8BCCDDD2DE63}" srcOrd="2" destOrd="0" presId="urn:microsoft.com/office/officeart/2005/8/layout/list1"/>
    <dgm:cxn modelId="{711404AB-3109-4808-A9BC-8224C09568EE}" type="presParOf" srcId="{67BC2869-857A-491F-AA1E-DCCF1A04181C}" destId="{6A1A275E-1665-4AC0-84EA-E22A2AEC3FC3}" srcOrd="3" destOrd="0" presId="urn:microsoft.com/office/officeart/2005/8/layout/list1"/>
    <dgm:cxn modelId="{FD08968B-0F97-49AE-B413-FB8482A9C6FD}" type="presParOf" srcId="{67BC2869-857A-491F-AA1E-DCCF1A04181C}" destId="{C220C551-D4BA-43D6-8C2C-1CA63F459772}" srcOrd="4" destOrd="0" presId="urn:microsoft.com/office/officeart/2005/8/layout/list1"/>
    <dgm:cxn modelId="{5F866F5F-B275-4548-BF22-A5623A03197B}" type="presParOf" srcId="{C220C551-D4BA-43D6-8C2C-1CA63F459772}" destId="{FE0CD673-9F44-4B1E-A718-B094495427F9}" srcOrd="0" destOrd="0" presId="urn:microsoft.com/office/officeart/2005/8/layout/list1"/>
    <dgm:cxn modelId="{1DDF54EF-3291-4CB8-BA9D-FCC17A35EF2B}" type="presParOf" srcId="{C220C551-D4BA-43D6-8C2C-1CA63F459772}" destId="{3A8048BC-A50F-4EF1-B41B-25611D23F1D4}" srcOrd="1" destOrd="0" presId="urn:microsoft.com/office/officeart/2005/8/layout/list1"/>
    <dgm:cxn modelId="{C8F61ABA-056E-4511-8449-4D8F0D7FFD0E}" type="presParOf" srcId="{67BC2869-857A-491F-AA1E-DCCF1A04181C}" destId="{C763417D-79C0-4546-8C1F-7355B0B4CB56}" srcOrd="5" destOrd="0" presId="urn:microsoft.com/office/officeart/2005/8/layout/list1"/>
    <dgm:cxn modelId="{EA648846-E294-43E9-B25B-0D4C59DCEFB2}" type="presParOf" srcId="{67BC2869-857A-491F-AA1E-DCCF1A04181C}" destId="{B5EFBC64-E654-4C7B-9100-43B6C33BC419}" srcOrd="6"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98842-E26A-4AF5-A4BD-D79736C28F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C437BDAF-D9AF-4D78-8F52-2ADC2B5EC7DF}">
      <dgm:prSet custT="1"/>
      <dgm:spPr>
        <a:solidFill>
          <a:schemeClr val="tx2"/>
        </a:solidFill>
      </dgm:spPr>
      <dgm:t>
        <a:bodyPr/>
        <a:lstStyle/>
        <a:p>
          <a:r>
            <a:rPr lang="en-GB" sz="2400" dirty="0"/>
            <a:t>• </a:t>
          </a:r>
          <a:r>
            <a:rPr lang="en-GB" sz="2400" dirty="0" err="1"/>
            <a:t>Računajte</a:t>
          </a:r>
          <a:r>
            <a:rPr lang="en-GB" sz="2400" dirty="0"/>
            <a:t> </a:t>
          </a:r>
          <a:r>
            <a:rPr lang="en-GB" sz="2400" dirty="0" err="1"/>
            <a:t>na</a:t>
          </a:r>
          <a:r>
            <a:rPr lang="en-GB" sz="2400" dirty="0"/>
            <a:t> </a:t>
          </a:r>
          <a:r>
            <a:rPr lang="en-GB" sz="2400" dirty="0" err="1"/>
            <a:t>najučinkovitije</a:t>
          </a:r>
          <a:r>
            <a:rPr lang="en-GB" sz="2400" dirty="0"/>
            <a:t> </a:t>
          </a:r>
          <a:r>
            <a:rPr lang="en-GB" sz="2400" dirty="0" err="1"/>
            <a:t>i</a:t>
          </a:r>
          <a:r>
            <a:rPr lang="en-GB" sz="2400" dirty="0"/>
            <a:t> </a:t>
          </a:r>
          <a:r>
            <a:rPr lang="en-GB" sz="2400" dirty="0" err="1"/>
            <a:t>najprikladnije</a:t>
          </a:r>
          <a:r>
            <a:rPr lang="en-GB" sz="2400" dirty="0"/>
            <a:t> </a:t>
          </a:r>
          <a:r>
            <a:rPr lang="en-GB" sz="2400" dirty="0" err="1"/>
            <a:t>digitalne</a:t>
          </a:r>
          <a:r>
            <a:rPr lang="en-GB" sz="2400" dirty="0"/>
            <a:t> alate za </a:t>
          </a:r>
          <a:r>
            <a:rPr lang="en-GB" sz="2400" dirty="0" err="1"/>
            <a:t>komunikaciju</a:t>
          </a:r>
          <a:r>
            <a:rPr lang="en-GB" sz="2400" dirty="0"/>
            <a:t> u </a:t>
          </a:r>
          <a:r>
            <a:rPr lang="en-GB" sz="2400" dirty="0" err="1"/>
            <a:t>svom</a:t>
          </a:r>
          <a:r>
            <a:rPr lang="en-GB" sz="2400" dirty="0"/>
            <a:t> </a:t>
          </a:r>
          <a:r>
            <a:rPr lang="en-GB" sz="2400" dirty="0" err="1"/>
            <a:t>radnom</a:t>
          </a:r>
          <a:r>
            <a:rPr lang="en-GB" sz="2400" dirty="0"/>
            <a:t> </a:t>
          </a:r>
          <a:r>
            <a:rPr lang="en-GB" sz="2400" dirty="0" err="1"/>
            <a:t>okruženju</a:t>
          </a:r>
          <a:r>
            <a:rPr lang="en-GB" sz="2400" dirty="0"/>
            <a:t>.</a:t>
          </a:r>
          <a:endParaRPr lang="es-ES" sz="2400" dirty="0"/>
        </a:p>
      </dgm:t>
    </dgm:pt>
    <dgm:pt modelId="{F93F214A-8DD6-4244-9621-BE20084B39F8}" type="parTrans" cxnId="{65ED0B74-53FC-4B8C-9059-EFDEDDA6184B}">
      <dgm:prSet/>
      <dgm:spPr/>
      <dgm:t>
        <a:bodyPr/>
        <a:lstStyle/>
        <a:p>
          <a:endParaRPr lang="es-ES"/>
        </a:p>
      </dgm:t>
    </dgm:pt>
    <dgm:pt modelId="{3DFE0D7C-E185-4051-AC48-58D87FD41473}" type="sibTrans" cxnId="{65ED0B74-53FC-4B8C-9059-EFDEDDA6184B}">
      <dgm:prSet/>
      <dgm:spPr/>
      <dgm:t>
        <a:bodyPr/>
        <a:lstStyle/>
        <a:p>
          <a:endParaRPr lang="es-ES"/>
        </a:p>
      </dgm:t>
    </dgm:pt>
    <dgm:pt modelId="{4BD03DFE-E598-4D00-B0B1-38A9F6D3A243}">
      <dgm:prSet/>
      <dgm:spPr/>
      <dgm:t>
        <a:bodyPr/>
        <a:lstStyle/>
        <a:p>
          <a:pPr>
            <a:buFont typeface="Courier New" panose="02070309020205020404" pitchFamily="49" charset="0"/>
            <a:buChar char="o"/>
          </a:pPr>
          <a:r>
            <a:rPr lang="en-GB" dirty="0" err="1">
              <a:solidFill>
                <a:srgbClr val="243255"/>
              </a:solidFill>
            </a:rPr>
            <a:t>Budite</a:t>
          </a:r>
          <a:r>
            <a:rPr lang="en-GB" dirty="0">
              <a:solidFill>
                <a:srgbClr val="243255"/>
              </a:solidFill>
            </a:rPr>
            <a:t> </a:t>
          </a:r>
          <a:r>
            <a:rPr lang="en-GB" dirty="0" err="1">
              <a:solidFill>
                <a:srgbClr val="243255"/>
              </a:solidFill>
            </a:rPr>
            <a:t>znatiželjni</a:t>
          </a:r>
          <a:r>
            <a:rPr lang="en-GB" dirty="0">
              <a:solidFill>
                <a:srgbClr val="243255"/>
              </a:solidFill>
            </a:rPr>
            <a:t>, </a:t>
          </a:r>
          <a:r>
            <a:rPr lang="en-GB" dirty="0" err="1">
              <a:solidFill>
                <a:srgbClr val="243255"/>
              </a:solidFill>
            </a:rPr>
            <a:t>saznajte</a:t>
          </a:r>
          <a:r>
            <a:rPr lang="en-GB" dirty="0">
              <a:solidFill>
                <a:srgbClr val="243255"/>
              </a:solidFill>
            </a:rPr>
            <a:t> </a:t>
          </a:r>
          <a:r>
            <a:rPr lang="en-GB" dirty="0" err="1">
              <a:solidFill>
                <a:srgbClr val="243255"/>
              </a:solidFill>
            </a:rPr>
            <a:t>i</a:t>
          </a:r>
          <a:r>
            <a:rPr lang="en-GB" dirty="0">
              <a:solidFill>
                <a:srgbClr val="243255"/>
              </a:solidFill>
            </a:rPr>
            <a:t> </a:t>
          </a:r>
          <a:r>
            <a:rPr lang="en-GB" dirty="0" err="1">
              <a:solidFill>
                <a:srgbClr val="243255"/>
              </a:solidFill>
            </a:rPr>
            <a:t>osposobite</a:t>
          </a:r>
          <a:r>
            <a:rPr lang="en-GB" dirty="0">
              <a:solidFill>
                <a:srgbClr val="243255"/>
              </a:solidFill>
            </a:rPr>
            <a:t> se za alate </a:t>
          </a:r>
          <a:r>
            <a:rPr lang="en-GB" dirty="0" err="1">
              <a:solidFill>
                <a:srgbClr val="243255"/>
              </a:solidFill>
            </a:rPr>
            <a:t>koje</a:t>
          </a:r>
          <a:r>
            <a:rPr lang="en-GB" dirty="0">
              <a:solidFill>
                <a:srgbClr val="243255"/>
              </a:solidFill>
            </a:rPr>
            <a:t> ne </a:t>
          </a:r>
          <a:r>
            <a:rPr lang="en-GB" dirty="0" err="1">
              <a:solidFill>
                <a:srgbClr val="243255"/>
              </a:solidFill>
            </a:rPr>
            <a:t>znate</a:t>
          </a:r>
          <a:r>
            <a:rPr lang="en-GB" dirty="0">
              <a:solidFill>
                <a:srgbClr val="243255"/>
              </a:solidFill>
            </a:rPr>
            <a:t> </a:t>
          </a:r>
          <a:r>
            <a:rPr lang="en-GB" dirty="0" err="1">
              <a:solidFill>
                <a:srgbClr val="243255"/>
              </a:solidFill>
            </a:rPr>
            <a:t>koristiti</a:t>
          </a:r>
          <a:r>
            <a:rPr lang="en-GB" dirty="0">
              <a:solidFill>
                <a:srgbClr val="243255"/>
              </a:solidFill>
            </a:rPr>
            <a:t>.</a:t>
          </a:r>
          <a:endParaRPr lang="es-ES" dirty="0">
            <a:solidFill>
              <a:srgbClr val="243255"/>
            </a:solidFill>
          </a:endParaRPr>
        </a:p>
      </dgm:t>
    </dgm:pt>
    <dgm:pt modelId="{99B72D33-E289-46FF-952E-890B3A689359}" type="parTrans" cxnId="{F290ED89-A32A-41C0-A42E-A379FE59FCF1}">
      <dgm:prSet/>
      <dgm:spPr/>
      <dgm:t>
        <a:bodyPr/>
        <a:lstStyle/>
        <a:p>
          <a:endParaRPr lang="es-ES"/>
        </a:p>
      </dgm:t>
    </dgm:pt>
    <dgm:pt modelId="{914A7F32-836E-43E5-9DB7-B2A7C66A695A}" type="sibTrans" cxnId="{F290ED89-A32A-41C0-A42E-A379FE59FCF1}">
      <dgm:prSet/>
      <dgm:spPr/>
      <dgm:t>
        <a:bodyPr/>
        <a:lstStyle/>
        <a:p>
          <a:endParaRPr lang="es-ES"/>
        </a:p>
      </dgm:t>
    </dgm:pt>
    <dgm:pt modelId="{CB2FC95F-F37D-4EF0-8BD8-4460C8E4D44D}" type="pres">
      <dgm:prSet presAssocID="{62F98842-E26A-4AF5-A4BD-D79736C28F36}" presName="linear" presStyleCnt="0">
        <dgm:presLayoutVars>
          <dgm:animLvl val="lvl"/>
          <dgm:resizeHandles val="exact"/>
        </dgm:presLayoutVars>
      </dgm:prSet>
      <dgm:spPr/>
    </dgm:pt>
    <dgm:pt modelId="{1C4212DD-168D-432B-B930-3F63861EB592}" type="pres">
      <dgm:prSet presAssocID="{C437BDAF-D9AF-4D78-8F52-2ADC2B5EC7DF}" presName="parentText" presStyleLbl="node1" presStyleIdx="0" presStyleCnt="1">
        <dgm:presLayoutVars>
          <dgm:chMax val="0"/>
          <dgm:bulletEnabled val="1"/>
        </dgm:presLayoutVars>
      </dgm:prSet>
      <dgm:spPr/>
    </dgm:pt>
    <dgm:pt modelId="{33A0D15F-D82B-43C8-83C3-495E3E159104}" type="pres">
      <dgm:prSet presAssocID="{C437BDAF-D9AF-4D78-8F52-2ADC2B5EC7DF}" presName="childText" presStyleLbl="revTx" presStyleIdx="0" presStyleCnt="1" custLinFactNeighborY="10078">
        <dgm:presLayoutVars>
          <dgm:bulletEnabled val="1"/>
        </dgm:presLayoutVars>
      </dgm:prSet>
      <dgm:spPr/>
    </dgm:pt>
  </dgm:ptLst>
  <dgm:cxnLst>
    <dgm:cxn modelId="{65ED0B74-53FC-4B8C-9059-EFDEDDA6184B}" srcId="{62F98842-E26A-4AF5-A4BD-D79736C28F36}" destId="{C437BDAF-D9AF-4D78-8F52-2ADC2B5EC7DF}" srcOrd="0" destOrd="0" parTransId="{F93F214A-8DD6-4244-9621-BE20084B39F8}" sibTransId="{3DFE0D7C-E185-4051-AC48-58D87FD41473}"/>
    <dgm:cxn modelId="{942BE474-9033-44D4-8DDF-60D2D8B36CC2}" type="presOf" srcId="{4BD03DFE-E598-4D00-B0B1-38A9F6D3A243}" destId="{33A0D15F-D82B-43C8-83C3-495E3E159104}" srcOrd="0" destOrd="0" presId="urn:microsoft.com/office/officeart/2005/8/layout/vList2"/>
    <dgm:cxn modelId="{F290ED89-A32A-41C0-A42E-A379FE59FCF1}" srcId="{C437BDAF-D9AF-4D78-8F52-2ADC2B5EC7DF}" destId="{4BD03DFE-E598-4D00-B0B1-38A9F6D3A243}" srcOrd="0" destOrd="0" parTransId="{99B72D33-E289-46FF-952E-890B3A689359}" sibTransId="{914A7F32-836E-43E5-9DB7-B2A7C66A695A}"/>
    <dgm:cxn modelId="{89C3E5C0-04F9-4731-8B08-FB3D7AC20978}" type="presOf" srcId="{62F98842-E26A-4AF5-A4BD-D79736C28F36}" destId="{CB2FC95F-F37D-4EF0-8BD8-4460C8E4D44D}" srcOrd="0" destOrd="0" presId="urn:microsoft.com/office/officeart/2005/8/layout/vList2"/>
    <dgm:cxn modelId="{3BBFADF2-F369-4534-91B6-B105609EC603}" type="presOf" srcId="{C437BDAF-D9AF-4D78-8F52-2ADC2B5EC7DF}" destId="{1C4212DD-168D-432B-B930-3F63861EB592}" srcOrd="0" destOrd="0" presId="urn:microsoft.com/office/officeart/2005/8/layout/vList2"/>
    <dgm:cxn modelId="{383760F1-C892-42D1-B048-E8E95537243F}" type="presParOf" srcId="{CB2FC95F-F37D-4EF0-8BD8-4460C8E4D44D}" destId="{1C4212DD-168D-432B-B930-3F63861EB592}" srcOrd="0" destOrd="0" presId="urn:microsoft.com/office/officeart/2005/8/layout/vList2"/>
    <dgm:cxn modelId="{3C4342E9-6AC2-45B9-A372-32CD9EFC7301}" type="presParOf" srcId="{CB2FC95F-F37D-4EF0-8BD8-4460C8E4D44D}" destId="{33A0D15F-D82B-43C8-83C3-495E3E159104}" srcOrd="1"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307D7F-0BE2-4960-BD22-145C3E13A0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F36710B5-177D-4992-A865-B783F9484A32}">
      <dgm:prSet custT="1"/>
      <dgm:spPr>
        <a:solidFill>
          <a:schemeClr val="tx2"/>
        </a:solidFill>
      </dgm:spPr>
      <dgm:t>
        <a:bodyPr/>
        <a:lstStyle/>
        <a:p>
          <a:r>
            <a:rPr lang="en-GB" sz="2400" dirty="0"/>
            <a:t>• </a:t>
          </a:r>
          <a:r>
            <a:rPr lang="en-GB" sz="2400" dirty="0" err="1"/>
            <a:t>Odaberite</a:t>
          </a:r>
          <a:r>
            <a:rPr lang="en-GB" sz="2400" dirty="0"/>
            <a:t> </a:t>
          </a:r>
          <a:r>
            <a:rPr lang="en-GB" sz="2400" dirty="0" err="1"/>
            <a:t>prigodan</a:t>
          </a:r>
          <a:r>
            <a:rPr lang="en-GB" sz="2400" dirty="0"/>
            <a:t> </a:t>
          </a:r>
          <a:r>
            <a:rPr lang="en-GB" sz="2400" dirty="0" err="1"/>
            <a:t>kanal</a:t>
          </a:r>
          <a:r>
            <a:rPr lang="en-GB" sz="2400" dirty="0"/>
            <a:t> za </a:t>
          </a:r>
          <a:r>
            <a:rPr lang="en-GB" sz="2400" dirty="0" err="1"/>
            <a:t>priliku</a:t>
          </a:r>
          <a:r>
            <a:rPr lang="en-GB" sz="2400" dirty="0"/>
            <a:t>. </a:t>
          </a:r>
          <a:endParaRPr lang="es-ES" sz="2400" dirty="0"/>
        </a:p>
      </dgm:t>
    </dgm:pt>
    <dgm:pt modelId="{A60EE7CE-ED51-4EFC-80FB-AACD62277D9A}" type="parTrans" cxnId="{FE953D4E-95BE-4CFC-851F-A6FD58470EAB}">
      <dgm:prSet/>
      <dgm:spPr/>
      <dgm:t>
        <a:bodyPr/>
        <a:lstStyle/>
        <a:p>
          <a:endParaRPr lang="es-ES"/>
        </a:p>
      </dgm:t>
    </dgm:pt>
    <dgm:pt modelId="{F9E67F19-DAC3-44CA-9768-C7A6CD6206D1}" type="sibTrans" cxnId="{FE953D4E-95BE-4CFC-851F-A6FD58470EAB}">
      <dgm:prSet/>
      <dgm:spPr/>
      <dgm:t>
        <a:bodyPr/>
        <a:lstStyle/>
        <a:p>
          <a:endParaRPr lang="es-ES"/>
        </a:p>
      </dgm:t>
    </dgm:pt>
    <dgm:pt modelId="{C80DA441-9E69-401B-9AB2-B70E8F2BCA82}" type="pres">
      <dgm:prSet presAssocID="{F4307D7F-0BE2-4960-BD22-145C3E13A0A7}" presName="linear" presStyleCnt="0">
        <dgm:presLayoutVars>
          <dgm:animLvl val="lvl"/>
          <dgm:resizeHandles val="exact"/>
        </dgm:presLayoutVars>
      </dgm:prSet>
      <dgm:spPr/>
    </dgm:pt>
    <dgm:pt modelId="{2BF97F96-DD72-4F55-821F-4657993E036F}" type="pres">
      <dgm:prSet presAssocID="{F36710B5-177D-4992-A865-B783F9484A32}" presName="parentText" presStyleLbl="node1" presStyleIdx="0" presStyleCnt="1" custLinFactY="-100000" custLinFactNeighborX="-27132" custLinFactNeighborY="-141948">
        <dgm:presLayoutVars>
          <dgm:chMax val="0"/>
          <dgm:bulletEnabled val="1"/>
        </dgm:presLayoutVars>
      </dgm:prSet>
      <dgm:spPr/>
    </dgm:pt>
  </dgm:ptLst>
  <dgm:cxnLst>
    <dgm:cxn modelId="{FE953D4E-95BE-4CFC-851F-A6FD58470EAB}" srcId="{F4307D7F-0BE2-4960-BD22-145C3E13A0A7}" destId="{F36710B5-177D-4992-A865-B783F9484A32}" srcOrd="0" destOrd="0" parTransId="{A60EE7CE-ED51-4EFC-80FB-AACD62277D9A}" sibTransId="{F9E67F19-DAC3-44CA-9768-C7A6CD6206D1}"/>
    <dgm:cxn modelId="{73C4094F-32E6-471F-B631-E796E2C5CF2F}" type="presOf" srcId="{F4307D7F-0BE2-4960-BD22-145C3E13A0A7}" destId="{C80DA441-9E69-401B-9AB2-B70E8F2BCA82}" srcOrd="0" destOrd="0" presId="urn:microsoft.com/office/officeart/2005/8/layout/vList2"/>
    <dgm:cxn modelId="{01EA31C6-B030-4CB7-8350-2DF7F483D36C}" type="presOf" srcId="{F36710B5-177D-4992-A865-B783F9484A32}" destId="{2BF97F96-DD72-4F55-821F-4657993E036F}" srcOrd="0" destOrd="0" presId="urn:microsoft.com/office/officeart/2005/8/layout/vList2"/>
    <dgm:cxn modelId="{8001B4B8-7F4E-44E8-B1AA-049CE22A549D}" type="presParOf" srcId="{C80DA441-9E69-401B-9AB2-B70E8F2BCA82}" destId="{2BF97F96-DD72-4F55-821F-4657993E036F}"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584576-1D4D-4B4F-A356-464B495E6B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256D40E-8799-4B7E-B0AC-78FCB017E737}">
      <dgm:prSet custT="1"/>
      <dgm:spPr>
        <a:solidFill>
          <a:schemeClr val="tx2"/>
        </a:solidFill>
      </dgm:spPr>
      <dgm:t>
        <a:bodyPr/>
        <a:lstStyle/>
        <a:p>
          <a:r>
            <a:rPr lang="en-GB" sz="2400" dirty="0"/>
            <a:t>• </a:t>
          </a:r>
          <a:r>
            <a:rPr lang="en-GB" sz="2400" dirty="0" err="1"/>
            <a:t>Sastavite</a:t>
          </a:r>
          <a:r>
            <a:rPr lang="en-GB" sz="2400" dirty="0"/>
            <a:t> </a:t>
          </a:r>
          <a:r>
            <a:rPr lang="en-GB" sz="2400" dirty="0" err="1"/>
            <a:t>svoju</a:t>
          </a:r>
          <a:r>
            <a:rPr lang="en-GB" sz="2400" dirty="0"/>
            <a:t> </a:t>
          </a:r>
          <a:r>
            <a:rPr lang="en-GB" sz="2400" dirty="0" err="1"/>
            <a:t>poruku</a:t>
          </a:r>
          <a:r>
            <a:rPr lang="en-GB" sz="2400" dirty="0"/>
            <a:t> </a:t>
          </a:r>
          <a:r>
            <a:rPr lang="en-GB" sz="2400" dirty="0" err="1"/>
            <a:t>na</a:t>
          </a:r>
          <a:r>
            <a:rPr lang="en-GB" sz="2400" dirty="0"/>
            <a:t> </a:t>
          </a:r>
          <a:r>
            <a:rPr lang="en-GB" sz="2400" dirty="0" err="1"/>
            <a:t>jasan</a:t>
          </a:r>
          <a:r>
            <a:rPr lang="en-GB" sz="2400" dirty="0"/>
            <a:t> </a:t>
          </a:r>
          <a:r>
            <a:rPr lang="en-GB" sz="2400" dirty="0" err="1"/>
            <a:t>i</a:t>
          </a:r>
          <a:r>
            <a:rPr lang="en-GB" sz="2400" dirty="0"/>
            <a:t> </a:t>
          </a:r>
          <a:r>
            <a:rPr lang="en-GB" sz="2400" dirty="0" err="1"/>
            <a:t>koncizan</a:t>
          </a:r>
          <a:r>
            <a:rPr lang="en-GB" sz="2400" dirty="0"/>
            <a:t> </a:t>
          </a:r>
          <a:r>
            <a:rPr lang="en-GB" sz="2400" dirty="0" err="1"/>
            <a:t>način</a:t>
          </a:r>
          <a:r>
            <a:rPr lang="en-GB" sz="2400" dirty="0"/>
            <a:t>, ne </a:t>
          </a:r>
          <a:r>
            <a:rPr lang="en-GB" sz="2400" dirty="0" err="1"/>
            <a:t>uzimajte</a:t>
          </a:r>
          <a:r>
            <a:rPr lang="en-GB" sz="2400" dirty="0"/>
            <a:t> </a:t>
          </a:r>
          <a:r>
            <a:rPr lang="en-GB" sz="2400" dirty="0" err="1"/>
            <a:t>ništa</a:t>
          </a:r>
          <a:r>
            <a:rPr lang="en-GB" sz="2400" dirty="0"/>
            <a:t> </a:t>
          </a:r>
          <a:r>
            <a:rPr lang="en-GB" sz="2400" dirty="0" err="1"/>
            <a:t>zdravo</a:t>
          </a:r>
          <a:r>
            <a:rPr lang="en-GB" sz="2400" dirty="0"/>
            <a:t> za </a:t>
          </a:r>
          <a:r>
            <a:rPr lang="en-GB" sz="2400" dirty="0" err="1"/>
            <a:t>gotovo</a:t>
          </a:r>
          <a:r>
            <a:rPr lang="en-GB" sz="2400" dirty="0"/>
            <a:t>.</a:t>
          </a:r>
          <a:endParaRPr lang="es-ES" sz="2400" dirty="0"/>
        </a:p>
      </dgm:t>
    </dgm:pt>
    <dgm:pt modelId="{0ED9C50F-95C4-4A41-8473-8711FBD75D70}" type="parTrans" cxnId="{1FAC3ECC-FA04-447B-A957-1EAF5BD84ED3}">
      <dgm:prSet/>
      <dgm:spPr/>
      <dgm:t>
        <a:bodyPr/>
        <a:lstStyle/>
        <a:p>
          <a:endParaRPr lang="es-ES" sz="2400"/>
        </a:p>
      </dgm:t>
    </dgm:pt>
    <dgm:pt modelId="{7073E3A0-733E-4E0F-90F2-CD988460F5D4}" type="sibTrans" cxnId="{1FAC3ECC-FA04-447B-A957-1EAF5BD84ED3}">
      <dgm:prSet/>
      <dgm:spPr/>
      <dgm:t>
        <a:bodyPr/>
        <a:lstStyle/>
        <a:p>
          <a:endParaRPr lang="es-ES" sz="2400"/>
        </a:p>
      </dgm:t>
    </dgm:pt>
    <dgm:pt modelId="{28D4B019-5419-4A99-8E45-61784C3BFEBE}" type="pres">
      <dgm:prSet presAssocID="{2C584576-1D4D-4B4F-A356-464B495E6BE6}" presName="linear" presStyleCnt="0">
        <dgm:presLayoutVars>
          <dgm:animLvl val="lvl"/>
          <dgm:resizeHandles val="exact"/>
        </dgm:presLayoutVars>
      </dgm:prSet>
      <dgm:spPr/>
    </dgm:pt>
    <dgm:pt modelId="{E8998910-F0F5-41B8-B941-BDE9461CA623}" type="pres">
      <dgm:prSet presAssocID="{9256D40E-8799-4B7E-B0AC-78FCB017E737}" presName="parentText" presStyleLbl="node1" presStyleIdx="0" presStyleCnt="1" custLinFactNeighborX="25287" custLinFactNeighborY="-54642">
        <dgm:presLayoutVars>
          <dgm:chMax val="0"/>
          <dgm:bulletEnabled val="1"/>
        </dgm:presLayoutVars>
      </dgm:prSet>
      <dgm:spPr/>
    </dgm:pt>
  </dgm:ptLst>
  <dgm:cxnLst>
    <dgm:cxn modelId="{37101B10-152E-4FCD-9BF6-5DD49A1B30D6}" type="presOf" srcId="{2C584576-1D4D-4B4F-A356-464B495E6BE6}" destId="{28D4B019-5419-4A99-8E45-61784C3BFEBE}" srcOrd="0" destOrd="0" presId="urn:microsoft.com/office/officeart/2005/8/layout/vList2"/>
    <dgm:cxn modelId="{B760A14E-92B8-4501-9581-2423A0DF2D6C}" type="presOf" srcId="{9256D40E-8799-4B7E-B0AC-78FCB017E737}" destId="{E8998910-F0F5-41B8-B941-BDE9461CA623}" srcOrd="0" destOrd="0" presId="urn:microsoft.com/office/officeart/2005/8/layout/vList2"/>
    <dgm:cxn modelId="{1FAC3ECC-FA04-447B-A957-1EAF5BD84ED3}" srcId="{2C584576-1D4D-4B4F-A356-464B495E6BE6}" destId="{9256D40E-8799-4B7E-B0AC-78FCB017E737}" srcOrd="0" destOrd="0" parTransId="{0ED9C50F-95C4-4A41-8473-8711FBD75D70}" sibTransId="{7073E3A0-733E-4E0F-90F2-CD988460F5D4}"/>
    <dgm:cxn modelId="{DCF9ABD5-1826-4C51-A8BA-71EC265BEBBD}" type="presParOf" srcId="{28D4B019-5419-4A99-8E45-61784C3BFEBE}" destId="{E8998910-F0F5-41B8-B941-BDE9461CA623}"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4AFAEC-0D4A-46CC-BB91-78231B8A0C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8ACB18B5-EEA4-4338-9159-5BF2248D4DA5}">
      <dgm:prSet custT="1"/>
      <dgm:spPr>
        <a:solidFill>
          <a:schemeClr val="tx2"/>
        </a:solidFill>
      </dgm:spPr>
      <dgm:t>
        <a:bodyPr/>
        <a:lstStyle/>
        <a:p>
          <a:r>
            <a:rPr lang="en-GB" sz="2400" dirty="0"/>
            <a:t>• “</a:t>
          </a:r>
          <a:r>
            <a:rPr lang="en-GB" sz="2400" dirty="0" err="1"/>
            <a:t>Najbolji</a:t>
          </a:r>
          <a:r>
            <a:rPr lang="en-GB" sz="2400" dirty="0"/>
            <a:t> </a:t>
          </a:r>
          <a:r>
            <a:rPr lang="en-GB" sz="2400" dirty="0" err="1"/>
            <a:t>komunikatori</a:t>
          </a:r>
          <a:r>
            <a:rPr lang="en-GB" sz="2400" dirty="0"/>
            <a:t> </a:t>
          </a:r>
          <a:r>
            <a:rPr lang="en-GB" sz="2400" dirty="0" err="1"/>
            <a:t>su</a:t>
          </a:r>
          <a:r>
            <a:rPr lang="en-GB" sz="2400" dirty="0"/>
            <a:t> </a:t>
          </a:r>
          <a:r>
            <a:rPr lang="en-GB" sz="2400" dirty="0" err="1"/>
            <a:t>skoro</a:t>
          </a:r>
          <a:r>
            <a:rPr lang="en-GB" sz="2400" dirty="0"/>
            <a:t> </a:t>
          </a:r>
          <a:r>
            <a:rPr lang="en-GB" sz="2400" dirty="0" err="1"/>
            <a:t>uvijek</a:t>
          </a:r>
          <a:r>
            <a:rPr lang="en-GB" sz="2400" dirty="0"/>
            <a:t> </a:t>
          </a:r>
          <a:r>
            <a:rPr lang="en-GB" sz="2400" dirty="0" err="1"/>
            <a:t>najbolji</a:t>
          </a:r>
          <a:r>
            <a:rPr lang="en-GB" sz="2400" dirty="0"/>
            <a:t> </a:t>
          </a:r>
          <a:r>
            <a:rPr lang="en-GB" sz="2400" dirty="0" err="1"/>
            <a:t>slušatelji</a:t>
          </a:r>
          <a:r>
            <a:rPr lang="en-GB" sz="2400" dirty="0"/>
            <a:t>". </a:t>
          </a:r>
          <a:r>
            <a:rPr lang="en-GB" sz="2400" dirty="0" err="1"/>
            <a:t>Zato</a:t>
          </a:r>
          <a:r>
            <a:rPr lang="en-GB" sz="2400" dirty="0"/>
            <a:t> je </a:t>
          </a:r>
          <a:r>
            <a:rPr lang="en-GB" sz="2400" dirty="0" err="1"/>
            <a:t>vrlo</a:t>
          </a:r>
          <a:r>
            <a:rPr lang="en-GB" sz="2400" dirty="0"/>
            <a:t> </a:t>
          </a:r>
          <a:r>
            <a:rPr lang="en-GB" sz="2400" dirty="0" err="1"/>
            <a:t>važno</a:t>
          </a:r>
          <a:r>
            <a:rPr lang="en-GB" sz="2400" dirty="0"/>
            <a:t> </a:t>
          </a:r>
          <a:r>
            <a:rPr lang="en-GB" sz="2400" dirty="0" err="1"/>
            <a:t>vježbati</a:t>
          </a:r>
          <a:r>
            <a:rPr lang="en-GB" sz="2400" dirty="0"/>
            <a:t> </a:t>
          </a:r>
          <a:r>
            <a:rPr lang="en-GB" sz="2400" dirty="0" err="1"/>
            <a:t>aktivno</a:t>
          </a:r>
          <a:r>
            <a:rPr lang="en-GB" sz="2400" dirty="0"/>
            <a:t> </a:t>
          </a:r>
          <a:r>
            <a:rPr lang="en-GB" sz="2400" dirty="0" err="1"/>
            <a:t>slušanje</a:t>
          </a:r>
          <a:r>
            <a:rPr lang="en-GB" sz="2400" dirty="0"/>
            <a:t> </a:t>
          </a:r>
          <a:r>
            <a:rPr lang="en-GB" sz="2400" dirty="0" err="1"/>
            <a:t>ako</a:t>
          </a:r>
          <a:r>
            <a:rPr lang="en-GB" sz="2400" dirty="0"/>
            <a:t> </a:t>
          </a:r>
          <a:r>
            <a:rPr lang="en-GB" sz="2400" dirty="0" err="1"/>
            <a:t>želimo</a:t>
          </a:r>
          <a:r>
            <a:rPr lang="en-GB" sz="2400" dirty="0"/>
            <a:t> </a:t>
          </a:r>
          <a:r>
            <a:rPr lang="en-GB" sz="2400" dirty="0" err="1"/>
            <a:t>prenijeti</a:t>
          </a:r>
          <a:r>
            <a:rPr lang="en-GB" sz="2400" dirty="0"/>
            <a:t> </a:t>
          </a:r>
          <a:r>
            <a:rPr lang="en-GB" sz="2400" dirty="0" err="1"/>
            <a:t>poruku</a:t>
          </a:r>
          <a:r>
            <a:rPr lang="en-GB" sz="2400" dirty="0"/>
            <a:t>.</a:t>
          </a:r>
          <a:endParaRPr lang="es-ES" sz="2400" dirty="0"/>
        </a:p>
      </dgm:t>
    </dgm:pt>
    <dgm:pt modelId="{A9C86B38-0D16-412A-A3C1-F13BF41D118A}" type="parTrans" cxnId="{791F639F-E98F-4CF0-92C2-7DE84EEC9EE6}">
      <dgm:prSet/>
      <dgm:spPr/>
      <dgm:t>
        <a:bodyPr/>
        <a:lstStyle/>
        <a:p>
          <a:endParaRPr lang="es-ES"/>
        </a:p>
      </dgm:t>
    </dgm:pt>
    <dgm:pt modelId="{E5CCDB7D-1FE6-4277-9549-FCDDD3D9949C}" type="sibTrans" cxnId="{791F639F-E98F-4CF0-92C2-7DE84EEC9EE6}">
      <dgm:prSet/>
      <dgm:spPr/>
      <dgm:t>
        <a:bodyPr/>
        <a:lstStyle/>
        <a:p>
          <a:endParaRPr lang="es-ES"/>
        </a:p>
      </dgm:t>
    </dgm:pt>
    <dgm:pt modelId="{F00B2B20-974B-4025-AB29-7CCBBA12BA23}" type="pres">
      <dgm:prSet presAssocID="{4E4AFAEC-0D4A-46CC-BB91-78231B8A0C9A}" presName="linear" presStyleCnt="0">
        <dgm:presLayoutVars>
          <dgm:animLvl val="lvl"/>
          <dgm:resizeHandles val="exact"/>
        </dgm:presLayoutVars>
      </dgm:prSet>
      <dgm:spPr/>
    </dgm:pt>
    <dgm:pt modelId="{1F04F417-9FF7-4F1E-A0F4-215EF87CD2DA}" type="pres">
      <dgm:prSet presAssocID="{8ACB18B5-EEA4-4338-9159-5BF2248D4DA5}" presName="parentText" presStyleLbl="node1" presStyleIdx="0" presStyleCnt="1" custLinFactNeighborY="8678">
        <dgm:presLayoutVars>
          <dgm:chMax val="0"/>
          <dgm:bulletEnabled val="1"/>
        </dgm:presLayoutVars>
      </dgm:prSet>
      <dgm:spPr/>
    </dgm:pt>
  </dgm:ptLst>
  <dgm:cxnLst>
    <dgm:cxn modelId="{8481112A-EE0D-47DA-ADF4-3F496D80ADE9}" type="presOf" srcId="{4E4AFAEC-0D4A-46CC-BB91-78231B8A0C9A}" destId="{F00B2B20-974B-4025-AB29-7CCBBA12BA23}" srcOrd="0" destOrd="0" presId="urn:microsoft.com/office/officeart/2005/8/layout/vList2"/>
    <dgm:cxn modelId="{791F639F-E98F-4CF0-92C2-7DE84EEC9EE6}" srcId="{4E4AFAEC-0D4A-46CC-BB91-78231B8A0C9A}" destId="{8ACB18B5-EEA4-4338-9159-5BF2248D4DA5}" srcOrd="0" destOrd="0" parTransId="{A9C86B38-0D16-412A-A3C1-F13BF41D118A}" sibTransId="{E5CCDB7D-1FE6-4277-9549-FCDDD3D9949C}"/>
    <dgm:cxn modelId="{12B22AC0-350E-41BB-B0E0-666E8FB89B17}" type="presOf" srcId="{8ACB18B5-EEA4-4338-9159-5BF2248D4DA5}" destId="{1F04F417-9FF7-4F1E-A0F4-215EF87CD2DA}" srcOrd="0" destOrd="0" presId="urn:microsoft.com/office/officeart/2005/8/layout/vList2"/>
    <dgm:cxn modelId="{A5B0A862-EFBE-4619-B777-C01B86F41F62}" type="presParOf" srcId="{F00B2B20-974B-4025-AB29-7CCBBA12BA23}" destId="{1F04F417-9FF7-4F1E-A0F4-215EF87CD2DA}" srcOrd="0"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8C107-E8CB-4023-818E-FA722D7426E2}">
      <dsp:nvSpPr>
        <dsp:cNvPr id="0" name=""/>
        <dsp:cNvSpPr/>
      </dsp:nvSpPr>
      <dsp:spPr>
        <a:xfrm>
          <a:off x="0" y="992607"/>
          <a:ext cx="9894132"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9CC3AD-029C-4071-8F9B-63F400834DBE}">
      <dsp:nvSpPr>
        <dsp:cNvPr id="0" name=""/>
        <dsp:cNvSpPr/>
      </dsp:nvSpPr>
      <dsp:spPr>
        <a:xfrm>
          <a:off x="685678" y="22362"/>
          <a:ext cx="9599502"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dirty="0"/>
            <a:t>•	Active listening, and encouraging participation in a bidirectional way. </a:t>
          </a:r>
          <a:endParaRPr lang="es-ES" sz="2400" kern="1200" dirty="0"/>
        </a:p>
      </dsp:txBody>
      <dsp:txXfrm>
        <a:off x="743849" y="80533"/>
        <a:ext cx="9483160" cy="1075303"/>
      </dsp:txXfrm>
    </dsp:sp>
    <dsp:sp modelId="{9E219CD8-8E91-49AF-B7A7-626449466CDD}">
      <dsp:nvSpPr>
        <dsp:cNvPr id="0" name=""/>
        <dsp:cNvSpPr/>
      </dsp:nvSpPr>
      <dsp:spPr>
        <a:xfrm>
          <a:off x="0" y="2298236"/>
          <a:ext cx="9894132"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557BF-B191-4472-B312-F217AF56AFD8}">
      <dsp:nvSpPr>
        <dsp:cNvPr id="0" name=""/>
        <dsp:cNvSpPr/>
      </dsp:nvSpPr>
      <dsp:spPr>
        <a:xfrm>
          <a:off x="685678" y="1327990"/>
          <a:ext cx="9599502"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dirty="0"/>
            <a:t>•	Identify the barriers that hinder communication both individually and in the work team.</a:t>
          </a:r>
          <a:endParaRPr lang="es-ES" sz="2400" kern="1200" dirty="0"/>
        </a:p>
      </dsp:txBody>
      <dsp:txXfrm>
        <a:off x="743849" y="1386161"/>
        <a:ext cx="9483160" cy="1075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63C51-9284-44BF-B75F-8BCCDDD2DE63}">
      <dsp:nvSpPr>
        <dsp:cNvPr id="0" name=""/>
        <dsp:cNvSpPr/>
      </dsp:nvSpPr>
      <dsp:spPr>
        <a:xfrm>
          <a:off x="0" y="857772"/>
          <a:ext cx="9894132"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300D4-8F6D-4E6C-AEC1-3070C9DB2825}">
      <dsp:nvSpPr>
        <dsp:cNvPr id="0" name=""/>
        <dsp:cNvSpPr/>
      </dsp:nvSpPr>
      <dsp:spPr>
        <a:xfrm>
          <a:off x="685678" y="16892"/>
          <a:ext cx="9599502"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a:t>•	Breaking down the identified barriers to improve communication.</a:t>
          </a:r>
          <a:endParaRPr lang="es-ES" sz="2400" kern="1200" dirty="0"/>
        </a:p>
      </dsp:txBody>
      <dsp:txXfrm>
        <a:off x="736093" y="67307"/>
        <a:ext cx="9498672" cy="931929"/>
      </dsp:txXfrm>
    </dsp:sp>
    <dsp:sp modelId="{B5EFBC64-E654-4C7B-9100-43B6C33BC419}">
      <dsp:nvSpPr>
        <dsp:cNvPr id="0" name=""/>
        <dsp:cNvSpPr/>
      </dsp:nvSpPr>
      <dsp:spPr>
        <a:xfrm>
          <a:off x="0" y="1989317"/>
          <a:ext cx="9894132"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8048BC-A50F-4EF1-B41B-25611D23F1D4}">
      <dsp:nvSpPr>
        <dsp:cNvPr id="0" name=""/>
        <dsp:cNvSpPr/>
      </dsp:nvSpPr>
      <dsp:spPr>
        <a:xfrm>
          <a:off x="685678" y="1148437"/>
          <a:ext cx="9599502"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dirty="0"/>
            <a:t>•	Create individual and group strategies to prevent the identified communication problems.</a:t>
          </a:r>
          <a:endParaRPr lang="es-ES" sz="2400" kern="1200" dirty="0"/>
        </a:p>
      </dsp:txBody>
      <dsp:txXfrm>
        <a:off x="736093" y="1198852"/>
        <a:ext cx="9498672" cy="931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212DD-168D-432B-B930-3F63861EB592}">
      <dsp:nvSpPr>
        <dsp:cNvPr id="0" name=""/>
        <dsp:cNvSpPr/>
      </dsp:nvSpPr>
      <dsp:spPr>
        <a:xfrm>
          <a:off x="0" y="77571"/>
          <a:ext cx="11049000" cy="962324"/>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en-GB" sz="2400" kern="1200" dirty="0" err="1"/>
            <a:t>Računajte</a:t>
          </a:r>
          <a:r>
            <a:rPr lang="en-GB" sz="2400" kern="1200" dirty="0"/>
            <a:t> </a:t>
          </a:r>
          <a:r>
            <a:rPr lang="en-GB" sz="2400" kern="1200" dirty="0" err="1"/>
            <a:t>na</a:t>
          </a:r>
          <a:r>
            <a:rPr lang="en-GB" sz="2400" kern="1200" dirty="0"/>
            <a:t> </a:t>
          </a:r>
          <a:r>
            <a:rPr lang="en-GB" sz="2400" kern="1200" dirty="0" err="1"/>
            <a:t>najučinkovitije</a:t>
          </a:r>
          <a:r>
            <a:rPr lang="en-GB" sz="2400" kern="1200" dirty="0"/>
            <a:t> </a:t>
          </a:r>
          <a:r>
            <a:rPr lang="en-GB" sz="2400" kern="1200" dirty="0" err="1"/>
            <a:t>i</a:t>
          </a:r>
          <a:r>
            <a:rPr lang="en-GB" sz="2400" kern="1200" dirty="0"/>
            <a:t> </a:t>
          </a:r>
          <a:r>
            <a:rPr lang="en-GB" sz="2400" kern="1200" dirty="0" err="1"/>
            <a:t>najprikladnije</a:t>
          </a:r>
          <a:r>
            <a:rPr lang="en-GB" sz="2400" kern="1200" dirty="0"/>
            <a:t> </a:t>
          </a:r>
          <a:r>
            <a:rPr lang="en-GB" sz="2400" kern="1200" dirty="0" err="1"/>
            <a:t>digitalne</a:t>
          </a:r>
          <a:r>
            <a:rPr lang="en-GB" sz="2400" kern="1200" dirty="0"/>
            <a:t> alate za </a:t>
          </a:r>
          <a:r>
            <a:rPr lang="en-GB" sz="2400" kern="1200" dirty="0" err="1"/>
            <a:t>komunikaciju</a:t>
          </a:r>
          <a:r>
            <a:rPr lang="en-GB" sz="2400" kern="1200" dirty="0"/>
            <a:t> u </a:t>
          </a:r>
          <a:r>
            <a:rPr lang="en-GB" sz="2400" kern="1200" dirty="0" err="1"/>
            <a:t>svom</a:t>
          </a:r>
          <a:r>
            <a:rPr lang="en-GB" sz="2400" kern="1200" dirty="0"/>
            <a:t> </a:t>
          </a:r>
          <a:r>
            <a:rPr lang="en-GB" sz="2400" kern="1200" dirty="0" err="1"/>
            <a:t>radnom</a:t>
          </a:r>
          <a:r>
            <a:rPr lang="en-GB" sz="2400" kern="1200" dirty="0"/>
            <a:t> </a:t>
          </a:r>
          <a:r>
            <a:rPr lang="en-GB" sz="2400" kern="1200" dirty="0" err="1"/>
            <a:t>okruženju</a:t>
          </a:r>
          <a:r>
            <a:rPr lang="en-GB" sz="2400" kern="1200" dirty="0"/>
            <a:t>.</a:t>
          </a:r>
          <a:endParaRPr lang="es-ES" sz="2400" kern="1200" dirty="0"/>
        </a:p>
      </dsp:txBody>
      <dsp:txXfrm>
        <a:off x="46977" y="124548"/>
        <a:ext cx="10955046" cy="868370"/>
      </dsp:txXfrm>
    </dsp:sp>
    <dsp:sp modelId="{33A0D15F-D82B-43C8-83C3-495E3E159104}">
      <dsp:nvSpPr>
        <dsp:cNvPr id="0" name=""/>
        <dsp:cNvSpPr/>
      </dsp:nvSpPr>
      <dsp:spPr>
        <a:xfrm>
          <a:off x="0" y="1117467"/>
          <a:ext cx="110490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44450" rIns="248920" bIns="44450" numCol="1" spcCol="1270" anchor="t" anchorCtr="0">
          <a:noAutofit/>
        </a:bodyPr>
        <a:lstStyle/>
        <a:p>
          <a:pPr marL="228600" lvl="1" indent="-228600" algn="l" defTabSz="1200150">
            <a:lnSpc>
              <a:spcPct val="90000"/>
            </a:lnSpc>
            <a:spcBef>
              <a:spcPct val="0"/>
            </a:spcBef>
            <a:spcAft>
              <a:spcPct val="20000"/>
            </a:spcAft>
            <a:buFont typeface="Courier New" panose="02070309020205020404" pitchFamily="49" charset="0"/>
            <a:buChar char="o"/>
          </a:pPr>
          <a:r>
            <a:rPr lang="en-GB" sz="2700" kern="1200" dirty="0" err="1">
              <a:solidFill>
                <a:srgbClr val="243255"/>
              </a:solidFill>
            </a:rPr>
            <a:t>Budite</a:t>
          </a:r>
          <a:r>
            <a:rPr lang="en-GB" sz="2700" kern="1200" dirty="0">
              <a:solidFill>
                <a:srgbClr val="243255"/>
              </a:solidFill>
            </a:rPr>
            <a:t> </a:t>
          </a:r>
          <a:r>
            <a:rPr lang="en-GB" sz="2700" kern="1200" dirty="0" err="1">
              <a:solidFill>
                <a:srgbClr val="243255"/>
              </a:solidFill>
            </a:rPr>
            <a:t>znatiželjni</a:t>
          </a:r>
          <a:r>
            <a:rPr lang="en-GB" sz="2700" kern="1200" dirty="0">
              <a:solidFill>
                <a:srgbClr val="243255"/>
              </a:solidFill>
            </a:rPr>
            <a:t>, </a:t>
          </a:r>
          <a:r>
            <a:rPr lang="en-GB" sz="2700" kern="1200" dirty="0" err="1">
              <a:solidFill>
                <a:srgbClr val="243255"/>
              </a:solidFill>
            </a:rPr>
            <a:t>saznajte</a:t>
          </a:r>
          <a:r>
            <a:rPr lang="en-GB" sz="2700" kern="1200" dirty="0">
              <a:solidFill>
                <a:srgbClr val="243255"/>
              </a:solidFill>
            </a:rPr>
            <a:t> </a:t>
          </a:r>
          <a:r>
            <a:rPr lang="en-GB" sz="2700" kern="1200" dirty="0" err="1">
              <a:solidFill>
                <a:srgbClr val="243255"/>
              </a:solidFill>
            </a:rPr>
            <a:t>i</a:t>
          </a:r>
          <a:r>
            <a:rPr lang="en-GB" sz="2700" kern="1200" dirty="0">
              <a:solidFill>
                <a:srgbClr val="243255"/>
              </a:solidFill>
            </a:rPr>
            <a:t> </a:t>
          </a:r>
          <a:r>
            <a:rPr lang="en-GB" sz="2700" kern="1200" dirty="0" err="1">
              <a:solidFill>
                <a:srgbClr val="243255"/>
              </a:solidFill>
            </a:rPr>
            <a:t>osposobite</a:t>
          </a:r>
          <a:r>
            <a:rPr lang="en-GB" sz="2700" kern="1200" dirty="0">
              <a:solidFill>
                <a:srgbClr val="243255"/>
              </a:solidFill>
            </a:rPr>
            <a:t> se za alate </a:t>
          </a:r>
          <a:r>
            <a:rPr lang="en-GB" sz="2700" kern="1200" dirty="0" err="1">
              <a:solidFill>
                <a:srgbClr val="243255"/>
              </a:solidFill>
            </a:rPr>
            <a:t>koje</a:t>
          </a:r>
          <a:r>
            <a:rPr lang="en-GB" sz="2700" kern="1200" dirty="0">
              <a:solidFill>
                <a:srgbClr val="243255"/>
              </a:solidFill>
            </a:rPr>
            <a:t> ne </a:t>
          </a:r>
          <a:r>
            <a:rPr lang="en-GB" sz="2700" kern="1200" dirty="0" err="1">
              <a:solidFill>
                <a:srgbClr val="243255"/>
              </a:solidFill>
            </a:rPr>
            <a:t>znate</a:t>
          </a:r>
          <a:r>
            <a:rPr lang="en-GB" sz="2700" kern="1200" dirty="0">
              <a:solidFill>
                <a:srgbClr val="243255"/>
              </a:solidFill>
            </a:rPr>
            <a:t> </a:t>
          </a:r>
          <a:r>
            <a:rPr lang="en-GB" sz="2700" kern="1200" dirty="0" err="1">
              <a:solidFill>
                <a:srgbClr val="243255"/>
              </a:solidFill>
            </a:rPr>
            <a:t>koristiti</a:t>
          </a:r>
          <a:r>
            <a:rPr lang="en-GB" sz="2700" kern="1200" dirty="0">
              <a:solidFill>
                <a:srgbClr val="243255"/>
              </a:solidFill>
            </a:rPr>
            <a:t>.</a:t>
          </a:r>
          <a:endParaRPr lang="es-ES" sz="2700" kern="1200" dirty="0">
            <a:solidFill>
              <a:srgbClr val="243255"/>
            </a:solidFill>
          </a:endParaRPr>
        </a:p>
      </dsp:txBody>
      <dsp:txXfrm>
        <a:off x="0" y="1117467"/>
        <a:ext cx="11049000" cy="579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97F96-DD72-4F55-821F-4657993E036F}">
      <dsp:nvSpPr>
        <dsp:cNvPr id="0" name=""/>
        <dsp:cNvSpPr/>
      </dsp:nvSpPr>
      <dsp:spPr>
        <a:xfrm>
          <a:off x="0" y="0"/>
          <a:ext cx="11330144" cy="78624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en-GB" sz="2400" kern="1200" dirty="0" err="1"/>
            <a:t>Odaberite</a:t>
          </a:r>
          <a:r>
            <a:rPr lang="en-GB" sz="2400" kern="1200" dirty="0"/>
            <a:t> </a:t>
          </a:r>
          <a:r>
            <a:rPr lang="en-GB" sz="2400" kern="1200" dirty="0" err="1"/>
            <a:t>prigodan</a:t>
          </a:r>
          <a:r>
            <a:rPr lang="en-GB" sz="2400" kern="1200" dirty="0"/>
            <a:t> </a:t>
          </a:r>
          <a:r>
            <a:rPr lang="en-GB" sz="2400" kern="1200" dirty="0" err="1"/>
            <a:t>kanal</a:t>
          </a:r>
          <a:r>
            <a:rPr lang="en-GB" sz="2400" kern="1200" dirty="0"/>
            <a:t> za </a:t>
          </a:r>
          <a:r>
            <a:rPr lang="en-GB" sz="2400" kern="1200" dirty="0" err="1"/>
            <a:t>priliku</a:t>
          </a:r>
          <a:r>
            <a:rPr lang="en-GB" sz="2400" kern="1200" dirty="0"/>
            <a:t>. </a:t>
          </a:r>
          <a:endParaRPr lang="es-ES" sz="2400" kern="1200" dirty="0"/>
        </a:p>
      </dsp:txBody>
      <dsp:txXfrm>
        <a:off x="38381" y="38381"/>
        <a:ext cx="11253382"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98910-F0F5-41B8-B941-BDE9461CA623}">
      <dsp:nvSpPr>
        <dsp:cNvPr id="0" name=""/>
        <dsp:cNvSpPr/>
      </dsp:nvSpPr>
      <dsp:spPr>
        <a:xfrm>
          <a:off x="0" y="0"/>
          <a:ext cx="10972800" cy="9921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en-GB" sz="2400" kern="1200" dirty="0" err="1"/>
            <a:t>Sastavite</a:t>
          </a:r>
          <a:r>
            <a:rPr lang="en-GB" sz="2400" kern="1200" dirty="0"/>
            <a:t> </a:t>
          </a:r>
          <a:r>
            <a:rPr lang="en-GB" sz="2400" kern="1200" dirty="0" err="1"/>
            <a:t>svoju</a:t>
          </a:r>
          <a:r>
            <a:rPr lang="en-GB" sz="2400" kern="1200" dirty="0"/>
            <a:t> </a:t>
          </a:r>
          <a:r>
            <a:rPr lang="en-GB" sz="2400" kern="1200" dirty="0" err="1"/>
            <a:t>poruku</a:t>
          </a:r>
          <a:r>
            <a:rPr lang="en-GB" sz="2400" kern="1200" dirty="0"/>
            <a:t> </a:t>
          </a:r>
          <a:r>
            <a:rPr lang="en-GB" sz="2400" kern="1200" dirty="0" err="1"/>
            <a:t>na</a:t>
          </a:r>
          <a:r>
            <a:rPr lang="en-GB" sz="2400" kern="1200" dirty="0"/>
            <a:t> </a:t>
          </a:r>
          <a:r>
            <a:rPr lang="en-GB" sz="2400" kern="1200" dirty="0" err="1"/>
            <a:t>jasan</a:t>
          </a:r>
          <a:r>
            <a:rPr lang="en-GB" sz="2400" kern="1200" dirty="0"/>
            <a:t> </a:t>
          </a:r>
          <a:r>
            <a:rPr lang="en-GB" sz="2400" kern="1200" dirty="0" err="1"/>
            <a:t>i</a:t>
          </a:r>
          <a:r>
            <a:rPr lang="en-GB" sz="2400" kern="1200" dirty="0"/>
            <a:t> </a:t>
          </a:r>
          <a:r>
            <a:rPr lang="en-GB" sz="2400" kern="1200" dirty="0" err="1"/>
            <a:t>koncizan</a:t>
          </a:r>
          <a:r>
            <a:rPr lang="en-GB" sz="2400" kern="1200" dirty="0"/>
            <a:t> </a:t>
          </a:r>
          <a:r>
            <a:rPr lang="en-GB" sz="2400" kern="1200" dirty="0" err="1"/>
            <a:t>način</a:t>
          </a:r>
          <a:r>
            <a:rPr lang="en-GB" sz="2400" kern="1200" dirty="0"/>
            <a:t>, ne </a:t>
          </a:r>
          <a:r>
            <a:rPr lang="en-GB" sz="2400" kern="1200" dirty="0" err="1"/>
            <a:t>uzimajte</a:t>
          </a:r>
          <a:r>
            <a:rPr lang="en-GB" sz="2400" kern="1200" dirty="0"/>
            <a:t> </a:t>
          </a:r>
          <a:r>
            <a:rPr lang="en-GB" sz="2400" kern="1200" dirty="0" err="1"/>
            <a:t>ništa</a:t>
          </a:r>
          <a:r>
            <a:rPr lang="en-GB" sz="2400" kern="1200" dirty="0"/>
            <a:t> </a:t>
          </a:r>
          <a:r>
            <a:rPr lang="en-GB" sz="2400" kern="1200" dirty="0" err="1"/>
            <a:t>zdravo</a:t>
          </a:r>
          <a:r>
            <a:rPr lang="en-GB" sz="2400" kern="1200" dirty="0"/>
            <a:t> za </a:t>
          </a:r>
          <a:r>
            <a:rPr lang="en-GB" sz="2400" kern="1200" dirty="0" err="1"/>
            <a:t>gotovo</a:t>
          </a:r>
          <a:r>
            <a:rPr lang="en-GB" sz="2400" kern="1200" dirty="0"/>
            <a:t>.</a:t>
          </a:r>
          <a:endParaRPr lang="es-ES" sz="2400" kern="1200" dirty="0"/>
        </a:p>
      </dsp:txBody>
      <dsp:txXfrm>
        <a:off x="48433" y="48433"/>
        <a:ext cx="10875934" cy="8952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4F417-9FF7-4F1E-A0F4-215EF87CD2DA}">
      <dsp:nvSpPr>
        <dsp:cNvPr id="0" name=""/>
        <dsp:cNvSpPr/>
      </dsp:nvSpPr>
      <dsp:spPr>
        <a:xfrm>
          <a:off x="0" y="69"/>
          <a:ext cx="11136179" cy="87882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en-GB" sz="2400" kern="1200" dirty="0" err="1"/>
            <a:t>Najbolji</a:t>
          </a:r>
          <a:r>
            <a:rPr lang="en-GB" sz="2400" kern="1200" dirty="0"/>
            <a:t> </a:t>
          </a:r>
          <a:r>
            <a:rPr lang="en-GB" sz="2400" kern="1200" dirty="0" err="1"/>
            <a:t>komunikatori</a:t>
          </a:r>
          <a:r>
            <a:rPr lang="en-GB" sz="2400" kern="1200" dirty="0"/>
            <a:t> </a:t>
          </a:r>
          <a:r>
            <a:rPr lang="en-GB" sz="2400" kern="1200" dirty="0" err="1"/>
            <a:t>su</a:t>
          </a:r>
          <a:r>
            <a:rPr lang="en-GB" sz="2400" kern="1200" dirty="0"/>
            <a:t> </a:t>
          </a:r>
          <a:r>
            <a:rPr lang="en-GB" sz="2400" kern="1200" dirty="0" err="1"/>
            <a:t>skoro</a:t>
          </a:r>
          <a:r>
            <a:rPr lang="en-GB" sz="2400" kern="1200" dirty="0"/>
            <a:t> </a:t>
          </a:r>
          <a:r>
            <a:rPr lang="en-GB" sz="2400" kern="1200" dirty="0" err="1"/>
            <a:t>uvijek</a:t>
          </a:r>
          <a:r>
            <a:rPr lang="en-GB" sz="2400" kern="1200" dirty="0"/>
            <a:t> </a:t>
          </a:r>
          <a:r>
            <a:rPr lang="en-GB" sz="2400" kern="1200" dirty="0" err="1"/>
            <a:t>najbolji</a:t>
          </a:r>
          <a:r>
            <a:rPr lang="en-GB" sz="2400" kern="1200" dirty="0"/>
            <a:t> </a:t>
          </a:r>
          <a:r>
            <a:rPr lang="en-GB" sz="2400" kern="1200" dirty="0" err="1"/>
            <a:t>slušatelji</a:t>
          </a:r>
          <a:r>
            <a:rPr lang="en-GB" sz="2400" kern="1200" dirty="0"/>
            <a:t>". </a:t>
          </a:r>
          <a:r>
            <a:rPr lang="en-GB" sz="2400" kern="1200" dirty="0" err="1"/>
            <a:t>Zato</a:t>
          </a:r>
          <a:r>
            <a:rPr lang="en-GB" sz="2400" kern="1200" dirty="0"/>
            <a:t> je </a:t>
          </a:r>
          <a:r>
            <a:rPr lang="en-GB" sz="2400" kern="1200" dirty="0" err="1"/>
            <a:t>vrlo</a:t>
          </a:r>
          <a:r>
            <a:rPr lang="en-GB" sz="2400" kern="1200" dirty="0"/>
            <a:t> </a:t>
          </a:r>
          <a:r>
            <a:rPr lang="en-GB" sz="2400" kern="1200" dirty="0" err="1"/>
            <a:t>važno</a:t>
          </a:r>
          <a:r>
            <a:rPr lang="en-GB" sz="2400" kern="1200" dirty="0"/>
            <a:t> </a:t>
          </a:r>
          <a:r>
            <a:rPr lang="en-GB" sz="2400" kern="1200" dirty="0" err="1"/>
            <a:t>vježbati</a:t>
          </a:r>
          <a:r>
            <a:rPr lang="en-GB" sz="2400" kern="1200" dirty="0"/>
            <a:t> </a:t>
          </a:r>
          <a:r>
            <a:rPr lang="en-GB" sz="2400" kern="1200" dirty="0" err="1"/>
            <a:t>aktivno</a:t>
          </a:r>
          <a:r>
            <a:rPr lang="en-GB" sz="2400" kern="1200" dirty="0"/>
            <a:t> </a:t>
          </a:r>
          <a:r>
            <a:rPr lang="en-GB" sz="2400" kern="1200" dirty="0" err="1"/>
            <a:t>slušanje</a:t>
          </a:r>
          <a:r>
            <a:rPr lang="en-GB" sz="2400" kern="1200" dirty="0"/>
            <a:t> </a:t>
          </a:r>
          <a:r>
            <a:rPr lang="en-GB" sz="2400" kern="1200" dirty="0" err="1"/>
            <a:t>ako</a:t>
          </a:r>
          <a:r>
            <a:rPr lang="en-GB" sz="2400" kern="1200" dirty="0"/>
            <a:t> </a:t>
          </a:r>
          <a:r>
            <a:rPr lang="en-GB" sz="2400" kern="1200" dirty="0" err="1"/>
            <a:t>želimo</a:t>
          </a:r>
          <a:r>
            <a:rPr lang="en-GB" sz="2400" kern="1200" dirty="0"/>
            <a:t> </a:t>
          </a:r>
          <a:r>
            <a:rPr lang="en-GB" sz="2400" kern="1200" dirty="0" err="1"/>
            <a:t>prenijeti</a:t>
          </a:r>
          <a:r>
            <a:rPr lang="en-GB" sz="2400" kern="1200" dirty="0"/>
            <a:t> </a:t>
          </a:r>
          <a:r>
            <a:rPr lang="en-GB" sz="2400" kern="1200" dirty="0" err="1"/>
            <a:t>poruku</a:t>
          </a:r>
          <a:r>
            <a:rPr lang="en-GB" sz="2400" kern="1200" dirty="0"/>
            <a:t>.</a:t>
          </a:r>
          <a:endParaRPr lang="es-ES" sz="2400" kern="1200" dirty="0"/>
        </a:p>
      </dsp:txBody>
      <dsp:txXfrm>
        <a:off x="42901" y="42970"/>
        <a:ext cx="11050377" cy="7930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18/02/2022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‹Nº›</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403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372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190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74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851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9386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856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242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320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12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9426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345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310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62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8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22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67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13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rtl="0"/>
            <a:endParaRPr lang="es-ES" dirty="0"/>
          </a:p>
        </p:txBody>
      </p:sp>
      <p:sp>
        <p:nvSpPr>
          <p:cNvPr id="4" name="Marcador de número de diapositiva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28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38061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6"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80">
                                          <p:stCondLst>
                                            <p:cond delay="0"/>
                                          </p:stCondLst>
                                        </p:cTn>
                                        <p:tgtEl>
                                          <p:spTgt spid="17"/>
                                        </p:tgtEl>
                                      </p:cBhvr>
                                    </p:animEffect>
                                    <p:anim calcmode="lin" valueType="num">
                                      <p:cBhvr>
                                        <p:cTn id="2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7" dur="26">
                                          <p:stCondLst>
                                            <p:cond delay="650"/>
                                          </p:stCondLst>
                                        </p:cTn>
                                        <p:tgtEl>
                                          <p:spTgt spid="17"/>
                                        </p:tgtEl>
                                      </p:cBhvr>
                                      <p:to x="100000" y="60000"/>
                                    </p:animScale>
                                    <p:animScale>
                                      <p:cBhvr>
                                        <p:cTn id="28" dur="166" decel="50000">
                                          <p:stCondLst>
                                            <p:cond delay="676"/>
                                          </p:stCondLst>
                                        </p:cTn>
                                        <p:tgtEl>
                                          <p:spTgt spid="17"/>
                                        </p:tgtEl>
                                      </p:cBhvr>
                                      <p:to x="100000" y="100000"/>
                                    </p:animScale>
                                    <p:animScale>
                                      <p:cBhvr>
                                        <p:cTn id="29" dur="26">
                                          <p:stCondLst>
                                            <p:cond delay="1312"/>
                                          </p:stCondLst>
                                        </p:cTn>
                                        <p:tgtEl>
                                          <p:spTgt spid="17"/>
                                        </p:tgtEl>
                                      </p:cBhvr>
                                      <p:to x="100000" y="80000"/>
                                    </p:animScale>
                                    <p:animScale>
                                      <p:cBhvr>
                                        <p:cTn id="30" dur="166" decel="50000">
                                          <p:stCondLst>
                                            <p:cond delay="1338"/>
                                          </p:stCondLst>
                                        </p:cTn>
                                        <p:tgtEl>
                                          <p:spTgt spid="17"/>
                                        </p:tgtEl>
                                      </p:cBhvr>
                                      <p:to x="100000" y="100000"/>
                                    </p:animScale>
                                    <p:animScale>
                                      <p:cBhvr>
                                        <p:cTn id="31" dur="26">
                                          <p:stCondLst>
                                            <p:cond delay="1642"/>
                                          </p:stCondLst>
                                        </p:cTn>
                                        <p:tgtEl>
                                          <p:spTgt spid="17"/>
                                        </p:tgtEl>
                                      </p:cBhvr>
                                      <p:to x="100000" y="90000"/>
                                    </p:animScale>
                                    <p:animScale>
                                      <p:cBhvr>
                                        <p:cTn id="32" dur="166" decel="50000">
                                          <p:stCondLst>
                                            <p:cond delay="1668"/>
                                          </p:stCondLst>
                                        </p:cTn>
                                        <p:tgtEl>
                                          <p:spTgt spid="17"/>
                                        </p:tgtEl>
                                      </p:cBhvr>
                                      <p:to x="100000" y="100000"/>
                                    </p:animScale>
                                    <p:animScale>
                                      <p:cBhvr>
                                        <p:cTn id="33" dur="26">
                                          <p:stCondLst>
                                            <p:cond delay="1808"/>
                                          </p:stCondLst>
                                        </p:cTn>
                                        <p:tgtEl>
                                          <p:spTgt spid="17"/>
                                        </p:tgtEl>
                                      </p:cBhvr>
                                      <p:to x="100000" y="95000"/>
                                    </p:animScale>
                                    <p:animScale>
                                      <p:cBhvr>
                                        <p:cTn id="3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8511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2/18/2022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8.jpe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9.png"/><Relationship Id="rId9" Type="http://schemas.microsoft.com/office/2007/relationships/diagramDrawing" Target="../diagrams/drawing1.xml"/><Relationship Id="rId14"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8.jpeg"/><Relationship Id="rId7" Type="http://schemas.openxmlformats.org/officeDocument/2006/relationships/diagramQuickStyle" Target="../diagrams/quickStyle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9.png"/><Relationship Id="rId9" Type="http://schemas.microsoft.com/office/2007/relationships/diagramDrawing" Target="../diagrams/drawing3.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jpeg"/><Relationship Id="rId7" Type="http://schemas.openxmlformats.org/officeDocument/2006/relationships/diagramQuickStyle" Target="../diagrams/quickStyle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9.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3" Type="http://schemas.openxmlformats.org/officeDocument/2006/relationships/image" Target="../media/image8.jpeg"/><Relationship Id="rId7" Type="http://schemas.openxmlformats.org/officeDocument/2006/relationships/diagramQuickStyle" Target="../diagrams/quickStyle5.xml"/><Relationship Id="rId12" Type="http://schemas.openxmlformats.org/officeDocument/2006/relationships/diagramQuickStyle" Target="../diagrams/quickStyle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5.xml"/><Relationship Id="rId11" Type="http://schemas.openxmlformats.org/officeDocument/2006/relationships/diagramLayout" Target="../diagrams/layout6.xml"/><Relationship Id="rId5" Type="http://schemas.openxmlformats.org/officeDocument/2006/relationships/diagramData" Target="../diagrams/data5.xml"/><Relationship Id="rId10" Type="http://schemas.openxmlformats.org/officeDocument/2006/relationships/diagramData" Target="../diagrams/data6.xml"/><Relationship Id="rId4" Type="http://schemas.openxmlformats.org/officeDocument/2006/relationships/image" Target="../media/image9.png"/><Relationship Id="rId9" Type="http://schemas.microsoft.com/office/2007/relationships/diagramDrawing" Target="../diagrams/drawing5.xml"/><Relationship Id="rId14" Type="http://schemas.microsoft.com/office/2007/relationships/diagramDrawing" Target="../diagrams/drawing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7734300" y="7200900"/>
            <a:ext cx="9677400" cy="477054"/>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GB" sz="2500" b="1" dirty="0" err="1">
                <a:solidFill>
                  <a:srgbClr val="E12227"/>
                </a:solidFill>
                <a:latin typeface="Tahoma" panose="020B0604030504040204" pitchFamily="34" charset="0"/>
                <a:ea typeface="Tahoma" panose="020B0604030504040204" pitchFamily="34" charset="0"/>
                <a:cs typeface="Tahoma" panose="020B0604030504040204" pitchFamily="34" charset="0"/>
              </a:rPr>
              <a:t>Učinkovita</a:t>
            </a:r>
            <a:r>
              <a:rPr lang="en-GB" sz="25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GB" sz="2500" b="1" dirty="0" err="1">
                <a:solidFill>
                  <a:srgbClr val="E12227"/>
                </a:solidFill>
                <a:latin typeface="Tahoma" panose="020B0604030504040204" pitchFamily="34" charset="0"/>
                <a:ea typeface="Tahoma" panose="020B0604030504040204" pitchFamily="34" charset="0"/>
                <a:cs typeface="Tahoma" panose="020B0604030504040204" pitchFamily="34" charset="0"/>
              </a:rPr>
              <a:t>komunikacija</a:t>
            </a:r>
            <a:r>
              <a:rPr lang="en-GB" sz="2500" b="1" dirty="0">
                <a:solidFill>
                  <a:srgbClr val="E12227"/>
                </a:solidFill>
                <a:latin typeface="Tahoma" panose="020B0604030504040204" pitchFamily="34" charset="0"/>
                <a:ea typeface="Tahoma" panose="020B0604030504040204" pitchFamily="34" charset="0"/>
                <a:cs typeface="Tahoma" panose="020B0604030504040204" pitchFamily="34" charset="0"/>
              </a:rPr>
              <a:t> u </a:t>
            </a:r>
            <a:r>
              <a:rPr lang="en-GB" sz="2500" b="1" dirty="0" err="1">
                <a:solidFill>
                  <a:srgbClr val="E12227"/>
                </a:solidFill>
                <a:latin typeface="Tahoma" panose="020B0604030504040204" pitchFamily="34" charset="0"/>
                <a:ea typeface="Tahoma" panose="020B0604030504040204" pitchFamily="34" charset="0"/>
                <a:cs typeface="Tahoma" panose="020B0604030504040204" pitchFamily="34" charset="0"/>
              </a:rPr>
              <a:t>digitalnom</a:t>
            </a:r>
            <a:r>
              <a:rPr lang="en-GB" sz="25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GB" sz="2500" b="1" dirty="0" err="1">
                <a:solidFill>
                  <a:srgbClr val="E12227"/>
                </a:solidFill>
                <a:latin typeface="Tahoma" panose="020B0604030504040204" pitchFamily="34" charset="0"/>
                <a:ea typeface="Tahoma" panose="020B0604030504040204" pitchFamily="34" charset="0"/>
                <a:cs typeface="Tahoma" panose="020B0604030504040204" pitchFamily="34" charset="0"/>
              </a:rPr>
              <a:t>okruženju</a:t>
            </a:r>
            <a:endParaRPr lang="pt-BR" sz="25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10248900" y="7931608"/>
            <a:ext cx="4648200" cy="400110"/>
          </a:xfrm>
          <a:prstGeom prst="rect">
            <a:avLst/>
          </a:prstGeom>
          <a:noFill/>
        </p:spPr>
        <p:txBody>
          <a:bodyPr wrap="square">
            <a:spAutoFit/>
          </a:bodyPr>
          <a:lstStyle/>
          <a:p>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PARTNER: Internet Web Solutions</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70F055F-C75D-42C4-BF42-E6136C7176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72887" y="0"/>
            <a:ext cx="9708573" cy="603620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2819400" y="3162300"/>
            <a:ext cx="11887200" cy="1200329"/>
          </a:xfrm>
          <a:prstGeom prst="rect">
            <a:avLst/>
          </a:prstGeom>
          <a:noFill/>
        </p:spPr>
        <p:txBody>
          <a:bodyPr wrap="square" rtlCol="0">
            <a:spAutoFit/>
          </a:bodyPr>
          <a:lstStyle/>
          <a:p>
            <a:pPr marL="342900" indent="-342900" algn="l" rtl="0"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Nedostatak jasnoće u uputama i ciljevima:</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Jasnoća informacija i smjernica u digitalnom okruženju je od iznimne važnosti. To je ono što će omogućiti timu da ih pravilno slijedi i postigne predložene ciljeve.</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B269729B-373A-4BEB-BC78-DE3F1CAF2125}"/>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72A6646E-2551-4BFE-9358-C6959E94D999}"/>
              </a:ext>
            </a:extLst>
          </p:cNvPr>
          <p:cNvSpPr txBox="1"/>
          <p:nvPr/>
        </p:nvSpPr>
        <p:spPr>
          <a:xfrm>
            <a:off x="2837543" y="4389071"/>
            <a:ext cx="11887200" cy="1569660"/>
          </a:xfrm>
          <a:prstGeom prst="rect">
            <a:avLst/>
          </a:prstGeom>
          <a:noFill/>
        </p:spPr>
        <p:txBody>
          <a:bodyPr wrap="square">
            <a:spAutoFit/>
          </a:bodyPr>
          <a:lstStyle/>
          <a:p>
            <a:pPr marL="342900" indent="-342900" algn="l" rtl="0"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Nema saznanja o poslu koji obavljaju drugi:</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Mnogo puta nemamo odgovarajući alat za tu svrhu. Taj osjećaj može biti i zbog nedostatka fizičke prisutnosti na koju smo tako navikli, te suživota u novom okruženju u kojem je prisutnost virtualna.</a:t>
            </a:r>
          </a:p>
        </p:txBody>
      </p:sp>
      <p:sp>
        <p:nvSpPr>
          <p:cNvPr id="12" name="CuadroTexto 11">
            <a:extLst>
              <a:ext uri="{FF2B5EF4-FFF2-40B4-BE49-F238E27FC236}">
                <a16:creationId xmlns:a16="http://schemas.microsoft.com/office/drawing/2014/main" id="{DF74A892-9B4C-4BBA-B20D-53FE9BF59CE0}"/>
              </a:ext>
            </a:extLst>
          </p:cNvPr>
          <p:cNvSpPr txBox="1"/>
          <p:nvPr/>
        </p:nvSpPr>
        <p:spPr>
          <a:xfrm>
            <a:off x="2837543" y="6062642"/>
            <a:ext cx="11887200" cy="1200329"/>
          </a:xfrm>
          <a:prstGeom prst="rect">
            <a:avLst/>
          </a:prstGeom>
          <a:noFill/>
        </p:spPr>
        <p:txBody>
          <a:bodyPr wrap="square">
            <a:spAutoFit/>
          </a:bodyPr>
          <a:lstStyle/>
          <a:p>
            <a:pPr marL="342900" indent="-342900" algn="l" rtl="0"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Nedostatak odgovornosti i samostalnosti:</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Autonomno upravljanje vremenom i samodostatnost ključni su za izvedbu u današnjim digitalnim radnim okruženjima, čimbenik koji zauzvrat utječe na koordinaciju s ostatkom tima.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3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municación digitalizada: formas de generar presencia - Entercomm">
            <a:extLst>
              <a:ext uri="{FF2B5EF4-FFF2-40B4-BE49-F238E27FC236}">
                <a16:creationId xmlns:a16="http://schemas.microsoft.com/office/drawing/2014/main" id="{95ACEAC8-B240-498B-B079-FB7C1DBC693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2500369"/>
            <a:ext cx="6248400" cy="459867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983549"/>
            <a:ext cx="11430000" cy="1569660"/>
          </a:xfrm>
          <a:prstGeom prst="rect">
            <a:avLst/>
          </a:prstGeom>
          <a:noFill/>
        </p:spPr>
        <p:txBody>
          <a:bodyPr wrap="square" rtlCol="0">
            <a:spAutoFit/>
          </a:bodyPr>
          <a:lstStyle/>
          <a:p>
            <a:pPr marL="342900" indent="-342900" algn="l" rtl="0" fontAlgn="base">
              <a:buFont typeface="Arial" panose="020B0604020202020204" pitchFamily="34" charset="0"/>
              <a:buChar char="•"/>
            </a:pPr>
            <a:r>
              <a:rPr lang="en-GB" sz="2400" b="1" dirty="0">
                <a:solidFill>
                  <a:srgbClr val="E12227"/>
                </a:solidFill>
                <a:effectLst/>
                <a:ea typeface="Times New Roman" panose="02020603050405020304" pitchFamily="18" charset="0"/>
              </a:rPr>
              <a:t>Nesporazumi unutar multikulturalnih timova:</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Jedan čimbenik koji treba uzeti u obzir je poruka u multikulturalnim digitalnim okruženjima, u kojima nemaju svi iste interpretativne kodove ili komunikacijsko ponašanje. Otuda i potreba za radom na učinkovitoj digitalnoj poruci, asertivnoj i prilagođenoj mediju i okruženju.</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169FE28C-C76C-47B4-8321-70D52035A3CB}"/>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9E045F18-8F05-48C2-B4BF-3B87B6C95FD7}"/>
              </a:ext>
            </a:extLst>
          </p:cNvPr>
          <p:cNvSpPr txBox="1"/>
          <p:nvPr/>
        </p:nvSpPr>
        <p:spPr>
          <a:xfrm>
            <a:off x="903420" y="3647339"/>
            <a:ext cx="11430000" cy="1569660"/>
          </a:xfrm>
          <a:prstGeom prst="rect">
            <a:avLst/>
          </a:prstGeom>
          <a:noFill/>
        </p:spPr>
        <p:txBody>
          <a:bodyPr wrap="square">
            <a:spAutoFit/>
          </a:bodyPr>
          <a:lstStyle/>
          <a:p>
            <a:pPr marL="342900" indent="-342900" algn="l" rtl="0" fontAlgn="base">
              <a:buFont typeface="Arial" panose="020B0604020202020204" pitchFamily="34" charset="0"/>
              <a:buChar char="•"/>
            </a:pPr>
            <a:r>
              <a:rPr lang="en-GB" sz="2400" b="1" dirty="0">
                <a:solidFill>
                  <a:srgbClr val="E12227"/>
                </a:solidFill>
                <a:effectLst/>
                <a:ea typeface="Times New Roman" panose="02020603050405020304" pitchFamily="18" charset="0"/>
              </a:rPr>
              <a:t>Nedostatak povratnih informacija:</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Povratne informacije u digitalnom radnom okruženju pomažu fluidnosti i sinergiji komunikacije, u ovom mediju bitno je održavati razmjenu informacija koja nas uvijek drži u tijeku, a u kojoj je poznato da se naše informacije primaju, čitaju i razumiju . </a:t>
            </a:r>
            <a:endParaRPr lang="es-ES" sz="2400" dirty="0">
              <a:effectLst/>
              <a:ea typeface="Times New Roman" panose="02020603050405020304" pitchFamily="18" charset="0"/>
            </a:endParaRPr>
          </a:p>
        </p:txBody>
      </p:sp>
      <p:sp>
        <p:nvSpPr>
          <p:cNvPr id="12" name="CuadroTexto 11">
            <a:extLst>
              <a:ext uri="{FF2B5EF4-FFF2-40B4-BE49-F238E27FC236}">
                <a16:creationId xmlns:a16="http://schemas.microsoft.com/office/drawing/2014/main" id="{658F60D1-F461-436C-90CF-BE644A25A13D}"/>
              </a:ext>
            </a:extLst>
          </p:cNvPr>
          <p:cNvSpPr txBox="1"/>
          <p:nvPr/>
        </p:nvSpPr>
        <p:spPr>
          <a:xfrm>
            <a:off x="903420" y="5398336"/>
            <a:ext cx="11430000" cy="1938992"/>
          </a:xfrm>
          <a:prstGeom prst="rect">
            <a:avLst/>
          </a:prstGeom>
          <a:noFill/>
        </p:spPr>
        <p:txBody>
          <a:bodyPr wrap="square">
            <a:spAutoFit/>
          </a:bodyPr>
          <a:lstStyle/>
          <a:p>
            <a:pPr marL="342900" indent="-342900" algn="l" rtl="0" fontAlgn="base">
              <a:buFont typeface="Arial" panose="020B0604020202020204" pitchFamily="34" charset="0"/>
              <a:buChar char="•"/>
            </a:pPr>
            <a:r>
              <a:rPr lang="en-GB" sz="2400" b="1" dirty="0">
                <a:solidFill>
                  <a:srgbClr val="E12227"/>
                </a:solidFill>
                <a:effectLst/>
                <a:ea typeface="Times New Roman" panose="02020603050405020304" pitchFamily="18" charset="0"/>
              </a:rPr>
              <a:t>Utvrđen nedostatak općeg digitalnog jezika:</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Digitalni jezik je vrlo noviji u usporedbi s poviješću tradicionalnog jezika koji svi poznajemo i koji smo naučili. Za ovaj novi digitalni jezik još uvijek nije uspostavljena zajednička formalna osnova koju svi možemo slijediti i tumačiti prema zajedničkom standardu, što može dovesti do različitih tumačenja.</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828206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53" presetClass="entr" presetSubtype="16" fill="hold" nodeType="afterEffect">
                                  <p:stCondLst>
                                    <p:cond delay="0"/>
                                  </p:stCondLst>
                                  <p:childTnLst>
                                    <p:set>
                                      <p:cBhvr>
                                        <p:cTn id="28" dur="1" fill="hold">
                                          <p:stCondLst>
                                            <p:cond delay="0"/>
                                          </p:stCondLst>
                                        </p:cTn>
                                        <p:tgtEl>
                                          <p:spTgt spid="4098"/>
                                        </p:tgtEl>
                                        <p:attrNameLst>
                                          <p:attrName>style.visibility</p:attrName>
                                        </p:attrNameLst>
                                      </p:cBhvr>
                                      <p:to>
                                        <p:strVal val="visible"/>
                                      </p:to>
                                    </p:set>
                                    <p:anim calcmode="lin" valueType="num">
                                      <p:cBhvr>
                                        <p:cTn id="29" dur="500" fill="hold"/>
                                        <p:tgtEl>
                                          <p:spTgt spid="4098"/>
                                        </p:tgtEl>
                                        <p:attrNameLst>
                                          <p:attrName>ppt_w</p:attrName>
                                        </p:attrNameLst>
                                      </p:cBhvr>
                                      <p:tavLst>
                                        <p:tav tm="0">
                                          <p:val>
                                            <p:fltVal val="0"/>
                                          </p:val>
                                        </p:tav>
                                        <p:tav tm="100000">
                                          <p:val>
                                            <p:strVal val="#ppt_w"/>
                                          </p:val>
                                        </p:tav>
                                      </p:tavLst>
                                    </p:anim>
                                    <p:anim calcmode="lin" valueType="num">
                                      <p:cBhvr>
                                        <p:cTn id="30" dur="500" fill="hold"/>
                                        <p:tgtEl>
                                          <p:spTgt spid="4098"/>
                                        </p:tgtEl>
                                        <p:attrNameLst>
                                          <p:attrName>ppt_h</p:attrName>
                                        </p:attrNameLst>
                                      </p:cBhvr>
                                      <p:tavLst>
                                        <p:tav tm="0">
                                          <p:val>
                                            <p:fltVal val="0"/>
                                          </p:val>
                                        </p:tav>
                                        <p:tav tm="100000">
                                          <p:val>
                                            <p:strVal val="#ppt_h"/>
                                          </p:val>
                                        </p:tav>
                                      </p:tavLst>
                                    </p:anim>
                                    <p:animEffect transition="in" filter="fade">
                                      <p:cBhvr>
                                        <p:cTn id="31"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94AB2880-5ADF-4BBC-912D-8A0F0AEDF3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2836684" y="2658419"/>
            <a:ext cx="5094647" cy="4970161"/>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5" name="object 3">
            <a:extLst>
              <a:ext uri="{FF2B5EF4-FFF2-40B4-BE49-F238E27FC236}">
                <a16:creationId xmlns:a16="http://schemas.microsoft.com/office/drawing/2014/main" id="{0409B19A-6693-43E7-B35B-C85E49857B17}"/>
              </a:ext>
            </a:extLst>
          </p:cNvPr>
          <p:cNvSpPr txBox="1"/>
          <p:nvPr/>
        </p:nvSpPr>
        <p:spPr>
          <a:xfrm>
            <a:off x="633256" y="1728776"/>
            <a:ext cx="14454344" cy="1245213"/>
          </a:xfrm>
          <a:prstGeom prst="rect">
            <a:avLst/>
          </a:prstGeom>
        </p:spPr>
        <p:txBody>
          <a:bodyPr vert="horz" wrap="square" lIns="0" tIns="13970" rIns="0" bIns="0" rtlCol="0">
            <a:spAutoFit/>
          </a:bodyPr>
          <a:lstStyle/>
          <a:p>
            <a:pPr marL="228600" algn="l" rtl="0" fontAlgn="base"/>
            <a:r>
              <a:rPr lang="en-GB" sz="4000" b="1" dirty="0">
                <a:solidFill>
                  <a:srgbClr val="243255"/>
                </a:solidFill>
                <a:effectLst/>
                <a:latin typeface="Calibri" panose="020F0502020204030204" pitchFamily="34" charset="0"/>
                <a:ea typeface="Times New Roman" panose="02020603050405020304" pitchFamily="18" charset="0"/>
              </a:rPr>
              <a:t>Jačanje vaših komunikacijskih vještina u digitalnom okruženju. Praktični vodič.</a:t>
            </a:r>
            <a:endParaRPr lang="es-ES" sz="40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3334750"/>
            <a:ext cx="11811000" cy="3785652"/>
          </a:xfrm>
          <a:prstGeom prst="rect">
            <a:avLst/>
          </a:prstGeom>
          <a:noFill/>
        </p:spPr>
        <p:txBody>
          <a:bodyPr wrap="square" rtlCol="0">
            <a:spAutoFit/>
          </a:bodyPr>
          <a:lstStyle/>
          <a:p>
            <a:pPr algn="l" rtl="0" fontAlgn="base"/>
            <a:r>
              <a:rPr lang="en-GB" sz="2400" dirty="0">
                <a:solidFill>
                  <a:srgbClr val="243255"/>
                </a:solidFill>
                <a:effectLst/>
                <a:ea typeface="Times New Roman" panose="02020603050405020304" pitchFamily="18" charset="0"/>
              </a:rPr>
              <a:t>Kao što smo već vidjeli, virtualni radni timovi izloženi su brojnim poteškoćama koje često usporavaju rad i onemogućuju pravilan napredak. Kako bi se spriječilo da ove neugodnosti utječu na radni tim, njegove projekte i ciljeve, važno je osmisliti strategije kako bismo ih znali prevladati.</a:t>
            </a:r>
          </a:p>
          <a:p>
            <a:pPr algn="l" rtl="0" fontAlgn="base"/>
            <a:endParaRPr lang="en-GB" sz="2400" dirty="0">
              <a:solidFill>
                <a:srgbClr val="243255"/>
              </a:solidFill>
              <a:ea typeface="Times New Roman" panose="02020603050405020304" pitchFamily="18" charset="0"/>
            </a:endParaRPr>
          </a:p>
          <a:p>
            <a:pPr algn="l" rtl="0" fontAlgn="base"/>
            <a:r>
              <a:rPr lang="en-GB" sz="2400" dirty="0">
                <a:solidFill>
                  <a:srgbClr val="243255"/>
                </a:solidFill>
                <a:effectLst/>
                <a:ea typeface="Times New Roman" panose="02020603050405020304" pitchFamily="18" charset="0"/>
              </a:rPr>
              <a:t>Asertivna komunikacija na digitalnom radnom mjestu od vitalne je važnosti za postizanje profesionalnih ciljeva kako individualno tako i kao dio tima, te u svim područjima poslovne komunikacije, od menadžmenta do komunikacije između zaposlenika ili s kupcima.</a:t>
            </a:r>
            <a:endParaRPr lang="es-ES" sz="2400" dirty="0">
              <a:effectLst/>
              <a:ea typeface="Times New Roman" panose="02020603050405020304" pitchFamily="18" charset="0"/>
            </a:endParaRPr>
          </a:p>
          <a:p>
            <a:pPr algn="l" rtl="0" fontAlgn="base"/>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C5FB142-B5E1-40EA-B0C1-8D26859F61C4}"/>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Tree>
    <p:extLst>
      <p:ext uri="{BB962C8B-B14F-4D97-AF65-F5344CB8AC3E}">
        <p14:creationId xmlns:p14="http://schemas.microsoft.com/office/powerpoint/2010/main" val="25786787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866900"/>
            <a:ext cx="8763000" cy="2308324"/>
          </a:xfrm>
          <a:prstGeom prst="rect">
            <a:avLst/>
          </a:prstGeom>
          <a:noFill/>
        </p:spPr>
        <p:txBody>
          <a:bodyPr wrap="square" rtlCol="0">
            <a:spAutoFit/>
          </a:bodyPr>
          <a:lstStyle/>
          <a:p>
            <a:pPr algn="l" rtl="0" fontAlgn="base"/>
            <a:r>
              <a:rPr lang="en-GB" sz="2400" dirty="0">
                <a:solidFill>
                  <a:srgbClr val="243255"/>
                </a:solidFill>
                <a:effectLst/>
                <a:latin typeface="Calibri" panose="020F0502020204030204" pitchFamily="34" charset="0"/>
                <a:ea typeface="Times New Roman" panose="02020603050405020304" pitchFamily="18" charset="0"/>
              </a:rPr>
              <a:t>Asertivna komunikacija je učinkovita komunikacija koja kroz koherentnost, poštivanje sebe i drugih, razumijevanje, aktivno slušanje, iskrenost i jasnoću prenosi poruku na najučinkovitiji i najpraktičniji mogući način. Ova vrsta vještina, nezamjenjiva u radnom okruženju, utječe na poboljšanje profesionalnog učinka, ali i na osobnu dobrobit pojedinca.</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B1FFFB1-7953-46D8-94DF-0CDAC3E546A1}"/>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pic>
        <p:nvPicPr>
          <p:cNvPr id="3" name="Imagen 2">
            <a:extLst>
              <a:ext uri="{FF2B5EF4-FFF2-40B4-BE49-F238E27FC236}">
                <a16:creationId xmlns:a16="http://schemas.microsoft.com/office/drawing/2014/main" id="{00D9B6F9-4690-4F9B-BBE3-8580006BE27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62582" y="2482323"/>
            <a:ext cx="10770764" cy="6058555"/>
          </a:xfrm>
          <a:prstGeom prst="rect">
            <a:avLst/>
          </a:prstGeom>
        </p:spPr>
      </p:pic>
    </p:spTree>
    <p:extLst>
      <p:ext uri="{BB962C8B-B14F-4D97-AF65-F5344CB8AC3E}">
        <p14:creationId xmlns:p14="http://schemas.microsoft.com/office/powerpoint/2010/main" val="41528765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26"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80">
                                          <p:stCondLst>
                                            <p:cond delay="0"/>
                                          </p:stCondLst>
                                        </p:cTn>
                                        <p:tgtEl>
                                          <p:spTgt spid="3"/>
                                        </p:tgtEl>
                                      </p:cBhvr>
                                    </p:animEffect>
                                    <p:anim calcmode="lin" valueType="num">
                                      <p:cBhvr>
                                        <p:cTn id="2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gtEl>
                                      </p:cBhvr>
                                      <p:to x="100000" y="60000"/>
                                    </p:animScale>
                                    <p:animScale>
                                      <p:cBhvr>
                                        <p:cTn id="27" dur="166" decel="50000">
                                          <p:stCondLst>
                                            <p:cond delay="676"/>
                                          </p:stCondLst>
                                        </p:cTn>
                                        <p:tgtEl>
                                          <p:spTgt spid="3"/>
                                        </p:tgtEl>
                                      </p:cBhvr>
                                      <p:to x="100000" y="100000"/>
                                    </p:animScale>
                                    <p:animScale>
                                      <p:cBhvr>
                                        <p:cTn id="28" dur="26">
                                          <p:stCondLst>
                                            <p:cond delay="1312"/>
                                          </p:stCondLst>
                                        </p:cTn>
                                        <p:tgtEl>
                                          <p:spTgt spid="3"/>
                                        </p:tgtEl>
                                      </p:cBhvr>
                                      <p:to x="100000" y="80000"/>
                                    </p:animScale>
                                    <p:animScale>
                                      <p:cBhvr>
                                        <p:cTn id="29" dur="166" decel="50000">
                                          <p:stCondLst>
                                            <p:cond delay="1338"/>
                                          </p:stCondLst>
                                        </p:cTn>
                                        <p:tgtEl>
                                          <p:spTgt spid="3"/>
                                        </p:tgtEl>
                                      </p:cBhvr>
                                      <p:to x="100000" y="100000"/>
                                    </p:animScale>
                                    <p:animScale>
                                      <p:cBhvr>
                                        <p:cTn id="30" dur="26">
                                          <p:stCondLst>
                                            <p:cond delay="1642"/>
                                          </p:stCondLst>
                                        </p:cTn>
                                        <p:tgtEl>
                                          <p:spTgt spid="3"/>
                                        </p:tgtEl>
                                      </p:cBhvr>
                                      <p:to x="100000" y="90000"/>
                                    </p:animScale>
                                    <p:animScale>
                                      <p:cBhvr>
                                        <p:cTn id="31" dur="166" decel="50000">
                                          <p:stCondLst>
                                            <p:cond delay="1668"/>
                                          </p:stCondLst>
                                        </p:cTn>
                                        <p:tgtEl>
                                          <p:spTgt spid="3"/>
                                        </p:tgtEl>
                                      </p:cBhvr>
                                      <p:to x="100000" y="100000"/>
                                    </p:animScale>
                                    <p:animScale>
                                      <p:cBhvr>
                                        <p:cTn id="32" dur="26">
                                          <p:stCondLst>
                                            <p:cond delay="1808"/>
                                          </p:stCondLst>
                                        </p:cTn>
                                        <p:tgtEl>
                                          <p:spTgt spid="3"/>
                                        </p:tgtEl>
                                      </p:cBhvr>
                                      <p:to x="100000" y="95000"/>
                                    </p:animScale>
                                    <p:animScale>
                                      <p:cBhvr>
                                        <p:cTn id="3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Diagrama 1">
            <a:extLst>
              <a:ext uri="{FF2B5EF4-FFF2-40B4-BE49-F238E27FC236}">
                <a16:creationId xmlns:a16="http://schemas.microsoft.com/office/drawing/2014/main" id="{DE4295D2-6F9D-4361-B885-F4746A6A0A7C}"/>
              </a:ext>
            </a:extLst>
          </p:cNvPr>
          <p:cNvGraphicFramePr/>
          <p:nvPr/>
        </p:nvGraphicFramePr>
        <p:xfrm>
          <a:off x="903420" y="2946125"/>
          <a:ext cx="13726980" cy="25749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object 3">
            <a:extLst>
              <a:ext uri="{FF2B5EF4-FFF2-40B4-BE49-F238E27FC236}">
                <a16:creationId xmlns:a16="http://schemas.microsoft.com/office/drawing/2014/main" id="{AAD1C0B2-B191-442C-A266-4D75D383AF91}"/>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3" name="CuadroTexto 2">
            <a:extLst>
              <a:ext uri="{FF2B5EF4-FFF2-40B4-BE49-F238E27FC236}">
                <a16:creationId xmlns:a16="http://schemas.microsoft.com/office/drawing/2014/main" id="{037858B4-DBBB-4F72-B332-253FF7AD1EF0}"/>
              </a:ext>
            </a:extLst>
          </p:cNvPr>
          <p:cNvSpPr txBox="1"/>
          <p:nvPr/>
        </p:nvSpPr>
        <p:spPr>
          <a:xfrm>
            <a:off x="903420" y="1943100"/>
            <a:ext cx="8545380" cy="738664"/>
          </a:xfrm>
          <a:prstGeom prst="rect">
            <a:avLst/>
          </a:prstGeom>
          <a:noFill/>
        </p:spPr>
        <p:txBody>
          <a:bodyPr wrap="square" rtlCol="0">
            <a:spAutoFit/>
          </a:bodyPr>
          <a:lstStyle/>
          <a:p>
            <a:pPr algn="l" rtl="0"/>
            <a:r>
              <a:rPr lang="en-GB" sz="2400" b="1" dirty="0">
                <a:solidFill>
                  <a:srgbClr val="243255"/>
                </a:solidFill>
              </a:rPr>
              <a:t>Pogledajmo osnovne korake za asertivnu komunikaciju:</a:t>
            </a:r>
            <a:endParaRPr lang="es-ES" sz="2400" dirty="0">
              <a:solidFill>
                <a:srgbClr val="243255"/>
              </a:solidFill>
            </a:endParaRPr>
          </a:p>
          <a:p>
            <a:pPr algn="l" rtl="0"/>
            <a:endParaRPr lang="es-ES" dirty="0"/>
          </a:p>
        </p:txBody>
      </p:sp>
      <p:graphicFrame>
        <p:nvGraphicFramePr>
          <p:cNvPr id="10" name="Diagrama 9">
            <a:extLst>
              <a:ext uri="{FF2B5EF4-FFF2-40B4-BE49-F238E27FC236}">
                <a16:creationId xmlns:a16="http://schemas.microsoft.com/office/drawing/2014/main" id="{EF325EA8-72C0-4DBA-B986-43B4C2F03FF2}"/>
              </a:ext>
            </a:extLst>
          </p:cNvPr>
          <p:cNvGraphicFramePr/>
          <p:nvPr/>
        </p:nvGraphicFramePr>
        <p:xfrm>
          <a:off x="903420" y="5660025"/>
          <a:ext cx="13726980" cy="222667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3114946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2" grpId="0">
        <p:bldAsOne/>
      </p:bldGraphic>
      <p:bldP spid="9" grpId="0"/>
      <p:bldP spid="3" grpId="0"/>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588680"/>
            <a:ext cx="14173200" cy="1938992"/>
          </a:xfrm>
          <a:prstGeom prst="rect">
            <a:avLst/>
          </a:prstGeom>
          <a:noFill/>
        </p:spPr>
        <p:txBody>
          <a:bodyPr wrap="square" rtlCol="0">
            <a:spAutoFit/>
          </a:bodyPr>
          <a:lstStyle/>
          <a:p>
            <a:pPr algn="l" rtl="0" fontAlgn="base"/>
            <a:r>
              <a:rPr lang="en-GB" sz="2400" dirty="0">
                <a:solidFill>
                  <a:srgbClr val="243255"/>
                </a:solidFill>
                <a:effectLst/>
                <a:latin typeface="Calibri" panose="020F0502020204030204" pitchFamily="34" charset="0"/>
                <a:ea typeface="Times New Roman" panose="02020603050405020304" pitchFamily="18" charset="0"/>
              </a:rPr>
              <a:t>Poznavajući osnove asertivne komunikacije, pogledajmo nekoliko savjeta za poboljšanje naših komunikacijskih vještina, u </a:t>
            </a:r>
            <a:r>
              <a:rPr lang="en-GB" sz="2400" b="1" dirty="0">
                <a:solidFill>
                  <a:srgbClr val="243255"/>
                </a:solidFill>
                <a:effectLst/>
                <a:latin typeface="Calibri" panose="020F0502020204030204" pitchFamily="34" charset="0"/>
                <a:ea typeface="Times New Roman" panose="02020603050405020304" pitchFamily="18" charset="0"/>
              </a:rPr>
              <a:t>Praktični vodič za poboljšanje komunikacije u digitalnom okruženju:</a:t>
            </a:r>
          </a:p>
          <a:p>
            <a:pPr algn="l" rtl="0" fontAlgn="base"/>
            <a:endParaRPr lang="en-GB" sz="2400" b="1" dirty="0">
              <a:solidFill>
                <a:srgbClr val="243255"/>
              </a:solidFill>
              <a:ea typeface="Times New Roman" panose="02020603050405020304" pitchFamily="18" charset="0"/>
            </a:endParaRPr>
          </a:p>
          <a:p>
            <a:pPr algn="l" rtl="0" fontAlgn="base"/>
            <a:r>
              <a:rPr lang="en-GB" sz="2400" b="1" dirty="0">
                <a:solidFill>
                  <a:srgbClr val="243255"/>
                </a:solidFill>
                <a:effectLst/>
                <a:ea typeface="Times New Roman" panose="02020603050405020304" pitchFamily="18" charset="0"/>
              </a:rPr>
              <a:t>- </a:t>
            </a:r>
            <a:r>
              <a:rPr lang="en-GB" sz="2400" b="1" dirty="0">
                <a:solidFill>
                  <a:srgbClr val="E12227"/>
                </a:solidFill>
                <a:effectLst/>
                <a:ea typeface="Times New Roman" panose="02020603050405020304" pitchFamily="18" charset="0"/>
              </a:rPr>
              <a:t>Upravljačka perspektiva: </a:t>
            </a:r>
            <a:endParaRPr lang="es-ES" sz="2400" dirty="0">
              <a:solidFill>
                <a:srgbClr val="E12227"/>
              </a:solidFill>
              <a:effectLst/>
              <a:ea typeface="Times New Roman" panose="02020603050405020304" pitchFamily="18" charset="0"/>
            </a:endParaRPr>
          </a:p>
          <a:p>
            <a:pPr algn="l" rtl="0"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AF44A37-F552-4E8F-B846-68F7B791F854}"/>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34" name="Grupo 33">
            <a:extLst>
              <a:ext uri="{FF2B5EF4-FFF2-40B4-BE49-F238E27FC236}">
                <a16:creationId xmlns:a16="http://schemas.microsoft.com/office/drawing/2014/main" id="{ECF6FA4F-F88B-4637-B630-BF910901E50F}"/>
              </a:ext>
            </a:extLst>
          </p:cNvPr>
          <p:cNvGrpSpPr/>
          <p:nvPr/>
        </p:nvGrpSpPr>
        <p:grpSpPr>
          <a:xfrm>
            <a:off x="903420" y="3467100"/>
            <a:ext cx="11091212" cy="2751759"/>
            <a:chOff x="4225636" y="2788094"/>
            <a:chExt cx="10852599" cy="3068708"/>
          </a:xfrm>
        </p:grpSpPr>
        <p:sp>
          <p:nvSpPr>
            <p:cNvPr id="25" name="Rectángulo 24">
              <a:extLst>
                <a:ext uri="{FF2B5EF4-FFF2-40B4-BE49-F238E27FC236}">
                  <a16:creationId xmlns:a16="http://schemas.microsoft.com/office/drawing/2014/main" id="{2F73AE60-66F9-4CD8-9E5D-98B61A588EAE}"/>
                </a:ext>
              </a:extLst>
            </p:cNvPr>
            <p:cNvSpPr/>
            <p:nvPr/>
          </p:nvSpPr>
          <p:spPr>
            <a:xfrm>
              <a:off x="4225636" y="3564290"/>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2BC02FE-CF17-4B40-B50C-5E2BC10EC5C5}"/>
                </a:ext>
              </a:extLst>
            </p:cNvPr>
            <p:cNvSpPr/>
            <p:nvPr/>
          </p:nvSpPr>
          <p:spPr>
            <a:xfrm>
              <a:off x="4949143" y="2788094"/>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rtl="0">
                <a:lnSpc>
                  <a:spcPct val="90000"/>
                </a:lnSpc>
                <a:spcBef>
                  <a:spcPct val="0"/>
                </a:spcBef>
                <a:spcAft>
                  <a:spcPct val="35000"/>
                </a:spcAft>
                <a:buNone/>
              </a:pPr>
              <a:r>
                <a:rPr lang="en-GB" sz="2400" kern="1200" dirty="0"/>
                <a:t>• Humanizirati virtualno okruženje.</a:t>
              </a:r>
              <a:endParaRPr lang="es-ES" sz="2400" kern="1200" dirty="0"/>
            </a:p>
          </p:txBody>
        </p:sp>
        <p:sp>
          <p:nvSpPr>
            <p:cNvPr id="27" name="Rectángulo 26">
              <a:extLst>
                <a:ext uri="{FF2B5EF4-FFF2-40B4-BE49-F238E27FC236}">
                  <a16:creationId xmlns:a16="http://schemas.microsoft.com/office/drawing/2014/main" id="{1DADA73E-A970-4662-BB12-80D3858485F7}"/>
                </a:ext>
              </a:extLst>
            </p:cNvPr>
            <p:cNvSpPr/>
            <p:nvPr/>
          </p:nvSpPr>
          <p:spPr>
            <a:xfrm>
              <a:off x="4225636" y="4608793"/>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4B66F63C-7165-4C35-9F61-8AC73F74553F}"/>
                </a:ext>
              </a:extLst>
            </p:cNvPr>
            <p:cNvSpPr/>
            <p:nvPr/>
          </p:nvSpPr>
          <p:spPr>
            <a:xfrm>
              <a:off x="4949143" y="3832596"/>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rtl="0">
                <a:lnSpc>
                  <a:spcPct val="90000"/>
                </a:lnSpc>
                <a:spcBef>
                  <a:spcPct val="0"/>
                </a:spcBef>
                <a:spcAft>
                  <a:spcPct val="35000"/>
                </a:spcAft>
                <a:buNone/>
              </a:pPr>
              <a:r>
                <a:rPr lang="en-GB" sz="2400" kern="1200" dirty="0"/>
                <a:t>• Otvorite pouzdane komunikacijske kanale u virtualnom okruženju i naučite svoj tim kako koristiti te kanale za vlastitu korist.</a:t>
              </a:r>
              <a:endParaRPr lang="es-ES" sz="2400" kern="1200" dirty="0"/>
            </a:p>
          </p:txBody>
        </p:sp>
        <p:sp>
          <p:nvSpPr>
            <p:cNvPr id="29" name="Rectángulo 28">
              <a:extLst>
                <a:ext uri="{FF2B5EF4-FFF2-40B4-BE49-F238E27FC236}">
                  <a16:creationId xmlns:a16="http://schemas.microsoft.com/office/drawing/2014/main" id="{ADC8308B-8206-4190-8529-5C74187D32CC}"/>
                </a:ext>
              </a:extLst>
            </p:cNvPr>
            <p:cNvSpPr/>
            <p:nvPr/>
          </p:nvSpPr>
          <p:spPr>
            <a:xfrm>
              <a:off x="4225636" y="5653296"/>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B3C91BEB-4C47-4A98-A417-D2A3942A1D60}"/>
                </a:ext>
              </a:extLst>
            </p:cNvPr>
            <p:cNvSpPr/>
            <p:nvPr/>
          </p:nvSpPr>
          <p:spPr>
            <a:xfrm>
              <a:off x="4949143" y="4877099"/>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rtl="0">
                <a:lnSpc>
                  <a:spcPct val="90000"/>
                </a:lnSpc>
                <a:spcBef>
                  <a:spcPct val="0"/>
                </a:spcBef>
                <a:spcAft>
                  <a:spcPct val="35000"/>
                </a:spcAft>
                <a:buNone/>
              </a:pPr>
              <a:r>
                <a:rPr lang="en-GB" sz="2400" kern="1200" dirty="0"/>
                <a:t>• Jačati motivaciju i povjerenje u radni tim.</a:t>
              </a:r>
              <a:endParaRPr lang="es-ES" sz="2400" kern="1200" dirty="0"/>
            </a:p>
          </p:txBody>
        </p:sp>
      </p:grpSp>
      <p:grpSp>
        <p:nvGrpSpPr>
          <p:cNvPr id="22" name="Grupo 21">
            <a:extLst>
              <a:ext uri="{FF2B5EF4-FFF2-40B4-BE49-F238E27FC236}">
                <a16:creationId xmlns:a16="http://schemas.microsoft.com/office/drawing/2014/main" id="{749978B0-7332-4713-A479-8056B5DE75F1}"/>
              </a:ext>
            </a:extLst>
          </p:cNvPr>
          <p:cNvGrpSpPr/>
          <p:nvPr/>
        </p:nvGrpSpPr>
        <p:grpSpPr>
          <a:xfrm>
            <a:off x="903420" y="6438987"/>
            <a:ext cx="11136180" cy="1671716"/>
            <a:chOff x="4225636" y="6022434"/>
            <a:chExt cx="10896600" cy="1864266"/>
          </a:xfrm>
        </p:grpSpPr>
        <p:sp>
          <p:nvSpPr>
            <p:cNvPr id="23" name="Rectángulo 22">
              <a:extLst>
                <a:ext uri="{FF2B5EF4-FFF2-40B4-BE49-F238E27FC236}">
                  <a16:creationId xmlns:a16="http://schemas.microsoft.com/office/drawing/2014/main" id="{785C6D77-AC5D-4F87-9694-56BD87C2B303}"/>
                </a:ext>
              </a:extLst>
            </p:cNvPr>
            <p:cNvSpPr/>
            <p:nvPr/>
          </p:nvSpPr>
          <p:spPr>
            <a:xfrm>
              <a:off x="4225636" y="7643503"/>
              <a:ext cx="10471179" cy="243197"/>
            </a:xfrm>
            <a:prstGeom prst="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Forma libre: forma 23">
              <a:extLst>
                <a:ext uri="{FF2B5EF4-FFF2-40B4-BE49-F238E27FC236}">
                  <a16:creationId xmlns:a16="http://schemas.microsoft.com/office/drawing/2014/main" id="{56EDA747-9574-473F-975D-5F8D77D496EA}"/>
                </a:ext>
              </a:extLst>
            </p:cNvPr>
            <p:cNvSpPr/>
            <p:nvPr/>
          </p:nvSpPr>
          <p:spPr>
            <a:xfrm>
              <a:off x="4912154" y="7040697"/>
              <a:ext cx="10210082" cy="797467"/>
            </a:xfrm>
            <a:custGeom>
              <a:avLst/>
              <a:gdLst>
                <a:gd name="connsiteX0" fmla="*/ 0 w 5339679"/>
                <a:gd name="connsiteY0" fmla="*/ 29521 h 177120"/>
                <a:gd name="connsiteX1" fmla="*/ 29521 w 5339679"/>
                <a:gd name="connsiteY1" fmla="*/ 0 h 177120"/>
                <a:gd name="connsiteX2" fmla="*/ 5310158 w 5339679"/>
                <a:gd name="connsiteY2" fmla="*/ 0 h 177120"/>
                <a:gd name="connsiteX3" fmla="*/ 5339679 w 5339679"/>
                <a:gd name="connsiteY3" fmla="*/ 29521 h 177120"/>
                <a:gd name="connsiteX4" fmla="*/ 5339679 w 5339679"/>
                <a:gd name="connsiteY4" fmla="*/ 147599 h 177120"/>
                <a:gd name="connsiteX5" fmla="*/ 5310158 w 5339679"/>
                <a:gd name="connsiteY5" fmla="*/ 177120 h 177120"/>
                <a:gd name="connsiteX6" fmla="*/ 29521 w 5339679"/>
                <a:gd name="connsiteY6" fmla="*/ 177120 h 177120"/>
                <a:gd name="connsiteX7" fmla="*/ 0 w 5339679"/>
                <a:gd name="connsiteY7" fmla="*/ 147599 h 177120"/>
                <a:gd name="connsiteX8" fmla="*/ 0 w 5339679"/>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9679" h="177120">
                  <a:moveTo>
                    <a:pt x="0" y="29521"/>
                  </a:moveTo>
                  <a:cubicBezTo>
                    <a:pt x="0" y="13217"/>
                    <a:pt x="13217" y="0"/>
                    <a:pt x="29521" y="0"/>
                  </a:cubicBezTo>
                  <a:lnTo>
                    <a:pt x="5310158" y="0"/>
                  </a:lnTo>
                  <a:cubicBezTo>
                    <a:pt x="5326462" y="0"/>
                    <a:pt x="5339679" y="13217"/>
                    <a:pt x="5339679" y="29521"/>
                  </a:cubicBezTo>
                  <a:lnTo>
                    <a:pt x="5339679" y="147599"/>
                  </a:lnTo>
                  <a:cubicBezTo>
                    <a:pt x="5339679" y="163903"/>
                    <a:pt x="5326462" y="177120"/>
                    <a:pt x="5310158"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473" tIns="8646" rIns="210473" bIns="8646" numCol="1" spcCol="1270" anchor="ctr" anchorCtr="0">
              <a:noAutofit/>
            </a:bodyPr>
            <a:lstStyle/>
            <a:p>
              <a:pPr marL="0" lvl="0" indent="0" algn="l" defTabSz="266700" rtl="0">
                <a:lnSpc>
                  <a:spcPct val="90000"/>
                </a:lnSpc>
                <a:spcBef>
                  <a:spcPct val="0"/>
                </a:spcBef>
                <a:spcAft>
                  <a:spcPct val="35000"/>
                </a:spcAft>
                <a:buNone/>
              </a:pPr>
              <a:r>
                <a:rPr lang="en-GB" sz="2400" kern="1200" dirty="0"/>
                <a:t>• Jača autonomiju i osnaživanje u timu.</a:t>
              </a:r>
              <a:endParaRPr lang="es-ES" sz="2400" kern="1200" dirty="0"/>
            </a:p>
          </p:txBody>
        </p:sp>
        <p:sp>
          <p:nvSpPr>
            <p:cNvPr id="40" name="Rectángulo 39">
              <a:extLst>
                <a:ext uri="{FF2B5EF4-FFF2-40B4-BE49-F238E27FC236}">
                  <a16:creationId xmlns:a16="http://schemas.microsoft.com/office/drawing/2014/main" id="{13218002-303C-4C17-AA17-E73EA86A2146}"/>
                </a:ext>
              </a:extLst>
            </p:cNvPr>
            <p:cNvSpPr/>
            <p:nvPr/>
          </p:nvSpPr>
          <p:spPr>
            <a:xfrm>
              <a:off x="4225636" y="6697798"/>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1" name="Forma libre: forma 40">
              <a:extLst>
                <a:ext uri="{FF2B5EF4-FFF2-40B4-BE49-F238E27FC236}">
                  <a16:creationId xmlns:a16="http://schemas.microsoft.com/office/drawing/2014/main" id="{7FE68C88-D71B-4120-911E-ADFCF72CC4E5}"/>
                </a:ext>
              </a:extLst>
            </p:cNvPr>
            <p:cNvSpPr/>
            <p:nvPr/>
          </p:nvSpPr>
          <p:spPr>
            <a:xfrm>
              <a:off x="4949143" y="6022434"/>
              <a:ext cx="10129092" cy="79746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rtl="0">
                <a:lnSpc>
                  <a:spcPct val="90000"/>
                </a:lnSpc>
                <a:spcBef>
                  <a:spcPct val="0"/>
                </a:spcBef>
                <a:spcAft>
                  <a:spcPct val="35000"/>
                </a:spcAft>
                <a:buNone/>
              </a:pPr>
              <a:r>
                <a:rPr lang="en-GB" sz="2400" kern="1200" dirty="0"/>
                <a:t>• Aktivira sinergiju među članovima tima.</a:t>
              </a:r>
              <a:endParaRPr lang="es-ES" sz="2400" kern="1200" dirty="0"/>
            </a:p>
          </p:txBody>
        </p:sp>
      </p:grpSp>
    </p:spTree>
    <p:extLst>
      <p:ext uri="{BB962C8B-B14F-4D97-AF65-F5344CB8AC3E}">
        <p14:creationId xmlns:p14="http://schemas.microsoft.com/office/powerpoint/2010/main" val="1179746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barn(inVertical)">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7CA12E3E-977C-46D4-B374-D3F8440DB720}"/>
              </a:ext>
            </a:extLst>
          </p:cNvPr>
          <p:cNvGrpSpPr/>
          <p:nvPr/>
        </p:nvGrpSpPr>
        <p:grpSpPr>
          <a:xfrm>
            <a:off x="762000" y="2208758"/>
            <a:ext cx="10820399" cy="2160363"/>
            <a:chOff x="762001" y="4359920"/>
            <a:chExt cx="10820399" cy="610260"/>
          </a:xfrm>
        </p:grpSpPr>
        <p:sp>
          <p:nvSpPr>
            <p:cNvPr id="5" name="Rectángulo 4">
              <a:extLst>
                <a:ext uri="{FF2B5EF4-FFF2-40B4-BE49-F238E27FC236}">
                  <a16:creationId xmlns:a16="http://schemas.microsoft.com/office/drawing/2014/main" id="{1148870E-CC46-4EA5-8CC1-67D599337ED8}"/>
                </a:ext>
              </a:extLst>
            </p:cNvPr>
            <p:cNvSpPr/>
            <p:nvPr/>
          </p:nvSpPr>
          <p:spPr>
            <a:xfrm>
              <a:off x="762001" y="4575170"/>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A40AD922-A06B-4C70-A577-256D6CE23E06}"/>
                </a:ext>
              </a:extLst>
            </p:cNvPr>
            <p:cNvSpPr/>
            <p:nvPr/>
          </p:nvSpPr>
          <p:spPr>
            <a:xfrm>
              <a:off x="1343544" y="435992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rtl="0">
                <a:lnSpc>
                  <a:spcPct val="90000"/>
                </a:lnSpc>
                <a:spcBef>
                  <a:spcPct val="0"/>
                </a:spcBef>
                <a:spcAft>
                  <a:spcPct val="35000"/>
                </a:spcAft>
                <a:buNone/>
              </a:pPr>
              <a:r>
                <a:rPr lang="en-GB" sz="2400" kern="1200" dirty="0"/>
                <a:t>• Obrazuje i osposobljava virtualni tim tako da svi znaju svoje dužnosti i odgovornosti, omogućujući im da unaprijede kvalitetu svog rada.</a:t>
              </a:r>
              <a:endParaRPr lang="es-ES" sz="2400" kern="1200" dirty="0"/>
            </a:p>
          </p:txBody>
        </p:sp>
        <p:sp>
          <p:nvSpPr>
            <p:cNvPr id="11" name="Rectángulo 10">
              <a:extLst>
                <a:ext uri="{FF2B5EF4-FFF2-40B4-BE49-F238E27FC236}">
                  <a16:creationId xmlns:a16="http://schemas.microsoft.com/office/drawing/2014/main" id="{451ACDC3-0EB9-4567-AE92-43A90D1EEE15}"/>
                </a:ext>
              </a:extLst>
            </p:cNvPr>
            <p:cNvSpPr/>
            <p:nvPr/>
          </p:nvSpPr>
          <p:spPr>
            <a:xfrm>
              <a:off x="762001" y="489268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C094E04A-4712-4065-898B-12984662A01A}"/>
                </a:ext>
              </a:extLst>
            </p:cNvPr>
            <p:cNvSpPr/>
            <p:nvPr/>
          </p:nvSpPr>
          <p:spPr>
            <a:xfrm>
              <a:off x="1343544" y="467744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rtl="0">
                <a:lnSpc>
                  <a:spcPct val="90000"/>
                </a:lnSpc>
                <a:spcBef>
                  <a:spcPct val="0"/>
                </a:spcBef>
                <a:spcAft>
                  <a:spcPct val="35000"/>
                </a:spcAft>
                <a:buNone/>
              </a:pPr>
              <a:r>
                <a:rPr lang="en-GB" sz="2400" kern="1200" dirty="0"/>
                <a:t>• Koristite pouzdane i prikladne alate za svoje radno okruženje i svoj tim. To će pomoći u održavanju većeg osjećaja zajedništva i provođenju sve učinkovitijih procesa.</a:t>
              </a:r>
              <a:endParaRPr lang="es-ES" sz="2400" kern="1200" dirty="0"/>
            </a:p>
          </p:txBody>
        </p:sp>
      </p:grpSp>
      <p:sp>
        <p:nvSpPr>
          <p:cNvPr id="9" name="object 3">
            <a:extLst>
              <a:ext uri="{FF2B5EF4-FFF2-40B4-BE49-F238E27FC236}">
                <a16:creationId xmlns:a16="http://schemas.microsoft.com/office/drawing/2014/main" id="{C51785D9-E540-4715-98D3-603A2BA9AECC}"/>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20" name="Grupo 19">
            <a:extLst>
              <a:ext uri="{FF2B5EF4-FFF2-40B4-BE49-F238E27FC236}">
                <a16:creationId xmlns:a16="http://schemas.microsoft.com/office/drawing/2014/main" id="{D84381BF-9ED8-4486-B926-4B0F44DED9F8}"/>
              </a:ext>
            </a:extLst>
          </p:cNvPr>
          <p:cNvGrpSpPr/>
          <p:nvPr/>
        </p:nvGrpSpPr>
        <p:grpSpPr>
          <a:xfrm>
            <a:off x="762000" y="4534565"/>
            <a:ext cx="10820399" cy="3284406"/>
            <a:chOff x="762001" y="4994960"/>
            <a:chExt cx="10820399" cy="927780"/>
          </a:xfrm>
        </p:grpSpPr>
        <p:sp>
          <p:nvSpPr>
            <p:cNvPr id="25" name="Rectángulo 24">
              <a:extLst>
                <a:ext uri="{FF2B5EF4-FFF2-40B4-BE49-F238E27FC236}">
                  <a16:creationId xmlns:a16="http://schemas.microsoft.com/office/drawing/2014/main" id="{A6E692D2-1A35-4BF2-98D9-DE864D32CD90}"/>
                </a:ext>
              </a:extLst>
            </p:cNvPr>
            <p:cNvSpPr/>
            <p:nvPr/>
          </p:nvSpPr>
          <p:spPr>
            <a:xfrm>
              <a:off x="762001" y="521020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1B5DE9D-E994-4CA5-8F93-4EBE874E3333}"/>
                </a:ext>
              </a:extLst>
            </p:cNvPr>
            <p:cNvSpPr/>
            <p:nvPr/>
          </p:nvSpPr>
          <p:spPr>
            <a:xfrm>
              <a:off x="1343544" y="499496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rtl="0">
                <a:lnSpc>
                  <a:spcPct val="90000"/>
                </a:lnSpc>
                <a:spcBef>
                  <a:spcPct val="0"/>
                </a:spcBef>
                <a:spcAft>
                  <a:spcPct val="35000"/>
                </a:spcAft>
                <a:buNone/>
              </a:pPr>
              <a:r>
                <a:rPr lang="en-GB" sz="2400" kern="1200"/>
                <a:t>• Izvedite proces povratnih informacija kako biste popratili i obogatili svačiji rad. </a:t>
              </a:r>
              <a:endParaRPr lang="es-ES" sz="2400" kern="1200"/>
            </a:p>
          </p:txBody>
        </p:sp>
        <p:sp>
          <p:nvSpPr>
            <p:cNvPr id="27" name="Rectángulo 26">
              <a:extLst>
                <a:ext uri="{FF2B5EF4-FFF2-40B4-BE49-F238E27FC236}">
                  <a16:creationId xmlns:a16="http://schemas.microsoft.com/office/drawing/2014/main" id="{81CE3D49-EE2A-4895-A414-3B76641FDCF3}"/>
                </a:ext>
              </a:extLst>
            </p:cNvPr>
            <p:cNvSpPr/>
            <p:nvPr/>
          </p:nvSpPr>
          <p:spPr>
            <a:xfrm>
              <a:off x="762001" y="552772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05943AD-3626-4B2B-8041-A19A95B8BAE5}"/>
                </a:ext>
              </a:extLst>
            </p:cNvPr>
            <p:cNvSpPr/>
            <p:nvPr/>
          </p:nvSpPr>
          <p:spPr>
            <a:xfrm>
              <a:off x="1343544" y="531248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rtl="0">
                <a:lnSpc>
                  <a:spcPct val="90000"/>
                </a:lnSpc>
                <a:spcBef>
                  <a:spcPct val="0"/>
                </a:spcBef>
                <a:spcAft>
                  <a:spcPct val="35000"/>
                </a:spcAft>
                <a:buNone/>
              </a:pPr>
              <a:r>
                <a:rPr lang="en-GB" sz="2400" kern="1200"/>
                <a:t>• Unaprijed uspostavite i odredite rasporede sastanaka i njihovo trajanje, kako ne bi došlo do zastoja u komunikaciji među timom i da su svi spremni i dostupni za tu svrhu.</a:t>
              </a:r>
              <a:endParaRPr lang="es-ES" sz="2400" kern="1200"/>
            </a:p>
          </p:txBody>
        </p:sp>
        <p:sp>
          <p:nvSpPr>
            <p:cNvPr id="29" name="Rectángulo 28">
              <a:extLst>
                <a:ext uri="{FF2B5EF4-FFF2-40B4-BE49-F238E27FC236}">
                  <a16:creationId xmlns:a16="http://schemas.microsoft.com/office/drawing/2014/main" id="{9002997A-109B-474F-AD3E-5D9381A80965}"/>
                </a:ext>
              </a:extLst>
            </p:cNvPr>
            <p:cNvSpPr/>
            <p:nvPr/>
          </p:nvSpPr>
          <p:spPr>
            <a:xfrm>
              <a:off x="762001" y="584524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DF007F0D-5410-4B1A-BC08-E9292E7B6212}"/>
                </a:ext>
              </a:extLst>
            </p:cNvPr>
            <p:cNvSpPr/>
            <p:nvPr/>
          </p:nvSpPr>
          <p:spPr>
            <a:xfrm>
              <a:off x="1343544" y="563000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rtl="0">
                <a:lnSpc>
                  <a:spcPct val="90000"/>
                </a:lnSpc>
                <a:spcBef>
                  <a:spcPct val="0"/>
                </a:spcBef>
                <a:spcAft>
                  <a:spcPct val="35000"/>
                </a:spcAft>
                <a:buNone/>
              </a:pPr>
              <a:r>
                <a:rPr lang="en-GB" sz="2400" kern="1200" dirty="0"/>
                <a:t>• Implementirajte jasne radne uvjete i izmjene dizajnirane samo za vaš virtualni tim.</a:t>
              </a:r>
              <a:endParaRPr lang="es-ES" sz="2400" kern="1200" dirty="0"/>
            </a:p>
          </p:txBody>
        </p:sp>
      </p:grpSp>
    </p:spTree>
    <p:extLst>
      <p:ext uri="{BB962C8B-B14F-4D97-AF65-F5344CB8AC3E}">
        <p14:creationId xmlns:p14="http://schemas.microsoft.com/office/powerpoint/2010/main" val="426907236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ADA4BD4A-368C-43DC-BC36-26D832CE5321}"/>
              </a:ext>
            </a:extLst>
          </p:cNvPr>
          <p:cNvGrpSpPr/>
          <p:nvPr/>
        </p:nvGrpSpPr>
        <p:grpSpPr>
          <a:xfrm>
            <a:off x="914400" y="2000466"/>
            <a:ext cx="11506200" cy="3146007"/>
            <a:chOff x="772250" y="3392843"/>
            <a:chExt cx="10740773" cy="905300"/>
          </a:xfrm>
        </p:grpSpPr>
        <p:sp>
          <p:nvSpPr>
            <p:cNvPr id="5" name="Rectángulo 4">
              <a:extLst>
                <a:ext uri="{FF2B5EF4-FFF2-40B4-BE49-F238E27FC236}">
                  <a16:creationId xmlns:a16="http://schemas.microsoft.com/office/drawing/2014/main" id="{9C9F367B-2DDE-4A9B-9B4A-406B2DB0D49E}"/>
                </a:ext>
              </a:extLst>
            </p:cNvPr>
            <p:cNvSpPr/>
            <p:nvPr/>
          </p:nvSpPr>
          <p:spPr>
            <a:xfrm>
              <a:off x="772250" y="3582677"/>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8E24D01-3F0D-4971-93AE-C11ED4AC35A3}"/>
                </a:ext>
              </a:extLst>
            </p:cNvPr>
            <p:cNvSpPr/>
            <p:nvPr/>
          </p:nvSpPr>
          <p:spPr>
            <a:xfrm>
              <a:off x="1333500" y="3392843"/>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rtl="0">
                <a:lnSpc>
                  <a:spcPct val="90000"/>
                </a:lnSpc>
                <a:spcBef>
                  <a:spcPct val="0"/>
                </a:spcBef>
                <a:spcAft>
                  <a:spcPct val="35000"/>
                </a:spcAft>
                <a:buNone/>
              </a:pPr>
              <a:r>
                <a:rPr lang="en-GB" sz="2400" kern="1200"/>
                <a:t>• Poticati rad kroz virtualne događaje i sastanke.</a:t>
              </a:r>
              <a:endParaRPr lang="es-ES" sz="2400" kern="1200"/>
            </a:p>
          </p:txBody>
        </p:sp>
        <p:sp>
          <p:nvSpPr>
            <p:cNvPr id="11" name="Rectángulo 10">
              <a:extLst>
                <a:ext uri="{FF2B5EF4-FFF2-40B4-BE49-F238E27FC236}">
                  <a16:creationId xmlns:a16="http://schemas.microsoft.com/office/drawing/2014/main" id="{1B2542F0-5D8D-4F88-9C4C-A0D04DD9578A}"/>
                </a:ext>
              </a:extLst>
            </p:cNvPr>
            <p:cNvSpPr/>
            <p:nvPr/>
          </p:nvSpPr>
          <p:spPr>
            <a:xfrm>
              <a:off x="772250" y="390019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48AECECE-5A45-40A6-AC86-476AFA868DD3}"/>
                </a:ext>
              </a:extLst>
            </p:cNvPr>
            <p:cNvSpPr/>
            <p:nvPr/>
          </p:nvSpPr>
          <p:spPr>
            <a:xfrm>
              <a:off x="1333500" y="371036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rtl="0">
                <a:lnSpc>
                  <a:spcPct val="90000"/>
                </a:lnSpc>
                <a:spcBef>
                  <a:spcPct val="0"/>
                </a:spcBef>
                <a:spcAft>
                  <a:spcPct val="35000"/>
                </a:spcAft>
                <a:buNone/>
              </a:pPr>
              <a:r>
                <a:rPr lang="en-GB" sz="2400" kern="1200"/>
                <a:t>• Organizirajte aktivnosti temeljene na zajedničkim interesima, kako biste potaknuli motivaciju i komunikaciju unutar tima. </a:t>
              </a:r>
              <a:endParaRPr lang="es-ES" sz="2400" kern="1200"/>
            </a:p>
          </p:txBody>
        </p:sp>
        <p:sp>
          <p:nvSpPr>
            <p:cNvPr id="13" name="Rectángulo 12">
              <a:extLst>
                <a:ext uri="{FF2B5EF4-FFF2-40B4-BE49-F238E27FC236}">
                  <a16:creationId xmlns:a16="http://schemas.microsoft.com/office/drawing/2014/main" id="{BC3CF48F-A220-4F74-B162-F68D321832F0}"/>
                </a:ext>
              </a:extLst>
            </p:cNvPr>
            <p:cNvSpPr/>
            <p:nvPr/>
          </p:nvSpPr>
          <p:spPr>
            <a:xfrm>
              <a:off x="772250" y="421771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FD02E68C-EE93-4D05-B51A-9298BD68415A}"/>
                </a:ext>
              </a:extLst>
            </p:cNvPr>
            <p:cNvSpPr/>
            <p:nvPr/>
          </p:nvSpPr>
          <p:spPr>
            <a:xfrm>
              <a:off x="1333500" y="402788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rtl="0">
                <a:lnSpc>
                  <a:spcPct val="90000"/>
                </a:lnSpc>
                <a:spcBef>
                  <a:spcPct val="0"/>
                </a:spcBef>
                <a:spcAft>
                  <a:spcPct val="35000"/>
                </a:spcAft>
                <a:buNone/>
              </a:pPr>
              <a:r>
                <a:rPr lang="en-GB" sz="2400" kern="1200"/>
                <a:t>• Imajte na umu raspon pažnje. Raspon pozornosti u komunikaciji je ograničen, a još više u digitalnom okruženju. Zato je u ovom okruženju ključno biti sažet.</a:t>
              </a:r>
              <a:endParaRPr lang="es-ES" sz="2400" kern="1200"/>
            </a:p>
          </p:txBody>
        </p:sp>
      </p:grpSp>
      <p:sp>
        <p:nvSpPr>
          <p:cNvPr id="9" name="object 3">
            <a:extLst>
              <a:ext uri="{FF2B5EF4-FFF2-40B4-BE49-F238E27FC236}">
                <a16:creationId xmlns:a16="http://schemas.microsoft.com/office/drawing/2014/main" id="{4BFF15DE-8347-432F-B5D8-1931CCEF00F1}"/>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20" name="Grupo 19">
            <a:extLst>
              <a:ext uri="{FF2B5EF4-FFF2-40B4-BE49-F238E27FC236}">
                <a16:creationId xmlns:a16="http://schemas.microsoft.com/office/drawing/2014/main" id="{409C1FA7-708C-49CE-A428-73649AE9921A}"/>
              </a:ext>
            </a:extLst>
          </p:cNvPr>
          <p:cNvGrpSpPr/>
          <p:nvPr/>
        </p:nvGrpSpPr>
        <p:grpSpPr>
          <a:xfrm>
            <a:off x="903420" y="5427344"/>
            <a:ext cx="11506200" cy="2042591"/>
            <a:chOff x="772250" y="4345404"/>
            <a:chExt cx="10740773" cy="587779"/>
          </a:xfrm>
        </p:grpSpPr>
        <p:sp>
          <p:nvSpPr>
            <p:cNvPr id="27" name="Rectángulo 26">
              <a:extLst>
                <a:ext uri="{FF2B5EF4-FFF2-40B4-BE49-F238E27FC236}">
                  <a16:creationId xmlns:a16="http://schemas.microsoft.com/office/drawing/2014/main" id="{96B8CC50-D742-4791-9876-B715B952254F}"/>
                </a:ext>
              </a:extLst>
            </p:cNvPr>
            <p:cNvSpPr/>
            <p:nvPr/>
          </p:nvSpPr>
          <p:spPr>
            <a:xfrm>
              <a:off x="772250" y="453523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9BCF23B-7E41-40C8-BD09-43EF45BBC0AB}"/>
                </a:ext>
              </a:extLst>
            </p:cNvPr>
            <p:cNvSpPr/>
            <p:nvPr/>
          </p:nvSpPr>
          <p:spPr>
            <a:xfrm>
              <a:off x="1333500" y="434540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rtl="0">
                <a:lnSpc>
                  <a:spcPct val="90000"/>
                </a:lnSpc>
                <a:spcBef>
                  <a:spcPct val="0"/>
                </a:spcBef>
                <a:spcAft>
                  <a:spcPct val="35000"/>
                </a:spcAft>
                <a:buNone/>
              </a:pPr>
              <a:r>
                <a:rPr lang="en-GB" sz="2400" kern="1200"/>
                <a:t>• Virtualni sastanci, baš kao i fizički sastanci, moraju biti brzi, učinkoviti, sažeti i operativni.</a:t>
              </a:r>
              <a:endParaRPr lang="es-ES" sz="2400" kern="1200"/>
            </a:p>
          </p:txBody>
        </p:sp>
        <p:sp>
          <p:nvSpPr>
            <p:cNvPr id="29" name="Rectángulo 28">
              <a:extLst>
                <a:ext uri="{FF2B5EF4-FFF2-40B4-BE49-F238E27FC236}">
                  <a16:creationId xmlns:a16="http://schemas.microsoft.com/office/drawing/2014/main" id="{162B75B3-6966-40AF-999D-DFD4857CECE4}"/>
                </a:ext>
              </a:extLst>
            </p:cNvPr>
            <p:cNvSpPr/>
            <p:nvPr/>
          </p:nvSpPr>
          <p:spPr>
            <a:xfrm>
              <a:off x="772250" y="485275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9107263E-922B-41A2-9A78-ADC53ACE6EEB}"/>
                </a:ext>
              </a:extLst>
            </p:cNvPr>
            <p:cNvSpPr/>
            <p:nvPr/>
          </p:nvSpPr>
          <p:spPr>
            <a:xfrm>
              <a:off x="1333500" y="466292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rtl="0">
                <a:lnSpc>
                  <a:spcPct val="90000"/>
                </a:lnSpc>
                <a:spcBef>
                  <a:spcPct val="0"/>
                </a:spcBef>
                <a:spcAft>
                  <a:spcPct val="35000"/>
                </a:spcAft>
                <a:buNone/>
              </a:pPr>
              <a:r>
                <a:rPr lang="en-GB" sz="2400" kern="1200" dirty="0"/>
                <a:t>• Ako ste voditelj sastanka, morate biti dobar posrednik i dati riječ svim članovima tima, kako se nitko ne bi osjećao isključenim.</a:t>
              </a:r>
              <a:endParaRPr lang="es-ES" sz="2400" kern="1200" dirty="0"/>
            </a:p>
          </p:txBody>
        </p:sp>
      </p:grpSp>
    </p:spTree>
    <p:extLst>
      <p:ext uri="{BB962C8B-B14F-4D97-AF65-F5344CB8AC3E}">
        <p14:creationId xmlns:p14="http://schemas.microsoft.com/office/powerpoint/2010/main" val="3090800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14400" y="1714500"/>
            <a:ext cx="11430000" cy="830997"/>
          </a:xfrm>
          <a:prstGeom prst="rect">
            <a:avLst/>
          </a:prstGeom>
          <a:noFill/>
        </p:spPr>
        <p:txBody>
          <a:bodyPr wrap="square" rtlCol="0">
            <a:spAutoFit/>
          </a:bodyPr>
          <a:lstStyle/>
          <a:p>
            <a:pPr algn="l" rtl="0" fontAlgn="base"/>
            <a:r>
              <a:rPr lang="en-GB" sz="2400" b="1" dirty="0">
                <a:solidFill>
                  <a:srgbClr val="E12227"/>
                </a:solidFill>
                <a:effectLst/>
                <a:ea typeface="Times New Roman" panose="02020603050405020304" pitchFamily="18" charset="0"/>
              </a:rPr>
              <a:t>- Perspektiva zaposlenika/radnog tima:</a:t>
            </a:r>
            <a:endParaRPr lang="es-ES" sz="2400" dirty="0">
              <a:solidFill>
                <a:srgbClr val="E12227"/>
              </a:solidFill>
              <a:effectLst/>
              <a:ea typeface="Times New Roman" panose="02020603050405020304" pitchFamily="18" charset="0"/>
            </a:endParaRPr>
          </a:p>
          <a:p>
            <a:pPr algn="l" rtl="0" fontAlgn="base"/>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C82700AF-11A5-4133-9E2B-C9A225D446BD}"/>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C5BA8CA7-FBD2-4C05-AFFF-E88AF93A9C9B}"/>
              </a:ext>
            </a:extLst>
          </p:cNvPr>
          <p:cNvGrpSpPr/>
          <p:nvPr/>
        </p:nvGrpSpPr>
        <p:grpSpPr>
          <a:xfrm>
            <a:off x="533400" y="2542033"/>
            <a:ext cx="11582400" cy="1697068"/>
            <a:chOff x="533400" y="2542033"/>
            <a:chExt cx="11582400" cy="1697068"/>
          </a:xfrm>
        </p:grpSpPr>
        <p:sp>
          <p:nvSpPr>
            <p:cNvPr id="12" name="Rectángulo 11">
              <a:extLst>
                <a:ext uri="{FF2B5EF4-FFF2-40B4-BE49-F238E27FC236}">
                  <a16:creationId xmlns:a16="http://schemas.microsoft.com/office/drawing/2014/main" id="{581EDCD9-0052-4836-8D3F-E7461BE93445}"/>
                </a:ext>
              </a:extLst>
            </p:cNvPr>
            <p:cNvSpPr/>
            <p:nvPr/>
          </p:nvSpPr>
          <p:spPr>
            <a:xfrm>
              <a:off x="533400" y="3218251"/>
              <a:ext cx="11430000" cy="24885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5" name="Diagrama 4">
              <a:extLst>
                <a:ext uri="{FF2B5EF4-FFF2-40B4-BE49-F238E27FC236}">
                  <a16:creationId xmlns:a16="http://schemas.microsoft.com/office/drawing/2014/main" id="{58FA6A8C-1D2A-4934-8347-82EAE11F82F1}"/>
                </a:ext>
              </a:extLst>
            </p:cNvPr>
            <p:cNvGraphicFramePr/>
            <p:nvPr>
              <p:extLst>
                <p:ext uri="{D42A27DB-BD31-4B8C-83A1-F6EECF244321}">
                  <p14:modId xmlns:p14="http://schemas.microsoft.com/office/powerpoint/2010/main" val="1545975051"/>
                </p:ext>
              </p:extLst>
            </p:nvPr>
          </p:nvGraphicFramePr>
          <p:xfrm>
            <a:off x="1066800" y="2542033"/>
            <a:ext cx="11049000" cy="16970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Tree>
    <p:extLst>
      <p:ext uri="{BB962C8B-B14F-4D97-AF65-F5344CB8AC3E}">
        <p14:creationId xmlns:p14="http://schemas.microsoft.com/office/powerpoint/2010/main" val="351269720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2723206"/>
            <a:ext cx="11166764" cy="4467057"/>
          </a:xfrm>
          <a:prstGeom prst="rect">
            <a:avLst/>
          </a:prstGeom>
          <a:noFill/>
        </p:spPr>
        <p:txBody>
          <a:bodyPr wrap="square" rtlCol="0">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Ponekad ćete razmisliti o korištenju kanala kao što je chat za više trenutnih poruka, e-mail za formalniju komunikaciju, a ponekad i online video podrška za detaljniji razgovor, podržan izrazima lica i govorom tijela koje pruža slika. </a:t>
            </a:r>
            <a:endParaRPr lang="es-ES" sz="2400" dirty="0">
              <a:effectLst/>
              <a:ea typeface="Times New Roman" panose="02020603050405020304" pitchFamily="18" charset="0"/>
            </a:endParaRPr>
          </a:p>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Izbjegavajte korištenje e-pošte ili chata u konfliktnim situacijama i odlučite se za sredstva poput telefona ili videokonferencije koja prenose bliskost. Također, pokušajte ne kopirati ljude nepotrebno, ili koristiti velika slova ako ne želite dati pozitivnu konotaciju poruci.</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91BCF794-FCB6-44BD-A415-771FF5B891D6}"/>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51EF3EF8-58C6-41E5-9CF5-5524DF87D7DD}"/>
              </a:ext>
            </a:extLst>
          </p:cNvPr>
          <p:cNvGrpSpPr/>
          <p:nvPr/>
        </p:nvGrpSpPr>
        <p:grpSpPr>
          <a:xfrm>
            <a:off x="498764" y="1790700"/>
            <a:ext cx="11769436" cy="793587"/>
            <a:chOff x="498764" y="1790700"/>
            <a:chExt cx="11769436" cy="793587"/>
          </a:xfrm>
        </p:grpSpPr>
        <p:sp>
          <p:nvSpPr>
            <p:cNvPr id="12" name="Rectángulo 11">
              <a:extLst>
                <a:ext uri="{FF2B5EF4-FFF2-40B4-BE49-F238E27FC236}">
                  <a16:creationId xmlns:a16="http://schemas.microsoft.com/office/drawing/2014/main" id="{855B9DB6-9E20-43D8-B39B-A64EC7E551CD}"/>
                </a:ext>
              </a:extLst>
            </p:cNvPr>
            <p:cNvSpPr/>
            <p:nvPr/>
          </p:nvSpPr>
          <p:spPr>
            <a:xfrm>
              <a:off x="498764" y="2278541"/>
              <a:ext cx="11430000" cy="197959"/>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AF926B88-10DA-4FBF-996C-F0697AA422C3}"/>
                </a:ext>
              </a:extLst>
            </p:cNvPr>
            <p:cNvGraphicFramePr/>
            <p:nvPr>
              <p:extLst>
                <p:ext uri="{D42A27DB-BD31-4B8C-83A1-F6EECF244321}">
                  <p14:modId xmlns:p14="http://schemas.microsoft.com/office/powerpoint/2010/main" val="3753165336"/>
                </p:ext>
              </p:extLst>
            </p:nvPr>
          </p:nvGraphicFramePr>
          <p:xfrm>
            <a:off x="938056" y="1790700"/>
            <a:ext cx="11330144" cy="7935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Tree>
    <p:extLst>
      <p:ext uri="{BB962C8B-B14F-4D97-AF65-F5344CB8AC3E}">
        <p14:creationId xmlns:p14="http://schemas.microsoft.com/office/powerpoint/2010/main" val="3662007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oals and objectives concept Royalty Free Vector Image">
            <a:extLst>
              <a:ext uri="{FF2B5EF4-FFF2-40B4-BE49-F238E27FC236}">
                <a16:creationId xmlns:a16="http://schemas.microsoft.com/office/drawing/2014/main" id="{6C391508-C447-4BDC-81CD-4244DD6751CB}"/>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1277599" y="354313"/>
            <a:ext cx="6996545" cy="4855602"/>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lgn="l" rtl="0">
              <a:spcBef>
                <a:spcPts val="100"/>
              </a:spcBef>
            </a:pPr>
            <a:r>
              <a:rPr lang="es-ES" sz="4800" b="1" dirty="0">
                <a:solidFill>
                  <a:srgbClr val="E12227"/>
                </a:solidFill>
              </a:rPr>
              <a:t>CILJEVI</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l" rtl="0"/>
            <a:r>
              <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Na kraju ovog modula moći ćete:</a:t>
            </a: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614817"/>
            <a:ext cx="11621729" cy="589072"/>
          </a:xfrm>
          <a:prstGeom prst="rect">
            <a:avLst/>
          </a:prstGeom>
          <a:noFill/>
        </p:spPr>
        <p:txBody>
          <a:bodyPr wrap="square" lIns="108000" rIns="108000" rtlCol="0">
            <a:spAutoFit/>
          </a:bodyPr>
          <a:lstStyle/>
          <a:p>
            <a:pPr lvl="0" algn="l" rtl="0">
              <a:lnSpc>
                <a:spcPct val="150000"/>
              </a:lnSpc>
            </a:pPr>
            <a:r>
              <a:rPr lang="en-GB" sz="2400" b="1" dirty="0">
                <a:solidFill>
                  <a:srgbClr val="244061"/>
                </a:solidFill>
                <a:effectLst/>
                <a:ea typeface="Times New Roman" panose="02020603050405020304" pitchFamily="18" charset="0"/>
              </a:rPr>
              <a:t>Steći osnovna znanja o digitalnoj komunikaciji i njezinom trenutnom kontekstu.</a:t>
            </a:r>
            <a:endParaRPr lang="es-ES" sz="2400" dirty="0">
              <a:effectLst/>
              <a:ea typeface="Times New Roman" panose="02020603050405020304" pitchFamily="18" charset="0"/>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9" y="4731318"/>
            <a:ext cx="10058400" cy="589072"/>
          </a:xfrm>
          <a:prstGeom prst="rect">
            <a:avLst/>
          </a:prstGeom>
          <a:noFill/>
        </p:spPr>
        <p:txBody>
          <a:bodyPr wrap="square" lIns="108000" rIns="108000" rtlCol="0">
            <a:spAutoFit/>
          </a:bodyPr>
          <a:lstStyle/>
          <a:p>
            <a:pPr lvl="0" algn="l" rtl="0">
              <a:lnSpc>
                <a:spcPct val="150000"/>
              </a:lnSpc>
            </a:pPr>
            <a:r>
              <a:rPr lang="en-GB" sz="2400" b="1" dirty="0" err="1">
                <a:solidFill>
                  <a:srgbClr val="243255"/>
                </a:solidFill>
                <a:effectLst/>
                <a:ea typeface="Times New Roman" panose="02020603050405020304" pitchFamily="18" charset="0"/>
              </a:rPr>
              <a:t>Identificirati</a:t>
            </a:r>
            <a:r>
              <a:rPr lang="en-GB" sz="2400" b="1" dirty="0">
                <a:solidFill>
                  <a:srgbClr val="243255"/>
                </a:solidFill>
                <a:effectLst/>
                <a:ea typeface="Times New Roman" panose="02020603050405020304" pitchFamily="18" charset="0"/>
              </a:rPr>
              <a:t> glavne komunikacijske probleme u digitalnoj eri.</a:t>
            </a:r>
            <a:endParaRPr lang="es-ES" sz="2400" dirty="0">
              <a:effectLst/>
              <a:ea typeface="Times New Roman" panose="02020603050405020304" pitchFamily="18"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7072" y="5775167"/>
            <a:ext cx="12764728" cy="1697068"/>
          </a:xfrm>
          <a:prstGeom prst="rect">
            <a:avLst/>
          </a:prstGeom>
          <a:noFill/>
        </p:spPr>
        <p:txBody>
          <a:bodyPr wrap="square" lIns="108000" rIns="108000" rtlCol="0">
            <a:spAutoFit/>
          </a:bodyPr>
          <a:lstStyle/>
          <a:p>
            <a:pPr lvl="0" algn="l" rtl="0">
              <a:lnSpc>
                <a:spcPct val="150000"/>
              </a:lnSpc>
            </a:pPr>
            <a:r>
              <a:rPr lang="en-GB" sz="2400" b="1" dirty="0">
                <a:solidFill>
                  <a:srgbClr val="243255"/>
                </a:solidFill>
                <a:effectLst/>
                <a:ea typeface="Times New Roman" panose="02020603050405020304" pitchFamily="18" charset="0"/>
              </a:rPr>
              <a:t>Unaprijediti komunikacijske vještine u </a:t>
            </a:r>
            <a:r>
              <a:rPr lang="en-GB" sz="2400" b="1" dirty="0" err="1">
                <a:solidFill>
                  <a:srgbClr val="243255"/>
                </a:solidFill>
                <a:effectLst/>
                <a:ea typeface="Times New Roman" panose="02020603050405020304" pitchFamily="18" charset="0"/>
              </a:rPr>
              <a:t>digitalnom</a:t>
            </a:r>
            <a:r>
              <a:rPr lang="en-GB" sz="2400" b="1" dirty="0">
                <a:solidFill>
                  <a:srgbClr val="243255"/>
                </a:solidFill>
                <a:effectLst/>
                <a:ea typeface="Times New Roman" panose="02020603050405020304" pitchFamily="18" charset="0"/>
              </a:rPr>
              <a:t> </a:t>
            </a:r>
            <a:r>
              <a:rPr lang="en-GB" sz="2400" b="1" dirty="0" err="1">
                <a:solidFill>
                  <a:srgbClr val="243255"/>
                </a:solidFill>
                <a:effectLst/>
                <a:ea typeface="Times New Roman" panose="02020603050405020304" pitchFamily="18" charset="0"/>
              </a:rPr>
              <a:t>okruženju</a:t>
            </a:r>
            <a:r>
              <a:rPr lang="en-GB" sz="2400" b="1" dirty="0">
                <a:solidFill>
                  <a:srgbClr val="243255"/>
                </a:solidFill>
                <a:effectLst/>
                <a:ea typeface="Times New Roman" panose="02020603050405020304" pitchFamily="18" charset="0"/>
              </a:rPr>
              <a:t> </a:t>
            </a:r>
            <a:r>
              <a:rPr lang="en-GB" sz="2400" b="1" dirty="0" err="1">
                <a:solidFill>
                  <a:srgbClr val="243255"/>
                </a:solidFill>
                <a:ea typeface="Times New Roman" panose="02020603050405020304" pitchFamily="18" charset="0"/>
              </a:rPr>
              <a:t>i</a:t>
            </a:r>
            <a:r>
              <a:rPr lang="en-GB" sz="2400" b="1" dirty="0" err="1">
                <a:solidFill>
                  <a:srgbClr val="243255"/>
                </a:solidFill>
                <a:effectLst/>
                <a:ea typeface="Times New Roman" panose="02020603050405020304" pitchFamily="18" charset="0"/>
              </a:rPr>
              <a:t>z</a:t>
            </a:r>
            <a:r>
              <a:rPr lang="en-GB" sz="2400" b="1" dirty="0">
                <a:solidFill>
                  <a:srgbClr val="243255"/>
                </a:solidFill>
                <a:effectLst/>
                <a:ea typeface="Times New Roman" panose="02020603050405020304" pitchFamily="18" charset="0"/>
              </a:rPr>
              <a:t> perspektive menadžmenta, prema perspektivi zaposlenika/radnog tima. </a:t>
            </a:r>
            <a:r>
              <a:rPr lang="en-GB" sz="2400" b="1" dirty="0" err="1">
                <a:solidFill>
                  <a:srgbClr val="243255"/>
                </a:solidFill>
                <a:effectLst/>
                <a:ea typeface="Times New Roman" panose="02020603050405020304" pitchFamily="18" charset="0"/>
              </a:rPr>
              <a:t>Praktični</a:t>
            </a:r>
            <a:r>
              <a:rPr lang="en-GB" sz="2400" b="1" dirty="0">
                <a:solidFill>
                  <a:srgbClr val="243255"/>
                </a:solidFill>
                <a:effectLst/>
                <a:ea typeface="Times New Roman" panose="02020603050405020304" pitchFamily="18" charset="0"/>
              </a:rPr>
              <a:t> vodič za poticanje učinkovite komunikacije u radnom okruženju.</a:t>
            </a:r>
            <a:endParaRPr lang="es-ES" sz="2400" dirty="0">
              <a:effectLst/>
              <a:ea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childTnLst>
                          </p:cTn>
                        </p:par>
                        <p:par>
                          <p:cTn id="40" fill="hold">
                            <p:stCondLst>
                              <p:cond delay="500"/>
                            </p:stCondLst>
                            <p:childTnLst>
                              <p:par>
                                <p:cTn id="41" presetID="42" presetClass="entr" presetSubtype="0" fill="hold" nodeType="afterEffect">
                                  <p:stCondLst>
                                    <p:cond delay="0"/>
                                  </p:stCondLst>
                                  <p:childTnLst>
                                    <p:set>
                                      <p:cBhvr>
                                        <p:cTn id="42" dur="1" fill="hold">
                                          <p:stCondLst>
                                            <p:cond delay="0"/>
                                          </p:stCondLst>
                                        </p:cTn>
                                        <p:tgtEl>
                                          <p:spTgt spid="5122"/>
                                        </p:tgtEl>
                                        <p:attrNameLst>
                                          <p:attrName>style.visibility</p:attrName>
                                        </p:attrNameLst>
                                      </p:cBhvr>
                                      <p:to>
                                        <p:strVal val="visible"/>
                                      </p:to>
                                    </p:set>
                                    <p:animEffect transition="in" filter="fade">
                                      <p:cBhvr>
                                        <p:cTn id="43" dur="1000"/>
                                        <p:tgtEl>
                                          <p:spTgt spid="5122"/>
                                        </p:tgtEl>
                                      </p:cBhvr>
                                    </p:animEffect>
                                    <p:anim calcmode="lin" valueType="num">
                                      <p:cBhvr>
                                        <p:cTn id="44" dur="1000" fill="hold"/>
                                        <p:tgtEl>
                                          <p:spTgt spid="5122"/>
                                        </p:tgtEl>
                                        <p:attrNameLst>
                                          <p:attrName>ppt_x</p:attrName>
                                        </p:attrNameLst>
                                      </p:cBhvr>
                                      <p:tavLst>
                                        <p:tav tm="0">
                                          <p:val>
                                            <p:strVal val="#ppt_x"/>
                                          </p:val>
                                        </p:tav>
                                        <p:tav tm="100000">
                                          <p:val>
                                            <p:strVal val="#ppt_x"/>
                                          </p:val>
                                        </p:tav>
                                      </p:tavLst>
                                    </p:anim>
                                    <p:anim calcmode="lin" valueType="num">
                                      <p:cBhvr>
                                        <p:cTn id="45"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animBg="1"/>
      <p:bldP spid="28" grpId="0" animBg="1"/>
      <p:bldP spid="29" grpId="0" animBg="1"/>
      <p:bldP spid="35" grpId="0"/>
      <p:bldP spid="37"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6191" y="2983233"/>
            <a:ext cx="11315700" cy="2123658"/>
          </a:xfrm>
          <a:prstGeom prst="rect">
            <a:avLst/>
          </a:prstGeom>
          <a:noFill/>
        </p:spPr>
        <p:txBody>
          <a:bodyPr wrap="square" rtlCol="0">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Izbjegavajte dvosmislene izraze i stavite se u mjesto primatelja, prilagođavajući se komunikacijskom kanalu koji koristite.</a:t>
            </a:r>
          </a:p>
          <a:p>
            <a:pPr marL="800100" lvl="1" indent="-342900" algn="l" rtl="0" fontAlgn="base">
              <a:lnSpc>
                <a:spcPct val="150000"/>
              </a:lnSpc>
              <a:buFont typeface="Courier New" panose="02070309020205020404" pitchFamily="49" charset="0"/>
              <a:buChar char="o"/>
            </a:pPr>
            <a:endParaRPr lang="en-GB" sz="2400" dirty="0">
              <a:solidFill>
                <a:srgbClr val="243255"/>
              </a:solidFill>
              <a:ea typeface="Times New Roman" panose="02020603050405020304" pitchFamily="18" charset="0"/>
            </a:endParaRPr>
          </a:p>
          <a:p>
            <a:pPr lvl="1" algn="l" rtl="0" fontAlgn="base"/>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F86E88FB-11BA-4866-AD4E-BF8CF2AEF023}"/>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6D33B229-4EC4-4107-8D47-196BD1A145F9}"/>
              </a:ext>
            </a:extLst>
          </p:cNvPr>
          <p:cNvGrpSpPr/>
          <p:nvPr/>
        </p:nvGrpSpPr>
        <p:grpSpPr>
          <a:xfrm>
            <a:off x="533400" y="1977341"/>
            <a:ext cx="11506200" cy="1008924"/>
            <a:chOff x="533400" y="1977341"/>
            <a:chExt cx="11506200" cy="1008924"/>
          </a:xfrm>
        </p:grpSpPr>
        <p:sp>
          <p:nvSpPr>
            <p:cNvPr id="16" name="Rectángulo 15">
              <a:extLst>
                <a:ext uri="{FF2B5EF4-FFF2-40B4-BE49-F238E27FC236}">
                  <a16:creationId xmlns:a16="http://schemas.microsoft.com/office/drawing/2014/main" id="{751DEEF2-2FAB-40C4-B195-515BA8BA06EA}"/>
                </a:ext>
              </a:extLst>
            </p:cNvPr>
            <p:cNvSpPr/>
            <p:nvPr/>
          </p:nvSpPr>
          <p:spPr>
            <a:xfrm>
              <a:off x="533400" y="2561839"/>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617715B1-4A57-40FF-B4BD-85A76F98163F}"/>
                </a:ext>
              </a:extLst>
            </p:cNvPr>
            <p:cNvGraphicFramePr/>
            <p:nvPr>
              <p:extLst>
                <p:ext uri="{D42A27DB-BD31-4B8C-83A1-F6EECF244321}">
                  <p14:modId xmlns:p14="http://schemas.microsoft.com/office/powerpoint/2010/main" val="1403617714"/>
                </p:ext>
              </p:extLst>
            </p:nvPr>
          </p:nvGraphicFramePr>
          <p:xfrm>
            <a:off x="1066800" y="1977341"/>
            <a:ext cx="10972800" cy="10089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grpSp>
        <p:nvGrpSpPr>
          <p:cNvPr id="5" name="Grupo 4">
            <a:extLst>
              <a:ext uri="{FF2B5EF4-FFF2-40B4-BE49-F238E27FC236}">
                <a16:creationId xmlns:a16="http://schemas.microsoft.com/office/drawing/2014/main" id="{077F6B3C-438B-414F-B967-F9C580F8D506}"/>
              </a:ext>
            </a:extLst>
          </p:cNvPr>
          <p:cNvGrpSpPr/>
          <p:nvPr/>
        </p:nvGrpSpPr>
        <p:grpSpPr>
          <a:xfrm>
            <a:off x="616525" y="4775701"/>
            <a:ext cx="11586455" cy="878895"/>
            <a:chOff x="616525" y="4775701"/>
            <a:chExt cx="11586455" cy="878895"/>
          </a:xfrm>
        </p:grpSpPr>
        <p:sp>
          <p:nvSpPr>
            <p:cNvPr id="17" name="Rectángulo 16">
              <a:extLst>
                <a:ext uri="{FF2B5EF4-FFF2-40B4-BE49-F238E27FC236}">
                  <a16:creationId xmlns:a16="http://schemas.microsoft.com/office/drawing/2014/main" id="{3951DFD1-F693-420F-A268-D59FBDB6F2DB}"/>
                </a:ext>
              </a:extLst>
            </p:cNvPr>
            <p:cNvSpPr/>
            <p:nvPr/>
          </p:nvSpPr>
          <p:spPr>
            <a:xfrm>
              <a:off x="616525" y="5266607"/>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6" name="Diagrama 5">
              <a:extLst>
                <a:ext uri="{FF2B5EF4-FFF2-40B4-BE49-F238E27FC236}">
                  <a16:creationId xmlns:a16="http://schemas.microsoft.com/office/drawing/2014/main" id="{02702760-6DDA-40C1-A68F-CA6E641ECDD0}"/>
                </a:ext>
              </a:extLst>
            </p:cNvPr>
            <p:cNvGraphicFramePr/>
            <p:nvPr>
              <p:extLst>
                <p:ext uri="{D42A27DB-BD31-4B8C-83A1-F6EECF244321}">
                  <p14:modId xmlns:p14="http://schemas.microsoft.com/office/powerpoint/2010/main" val="54151820"/>
                </p:ext>
              </p:extLst>
            </p:nvPr>
          </p:nvGraphicFramePr>
          <p:xfrm>
            <a:off x="1066800" y="4775701"/>
            <a:ext cx="11136180" cy="87889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sp>
        <p:nvSpPr>
          <p:cNvPr id="15" name="CuadroTexto 14">
            <a:extLst>
              <a:ext uri="{FF2B5EF4-FFF2-40B4-BE49-F238E27FC236}">
                <a16:creationId xmlns:a16="http://schemas.microsoft.com/office/drawing/2014/main" id="{E086665E-4FAD-4CCC-A337-FE871995CEB1}"/>
              </a:ext>
            </a:extLst>
          </p:cNvPr>
          <p:cNvSpPr txBox="1"/>
          <p:nvPr/>
        </p:nvSpPr>
        <p:spPr>
          <a:xfrm>
            <a:off x="696190" y="5793515"/>
            <a:ext cx="11315699" cy="1141146"/>
          </a:xfrm>
          <a:prstGeom prst="rect">
            <a:avLst/>
          </a:prstGeom>
          <a:noFill/>
        </p:spPr>
        <p:txBody>
          <a:bodyPr wrap="square">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latin typeface="Calibri" panose="020F0502020204030204" pitchFamily="34" charset="0"/>
                <a:ea typeface="Times New Roman" panose="02020603050405020304" pitchFamily="18" charset="0"/>
              </a:rPr>
              <a:t>Ako se poruka ne razumije, odgovornost mora pasti na pošiljatelja, a ne na primatelja.</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53027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46E04124-2296-4744-9812-45692B884E67}"/>
              </a:ext>
            </a:extLst>
          </p:cNvPr>
          <p:cNvGrpSpPr/>
          <p:nvPr/>
        </p:nvGrpSpPr>
        <p:grpSpPr>
          <a:xfrm>
            <a:off x="903420" y="2095500"/>
            <a:ext cx="11430000" cy="2154786"/>
            <a:chOff x="914400" y="3006024"/>
            <a:chExt cx="12430125" cy="1337229"/>
          </a:xfrm>
        </p:grpSpPr>
        <p:sp>
          <p:nvSpPr>
            <p:cNvPr id="5" name="Rectángulo 4">
              <a:extLst>
                <a:ext uri="{FF2B5EF4-FFF2-40B4-BE49-F238E27FC236}">
                  <a16:creationId xmlns:a16="http://schemas.microsoft.com/office/drawing/2014/main" id="{2E7BC3E1-3541-431B-88A1-A5AAA510695B}"/>
                </a:ext>
              </a:extLst>
            </p:cNvPr>
            <p:cNvSpPr/>
            <p:nvPr/>
          </p:nvSpPr>
          <p:spPr>
            <a:xfrm>
              <a:off x="914400" y="336790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4A72DB3-8A06-46D7-B5B2-8658A261F1B1}"/>
                </a:ext>
              </a:extLst>
            </p:cNvPr>
            <p:cNvSpPr/>
            <p:nvPr/>
          </p:nvSpPr>
          <p:spPr>
            <a:xfrm>
              <a:off x="1577340" y="3006024"/>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Uvijek tumačite poruke/informacije s profesionalnog stajališta.</a:t>
              </a:r>
              <a:endParaRPr lang="es-ES" sz="2400" kern="1200" dirty="0"/>
            </a:p>
          </p:txBody>
        </p:sp>
        <p:sp>
          <p:nvSpPr>
            <p:cNvPr id="13" name="Rectángulo 12">
              <a:extLst>
                <a:ext uri="{FF2B5EF4-FFF2-40B4-BE49-F238E27FC236}">
                  <a16:creationId xmlns:a16="http://schemas.microsoft.com/office/drawing/2014/main" id="{16FE5E90-41FA-418E-B0E2-735ABF167F21}"/>
                </a:ext>
              </a:extLst>
            </p:cNvPr>
            <p:cNvSpPr/>
            <p:nvPr/>
          </p:nvSpPr>
          <p:spPr>
            <a:xfrm>
              <a:off x="914400" y="409366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17CD0410-9093-48A3-8B07-81E5E6D9E066}"/>
                </a:ext>
              </a:extLst>
            </p:cNvPr>
            <p:cNvSpPr/>
            <p:nvPr/>
          </p:nvSpPr>
          <p:spPr>
            <a:xfrm>
              <a:off x="1577340" y="3727696"/>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Vodite računa o svojoj online reputaciji, što znači i vašem ponašanju na društvenim mrežama i online platformama.</a:t>
              </a:r>
              <a:endParaRPr lang="es-ES" sz="2400" kern="1200" dirty="0"/>
            </a:p>
          </p:txBody>
        </p:sp>
      </p:grpSp>
      <p:sp>
        <p:nvSpPr>
          <p:cNvPr id="9" name="object 3">
            <a:extLst>
              <a:ext uri="{FF2B5EF4-FFF2-40B4-BE49-F238E27FC236}">
                <a16:creationId xmlns:a16="http://schemas.microsoft.com/office/drawing/2014/main" id="{ABF94518-3F61-4877-B525-C3289187D730}"/>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16" name="Grupo 15">
            <a:extLst>
              <a:ext uri="{FF2B5EF4-FFF2-40B4-BE49-F238E27FC236}">
                <a16:creationId xmlns:a16="http://schemas.microsoft.com/office/drawing/2014/main" id="{5F59BCE8-1EDC-412C-AD54-06D45CC12F58}"/>
              </a:ext>
            </a:extLst>
          </p:cNvPr>
          <p:cNvGrpSpPr/>
          <p:nvPr/>
        </p:nvGrpSpPr>
        <p:grpSpPr>
          <a:xfrm>
            <a:off x="899367" y="4534008"/>
            <a:ext cx="11430000" cy="2342309"/>
            <a:chOff x="914400" y="4471970"/>
            <a:chExt cx="12430125" cy="1453603"/>
          </a:xfrm>
        </p:grpSpPr>
        <p:sp>
          <p:nvSpPr>
            <p:cNvPr id="26" name="Rectángulo 25">
              <a:extLst>
                <a:ext uri="{FF2B5EF4-FFF2-40B4-BE49-F238E27FC236}">
                  <a16:creationId xmlns:a16="http://schemas.microsoft.com/office/drawing/2014/main" id="{A137BEF8-C474-4053-8D84-2B911BABE669}"/>
                </a:ext>
              </a:extLst>
            </p:cNvPr>
            <p:cNvSpPr/>
            <p:nvPr/>
          </p:nvSpPr>
          <p:spPr>
            <a:xfrm>
              <a:off x="914400" y="481942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Forma libre: forma 26">
              <a:extLst>
                <a:ext uri="{FF2B5EF4-FFF2-40B4-BE49-F238E27FC236}">
                  <a16:creationId xmlns:a16="http://schemas.microsoft.com/office/drawing/2014/main" id="{1C50DE44-061F-4FF8-AF8D-77E2AE777FF9}"/>
                </a:ext>
              </a:extLst>
            </p:cNvPr>
            <p:cNvSpPr/>
            <p:nvPr/>
          </p:nvSpPr>
          <p:spPr>
            <a:xfrm>
              <a:off x="1577340" y="4471970"/>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Uvijek dajte povratne informacije i budite otvoreni da ih primite. To će pomoći u glatkoj, učinkovitoj i sigurnoj povratnoj informaciji među timom, u kojem svi radimo u skladu sa svojim snagama i slabostima.</a:t>
              </a:r>
              <a:endParaRPr lang="es-ES" sz="2400" kern="1200" dirty="0"/>
            </a:p>
          </p:txBody>
        </p:sp>
        <p:sp>
          <p:nvSpPr>
            <p:cNvPr id="28" name="Rectángulo 27">
              <a:extLst>
                <a:ext uri="{FF2B5EF4-FFF2-40B4-BE49-F238E27FC236}">
                  <a16:creationId xmlns:a16="http://schemas.microsoft.com/office/drawing/2014/main" id="{F297F020-1221-477C-9ACD-E019B0CC9FF8}"/>
                </a:ext>
              </a:extLst>
            </p:cNvPr>
            <p:cNvSpPr/>
            <p:nvPr/>
          </p:nvSpPr>
          <p:spPr>
            <a:xfrm>
              <a:off x="914400" y="554518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Forma libre: forma 28">
              <a:extLst>
                <a:ext uri="{FF2B5EF4-FFF2-40B4-BE49-F238E27FC236}">
                  <a16:creationId xmlns:a16="http://schemas.microsoft.com/office/drawing/2014/main" id="{5B810359-807E-49A0-8DEC-1E7164B8093D}"/>
                </a:ext>
              </a:extLst>
            </p:cNvPr>
            <p:cNvSpPr/>
            <p:nvPr/>
          </p:nvSpPr>
          <p:spPr>
            <a:xfrm>
              <a:off x="1577340" y="5228587"/>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rtl="0">
                <a:lnSpc>
                  <a:spcPct val="90000"/>
                </a:lnSpc>
                <a:spcBef>
                  <a:spcPct val="0"/>
                </a:spcBef>
                <a:spcAft>
                  <a:spcPct val="35000"/>
                </a:spcAft>
                <a:buNone/>
              </a:pPr>
              <a:r>
                <a:rPr lang="en-GB" sz="2400" kern="1200"/>
                <a:t>• U multikulturalnim radnim okruženjima zapamtite da nemaju svi iste kodove. Prilagodite svoju poruku na profesionalan način i prilagodite je okruženju i ciljanoj publici.</a:t>
              </a:r>
              <a:endParaRPr lang="es-ES" sz="2400" kern="1200"/>
            </a:p>
          </p:txBody>
        </p:sp>
      </p:grpSp>
    </p:spTree>
    <p:extLst>
      <p:ext uri="{BB962C8B-B14F-4D97-AF65-F5344CB8AC3E}">
        <p14:creationId xmlns:p14="http://schemas.microsoft.com/office/powerpoint/2010/main" val="35988765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32FB096A-C5F0-49EE-BF9D-BE73EFD7327F}"/>
              </a:ext>
            </a:extLst>
          </p:cNvPr>
          <p:cNvGrpSpPr/>
          <p:nvPr/>
        </p:nvGrpSpPr>
        <p:grpSpPr>
          <a:xfrm>
            <a:off x="1066800" y="2095499"/>
            <a:ext cx="11430000" cy="2286006"/>
            <a:chOff x="1143000" y="3673364"/>
            <a:chExt cx="10638135" cy="563330"/>
          </a:xfrm>
        </p:grpSpPr>
        <p:sp>
          <p:nvSpPr>
            <p:cNvPr id="5" name="Rectángulo 4">
              <a:extLst>
                <a:ext uri="{FF2B5EF4-FFF2-40B4-BE49-F238E27FC236}">
                  <a16:creationId xmlns:a16="http://schemas.microsoft.com/office/drawing/2014/main" id="{041C5B34-BBD4-4FB0-9566-4CA4FE18B541}"/>
                </a:ext>
              </a:extLst>
            </p:cNvPr>
            <p:cNvSpPr/>
            <p:nvPr/>
          </p:nvSpPr>
          <p:spPr>
            <a:xfrm>
              <a:off x="1143000" y="3866555"/>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E31FAAF8-36AD-414E-942A-0EAF5B5A91E8}"/>
                </a:ext>
              </a:extLst>
            </p:cNvPr>
            <p:cNvSpPr/>
            <p:nvPr/>
          </p:nvSpPr>
          <p:spPr>
            <a:xfrm>
              <a:off x="1852209" y="3673364"/>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Pridružite se korporativnoj kulturi svog radnog okruženja. Budite suradljivi i cijenite svoj tim kako biste potaknuli ugodno radno okruženje i potaknuli podršku vršnjaka.</a:t>
              </a:r>
              <a:endParaRPr lang="es-ES" sz="2400" kern="1200" dirty="0"/>
            </a:p>
          </p:txBody>
        </p:sp>
        <p:sp>
          <p:nvSpPr>
            <p:cNvPr id="11" name="Rectángulo 10">
              <a:extLst>
                <a:ext uri="{FF2B5EF4-FFF2-40B4-BE49-F238E27FC236}">
                  <a16:creationId xmlns:a16="http://schemas.microsoft.com/office/drawing/2014/main" id="{948DC9C7-D860-40A6-B968-3DCD798A994B}"/>
                </a:ext>
              </a:extLst>
            </p:cNvPr>
            <p:cNvSpPr/>
            <p:nvPr/>
          </p:nvSpPr>
          <p:spPr>
            <a:xfrm>
              <a:off x="1143000" y="4166996"/>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99CFF61-BAD2-47C1-8DDB-C5F007C0C57E}"/>
                </a:ext>
              </a:extLst>
            </p:cNvPr>
            <p:cNvSpPr/>
            <p:nvPr/>
          </p:nvSpPr>
          <p:spPr>
            <a:xfrm>
              <a:off x="1852209" y="3973806"/>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Zatražite pojašnjenje kada nešto ne razumijete. To će pomoći u fleksibilnoj komunikaciji s vašim timom i uspostaviti istu sinergiju unutar zajednice vaše tvrtke.</a:t>
              </a:r>
              <a:endParaRPr lang="es-ES" sz="2400" kern="1200" dirty="0"/>
            </a:p>
          </p:txBody>
        </p:sp>
      </p:grpSp>
      <p:sp>
        <p:nvSpPr>
          <p:cNvPr id="9" name="object 3">
            <a:extLst>
              <a:ext uri="{FF2B5EF4-FFF2-40B4-BE49-F238E27FC236}">
                <a16:creationId xmlns:a16="http://schemas.microsoft.com/office/drawing/2014/main" id="{C734EC3C-8F1D-44A2-AB7E-E4E179F8EEAC}"/>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E606B712-0EF1-4B92-AD75-7CB61C4DD344}"/>
              </a:ext>
            </a:extLst>
          </p:cNvPr>
          <p:cNvGrpSpPr/>
          <p:nvPr/>
        </p:nvGrpSpPr>
        <p:grpSpPr>
          <a:xfrm>
            <a:off x="1052945" y="4725885"/>
            <a:ext cx="11430000" cy="2286010"/>
            <a:chOff x="5092732" y="5695466"/>
            <a:chExt cx="11430000" cy="2286010"/>
          </a:xfrm>
        </p:grpSpPr>
        <p:sp>
          <p:nvSpPr>
            <p:cNvPr id="27" name="Rectángulo 26">
              <a:extLst>
                <a:ext uri="{FF2B5EF4-FFF2-40B4-BE49-F238E27FC236}">
                  <a16:creationId xmlns:a16="http://schemas.microsoft.com/office/drawing/2014/main" id="{6478F1CE-99A0-446A-8E82-8B5D8E95C446}"/>
                </a:ext>
              </a:extLst>
            </p:cNvPr>
            <p:cNvSpPr/>
            <p:nvPr/>
          </p:nvSpPr>
          <p:spPr>
            <a:xfrm>
              <a:off x="5092732" y="6479431"/>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9143EF22-1BB7-4A61-8019-4171377DF343}"/>
                </a:ext>
              </a:extLst>
            </p:cNvPr>
            <p:cNvSpPr/>
            <p:nvPr/>
          </p:nvSpPr>
          <p:spPr>
            <a:xfrm>
              <a:off x="5854732" y="5695466"/>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Upoznajte svoje kolege. U radu na daljinu, </a:t>
              </a:r>
              <a:r>
                <a:rPr lang="en-GB" sz="2400" kern="1200" dirty="0" err="1"/>
                <a:t>kojeg</a:t>
              </a:r>
              <a:r>
                <a:rPr lang="en-GB" sz="2400" kern="1200" dirty="0"/>
                <a:t> osigurava digitalno okruženje, bitno je da se zaposlenici mogu međusobno upoznati, osjećati integrirano u zajednicu i cijenjeno. </a:t>
              </a:r>
              <a:endParaRPr lang="es-ES" sz="2400" kern="1200" dirty="0"/>
            </a:p>
          </p:txBody>
        </p:sp>
        <p:sp>
          <p:nvSpPr>
            <p:cNvPr id="29" name="Rectángulo 28">
              <a:extLst>
                <a:ext uri="{FF2B5EF4-FFF2-40B4-BE49-F238E27FC236}">
                  <a16:creationId xmlns:a16="http://schemas.microsoft.com/office/drawing/2014/main" id="{32B2141E-73DD-4088-AD6B-61098910D505}"/>
                </a:ext>
              </a:extLst>
            </p:cNvPr>
            <p:cNvSpPr/>
            <p:nvPr/>
          </p:nvSpPr>
          <p:spPr>
            <a:xfrm>
              <a:off x="5092732" y="7676666"/>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68E70117-EB63-497B-8640-1FDC47012DF9}"/>
                </a:ext>
              </a:extLst>
            </p:cNvPr>
            <p:cNvSpPr/>
            <p:nvPr/>
          </p:nvSpPr>
          <p:spPr>
            <a:xfrm>
              <a:off x="5854732" y="6914670"/>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l" defTabSz="355600" rtl="0">
                <a:lnSpc>
                  <a:spcPct val="90000"/>
                </a:lnSpc>
                <a:spcBef>
                  <a:spcPct val="0"/>
                </a:spcBef>
                <a:spcAft>
                  <a:spcPct val="35000"/>
                </a:spcAft>
                <a:buNone/>
              </a:pPr>
              <a:r>
                <a:rPr lang="en-GB" sz="2400" kern="1200" dirty="0"/>
                <a:t>• Osobno se sastanite s </a:t>
              </a:r>
              <a:r>
                <a:rPr lang="en-GB" sz="2400" kern="1200" dirty="0" err="1"/>
                <a:t>kolegama</a:t>
              </a:r>
              <a:r>
                <a:rPr lang="en-GB" sz="2400" kern="1200" dirty="0"/>
                <a:t> </a:t>
              </a:r>
              <a:r>
                <a:rPr lang="en-GB" sz="2400" kern="1200" dirty="0" err="1"/>
                <a:t>ako</a:t>
              </a:r>
              <a:r>
                <a:rPr lang="en-GB" sz="2400" kern="1200" dirty="0"/>
                <a:t> možete obaviti neku aktivnost ili sastanak u kojem ćete ugodno provesti vrijeme zajedno.</a:t>
              </a:r>
              <a:endParaRPr lang="es-ES" sz="2400" kern="1200" dirty="0"/>
            </a:p>
          </p:txBody>
        </p:sp>
      </p:grpSp>
    </p:spTree>
    <p:extLst>
      <p:ext uri="{BB962C8B-B14F-4D97-AF65-F5344CB8AC3E}">
        <p14:creationId xmlns:p14="http://schemas.microsoft.com/office/powerpoint/2010/main" val="814558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267691" y="2976644"/>
            <a:ext cx="10314709" cy="1143070"/>
          </a:xfrm>
          <a:prstGeom prst="rect">
            <a:avLst/>
          </a:prstGeom>
          <a:noFill/>
        </p:spPr>
        <p:txBody>
          <a:bodyPr wrap="square" rtlCol="0">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Vodite računa o korištenju pisanja u pisanim porukama, te dikcije, tona glasa i govora tijela u video ili audio interakcijama.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FFDD6F01-B79D-4F9E-B661-BFD352530F25}"/>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5" name="Grupo 4">
            <a:extLst>
              <a:ext uri="{FF2B5EF4-FFF2-40B4-BE49-F238E27FC236}">
                <a16:creationId xmlns:a16="http://schemas.microsoft.com/office/drawing/2014/main" id="{4A635414-5BD5-4A49-9383-236EA714B2A9}"/>
              </a:ext>
            </a:extLst>
          </p:cNvPr>
          <p:cNvGrpSpPr/>
          <p:nvPr/>
        </p:nvGrpSpPr>
        <p:grpSpPr>
          <a:xfrm>
            <a:off x="1151531" y="1943100"/>
            <a:ext cx="10126070" cy="1020861"/>
            <a:chOff x="3664527" y="6896819"/>
            <a:chExt cx="8222672" cy="403991"/>
          </a:xfrm>
        </p:grpSpPr>
        <p:sp>
          <p:nvSpPr>
            <p:cNvPr id="6" name="Rectángulo 5">
              <a:extLst>
                <a:ext uri="{FF2B5EF4-FFF2-40B4-BE49-F238E27FC236}">
                  <a16:creationId xmlns:a16="http://schemas.microsoft.com/office/drawing/2014/main" id="{87DB5FF2-3D6B-4E9C-9405-184B00F771C1}"/>
                </a:ext>
              </a:extLst>
            </p:cNvPr>
            <p:cNvSpPr/>
            <p:nvPr/>
          </p:nvSpPr>
          <p:spPr>
            <a:xfrm>
              <a:off x="3664527" y="7138059"/>
              <a:ext cx="8222672" cy="9864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0BDC7DB6-4C79-4AB8-B249-D2DD089C9DBB}"/>
                </a:ext>
              </a:extLst>
            </p:cNvPr>
            <p:cNvSpPr/>
            <p:nvPr/>
          </p:nvSpPr>
          <p:spPr>
            <a:xfrm>
              <a:off x="4121726" y="6896819"/>
              <a:ext cx="7765473" cy="403991"/>
            </a:xfrm>
            <a:custGeom>
              <a:avLst/>
              <a:gdLst>
                <a:gd name="connsiteX0" fmla="*/ 0 w 6400800"/>
                <a:gd name="connsiteY0" fmla="*/ 49201 h 295200"/>
                <a:gd name="connsiteX1" fmla="*/ 49201 w 6400800"/>
                <a:gd name="connsiteY1" fmla="*/ 0 h 295200"/>
                <a:gd name="connsiteX2" fmla="*/ 6351599 w 6400800"/>
                <a:gd name="connsiteY2" fmla="*/ 0 h 295200"/>
                <a:gd name="connsiteX3" fmla="*/ 6400800 w 6400800"/>
                <a:gd name="connsiteY3" fmla="*/ 49201 h 295200"/>
                <a:gd name="connsiteX4" fmla="*/ 6400800 w 6400800"/>
                <a:gd name="connsiteY4" fmla="*/ 245999 h 295200"/>
                <a:gd name="connsiteX5" fmla="*/ 6351599 w 6400800"/>
                <a:gd name="connsiteY5" fmla="*/ 295200 h 295200"/>
                <a:gd name="connsiteX6" fmla="*/ 49201 w 6400800"/>
                <a:gd name="connsiteY6" fmla="*/ 295200 h 295200"/>
                <a:gd name="connsiteX7" fmla="*/ 0 w 6400800"/>
                <a:gd name="connsiteY7" fmla="*/ 245999 h 295200"/>
                <a:gd name="connsiteX8" fmla="*/ 0 w 6400800"/>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295200">
                  <a:moveTo>
                    <a:pt x="0" y="49201"/>
                  </a:moveTo>
                  <a:cubicBezTo>
                    <a:pt x="0" y="22028"/>
                    <a:pt x="22028" y="0"/>
                    <a:pt x="49201" y="0"/>
                  </a:cubicBezTo>
                  <a:lnTo>
                    <a:pt x="6351599" y="0"/>
                  </a:lnTo>
                  <a:cubicBezTo>
                    <a:pt x="6378772" y="0"/>
                    <a:pt x="6400800" y="22028"/>
                    <a:pt x="6400800" y="49201"/>
                  </a:cubicBezTo>
                  <a:lnTo>
                    <a:pt x="6400800" y="245999"/>
                  </a:lnTo>
                  <a:cubicBezTo>
                    <a:pt x="6400800" y="273172"/>
                    <a:pt x="6378772" y="295200"/>
                    <a:pt x="6351599" y="295200"/>
                  </a:cubicBezTo>
                  <a:lnTo>
                    <a:pt x="49201" y="295200"/>
                  </a:lnTo>
                  <a:cubicBezTo>
                    <a:pt x="22028" y="295200"/>
                    <a:pt x="0" y="273172"/>
                    <a:pt x="0" y="245999"/>
                  </a:cubicBezTo>
                  <a:lnTo>
                    <a:pt x="0" y="4920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6345" tIns="14410" rIns="256345" bIns="14410" numCol="1" spcCol="1270" anchor="ctr" anchorCtr="0">
              <a:noAutofit/>
            </a:bodyPr>
            <a:lstStyle/>
            <a:p>
              <a:pPr marL="0" lvl="0" indent="0" algn="l" defTabSz="444500" rtl="0">
                <a:lnSpc>
                  <a:spcPct val="90000"/>
                </a:lnSpc>
                <a:spcBef>
                  <a:spcPct val="0"/>
                </a:spcBef>
                <a:spcAft>
                  <a:spcPct val="35000"/>
                </a:spcAft>
                <a:buNone/>
              </a:pPr>
              <a:r>
                <a:rPr lang="en-GB" sz="2400" kern="1200" dirty="0"/>
                <a:t>• Vodite računa o načinu na koji komunicirate poruku ili samu informaciju i prilagodite je okruženju. </a:t>
              </a:r>
              <a:endParaRPr lang="es-ES" sz="2400" kern="1200" dirty="0"/>
            </a:p>
          </p:txBody>
        </p:sp>
      </p:grpSp>
      <p:grpSp>
        <p:nvGrpSpPr>
          <p:cNvPr id="16" name="Grupo 15">
            <a:extLst>
              <a:ext uri="{FF2B5EF4-FFF2-40B4-BE49-F238E27FC236}">
                <a16:creationId xmlns:a16="http://schemas.microsoft.com/office/drawing/2014/main" id="{D1B85F99-E996-4A68-B0F7-84F8E77E062E}"/>
              </a:ext>
            </a:extLst>
          </p:cNvPr>
          <p:cNvGrpSpPr/>
          <p:nvPr/>
        </p:nvGrpSpPr>
        <p:grpSpPr>
          <a:xfrm>
            <a:off x="1151531" y="4553213"/>
            <a:ext cx="10126070" cy="1071113"/>
            <a:chOff x="4572000" y="5024668"/>
            <a:chExt cx="11046622" cy="177120"/>
          </a:xfrm>
        </p:grpSpPr>
        <p:sp>
          <p:nvSpPr>
            <p:cNvPr id="17" name="Rectángulo 16">
              <a:extLst>
                <a:ext uri="{FF2B5EF4-FFF2-40B4-BE49-F238E27FC236}">
                  <a16:creationId xmlns:a16="http://schemas.microsoft.com/office/drawing/2014/main" id="{8D145000-FFDD-4EBF-8A7E-C9A55B31328E}"/>
                </a:ext>
              </a:extLst>
            </p:cNvPr>
            <p:cNvSpPr/>
            <p:nvPr/>
          </p:nvSpPr>
          <p:spPr>
            <a:xfrm>
              <a:off x="4572000" y="5144063"/>
              <a:ext cx="9144000" cy="4121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Forma libre: forma 17">
              <a:extLst>
                <a:ext uri="{FF2B5EF4-FFF2-40B4-BE49-F238E27FC236}">
                  <a16:creationId xmlns:a16="http://schemas.microsoft.com/office/drawing/2014/main" id="{3D83F882-AC33-437D-ADCE-3A36C340E965}"/>
                </a:ext>
              </a:extLst>
            </p:cNvPr>
            <p:cNvSpPr/>
            <p:nvPr/>
          </p:nvSpPr>
          <p:spPr>
            <a:xfrm>
              <a:off x="5186217" y="5024668"/>
              <a:ext cx="10432405" cy="177120"/>
            </a:xfrm>
            <a:custGeom>
              <a:avLst/>
              <a:gdLst>
                <a:gd name="connsiteX0" fmla="*/ 0 w 6400800"/>
                <a:gd name="connsiteY0" fmla="*/ 29521 h 177120"/>
                <a:gd name="connsiteX1" fmla="*/ 29521 w 6400800"/>
                <a:gd name="connsiteY1" fmla="*/ 0 h 177120"/>
                <a:gd name="connsiteX2" fmla="*/ 6371279 w 6400800"/>
                <a:gd name="connsiteY2" fmla="*/ 0 h 177120"/>
                <a:gd name="connsiteX3" fmla="*/ 6400800 w 6400800"/>
                <a:gd name="connsiteY3" fmla="*/ 29521 h 177120"/>
                <a:gd name="connsiteX4" fmla="*/ 6400800 w 6400800"/>
                <a:gd name="connsiteY4" fmla="*/ 147599 h 177120"/>
                <a:gd name="connsiteX5" fmla="*/ 6371279 w 6400800"/>
                <a:gd name="connsiteY5" fmla="*/ 177120 h 177120"/>
                <a:gd name="connsiteX6" fmla="*/ 29521 w 6400800"/>
                <a:gd name="connsiteY6" fmla="*/ 177120 h 177120"/>
                <a:gd name="connsiteX7" fmla="*/ 0 w 6400800"/>
                <a:gd name="connsiteY7" fmla="*/ 147599 h 177120"/>
                <a:gd name="connsiteX8" fmla="*/ 0 w 6400800"/>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177120">
                  <a:moveTo>
                    <a:pt x="0" y="29521"/>
                  </a:moveTo>
                  <a:cubicBezTo>
                    <a:pt x="0" y="13217"/>
                    <a:pt x="13217" y="0"/>
                    <a:pt x="29521" y="0"/>
                  </a:cubicBezTo>
                  <a:lnTo>
                    <a:pt x="6371279" y="0"/>
                  </a:lnTo>
                  <a:cubicBezTo>
                    <a:pt x="6387583" y="0"/>
                    <a:pt x="6400800" y="13217"/>
                    <a:pt x="6400800" y="29521"/>
                  </a:cubicBezTo>
                  <a:lnTo>
                    <a:pt x="6400800" y="147599"/>
                  </a:lnTo>
                  <a:cubicBezTo>
                    <a:pt x="6400800" y="163903"/>
                    <a:pt x="6387583" y="177120"/>
                    <a:pt x="6371279"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581" tIns="8646" rIns="250581" bIns="8646" numCol="1" spcCol="1270" anchor="ctr" anchorCtr="0">
              <a:noAutofit/>
            </a:bodyPr>
            <a:lstStyle/>
            <a:p>
              <a:pPr marL="0" lvl="0" indent="0" algn="l" defTabSz="266700" rtl="0">
                <a:lnSpc>
                  <a:spcPct val="90000"/>
                </a:lnSpc>
                <a:spcBef>
                  <a:spcPct val="0"/>
                </a:spcBef>
                <a:spcAft>
                  <a:spcPct val="35000"/>
                </a:spcAft>
                <a:buNone/>
              </a:pPr>
              <a:r>
                <a:rPr lang="en-GB" sz="2400" kern="1200" dirty="0"/>
                <a:t>• Pokušajte smanjiti šum u komunikaciji. To može biti buka iz okoliša u videopozivu, stalni prekidi, smetnje, tehnički problemi, između ostalog.</a:t>
              </a:r>
              <a:endParaRPr lang="es-ES" sz="2400" kern="1200" dirty="0"/>
            </a:p>
          </p:txBody>
        </p:sp>
      </p:grpSp>
      <p:sp>
        <p:nvSpPr>
          <p:cNvPr id="15" name="CuadroTexto 14">
            <a:extLst>
              <a:ext uri="{FF2B5EF4-FFF2-40B4-BE49-F238E27FC236}">
                <a16:creationId xmlns:a16="http://schemas.microsoft.com/office/drawing/2014/main" id="{410232D8-14DB-42CC-874A-34F4F4D0CEB3}"/>
              </a:ext>
            </a:extLst>
          </p:cNvPr>
          <p:cNvSpPr txBox="1"/>
          <p:nvPr/>
        </p:nvSpPr>
        <p:spPr>
          <a:xfrm>
            <a:off x="1267691" y="5747693"/>
            <a:ext cx="10009910" cy="2251065"/>
          </a:xfrm>
          <a:prstGeom prst="rect">
            <a:avLst/>
          </a:prstGeom>
          <a:noFill/>
        </p:spPr>
        <p:txBody>
          <a:bodyPr wrap="square">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Dobro iskoristite mikrofon na videokonferencijama. Ako nećete intervenirati, isključite mikrofon kako biste smanjili šum. Ovako, kada ga uključite, shvatit će se da želite nešto doprinijeti.</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0696215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53492" y="2789445"/>
            <a:ext cx="11365032" cy="5021055"/>
          </a:xfrm>
          <a:prstGeom prst="rect">
            <a:avLst/>
          </a:prstGeom>
          <a:noFill/>
        </p:spPr>
        <p:txBody>
          <a:bodyPr wrap="square" rtlCol="0">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Da je naš pogled usmjeren prema kameri kako bismo što bolje privukli pozornost primatelja.</a:t>
            </a:r>
            <a:endParaRPr lang="es-ES" sz="2400" dirty="0">
              <a:effectLst/>
              <a:ea typeface="Times New Roman" panose="02020603050405020304" pitchFamily="18" charset="0"/>
            </a:endParaRPr>
          </a:p>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Vodite računa o govoru tijela, kao što smo spomenuli, ključno je prenijeti poruku koju želimo. Preporuča se odabrati srednji snimak, na kojem se vide lice i ruke.</a:t>
            </a:r>
            <a:endParaRPr lang="es-ES" sz="2400" dirty="0">
              <a:effectLst/>
              <a:ea typeface="Times New Roman" panose="02020603050405020304" pitchFamily="18" charset="0"/>
            </a:endParaRPr>
          </a:p>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Odaberite prostor ili pozadinu koja ne odvlači pozornost primatelja, a koja odaje profesionalnost. </a:t>
            </a:r>
          </a:p>
          <a:p>
            <a:pPr lvl="1" algn="l" rtl="0" fontAlgn="base">
              <a:lnSpc>
                <a:spcPct val="150000"/>
              </a:lnSpc>
            </a:pPr>
            <a:endParaRPr lang="en-GB" sz="2400" dirty="0">
              <a:solidFill>
                <a:srgbClr val="243255"/>
              </a:solidFill>
              <a:effectLst/>
              <a:ea typeface="Times New Roman" panose="02020603050405020304" pitchFamily="18" charset="0"/>
            </a:endParaRPr>
          </a:p>
          <a:p>
            <a:pPr lvl="0" algn="l" rtl="0" fontAlgn="base">
              <a:lnSpc>
                <a:spcPct val="150000"/>
              </a:lnSpc>
            </a:pP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B864F426-1A0E-41A0-9669-5D9F35C8B761}"/>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grpSp>
        <p:nvGrpSpPr>
          <p:cNvPr id="5" name="Grupo 4">
            <a:extLst>
              <a:ext uri="{FF2B5EF4-FFF2-40B4-BE49-F238E27FC236}">
                <a16:creationId xmlns:a16="http://schemas.microsoft.com/office/drawing/2014/main" id="{875A56F5-47A5-4F1F-803F-8316987105CF}"/>
              </a:ext>
            </a:extLst>
          </p:cNvPr>
          <p:cNvGrpSpPr/>
          <p:nvPr/>
        </p:nvGrpSpPr>
        <p:grpSpPr>
          <a:xfrm>
            <a:off x="1405050" y="2009212"/>
            <a:ext cx="10813474" cy="710773"/>
            <a:chOff x="2995179" y="6105357"/>
            <a:chExt cx="6758421" cy="710773"/>
          </a:xfrm>
        </p:grpSpPr>
        <p:sp>
          <p:nvSpPr>
            <p:cNvPr id="6" name="Rectángulo 5">
              <a:extLst>
                <a:ext uri="{FF2B5EF4-FFF2-40B4-BE49-F238E27FC236}">
                  <a16:creationId xmlns:a16="http://schemas.microsoft.com/office/drawing/2014/main" id="{47E68CCB-5CF7-44C0-8B11-B932D93353DA}"/>
                </a:ext>
              </a:extLst>
            </p:cNvPr>
            <p:cNvSpPr/>
            <p:nvPr/>
          </p:nvSpPr>
          <p:spPr>
            <a:xfrm>
              <a:off x="2995179" y="6496445"/>
              <a:ext cx="6706467" cy="30103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46F6E55-6986-413D-9B91-4E44A747C183}"/>
                </a:ext>
              </a:extLst>
            </p:cNvPr>
            <p:cNvSpPr/>
            <p:nvPr/>
          </p:nvSpPr>
          <p:spPr>
            <a:xfrm>
              <a:off x="3352800" y="6105357"/>
              <a:ext cx="6400800" cy="710773"/>
            </a:xfrm>
            <a:custGeom>
              <a:avLst/>
              <a:gdLst>
                <a:gd name="connsiteX0" fmla="*/ 0 w 6400800"/>
                <a:gd name="connsiteY0" fmla="*/ 68881 h 413280"/>
                <a:gd name="connsiteX1" fmla="*/ 68881 w 6400800"/>
                <a:gd name="connsiteY1" fmla="*/ 0 h 413280"/>
                <a:gd name="connsiteX2" fmla="*/ 6331919 w 6400800"/>
                <a:gd name="connsiteY2" fmla="*/ 0 h 413280"/>
                <a:gd name="connsiteX3" fmla="*/ 6400800 w 6400800"/>
                <a:gd name="connsiteY3" fmla="*/ 68881 h 413280"/>
                <a:gd name="connsiteX4" fmla="*/ 6400800 w 6400800"/>
                <a:gd name="connsiteY4" fmla="*/ 344399 h 413280"/>
                <a:gd name="connsiteX5" fmla="*/ 6331919 w 6400800"/>
                <a:gd name="connsiteY5" fmla="*/ 413280 h 413280"/>
                <a:gd name="connsiteX6" fmla="*/ 68881 w 6400800"/>
                <a:gd name="connsiteY6" fmla="*/ 413280 h 413280"/>
                <a:gd name="connsiteX7" fmla="*/ 0 w 6400800"/>
                <a:gd name="connsiteY7" fmla="*/ 344399 h 413280"/>
                <a:gd name="connsiteX8" fmla="*/ 0 w 6400800"/>
                <a:gd name="connsiteY8" fmla="*/ 68881 h 4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413280">
                  <a:moveTo>
                    <a:pt x="0" y="68881"/>
                  </a:moveTo>
                  <a:cubicBezTo>
                    <a:pt x="0" y="30839"/>
                    <a:pt x="30839" y="0"/>
                    <a:pt x="68881" y="0"/>
                  </a:cubicBezTo>
                  <a:lnTo>
                    <a:pt x="6331919" y="0"/>
                  </a:lnTo>
                  <a:cubicBezTo>
                    <a:pt x="6369961" y="0"/>
                    <a:pt x="6400800" y="30839"/>
                    <a:pt x="6400800" y="68881"/>
                  </a:cubicBezTo>
                  <a:lnTo>
                    <a:pt x="6400800" y="344399"/>
                  </a:lnTo>
                  <a:cubicBezTo>
                    <a:pt x="6400800" y="382441"/>
                    <a:pt x="6369961" y="413280"/>
                    <a:pt x="6331919" y="413280"/>
                  </a:cubicBezTo>
                  <a:lnTo>
                    <a:pt x="68881" y="413280"/>
                  </a:lnTo>
                  <a:cubicBezTo>
                    <a:pt x="30839" y="413280"/>
                    <a:pt x="0" y="382441"/>
                    <a:pt x="0" y="344399"/>
                  </a:cubicBezTo>
                  <a:lnTo>
                    <a:pt x="0" y="6888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2110" tIns="20175" rIns="262110" bIns="20175" numCol="1" spcCol="1270" anchor="ctr" anchorCtr="0">
              <a:noAutofit/>
            </a:bodyPr>
            <a:lstStyle/>
            <a:p>
              <a:pPr marL="0" lvl="0" indent="0" algn="l" defTabSz="622300" rtl="0">
                <a:lnSpc>
                  <a:spcPct val="90000"/>
                </a:lnSpc>
                <a:spcBef>
                  <a:spcPct val="0"/>
                </a:spcBef>
                <a:spcAft>
                  <a:spcPct val="35000"/>
                </a:spcAft>
                <a:buNone/>
              </a:pPr>
              <a:r>
                <a:rPr lang="en-GB" sz="2400" kern="1200" dirty="0"/>
                <a:t>• </a:t>
              </a:r>
              <a:r>
                <a:rPr lang="en-GB" sz="2400" kern="1200" dirty="0" err="1"/>
                <a:t>Prilikom</a:t>
              </a:r>
              <a:r>
                <a:rPr lang="en-GB" sz="2400" kern="1200" dirty="0"/>
                <a:t> </a:t>
              </a:r>
              <a:r>
                <a:rPr lang="en-GB" sz="2400" kern="1200" dirty="0" err="1"/>
                <a:t>izvođenja</a:t>
              </a:r>
              <a:r>
                <a:rPr lang="en-GB" sz="2400" kern="1200" dirty="0"/>
                <a:t> videokonferencija također je važno uzeti u obzir:</a:t>
              </a:r>
              <a:endParaRPr lang="es-ES" sz="2400" kern="1200" dirty="0"/>
            </a:p>
          </p:txBody>
        </p:sp>
      </p:grpSp>
    </p:spTree>
    <p:extLst>
      <p:ext uri="{BB962C8B-B14F-4D97-AF65-F5344CB8AC3E}">
        <p14:creationId xmlns:p14="http://schemas.microsoft.com/office/powerpoint/2010/main" val="254254531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03564" y="1714500"/>
            <a:ext cx="12344400" cy="2805063"/>
          </a:xfrm>
          <a:prstGeom prst="rect">
            <a:avLst/>
          </a:prstGeom>
          <a:noFill/>
        </p:spPr>
        <p:txBody>
          <a:bodyPr wrap="square" rtlCol="0">
            <a:spAutoFit/>
          </a:bodyPr>
          <a:lstStyle/>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Dobra rasvjeta je također ključna da ne izgubite pažnju prijamnika.</a:t>
            </a:r>
            <a:endParaRPr lang="es-ES" sz="2400" dirty="0">
              <a:effectLst/>
              <a:ea typeface="Times New Roman" panose="02020603050405020304" pitchFamily="18" charset="0"/>
            </a:endParaRPr>
          </a:p>
          <a:p>
            <a:pPr marL="800100" lvl="1" indent="-342900" algn="l" rtl="0"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Vodite računa o svojoj digitalnoj slici. Digitalna prisutnost je postala jednako važna kao i prisutnost licem u lice. Preporuča se, primjerice, da se tijekom videopoziva odjenete udobno i profesionalno. Uzmite u obzir da je vaš imidž u skladu s vašim profesionalnim učinkom, vašim ciljevima i dojmom koji želite ostaviti.</a:t>
            </a:r>
          </a:p>
        </p:txBody>
      </p:sp>
      <p:sp>
        <p:nvSpPr>
          <p:cNvPr id="9" name="object 3">
            <a:extLst>
              <a:ext uri="{FF2B5EF4-FFF2-40B4-BE49-F238E27FC236}">
                <a16:creationId xmlns:a16="http://schemas.microsoft.com/office/drawing/2014/main" id="{94DFA8CE-50AB-4C7A-B9A6-02B833271F98}"/>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54EB6493-7AD9-4B10-9353-0371CD3FAD3B}"/>
              </a:ext>
            </a:extLst>
          </p:cNvPr>
          <p:cNvSpPr txBox="1"/>
          <p:nvPr/>
        </p:nvSpPr>
        <p:spPr>
          <a:xfrm>
            <a:off x="903420" y="5269163"/>
            <a:ext cx="12244544" cy="1200329"/>
          </a:xfrm>
          <a:prstGeom prst="rect">
            <a:avLst/>
          </a:prstGeom>
          <a:noFill/>
        </p:spPr>
        <p:txBody>
          <a:bodyPr wrap="square">
            <a:spAutoFit/>
          </a:bodyPr>
          <a:lstStyle/>
          <a:p>
            <a:pPr algn="l" rtl="0" fontAlgn="base"/>
            <a:r>
              <a:rPr lang="en-GB" sz="2400" dirty="0">
                <a:solidFill>
                  <a:srgbClr val="243255"/>
                </a:solidFill>
                <a:effectLst/>
                <a:ea typeface="Times New Roman" panose="02020603050405020304" pitchFamily="18" charset="0"/>
              </a:rPr>
              <a:t>Digitalni alati također su dizajnirani da vam pomognu u ove svrhe. Radite na svojim komunikacijskim vještinama na dnevnoj bazi i vidjet ćete poboljšanja u timskom radu, koordinaciji i razumijevanju s ljudima oko vas.</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28888757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1397000"/>
          </a:xfrm>
        </p:spPr>
        <p:txBody>
          <a:bodyPr vert="horz" wrap="square" lIns="0" tIns="12700" rIns="0" bIns="0" rtlCol="0">
            <a:spAutoFit/>
          </a:bodyPr>
          <a:lstStyle/>
          <a:p>
            <a:r>
              <a:rPr lang="es-ES" dirty="0" err="1"/>
              <a:t>Hvala</a:t>
            </a:r>
            <a:r>
              <a:rPr lang="es-ES" dirty="0"/>
              <a:t>!</a:t>
            </a:r>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lgn="l" rtl="0">
              <a:spcBef>
                <a:spcPts val="100"/>
              </a:spcBef>
            </a:pPr>
            <a:r>
              <a:rPr lang="es-ES" sz="4800" dirty="0">
                <a:solidFill>
                  <a:srgbClr val="E12227"/>
                </a:solidFill>
              </a:rPr>
              <a:t>KAZALO</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object 6">
            <a:extLst>
              <a:ext uri="{FF2B5EF4-FFF2-40B4-BE49-F238E27FC236}">
                <a16:creationId xmlns:a16="http://schemas.microsoft.com/office/drawing/2014/main" id="{E3AE9101-FC9B-450C-BE24-88DF5DB061BC}"/>
              </a:ext>
            </a:extLst>
          </p:cNvPr>
          <p:cNvSpPr/>
          <p:nvPr/>
        </p:nvSpPr>
        <p:spPr>
          <a:xfrm>
            <a:off x="1467368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9861077"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5602459"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1637071"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id="{FC0B86D3-10E4-4A4E-B970-B4043839F4DF}"/>
              </a:ext>
            </a:extLst>
          </p:cNvPr>
          <p:cNvGrpSpPr/>
          <p:nvPr/>
        </p:nvGrpSpPr>
        <p:grpSpPr>
          <a:xfrm>
            <a:off x="1388220" y="3371501"/>
            <a:ext cx="2300260" cy="2202886"/>
            <a:chOff x="1704484" y="1766707"/>
            <a:chExt cx="1486080" cy="2202886"/>
          </a:xfrm>
        </p:grpSpPr>
        <p:sp>
          <p:nvSpPr>
            <p:cNvPr id="47" name="TextBox 33">
              <a:extLst>
                <a:ext uri="{FF2B5EF4-FFF2-40B4-BE49-F238E27FC236}">
                  <a16:creationId xmlns:a16="http://schemas.microsoft.com/office/drawing/2014/main" id="{611F3A84-94C4-48B0-AA6E-E346E1BF6A5A}"/>
                </a:ext>
              </a:extLst>
            </p:cNvPr>
            <p:cNvSpPr txBox="1"/>
            <p:nvPr/>
          </p:nvSpPr>
          <p:spPr>
            <a:xfrm>
              <a:off x="1713697" y="2030601"/>
              <a:ext cx="1476867" cy="1938992"/>
            </a:xfrm>
            <a:prstGeom prst="rect">
              <a:avLst/>
            </a:prstGeom>
            <a:noFill/>
          </p:spPr>
          <p:txBody>
            <a:bodyPr wrap="square" rtlCol="0">
              <a:spAutoFit/>
            </a:bodyPr>
            <a:lstStyle/>
            <a:p>
              <a:pPr lvl="0" algn="l" rtl="0" fontAlgn="base"/>
              <a:endParaRPr lang="en-US" sz="2400" dirty="0">
                <a:solidFill>
                  <a:srgbClr val="243255"/>
                </a:solidFill>
                <a:cs typeface="Arial" pitchFamily="34" charset="0"/>
              </a:endParaRPr>
            </a:p>
            <a:p>
              <a:pPr lvl="0" algn="l" rtl="0" fontAlgn="base"/>
              <a:r>
                <a:rPr lang="en-GB" sz="2400" b="1" dirty="0">
                  <a:solidFill>
                    <a:srgbClr val="243255"/>
                  </a:solidFill>
                  <a:effectLst/>
                  <a:latin typeface="Calibri" panose="020F0502020204030204" pitchFamily="34" charset="0"/>
                  <a:ea typeface="Times New Roman" panose="02020603050405020304" pitchFamily="18" charset="0"/>
                </a:rPr>
                <a:t>Učinkovita komunikacija u digitalnom okruženju.</a:t>
              </a:r>
              <a:endParaRPr lang="es-ES" sz="2400" dirty="0">
                <a:effectLst/>
                <a:latin typeface="Times New Roman" panose="02020603050405020304" pitchFamily="18" charset="0"/>
                <a:ea typeface="Times New Roman" panose="02020603050405020304" pitchFamily="18" charset="0"/>
              </a:endParaRPr>
            </a:p>
          </p:txBody>
        </p:sp>
        <p:sp>
          <p:nvSpPr>
            <p:cNvPr id="48" name="TextBox 34">
              <a:extLst>
                <a:ext uri="{FF2B5EF4-FFF2-40B4-BE49-F238E27FC236}">
                  <a16:creationId xmlns:a16="http://schemas.microsoft.com/office/drawing/2014/main" id="{9A4BBE72-BFEB-4C72-9760-B722279C9CA7}"/>
                </a:ext>
              </a:extLst>
            </p:cNvPr>
            <p:cNvSpPr txBox="1"/>
            <p:nvPr/>
          </p:nvSpPr>
          <p:spPr>
            <a:xfrm>
              <a:off x="1704484" y="1766707"/>
              <a:ext cx="1023846" cy="523220"/>
            </a:xfrm>
            <a:prstGeom prst="rect">
              <a:avLst/>
            </a:prstGeom>
            <a:noFill/>
          </p:spPr>
          <p:txBody>
            <a:bodyPr wrap="square" lIns="108000" rIns="108000" rtlCol="0">
              <a:spAutoFit/>
            </a:bodyPr>
            <a:lstStyle/>
            <a:p>
              <a:pPr algn="l" rtl="0"/>
              <a:r>
                <a:rPr lang="en-US" altLang="ko-KR" sz="2800" b="1" dirty="0">
                  <a:solidFill>
                    <a:srgbClr val="243255"/>
                  </a:solidFill>
                  <a:cs typeface="Arial" pitchFamily="34" charset="0"/>
                </a:rPr>
                <a:t>Tečaj 1</a:t>
              </a:r>
              <a:endParaRPr lang="ko-KR" altLang="en-US" sz="2800" b="1" dirty="0">
                <a:solidFill>
                  <a:srgbClr val="243255"/>
                </a:solidFill>
                <a:cs typeface="Arial" pitchFamily="34" charset="0"/>
              </a:endParaRPr>
            </a:p>
          </p:txBody>
        </p:sp>
      </p:grpSp>
      <p:grpSp>
        <p:nvGrpSpPr>
          <p:cNvPr id="49" name="Group 85">
            <a:extLst>
              <a:ext uri="{FF2B5EF4-FFF2-40B4-BE49-F238E27FC236}">
                <a16:creationId xmlns:a16="http://schemas.microsoft.com/office/drawing/2014/main" id="{AED96A6A-A82E-4DE9-BE65-0BFED9971E65}"/>
              </a:ext>
            </a:extLst>
          </p:cNvPr>
          <p:cNvGrpSpPr/>
          <p:nvPr/>
        </p:nvGrpSpPr>
        <p:grpSpPr>
          <a:xfrm>
            <a:off x="4952998" y="3371501"/>
            <a:ext cx="2819403" cy="2643642"/>
            <a:chOff x="1417108" y="1766707"/>
            <a:chExt cx="1821471" cy="2643642"/>
          </a:xfrm>
        </p:grpSpPr>
        <p:sp>
          <p:nvSpPr>
            <p:cNvPr id="50" name="TextBox 37">
              <a:extLst>
                <a:ext uri="{FF2B5EF4-FFF2-40B4-BE49-F238E27FC236}">
                  <a16:creationId xmlns:a16="http://schemas.microsoft.com/office/drawing/2014/main" id="{260397A8-85F6-4ABA-95FC-3C9E9A075CB3}"/>
                </a:ext>
              </a:extLst>
            </p:cNvPr>
            <p:cNvSpPr txBox="1"/>
            <p:nvPr/>
          </p:nvSpPr>
          <p:spPr>
            <a:xfrm>
              <a:off x="1417108" y="2102025"/>
              <a:ext cx="1821471" cy="2308324"/>
            </a:xfrm>
            <a:prstGeom prst="rect">
              <a:avLst/>
            </a:prstGeom>
            <a:noFill/>
          </p:spPr>
          <p:txBody>
            <a:bodyPr wrap="square" rtlCol="0">
              <a:spAutoFit/>
            </a:bodyPr>
            <a:lstStyle/>
            <a:p>
              <a:pPr algn="l" rtl="0"/>
              <a:endParaRPr lang="en-US" altLang="ko-KR" sz="2400" dirty="0">
                <a:solidFill>
                  <a:srgbClr val="243255"/>
                </a:solidFill>
                <a:cs typeface="Arial" pitchFamily="34" charset="0"/>
              </a:endParaRPr>
            </a:p>
            <a:p>
              <a:pPr lvl="1" algn="l" rtl="0" fontAlgn="base"/>
              <a:r>
                <a:rPr lang="en-GB" sz="2400" b="1" dirty="0">
                  <a:solidFill>
                    <a:srgbClr val="243255"/>
                  </a:solidFill>
                  <a:effectLst/>
                  <a:latin typeface="Calibri" panose="020F0502020204030204" pitchFamily="34" charset="0"/>
                  <a:ea typeface="Times New Roman" panose="02020603050405020304" pitchFamily="18" charset="0"/>
                </a:rPr>
                <a:t>Komunikacija u digitalnom okruženju. Nova komunikacija.</a:t>
              </a:r>
              <a:endParaRPr lang="es-ES" sz="2400" dirty="0">
                <a:effectLst/>
                <a:latin typeface="Times New Roman" panose="02020603050405020304" pitchFamily="18" charset="0"/>
                <a:ea typeface="Times New Roman" panose="02020603050405020304" pitchFamily="18" charset="0"/>
              </a:endParaRPr>
            </a:p>
          </p:txBody>
        </p:sp>
        <p:sp>
          <p:nvSpPr>
            <p:cNvPr id="51" name="TextBox 38">
              <a:extLst>
                <a:ext uri="{FF2B5EF4-FFF2-40B4-BE49-F238E27FC236}">
                  <a16:creationId xmlns:a16="http://schemas.microsoft.com/office/drawing/2014/main" id="{9456F793-01BD-4953-A99E-8176A0EDB3AA}"/>
                </a:ext>
              </a:extLst>
            </p:cNvPr>
            <p:cNvSpPr txBox="1"/>
            <p:nvPr/>
          </p:nvSpPr>
          <p:spPr>
            <a:xfrm>
              <a:off x="1704484" y="1766707"/>
              <a:ext cx="1023846" cy="523220"/>
            </a:xfrm>
            <a:prstGeom prst="rect">
              <a:avLst/>
            </a:prstGeom>
            <a:noFill/>
          </p:spPr>
          <p:txBody>
            <a:bodyPr wrap="square" lIns="108000" rIns="108000" rtlCol="0">
              <a:spAutoFit/>
            </a:bodyPr>
            <a:lstStyle/>
            <a:p>
              <a:pPr algn="l" rtl="0"/>
              <a:r>
                <a:rPr lang="en-US" altLang="ko-KR" sz="2800" b="1" dirty="0">
                  <a:solidFill>
                    <a:srgbClr val="243255"/>
                  </a:solidFill>
                  <a:cs typeface="Arial" pitchFamily="34" charset="0"/>
                </a:rPr>
                <a:t>Cjelina 1</a:t>
              </a:r>
              <a:endParaRPr lang="ko-KR" altLang="en-US" sz="2800" b="1" dirty="0">
                <a:solidFill>
                  <a:srgbClr val="243255"/>
                </a:solidFill>
                <a:cs typeface="Arial" pitchFamily="34" charset="0"/>
              </a:endParaRPr>
            </a:p>
          </p:txBody>
        </p:sp>
      </p:grpSp>
      <p:grpSp>
        <p:nvGrpSpPr>
          <p:cNvPr id="52" name="Group 90">
            <a:extLst>
              <a:ext uri="{FF2B5EF4-FFF2-40B4-BE49-F238E27FC236}">
                <a16:creationId xmlns:a16="http://schemas.microsoft.com/office/drawing/2014/main" id="{96A9D34C-2DFC-4ABF-9A58-E2D5DAE4839B}"/>
              </a:ext>
            </a:extLst>
          </p:cNvPr>
          <p:cNvGrpSpPr/>
          <p:nvPr/>
        </p:nvGrpSpPr>
        <p:grpSpPr>
          <a:xfrm>
            <a:off x="9273935" y="3371501"/>
            <a:ext cx="2689465" cy="2274310"/>
            <a:chOff x="1427234" y="1766707"/>
            <a:chExt cx="1737525" cy="2274310"/>
          </a:xfrm>
        </p:grpSpPr>
        <p:sp>
          <p:nvSpPr>
            <p:cNvPr id="53" name="TextBox 41">
              <a:extLst>
                <a:ext uri="{FF2B5EF4-FFF2-40B4-BE49-F238E27FC236}">
                  <a16:creationId xmlns:a16="http://schemas.microsoft.com/office/drawing/2014/main" id="{8BD68FBC-44FC-4EFC-A09F-16946911D992}"/>
                </a:ext>
              </a:extLst>
            </p:cNvPr>
            <p:cNvSpPr txBox="1"/>
            <p:nvPr/>
          </p:nvSpPr>
          <p:spPr>
            <a:xfrm>
              <a:off x="1427234" y="2102025"/>
              <a:ext cx="1737525" cy="1938992"/>
            </a:xfrm>
            <a:prstGeom prst="rect">
              <a:avLst/>
            </a:prstGeom>
            <a:noFill/>
          </p:spPr>
          <p:txBody>
            <a:bodyPr wrap="square" rtlCol="0">
              <a:spAutoFit/>
            </a:bodyPr>
            <a:lstStyle/>
            <a:p>
              <a:pPr algn="l" rtl="0"/>
              <a:endParaRPr lang="en-US" altLang="ko-KR" sz="2400" dirty="0">
                <a:solidFill>
                  <a:srgbClr val="243255"/>
                </a:solidFill>
                <a:cs typeface="Arial" pitchFamily="34" charset="0"/>
              </a:endParaRPr>
            </a:p>
            <a:p>
              <a:pPr lvl="1" algn="l" rtl="0" fontAlgn="base"/>
              <a:r>
                <a:rPr lang="en-GB" sz="2400" b="1" dirty="0">
                  <a:solidFill>
                    <a:srgbClr val="243255"/>
                  </a:solidFill>
                  <a:effectLst/>
                  <a:latin typeface="Calibri" panose="020F0502020204030204" pitchFamily="34" charset="0"/>
                  <a:ea typeface="Times New Roman" panose="02020603050405020304" pitchFamily="18" charset="0"/>
                </a:rPr>
                <a:t>Glavni komunikacijski problemi u digitalnoj eri.</a:t>
              </a:r>
              <a:endParaRPr lang="es-ES" sz="2400" dirty="0">
                <a:effectLst/>
                <a:latin typeface="Times New Roman" panose="02020603050405020304" pitchFamily="18" charset="0"/>
                <a:ea typeface="Times New Roman" panose="02020603050405020304" pitchFamily="18" charset="0"/>
              </a:endParaRPr>
            </a:p>
          </p:txBody>
        </p:sp>
        <p:sp>
          <p:nvSpPr>
            <p:cNvPr id="54" name="TextBox 42">
              <a:extLst>
                <a:ext uri="{FF2B5EF4-FFF2-40B4-BE49-F238E27FC236}">
                  <a16:creationId xmlns:a16="http://schemas.microsoft.com/office/drawing/2014/main" id="{B9C5B90D-278A-4F7F-B76A-E666BB41EBA3}"/>
                </a:ext>
              </a:extLst>
            </p:cNvPr>
            <p:cNvSpPr txBox="1"/>
            <p:nvPr/>
          </p:nvSpPr>
          <p:spPr>
            <a:xfrm>
              <a:off x="1704484" y="1766707"/>
              <a:ext cx="1115673" cy="523220"/>
            </a:xfrm>
            <a:prstGeom prst="rect">
              <a:avLst/>
            </a:prstGeom>
            <a:noFill/>
          </p:spPr>
          <p:txBody>
            <a:bodyPr wrap="square" lIns="108000" rIns="108000" rtlCol="0">
              <a:spAutoFit/>
            </a:bodyPr>
            <a:lstStyle/>
            <a:p>
              <a:pPr algn="l" rtl="0"/>
              <a:r>
                <a:rPr lang="en-US" altLang="ko-KR" sz="2800" b="1" dirty="0" err="1">
                  <a:solidFill>
                    <a:srgbClr val="243255"/>
                  </a:solidFill>
                  <a:cs typeface="Arial" pitchFamily="34" charset="0"/>
                </a:rPr>
                <a:t>Jedinica</a:t>
              </a:r>
              <a:r>
                <a:rPr lang="en-US" altLang="ko-KR" sz="2800" b="1" dirty="0">
                  <a:solidFill>
                    <a:srgbClr val="243255"/>
                  </a:solidFill>
                  <a:cs typeface="Arial" pitchFamily="34" charset="0"/>
                </a:rPr>
                <a:t> 2</a:t>
              </a:r>
              <a:endParaRPr lang="ko-KR" altLang="en-US" sz="2800" b="1" dirty="0">
                <a:solidFill>
                  <a:srgbClr val="243255"/>
                </a:solidFill>
                <a:cs typeface="Arial" pitchFamily="34" charset="0"/>
              </a:endParaRPr>
            </a:p>
          </p:txBody>
        </p:sp>
      </p:grpSp>
      <p:grpSp>
        <p:nvGrpSpPr>
          <p:cNvPr id="55" name="Group 95">
            <a:extLst>
              <a:ext uri="{FF2B5EF4-FFF2-40B4-BE49-F238E27FC236}">
                <a16:creationId xmlns:a16="http://schemas.microsoft.com/office/drawing/2014/main" id="{6E2133CD-0FE1-41E7-A5BB-E832142F813B}"/>
              </a:ext>
            </a:extLst>
          </p:cNvPr>
          <p:cNvGrpSpPr/>
          <p:nvPr/>
        </p:nvGrpSpPr>
        <p:grpSpPr>
          <a:xfrm>
            <a:off x="14386874" y="3325334"/>
            <a:ext cx="2689467" cy="2643642"/>
            <a:chOff x="1704483" y="1766707"/>
            <a:chExt cx="1737526" cy="2643642"/>
          </a:xfrm>
        </p:grpSpPr>
        <p:sp>
          <p:nvSpPr>
            <p:cNvPr id="56" name="TextBox 45">
              <a:extLst>
                <a:ext uri="{FF2B5EF4-FFF2-40B4-BE49-F238E27FC236}">
                  <a16:creationId xmlns:a16="http://schemas.microsoft.com/office/drawing/2014/main" id="{0BC45CAB-3677-49A3-AB97-94FFF0DA3D8F}"/>
                </a:ext>
              </a:extLst>
            </p:cNvPr>
            <p:cNvSpPr txBox="1"/>
            <p:nvPr/>
          </p:nvSpPr>
          <p:spPr>
            <a:xfrm>
              <a:off x="1704484" y="2102025"/>
              <a:ext cx="1737525" cy="2308324"/>
            </a:xfrm>
            <a:prstGeom prst="rect">
              <a:avLst/>
            </a:prstGeom>
            <a:noFill/>
          </p:spPr>
          <p:txBody>
            <a:bodyPr wrap="square" rtlCol="0">
              <a:spAutoFit/>
            </a:bodyPr>
            <a:lstStyle/>
            <a:p>
              <a:pPr algn="l" rtl="0"/>
              <a:endParaRPr lang="en-US" altLang="ko-KR" sz="2400" dirty="0">
                <a:solidFill>
                  <a:srgbClr val="243255"/>
                </a:solidFill>
                <a:cs typeface="Arial" pitchFamily="34" charset="0"/>
              </a:endParaRPr>
            </a:p>
            <a:p>
              <a:pPr algn="l" rtl="0"/>
              <a:r>
                <a:rPr lang="en-GB" sz="2400" b="1" dirty="0">
                  <a:solidFill>
                    <a:srgbClr val="243255"/>
                  </a:solidFill>
                  <a:effectLst/>
                  <a:latin typeface="Calibri" panose="020F0502020204030204" pitchFamily="34" charset="0"/>
                  <a:ea typeface="Times New Roman" panose="02020603050405020304" pitchFamily="18" charset="0"/>
                </a:rPr>
                <a:t>Jačanje vaših komunikacijskih vještina u digitalnom okruženju. Praktični vodič.</a:t>
              </a:r>
              <a:endParaRPr lang="en-US" altLang="ko-KR" sz="2800" dirty="0">
                <a:cs typeface="Arial" pitchFamily="34" charset="0"/>
              </a:endParaRPr>
            </a:p>
          </p:txBody>
        </p:sp>
        <p:sp>
          <p:nvSpPr>
            <p:cNvPr id="57" name="TextBox 46">
              <a:extLst>
                <a:ext uri="{FF2B5EF4-FFF2-40B4-BE49-F238E27FC236}">
                  <a16:creationId xmlns:a16="http://schemas.microsoft.com/office/drawing/2014/main" id="{6DB4FEBA-34E0-4265-AA78-301F92167A2F}"/>
                </a:ext>
              </a:extLst>
            </p:cNvPr>
            <p:cNvSpPr txBox="1"/>
            <p:nvPr/>
          </p:nvSpPr>
          <p:spPr>
            <a:xfrm>
              <a:off x="1704483" y="1766707"/>
              <a:ext cx="1289594" cy="523220"/>
            </a:xfrm>
            <a:prstGeom prst="rect">
              <a:avLst/>
            </a:prstGeom>
            <a:noFill/>
          </p:spPr>
          <p:txBody>
            <a:bodyPr wrap="square" lIns="108000" rIns="108000" rtlCol="0">
              <a:spAutoFit/>
            </a:bodyPr>
            <a:lstStyle/>
            <a:p>
              <a:pPr algn="l" rtl="0"/>
              <a:r>
                <a:rPr lang="en-US" altLang="ko-KR" sz="2800" b="1" dirty="0">
                  <a:solidFill>
                    <a:srgbClr val="243255"/>
                  </a:solidFill>
                  <a:cs typeface="Arial" pitchFamily="34" charset="0"/>
                </a:rPr>
                <a:t>Jedinica 3</a:t>
              </a:r>
              <a:endParaRPr lang="ko-KR" altLang="en-US" sz="2800" b="1" dirty="0">
                <a:solidFill>
                  <a:srgbClr val="243255"/>
                </a:solidFill>
                <a:cs typeface="Arial" pitchFamily="34" charset="0"/>
              </a:endParaRPr>
            </a:p>
          </p:txBody>
        </p:sp>
      </p:grpSp>
    </p:spTree>
    <p:extLst>
      <p:ext uri="{BB962C8B-B14F-4D97-AF65-F5344CB8AC3E}">
        <p14:creationId xmlns:p14="http://schemas.microsoft.com/office/powerpoint/2010/main" val="3413360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500" fill="hold"/>
                                        <p:tgtEl>
                                          <p:spTgt spid="27"/>
                                        </p:tgtEl>
                                        <p:attrNameLst>
                                          <p:attrName>ppt_x</p:attrName>
                                        </p:attrNameLst>
                                      </p:cBhvr>
                                      <p:tavLst>
                                        <p:tav tm="0">
                                          <p:val>
                                            <p:strVal val="#ppt_x"/>
                                          </p:val>
                                        </p:tav>
                                        <p:tav tm="100000">
                                          <p:val>
                                            <p:strVal val="#ppt_x"/>
                                          </p:val>
                                        </p:tav>
                                      </p:tavLst>
                                    </p:anim>
                                    <p:anim calcmode="lin" valueType="num">
                                      <p:cBhvr additive="base">
                                        <p:cTn id="21" dur="500" fill="hold"/>
                                        <p:tgtEl>
                                          <p:spTgt spid="27"/>
                                        </p:tgtEl>
                                        <p:attrNameLst>
                                          <p:attrName>ppt_y</p:attrName>
                                        </p:attrNameLst>
                                      </p:cBhvr>
                                      <p:tavLst>
                                        <p:tav tm="0">
                                          <p:val>
                                            <p:strVal val="1+#ppt_h/2"/>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10"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1+#ppt_h/2"/>
                                          </p:val>
                                        </p:tav>
                                        <p:tav tm="100000">
                                          <p:val>
                                            <p:strVal val="#ppt_y"/>
                                          </p:val>
                                        </p:tav>
                                      </p:tavLst>
                                    </p:anim>
                                  </p:childTnLst>
                                </p:cTn>
                              </p:par>
                              <p:par>
                                <p:cTn id="38" presetID="10" presetClass="entr" presetSubtype="0" fill="hold" nodeType="with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2" presetClass="entr" presetSubtype="4"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par>
                                <p:cTn id="45" presetID="10" presetClass="entr" presetSubtype="0" fill="hold"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22" grpId="0" animBg="1"/>
      <p:bldP spid="23" grpId="0" animBg="1"/>
      <p:bldP spid="24" grpId="0" animBg="1"/>
      <p:bldP spid="25"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B9F19B6-9BAF-4C74-9674-6BB296FB1D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1200" y="5104186"/>
            <a:ext cx="6095101" cy="348529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Cjelina 1</a:t>
            </a:r>
          </a:p>
        </p:txBody>
      </p:sp>
      <p:sp>
        <p:nvSpPr>
          <p:cNvPr id="5" name="object 3">
            <a:extLst>
              <a:ext uri="{FF2B5EF4-FFF2-40B4-BE49-F238E27FC236}">
                <a16:creationId xmlns:a16="http://schemas.microsoft.com/office/drawing/2014/main" id="{0409B19A-6693-43E7-B35B-C85E49857B17}"/>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4" y="2408778"/>
            <a:ext cx="16511745" cy="3046988"/>
          </a:xfrm>
          <a:prstGeom prst="rect">
            <a:avLst/>
          </a:prstGeom>
          <a:noFill/>
        </p:spPr>
        <p:txBody>
          <a:bodyPr wrap="square" rtlCol="0">
            <a:spAutoFit/>
          </a:bodyPr>
          <a:lstStyle/>
          <a:p>
            <a:pPr algn="l" rtl="0" fontAlgn="base"/>
            <a:r>
              <a:rPr lang="en-GB" sz="2400" dirty="0">
                <a:solidFill>
                  <a:srgbClr val="243255"/>
                </a:solidFill>
                <a:effectLst/>
                <a:ea typeface="Times New Roman" panose="02020603050405020304" pitchFamily="18" charset="0"/>
              </a:rPr>
              <a:t>Širenje korištenja interneta u posljednjih nekoliko desetljeća donijelo je duboke promjene u načinu na koji komuniciramo.</a:t>
            </a:r>
          </a:p>
          <a:p>
            <a:pPr algn="l" rtl="0" fontAlgn="base"/>
            <a:endParaRPr lang="en-GB" sz="2400" dirty="0">
              <a:solidFill>
                <a:srgbClr val="243255"/>
              </a:solidFill>
              <a:ea typeface="Times New Roman" panose="02020603050405020304" pitchFamily="18" charset="0"/>
            </a:endParaRPr>
          </a:p>
          <a:p>
            <a:pPr algn="l" rtl="0" fontAlgn="base"/>
            <a:r>
              <a:rPr lang="en-GB" sz="2400" dirty="0">
                <a:solidFill>
                  <a:srgbClr val="243255"/>
                </a:solidFill>
                <a:effectLst/>
                <a:ea typeface="Times New Roman" panose="02020603050405020304" pitchFamily="18" charset="0"/>
              </a:rPr>
              <a:t>Većina nas možda već zna da je digitalna komunikacija svaka vrsta komunikacije koja se temelji na korištenju tehnologije. Postoji mnogo kanala i oblika digitalne komunikacije. Na radnom mjestu, na što ćemo se usredotočiti u ovom modulu, može se, između ostalog, kretati od slanja e-pošte, razgovora u chatu sa svojim radnim timom ili online profesionalnog sastanka putem neke platforme.</a:t>
            </a:r>
          </a:p>
          <a:p>
            <a:pPr algn="l" rtl="0" fontAlgn="base"/>
            <a:endParaRPr lang="en-GB" sz="2400" dirty="0">
              <a:solidFill>
                <a:srgbClr val="243255"/>
              </a:solidFill>
              <a:effectLst/>
              <a:ea typeface="Times New Roman" panose="02020603050405020304" pitchFamily="18" charset="0"/>
            </a:endParaRPr>
          </a:p>
          <a:p>
            <a:pPr algn="l" rtl="0" fontAlgn="base"/>
            <a:r>
              <a:rPr lang="en-GB" sz="2400" b="1" dirty="0">
                <a:solidFill>
                  <a:srgbClr val="243255"/>
                </a:solidFill>
                <a:effectLst/>
                <a:ea typeface="Times New Roman" panose="02020603050405020304" pitchFamily="18" charset="0"/>
              </a:rPr>
              <a:t>No, znamo li kako imati učinkovitu digitalnu komunikaciju na radnom mjestu i kako iz nje izvući maksimum?</a:t>
            </a:r>
            <a:endParaRPr lang="es-ES" sz="2400" b="1" dirty="0">
              <a:effectLst/>
              <a:ea typeface="Times New Roman" panose="02020603050405020304" pitchFamily="18" charset="0"/>
            </a:endParaRPr>
          </a:p>
        </p:txBody>
      </p:sp>
      <p:sp>
        <p:nvSpPr>
          <p:cNvPr id="11" name="TextBox 5">
            <a:extLst>
              <a:ext uri="{FF2B5EF4-FFF2-40B4-BE49-F238E27FC236}">
                <a16:creationId xmlns:a16="http://schemas.microsoft.com/office/drawing/2014/main" id="{6DB2408F-C8E3-481B-BEFD-24DB75CA61AF}"/>
              </a:ext>
            </a:extLst>
          </p:cNvPr>
          <p:cNvSpPr txBox="1"/>
          <p:nvPr/>
        </p:nvSpPr>
        <p:spPr>
          <a:xfrm>
            <a:off x="903420" y="1697524"/>
            <a:ext cx="17902214" cy="584775"/>
          </a:xfrm>
          <a:prstGeom prst="rect">
            <a:avLst/>
          </a:prstGeom>
          <a:noFill/>
        </p:spPr>
        <p:txBody>
          <a:bodyPr wrap="square" rtlCol="0" anchor="ctr">
            <a:spAutoFit/>
          </a:bodyPr>
          <a:lstStyle/>
          <a:p>
            <a:pPr algn="l" rtl="0" fontAlgn="base"/>
            <a:r>
              <a:rPr lang="en-GB" sz="3200" b="1" dirty="0">
                <a:solidFill>
                  <a:srgbClr val="243255"/>
                </a:solidFill>
                <a:effectLst/>
                <a:latin typeface="Calibri" panose="020F0502020204030204" pitchFamily="34" charset="0"/>
                <a:ea typeface="Times New Roman" panose="02020603050405020304" pitchFamily="18" charset="0"/>
              </a:rPr>
              <a:t>Komunikacija u digitalnom okruženju. Nova komunikacija.</a:t>
            </a:r>
            <a:endParaRPr lang="es-ES" sz="3200" dirty="0">
              <a:effectLst/>
              <a:latin typeface="Times New Roman" panose="02020603050405020304" pitchFamily="18" charset="0"/>
              <a:ea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Cjelina 1</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96493" y="2204257"/>
            <a:ext cx="10494818" cy="3046988"/>
          </a:xfrm>
          <a:prstGeom prst="rect">
            <a:avLst/>
          </a:prstGeom>
          <a:noFill/>
        </p:spPr>
        <p:txBody>
          <a:bodyPr wrap="square" rtlCol="0">
            <a:spAutoFit/>
          </a:bodyPr>
          <a:lstStyle/>
          <a:p>
            <a:pPr algn="l" rtl="0" fontAlgn="base"/>
            <a:r>
              <a:rPr lang="en-GB" sz="2400" dirty="0">
                <a:solidFill>
                  <a:srgbClr val="243255"/>
                </a:solidFill>
                <a:effectLst/>
                <a:ea typeface="Times New Roman" panose="02020603050405020304" pitchFamily="18" charset="0"/>
              </a:rPr>
              <a:t>U ovom modulu ćemo se usredotočiti na to kako poboljšati digitalnu komunikaciju, a time i koordinaciju s drugima, razvijanjem potrebnih vještina koje će pomoći pokretanju učinkovite digitalne komunikacije u radnom okruženju.</a:t>
            </a:r>
            <a:endParaRPr lang="es-ES" sz="2400" dirty="0">
              <a:effectLst/>
              <a:ea typeface="Times New Roman" panose="02020603050405020304" pitchFamily="18" charset="0"/>
            </a:endParaRPr>
          </a:p>
          <a:p>
            <a:pPr algn="l" rtl="0" fontAlgn="base"/>
            <a:endParaRPr lang="en-GB" sz="2400" dirty="0">
              <a:solidFill>
                <a:srgbClr val="243255"/>
              </a:solidFill>
              <a:effectLst/>
              <a:ea typeface="Times New Roman" panose="02020603050405020304" pitchFamily="18" charset="0"/>
            </a:endParaRPr>
          </a:p>
          <a:p>
            <a:pPr algn="l" rtl="0" fontAlgn="base"/>
            <a:r>
              <a:rPr lang="en-GB" sz="2400" dirty="0">
                <a:solidFill>
                  <a:srgbClr val="243255"/>
                </a:solidFill>
                <a:effectLst/>
                <a:ea typeface="Times New Roman" panose="02020603050405020304" pitchFamily="18" charset="0"/>
              </a:rPr>
              <a:t>Trenutačno, nakon krize COVID-19, ubrzali su se procesi digitalizacije tvrtki, što je dovelo do uspostavljanja novih metodologija rada na daljinu, obuhvaćenih novim pojmom Pametan rad, u kojem radni timovi postaju virtualni. </a:t>
            </a:r>
          </a:p>
        </p:txBody>
      </p:sp>
      <p:sp>
        <p:nvSpPr>
          <p:cNvPr id="12" name="object 3">
            <a:extLst>
              <a:ext uri="{FF2B5EF4-FFF2-40B4-BE49-F238E27FC236}">
                <a16:creationId xmlns:a16="http://schemas.microsoft.com/office/drawing/2014/main" id="{446120C7-B0A5-4FB5-B748-C44D2DF196B2}"/>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pic>
        <p:nvPicPr>
          <p:cNvPr id="5" name="Imagen 4">
            <a:extLst>
              <a:ext uri="{FF2B5EF4-FFF2-40B4-BE49-F238E27FC236}">
                <a16:creationId xmlns:a16="http://schemas.microsoft.com/office/drawing/2014/main" id="{C8ABF2C6-31FF-45EF-9233-FC170EB08F3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536555" y="4197940"/>
            <a:ext cx="7315200" cy="38385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Cjelina 1</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2" name="CuadroTexto 11">
            <a:extLst>
              <a:ext uri="{FF2B5EF4-FFF2-40B4-BE49-F238E27FC236}">
                <a16:creationId xmlns:a16="http://schemas.microsoft.com/office/drawing/2014/main" id="{1E76EB74-3D8C-4BCB-92B5-E802F2557140}"/>
              </a:ext>
            </a:extLst>
          </p:cNvPr>
          <p:cNvSpPr txBox="1"/>
          <p:nvPr/>
        </p:nvSpPr>
        <p:spPr>
          <a:xfrm>
            <a:off x="990600" y="1790700"/>
            <a:ext cx="13847618" cy="2308324"/>
          </a:xfrm>
          <a:prstGeom prst="rect">
            <a:avLst/>
          </a:prstGeom>
          <a:noFill/>
        </p:spPr>
        <p:txBody>
          <a:bodyPr wrap="square">
            <a:spAutoFit/>
          </a:bodyPr>
          <a:lstStyle/>
          <a:p>
            <a:pPr algn="l" rtl="0" fontAlgn="base"/>
            <a:r>
              <a:rPr lang="en-GB" sz="2400" dirty="0">
                <a:solidFill>
                  <a:srgbClr val="243255"/>
                </a:solidFill>
                <a:effectLst/>
                <a:ea typeface="Times New Roman" panose="02020603050405020304" pitchFamily="18" charset="0"/>
              </a:rPr>
              <a:t>Stoga treba napomenuti da je ova vrsta digitalne komunikacije danas nova norma, u kojoj uz poznavanje određenih vještina i digitalnih alata, moramo naučiti i kodekse ponašanja komunikacije u postojećem digitalnom okruženju, te raditi na naše meke komunikacijske vještine, za postizanje učinkovite komunikacije koja je temeljna za timski rad i koordinaciju s drugima, profesionalni razvoj pojedinca, kao i za privlačno, produktivno i ugodno radno iskustvo, a zauzvrat se prilagođavamo novim okolnostima i radnih izazova u kojima živimo.</a:t>
            </a:r>
          </a:p>
        </p:txBody>
      </p:sp>
      <p:sp>
        <p:nvSpPr>
          <p:cNvPr id="13" name="object 3">
            <a:extLst>
              <a:ext uri="{FF2B5EF4-FFF2-40B4-BE49-F238E27FC236}">
                <a16:creationId xmlns:a16="http://schemas.microsoft.com/office/drawing/2014/main" id="{BB9878E8-DAD3-4120-993B-71D4CDEA5A84}"/>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9" name="CuadroTexto 8">
            <a:extLst>
              <a:ext uri="{FF2B5EF4-FFF2-40B4-BE49-F238E27FC236}">
                <a16:creationId xmlns:a16="http://schemas.microsoft.com/office/drawing/2014/main" id="{D3856C49-43B7-4D7B-8361-33703AC396FA}"/>
              </a:ext>
            </a:extLst>
          </p:cNvPr>
          <p:cNvSpPr txBox="1"/>
          <p:nvPr/>
        </p:nvSpPr>
        <p:spPr>
          <a:xfrm>
            <a:off x="990600" y="4443207"/>
            <a:ext cx="13847618" cy="3416320"/>
          </a:xfrm>
          <a:prstGeom prst="rect">
            <a:avLst/>
          </a:prstGeom>
          <a:noFill/>
        </p:spPr>
        <p:txBody>
          <a:bodyPr wrap="square">
            <a:spAutoFit/>
          </a:bodyPr>
          <a:lstStyle/>
          <a:p>
            <a:pPr algn="l" rtl="0" fontAlgn="base"/>
            <a:r>
              <a:rPr lang="en-GB" sz="2400" dirty="0">
                <a:solidFill>
                  <a:srgbClr val="243255"/>
                </a:solidFill>
                <a:effectLst/>
                <a:ea typeface="Times New Roman" panose="02020603050405020304" pitchFamily="18" charset="0"/>
              </a:rPr>
              <a:t>Za postizanje gore navedenih ciljeva vrijedno je znati da digitalna komunikacija ima inherentne karakteristike, prednosti i nedostatke u usporedbi s komunikacijom licem u lice na koju smo odavno navikli. Digitalna komunikacija je brža, interaktivna, decentralizirana, više participativna, manje hijerarhijska. Iznad svega, omogućuje nam trenutnu interakciju, eliminirajući fizičke prepreke koje su nas prije mogle uvjetovati. Jedna od njegovih osobitih karakteristika je da ga obično ne prati neverbalni jezik koji prati tradicionalnu komunikaciju, što postavlja nove paradigme.</a:t>
            </a:r>
            <a:endParaRPr lang="es-ES" sz="2400" dirty="0">
              <a:effectLst/>
              <a:ea typeface="Times New Roman" panose="02020603050405020304" pitchFamily="18" charset="0"/>
            </a:endParaRPr>
          </a:p>
          <a:p>
            <a:pPr algn="l" rtl="0" fontAlgn="base"/>
            <a:endParaRPr lang="es-ES" sz="2400" dirty="0">
              <a:effectLst/>
              <a:ea typeface="Times New Roman" panose="02020603050405020304" pitchFamily="18" charset="0"/>
            </a:endParaRPr>
          </a:p>
          <a:p>
            <a:pPr algn="l" rtl="0" fontAlgn="base"/>
            <a:r>
              <a:rPr lang="en-GB" sz="2400" dirty="0">
                <a:solidFill>
                  <a:srgbClr val="243255"/>
                </a:solidFill>
                <a:effectLst/>
                <a:ea typeface="Times New Roman" panose="02020603050405020304" pitchFamily="18" charset="0"/>
              </a:rPr>
              <a:t>Prema tim karakteristikama, pogledajmo u sljedećoj cjelini koji su najčešći problemi koji mogu nastati putem digitalne komunikacije na radnom mjestu.</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89251061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2</a:t>
            </a:r>
          </a:p>
        </p:txBody>
      </p:sp>
      <p:sp>
        <p:nvSpPr>
          <p:cNvPr id="5" name="object 3">
            <a:extLst>
              <a:ext uri="{FF2B5EF4-FFF2-40B4-BE49-F238E27FC236}">
                <a16:creationId xmlns:a16="http://schemas.microsoft.com/office/drawing/2014/main" id="{0409B19A-6693-43E7-B35B-C85E49857B17}"/>
              </a:ext>
            </a:extLst>
          </p:cNvPr>
          <p:cNvSpPr txBox="1"/>
          <p:nvPr/>
        </p:nvSpPr>
        <p:spPr>
          <a:xfrm>
            <a:off x="990600" y="1635350"/>
            <a:ext cx="11634944" cy="629660"/>
          </a:xfrm>
          <a:prstGeom prst="rect">
            <a:avLst/>
          </a:prstGeom>
        </p:spPr>
        <p:txBody>
          <a:bodyPr vert="horz" wrap="square" lIns="0" tIns="13970" rIns="0" bIns="0" rtlCol="0">
            <a:spAutoFit/>
          </a:bodyPr>
          <a:lstStyle/>
          <a:p>
            <a:pPr marL="12700" algn="l" rtl="0">
              <a:lnSpc>
                <a:spcPct val="100000"/>
              </a:lnSpc>
              <a:spcBef>
                <a:spcPts val="110"/>
              </a:spcBef>
            </a:pPr>
            <a:r>
              <a:rPr lang="en-GB" sz="4000" b="1" dirty="0">
                <a:solidFill>
                  <a:srgbClr val="243255"/>
                </a:solidFill>
                <a:effectLst/>
                <a:ea typeface="Times New Roman" panose="02020603050405020304" pitchFamily="18" charset="0"/>
              </a:rPr>
              <a:t>Glavni komunikacijski problemi u digitalnoj eri</a:t>
            </a:r>
            <a:endParaRPr sz="4000" dirty="0">
              <a:solidFill>
                <a:srgbClr val="002060"/>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90600" y="2403929"/>
            <a:ext cx="12573000" cy="1200329"/>
          </a:xfrm>
          <a:prstGeom prst="rect">
            <a:avLst/>
          </a:prstGeom>
          <a:noFill/>
        </p:spPr>
        <p:txBody>
          <a:bodyPr wrap="square" rtlCol="0">
            <a:spAutoFit/>
          </a:bodyPr>
          <a:lstStyle/>
          <a:p>
            <a:pPr algn="l" rtl="0" fontAlgn="base"/>
            <a:r>
              <a:rPr lang="en-GB" sz="2400" dirty="0">
                <a:solidFill>
                  <a:srgbClr val="243255"/>
                </a:solidFill>
                <a:effectLst/>
                <a:ea typeface="Times New Roman" panose="02020603050405020304" pitchFamily="18" charset="0"/>
              </a:rPr>
              <a:t>Komunikacijske prepreke su one koje sprječavaju slobodan, jasan i učinkovit prijenos informacija ili poruke. Pogledajmo u digitalnom radnom okruženju koji su najčešći problemi koje možemo pronaći u našem timu.</a:t>
            </a:r>
          </a:p>
        </p:txBody>
      </p:sp>
      <p:sp>
        <p:nvSpPr>
          <p:cNvPr id="13" name="object 3">
            <a:extLst>
              <a:ext uri="{FF2B5EF4-FFF2-40B4-BE49-F238E27FC236}">
                <a16:creationId xmlns:a16="http://schemas.microsoft.com/office/drawing/2014/main" id="{E0B4FA4B-C511-49AE-8403-A2483173A359}"/>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pic>
        <p:nvPicPr>
          <p:cNvPr id="6" name="Imagen 5">
            <a:extLst>
              <a:ext uri="{FF2B5EF4-FFF2-40B4-BE49-F238E27FC236}">
                <a16:creationId xmlns:a16="http://schemas.microsoft.com/office/drawing/2014/main" id="{6EFC6DA8-57E8-4314-AF1F-7FB607E81E3D}"/>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3376564" y="3924300"/>
            <a:ext cx="4911436" cy="3040930"/>
          </a:xfrm>
          <a:prstGeom prst="rect">
            <a:avLst/>
          </a:prstGeom>
        </p:spPr>
      </p:pic>
      <p:sp>
        <p:nvSpPr>
          <p:cNvPr id="11" name="CuadroTexto 10">
            <a:extLst>
              <a:ext uri="{FF2B5EF4-FFF2-40B4-BE49-F238E27FC236}">
                <a16:creationId xmlns:a16="http://schemas.microsoft.com/office/drawing/2014/main" id="{DDE53740-7ADB-4099-A5B1-CBA835D016E5}"/>
              </a:ext>
            </a:extLst>
          </p:cNvPr>
          <p:cNvSpPr txBox="1"/>
          <p:nvPr/>
        </p:nvSpPr>
        <p:spPr>
          <a:xfrm>
            <a:off x="990600" y="3756135"/>
            <a:ext cx="12573000" cy="1569660"/>
          </a:xfrm>
          <a:prstGeom prst="rect">
            <a:avLst/>
          </a:prstGeom>
          <a:noFill/>
        </p:spPr>
        <p:txBody>
          <a:bodyPr wrap="square">
            <a:spAutoFit/>
          </a:bodyPr>
          <a:lstStyle/>
          <a:p>
            <a:pPr marL="342900" lvl="0" indent="-342900" algn="l" rtl="0">
              <a:buFont typeface="Arial" panose="020B0604020202020204" pitchFamily="34" charset="0"/>
              <a:buChar char="•"/>
            </a:pPr>
            <a:r>
              <a:rPr lang="en-GB" sz="2400" b="1" dirty="0">
                <a:solidFill>
                  <a:srgbClr val="E12227"/>
                </a:solidFill>
              </a:rPr>
              <a:t>Zahlađenje međuljudskih odnosa u virtualnom radnom timu:</a:t>
            </a:r>
            <a:r>
              <a:rPr lang="en-GB" sz="2400" dirty="0">
                <a:solidFill>
                  <a:srgbClr val="243255"/>
                </a:solidFill>
              </a:rPr>
              <a:t> Nedostatak kontakta u virtualnom radu ili digitalnoj komunikaciji može dovesti do osjećaja izoliranosti, usamljenosti i zahlađenja timskih odnosa, što može negativno utjecati na pojedinca, utjecati na njegovu dobrobit, produktivnost i samo radno okruženje.</a:t>
            </a:r>
          </a:p>
        </p:txBody>
      </p:sp>
      <p:sp>
        <p:nvSpPr>
          <p:cNvPr id="14" name="CuadroTexto 13">
            <a:extLst>
              <a:ext uri="{FF2B5EF4-FFF2-40B4-BE49-F238E27FC236}">
                <a16:creationId xmlns:a16="http://schemas.microsoft.com/office/drawing/2014/main" id="{A63FA888-C356-49C2-A887-E662F092BED5}"/>
              </a:ext>
            </a:extLst>
          </p:cNvPr>
          <p:cNvSpPr txBox="1"/>
          <p:nvPr/>
        </p:nvSpPr>
        <p:spPr>
          <a:xfrm>
            <a:off x="990600" y="5464714"/>
            <a:ext cx="12573000" cy="2677656"/>
          </a:xfrm>
          <a:prstGeom prst="rect">
            <a:avLst/>
          </a:prstGeom>
          <a:noFill/>
        </p:spPr>
        <p:txBody>
          <a:bodyPr wrap="square">
            <a:spAutoFit/>
          </a:bodyPr>
          <a:lstStyle/>
          <a:p>
            <a:pPr marL="342900" lvl="0" indent="-342900" algn="l" rtl="0">
              <a:buFont typeface="Arial" panose="020B0604020202020204" pitchFamily="34" charset="0"/>
              <a:buChar char="•"/>
            </a:pPr>
            <a:r>
              <a:rPr lang="en-GB" sz="2400" b="1" dirty="0">
                <a:solidFill>
                  <a:srgbClr val="E12227"/>
                </a:solidFill>
              </a:rPr>
              <a:t>Problemi u tumačenju poruke: </a:t>
            </a:r>
            <a:r>
              <a:rPr lang="en-GB" sz="2400" dirty="0">
                <a:solidFill>
                  <a:srgbClr val="243255"/>
                </a:solidFill>
              </a:rPr>
              <a:t>Digitalnu poruku je lako pogrešno protumačiti. Kroz ovaj medij se ne vide neverbalni signali komunikacije, kao što su ton glasa, naglasak, geste ruku, ton lica, položaj tijela itd., koji obično prate interpretaciju informacija. To može dovesti do pogrešne interpretacije poruka ili informacija, u kojoj na kraju dajemo subjektivnu ili osobnu interpretaciju primatelja (na temelju njegovog emocionalnog stanja. Čujemo i vidimo ono što emocionalno prilagođavamo), gubeći početnu učinkovitost ili objektivnost primatelja. poruka.</a:t>
            </a:r>
            <a:endParaRPr lang="es-ES" sz="2400" dirty="0">
              <a:solidFill>
                <a:srgbClr val="243255"/>
              </a:solidFill>
            </a:endParaRPr>
          </a:p>
        </p:txBody>
      </p:sp>
    </p:spTree>
    <p:extLst>
      <p:ext uri="{BB962C8B-B14F-4D97-AF65-F5344CB8AC3E}">
        <p14:creationId xmlns:p14="http://schemas.microsoft.com/office/powerpoint/2010/main" val="27914913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3" grpId="0"/>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CAB1E4F-53A0-4D43-8217-96EC0D2C29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778345" y="1714500"/>
            <a:ext cx="4495800" cy="5637778"/>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714500"/>
            <a:ext cx="13258800" cy="2677656"/>
          </a:xfrm>
          <a:prstGeom prst="rect">
            <a:avLst/>
          </a:prstGeom>
          <a:noFill/>
        </p:spPr>
        <p:txBody>
          <a:bodyPr wrap="square" rtlCol="0">
            <a:spAutoFit/>
          </a:bodyPr>
          <a:lstStyle/>
          <a:p>
            <a:pPr marL="285750" indent="-285750" algn="l" rtl="0" fontAlgn="base">
              <a:buFont typeface="Arial" panose="020B0604020202020204" pitchFamily="34" charset="0"/>
              <a:buChar char="•"/>
            </a:pPr>
            <a:r>
              <a:rPr lang="en-GB" sz="2400" b="1" dirty="0">
                <a:solidFill>
                  <a:srgbClr val="E12227"/>
                </a:solidFill>
                <a:effectLst/>
                <a:ea typeface="Times New Roman" panose="02020603050405020304" pitchFamily="18" charset="0"/>
              </a:rPr>
              <a:t>To stvara lažnu sigurnost/hladnoću:</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Za mnoge ljude fizička udaljenost digitalne komunikacije stvara osjećaj "lažne sigurnosti", koju komunikacija licem u lice ne pruža, te čini da se osjećaju sigurnije, kao da digitalna komunikacija nije "stvarna", a može se manifestirati. "agresivnije" ponašanje ili izvjestan nedostatak opreza u komunikaciji, zaklonjen medijem i distancom. Lakše im je izraziti se kroz ovu vrstu medija nego kada moramo nekoga pogledati u oči i podijeliti svoje osjećaje ili mišljenja.</a:t>
            </a:r>
            <a:endParaRPr lang="es-ES" sz="2400" dirty="0">
              <a:effectLst/>
              <a:ea typeface="Times New Roman" panose="02020603050405020304" pitchFamily="18" charset="0"/>
            </a:endParaRPr>
          </a:p>
          <a:p>
            <a:pPr algn="l" rtl="0" fontAlgn="base"/>
            <a:endParaRPr lang="es-ES" sz="2400" dirty="0">
              <a:solidFill>
                <a:srgbClr val="E12227"/>
              </a:solidFill>
              <a:effectLst/>
              <a:ea typeface="Times New Roman" panose="02020603050405020304" pitchFamily="18" charset="0"/>
            </a:endParaRPr>
          </a:p>
        </p:txBody>
      </p:sp>
      <p:sp>
        <p:nvSpPr>
          <p:cNvPr id="9" name="object 3">
            <a:extLst>
              <a:ext uri="{FF2B5EF4-FFF2-40B4-BE49-F238E27FC236}">
                <a16:creationId xmlns:a16="http://schemas.microsoft.com/office/drawing/2014/main" id="{E4A5EBC7-F1A6-45F8-982A-3F09E1ADAAC9}"/>
              </a:ext>
            </a:extLst>
          </p:cNvPr>
          <p:cNvSpPr txBox="1"/>
          <p:nvPr/>
        </p:nvSpPr>
        <p:spPr>
          <a:xfrm>
            <a:off x="903420" y="708614"/>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A25EFC9D-F2F6-4FA7-B585-514D3AA9129E}"/>
              </a:ext>
            </a:extLst>
          </p:cNvPr>
          <p:cNvSpPr txBox="1"/>
          <p:nvPr/>
        </p:nvSpPr>
        <p:spPr>
          <a:xfrm>
            <a:off x="762000" y="4380907"/>
            <a:ext cx="13258800" cy="1938992"/>
          </a:xfrm>
          <a:prstGeom prst="rect">
            <a:avLst/>
          </a:prstGeom>
          <a:noFill/>
        </p:spPr>
        <p:txBody>
          <a:bodyPr wrap="square">
            <a:spAutoFit/>
          </a:bodyPr>
          <a:lstStyle/>
          <a:p>
            <a:pPr marL="285750" indent="-285750" algn="l" rtl="0" fontAlgn="base">
              <a:buFont typeface="Arial" panose="020B0604020202020204" pitchFamily="34" charset="0"/>
              <a:buChar char="•"/>
            </a:pPr>
            <a:r>
              <a:rPr lang="en-GB" sz="2400" b="1" dirty="0">
                <a:solidFill>
                  <a:srgbClr val="E12227"/>
                </a:solidFill>
                <a:effectLst/>
                <a:ea typeface="Times New Roman" panose="02020603050405020304" pitchFamily="18" charset="0"/>
              </a:rPr>
              <a:t>Neposrednost/trenutnost poruke:</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Perspektiva trenutne komunikacije stvara dodatni pritisak za kompenzaciju </a:t>
            </a:r>
            <a:r>
              <a:rPr lang="en-GB" sz="2400" dirty="0" err="1">
                <a:solidFill>
                  <a:srgbClr val="243255"/>
                </a:solidFill>
                <a:effectLst/>
                <a:ea typeface="Times New Roman" panose="02020603050405020304" pitchFamily="18" charset="0"/>
              </a:rPr>
              <a:t>prisutnost</a:t>
            </a:r>
            <a:r>
              <a:rPr lang="en-GB" sz="2400" dirty="0">
                <a:solidFill>
                  <a:srgbClr val="243255"/>
                </a:solidFill>
                <a:effectLst/>
                <a:ea typeface="Times New Roman" panose="02020603050405020304" pitchFamily="18" charset="0"/>
              </a:rPr>
              <a:t>, što često može dovesti do brzog pisanja, brzog odgovora, što može transformirati ono što bi trebao biti promišljen odgovor, u reakciju, što zauzvrat može dovesti do nepromišljenosti koju je teže ispraviti intrinzičnim karakteristikama digitalnog medija.</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39584205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 importancia del lenguaje inclusivo en marketing">
            <a:extLst>
              <a:ext uri="{FF2B5EF4-FFF2-40B4-BE49-F238E27FC236}">
                <a16:creationId xmlns:a16="http://schemas.microsoft.com/office/drawing/2014/main" id="{D10B3579-68A2-48C1-832B-62A7BDB9492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4533900"/>
            <a:ext cx="6248400" cy="3916723"/>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l" rtl="0"/>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Jedinica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pPr algn="l" rtl="0"/>
            <a:r>
              <a:rPr lang="en-US" sz="1400" b="0" i="0" u="none" strike="noStrike" dirty="0">
                <a:solidFill>
                  <a:schemeClr val="bg1"/>
                </a:solidFill>
                <a:effectLst/>
                <a:latin typeface="YADLjI9qxTA 0"/>
              </a:rPr>
              <a:t>Uz potporu programa Erasmus+ </a:t>
            </a:r>
            <a:r>
              <a:rPr lang="en-US" sz="1400" b="0" i="0" u="none" strike="noStrike" dirty="0" err="1">
                <a:solidFill>
                  <a:schemeClr val="bg1"/>
                </a:solidFill>
                <a:effectLst/>
                <a:latin typeface="YADLjI9qxTA 0"/>
              </a:rPr>
              <a:t>program</a:t>
            </a:r>
            <a:r>
              <a:rPr lang="en-US" sz="1400" b="0" i="0" u="none" strike="noStrike" dirty="0">
                <a:solidFill>
                  <a:schemeClr val="bg1"/>
                </a:solidFill>
                <a:effectLst/>
                <a:latin typeface="YADLjI9qxTA 0"/>
              </a:rPr>
              <a:t>Europske unije. Ovaj dokument i njegov sadržaj odražavaju samo stavove autora, a Komisija se ne može smatrati odgovornom za bilo kakvu upotrebu informacija sadržanih u njemu.</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2727" y="1662648"/>
            <a:ext cx="12108873" cy="1938992"/>
          </a:xfrm>
          <a:prstGeom prst="rect">
            <a:avLst/>
          </a:prstGeom>
          <a:noFill/>
        </p:spPr>
        <p:txBody>
          <a:bodyPr wrap="square" rtlCol="0">
            <a:spAutoFit/>
          </a:bodyPr>
          <a:lstStyle/>
          <a:p>
            <a:pPr marL="342900" indent="-342900" algn="l" rtl="0"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Postojanost poruke ili </a:t>
            </a:r>
            <a:r>
              <a:rPr lang="en-GB" sz="2400" b="1" dirty="0" err="1">
                <a:solidFill>
                  <a:srgbClr val="E12227"/>
                </a:solidFill>
                <a:effectLst/>
                <a:latin typeface="Calibri" panose="020F0502020204030204" pitchFamily="34" charset="0"/>
                <a:ea typeface="Times New Roman" panose="02020603050405020304" pitchFamily="18" charset="0"/>
              </a:rPr>
              <a:t>digitalnog</a:t>
            </a:r>
            <a:r>
              <a:rPr lang="en-GB" sz="2400" b="1" dirty="0">
                <a:solidFill>
                  <a:srgbClr val="E12227"/>
                </a:solidFill>
                <a:effectLst/>
                <a:latin typeface="Calibri" panose="020F0502020204030204" pitchFamily="34" charset="0"/>
                <a:ea typeface="Times New Roman" panose="02020603050405020304" pitchFamily="18" charset="0"/>
              </a:rPr>
              <a:t> </a:t>
            </a:r>
            <a:r>
              <a:rPr lang="en-GB" sz="2400" b="1" dirty="0" err="1">
                <a:solidFill>
                  <a:srgbClr val="E12227"/>
                </a:solidFill>
                <a:effectLst/>
                <a:latin typeface="Calibri" panose="020F0502020204030204" pitchFamily="34" charset="0"/>
                <a:ea typeface="Times New Roman" panose="02020603050405020304" pitchFamily="18" charset="0"/>
              </a:rPr>
              <a:t>otiska</a:t>
            </a:r>
            <a:r>
              <a:rPr lang="en-GB" sz="2400" b="1" dirty="0">
                <a:solidFill>
                  <a:srgbClr val="E12227"/>
                </a:solidFill>
                <a:effectLst/>
                <a:latin typeface="Calibri" panose="020F0502020204030204" pitchFamily="34" charset="0"/>
                <a:ea typeface="Times New Roman" panose="02020603050405020304" pitchFamily="18" charset="0"/>
              </a:rPr>
              <a:t>:</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Digitalni medij, osim što ima višestruke prednosti, ima posebnost što ostaje u elektroničkom mediju, što znači da poruke koje šaljemo ili razgovori koje vodimo i sl. ostaju reflektirani u mediju i ostaju u digitalnoj podršci , za razliku od tradicionalne komunikacije, za koju bismo mogli reći da je „efemernija“. </a:t>
            </a:r>
            <a:endParaRPr lang="es-ES" sz="2400" dirty="0">
              <a:effectLst/>
              <a:latin typeface="Times New Roman" panose="02020603050405020304" pitchFamily="18" charset="0"/>
              <a:ea typeface="Times New Roman" panose="02020603050405020304" pitchFamily="18" charset="0"/>
            </a:endParaRPr>
          </a:p>
          <a:p>
            <a:pPr algn="l" rtl="0"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83B00672-19CA-474C-AF5D-77826262A984}"/>
              </a:ext>
            </a:extLst>
          </p:cNvPr>
          <p:cNvSpPr txBox="1"/>
          <p:nvPr/>
        </p:nvSpPr>
        <p:spPr>
          <a:xfrm>
            <a:off x="903420" y="723900"/>
            <a:ext cx="12244544" cy="629660"/>
          </a:xfrm>
          <a:prstGeom prst="rect">
            <a:avLst/>
          </a:prstGeom>
        </p:spPr>
        <p:txBody>
          <a:bodyPr vert="horz" wrap="square" lIns="0" tIns="13970" rIns="0" bIns="0" rtlCol="0">
            <a:spAutoFit/>
          </a:bodyPr>
          <a:lstStyle/>
          <a:p>
            <a:pPr lvl="0" algn="l" rtl="0" fontAlgn="base"/>
            <a:r>
              <a:rPr lang="en-GB" sz="4000" b="1" dirty="0">
                <a:solidFill>
                  <a:srgbClr val="E12227"/>
                </a:solidFill>
                <a:effectLst/>
                <a:ea typeface="Times New Roman" panose="02020603050405020304" pitchFamily="18" charset="0"/>
              </a:rPr>
              <a:t>Učinkovita komunikacija u digitalnom okruženju</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5255B718-8920-488C-9D5C-0995E1A8B04D}"/>
              </a:ext>
            </a:extLst>
          </p:cNvPr>
          <p:cNvSpPr txBox="1"/>
          <p:nvPr/>
        </p:nvSpPr>
        <p:spPr>
          <a:xfrm>
            <a:off x="692726" y="3683490"/>
            <a:ext cx="12032673" cy="1938992"/>
          </a:xfrm>
          <a:prstGeom prst="rect">
            <a:avLst/>
          </a:prstGeom>
          <a:noFill/>
        </p:spPr>
        <p:txBody>
          <a:bodyPr wrap="square">
            <a:spAutoFit/>
          </a:bodyPr>
          <a:lstStyle/>
          <a:p>
            <a:pPr algn="l" rtl="0" fontAlgn="base"/>
            <a:endParaRPr lang="es-ES" sz="2400" dirty="0">
              <a:effectLst/>
              <a:latin typeface="Times New Roman" panose="02020603050405020304" pitchFamily="18" charset="0"/>
              <a:ea typeface="Times New Roman" panose="02020603050405020304" pitchFamily="18" charset="0"/>
            </a:endParaRPr>
          </a:p>
          <a:p>
            <a:pPr marL="342900" indent="-342900" algn="l" rtl="0"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Upotreba rječnika s određenim značenjima:</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Jezici, tehnički izrazi, anglicizmi, kolokvijalni jezik, simboli s više od jednog značenja, loš izraz i sl., koje primatelj iz različitih razloga može drugačije tumačiti ili ih uopće ne razumjeti, što dovodi do izobličenja poruke primimo ili koje smo namjeravali prenijeti.</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1765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21" presetClass="entr" presetSubtype="1" fill="hold" nodeType="after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1)">
                                      <p:cBhvr>
                                        <p:cTn id="2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3276</Words>
  <Application>Microsoft Office PowerPoint</Application>
  <PresentationFormat>Personalizado</PresentationFormat>
  <Paragraphs>199</Paragraphs>
  <Slides>26</Slides>
  <Notes>23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26</vt:i4>
      </vt:variant>
    </vt:vector>
  </HeadingPairs>
  <TitlesOfParts>
    <vt:vector size="34" baseType="lpstr">
      <vt:lpstr>Arial</vt:lpstr>
      <vt:lpstr>Calibri</vt:lpstr>
      <vt:lpstr>Courier New</vt:lpstr>
      <vt:lpstr>Tahoma</vt:lpstr>
      <vt:lpstr>Times New Roman</vt:lpstr>
      <vt:lpstr>YADLjI9qxTA 0</vt:lpstr>
      <vt:lpstr>Office Theme</vt:lpstr>
      <vt:lpstr>1_Office Theme</vt:lpstr>
      <vt:lpstr>Presentación de PowerPoint</vt:lpstr>
      <vt:lpstr>CILJEVI </vt:lpstr>
      <vt:lpstr>KAZALO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Hvala!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Miriam Internet Web Solutions</cp:lastModifiedBy>
  <cp:revision>106</cp:revision>
  <dcterms:created xsi:type="dcterms:W3CDTF">2021-03-19T11:51:00Z</dcterms:created>
  <dcterms:modified xsi:type="dcterms:W3CDTF">2022-02-18T08:29:55Z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